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57" r:id="rId5"/>
    <p:sldId id="258" r:id="rId6"/>
    <p:sldId id="259" r:id="rId7"/>
    <p:sldId id="274" r:id="rId8"/>
    <p:sldId id="260" r:id="rId9"/>
    <p:sldId id="263" r:id="rId10"/>
    <p:sldId id="264" r:id="rId11"/>
    <p:sldId id="265" r:id="rId12"/>
    <p:sldId id="273" r:id="rId13"/>
    <p:sldId id="266" r:id="rId14"/>
    <p:sldId id="268" r:id="rId15"/>
    <p:sldId id="269" r:id="rId16"/>
    <p:sldId id="270" r:id="rId17"/>
    <p:sldId id="271" r:id="rId18"/>
    <p:sldId id="275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rtl="1"/>
            <a:r>
              <a:rPr lang="fa-IR" sz="2800" dirty="0" smtClean="0">
                <a:cs typeface="B Mitra" pitchFamily="2" charset="-78"/>
              </a:rPr>
              <a:t>فصل 5: از حرا تا نينوا</a:t>
            </a:r>
            <a:endParaRPr lang="en-US" sz="2800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11763"/>
          </a:xfrm>
        </p:spPr>
        <p:txBody>
          <a:bodyPr/>
          <a:lstStyle/>
          <a:p>
            <a:pPr algn="r" rtl="1">
              <a:buFont typeface="Wingdings" pitchFamily="2" charset="2"/>
              <a:buChar char="§"/>
            </a:pPr>
            <a:r>
              <a:rPr lang="fa-IR" sz="2000" b="1" dirty="0" smtClean="0">
                <a:cs typeface="B Mitra" pitchFamily="2" charset="-78"/>
              </a:rPr>
              <a:t>شرح اجمالي فصل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Mitra" pitchFamily="2" charset="-78"/>
              </a:rPr>
              <a:t>    بررسي و تحليل رويدادهاي مهم تاريخ صدر اسلام از بعثت حضرت محمد (كليشه صلي ...) در غار حرا تا قيام امام حسين (كليشه عليه السلام) در صحراي كربلا (نينوا)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Mitra" pitchFamily="2" charset="-78"/>
              </a:rPr>
              <a:t>درس 9:  چگونگي ظهور اسلام و اقدام‌ها پيامبر و يارانش براي گسترش اسلام و تأسيس امت و حكومت اسلامي در مكه و مدينه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Mitra" pitchFamily="2" charset="-78"/>
              </a:rPr>
              <a:t>درس 10: مهم‌ترين رويدادهاي تاريخ اسلام از رحلت رسول خدا تا شهادت امام حسين (كليشه عليه السلام)</a:t>
            </a:r>
            <a:endParaRPr lang="en-US" sz="2000" dirty="0" smtClean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v"/>
            </a:pPr>
            <a:endParaRPr lang="en-US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Mitra" pitchFamily="2" charset="-78"/>
              </a:rPr>
              <a:t>طرح مفاهيم كليدي درس از طريق مقايسة نمودارهاي خط زمان</a:t>
            </a:r>
            <a:endParaRPr lang="en-US" sz="3200" dirty="0">
              <a:cs typeface="B Mitra" pitchFamily="2" charset="-78"/>
            </a:endParaRPr>
          </a:p>
        </p:txBody>
      </p:sp>
      <p:pic>
        <p:nvPicPr>
          <p:cNvPr id="3074" name="Picture 2" descr="C:\Users\Public\Pictures\Sample Pictures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1"/>
            <a:ext cx="8534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ublic\Pictures\Sample Pictures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8" y="3276600"/>
            <a:ext cx="873110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fa-IR" sz="3200" dirty="0" smtClean="0">
                <a:cs typeface="B Mitra" pitchFamily="2" charset="-78"/>
              </a:rPr>
              <a:t>فعاليت 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457200" indent="-457200" algn="r" rtl="1">
              <a:lnSpc>
                <a:spcPct val="200000"/>
              </a:lnSpc>
              <a:buNone/>
            </a:pPr>
            <a:r>
              <a:rPr lang="fa-IR" sz="2000" dirty="0" smtClean="0">
                <a:cs typeface="B Mitra" pitchFamily="2" charset="-78"/>
              </a:rPr>
              <a:t>2.  سورة مَسَد (سورة 111 قرآن مجيد)</a:t>
            </a:r>
          </a:p>
          <a:p>
            <a:pPr marL="457200" indent="-457200" algn="r" rtl="1">
              <a:lnSpc>
                <a:spcPct val="200000"/>
              </a:lnSpc>
              <a:buNone/>
            </a:pPr>
            <a:r>
              <a:rPr lang="fa-IR" sz="2000" dirty="0" smtClean="0">
                <a:cs typeface="B Mitra" pitchFamily="2" charset="-78"/>
              </a:rPr>
              <a:t>3.  پيروي كوركورانة مشركان از عقايد آباء و اجداي؛ مخالفت آشكار اسلام با افكار و عقايد جاهلي؛ به خطر افتادن منافع اقتصادي اشراف مكه با گروش بردگان و فقيران به اسلام؛ به خطر افتادن مقام و موقعيت سياسي و اجتماعي سران مشرك</a:t>
            </a:r>
            <a:endParaRPr lang="en-US" sz="2000" dirty="0" smtClean="0">
              <a:cs typeface="B Mitra" pitchFamily="2" charset="-78"/>
            </a:endParaRPr>
          </a:p>
          <a:p>
            <a:pPr algn="r" rtl="1">
              <a:lnSpc>
                <a:spcPct val="200000"/>
              </a:lnSpc>
              <a:buNone/>
            </a:pPr>
            <a:r>
              <a:rPr lang="fa-IR" sz="2000" dirty="0" smtClean="0">
                <a:cs typeface="B Mitra" pitchFamily="2" charset="-78"/>
              </a:rPr>
              <a:t>4. تطميع پيامبر (صلي‌الله عليه و آله و سلم) با مال و مقام؛ تهديد و آزار و اذيت رسول خدا؛ تهمت‌زني و دشنام‌گويي به رسول خدا؛ منصرف كردن ابوطالب از پشتيباني پيامبر؛ آزار و شكنجة مسلمانان تا سرحد مرگ؛ تحريم اقتصادي و اجتماعي مسلمانان؛ توطئه براي قتل پيامبر</a:t>
            </a:r>
            <a:endParaRPr lang="en-US" sz="2000" dirty="0" smtClean="0">
              <a:cs typeface="B Mitra" pitchFamily="2" charset="-78"/>
            </a:endParaRPr>
          </a:p>
          <a:p>
            <a:pPr algn="r" rtl="1">
              <a:lnSpc>
                <a:spcPct val="200000"/>
              </a:lnSpc>
              <a:buNone/>
            </a:pPr>
            <a:endParaRPr lang="en-US" sz="20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fa-IR" sz="3200" dirty="0" smtClean="0">
                <a:cs typeface="B Mitra" pitchFamily="2" charset="-78"/>
              </a:rPr>
              <a:t>فعاليت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  <a:buNone/>
            </a:pPr>
            <a:r>
              <a:rPr lang="fa-IR" sz="2000" dirty="0" smtClean="0">
                <a:cs typeface="B Mitra" pitchFamily="2" charset="-78"/>
              </a:rPr>
              <a:t>5. مشركان پيمان‌نامة تحريم اجتماعي و اقتصادي مسلمانان را درون صندوقچه‌اي در كعبه نهادند. پس از سه سال پيامبر اسلام با اشارة فرشتة وحي خبر داد كه آن پيمان‌نامه را موريانه خورده است و تنها عبارت «باسمك اللهم» از آن باقي مانده است. مشركان وقتي صندوقچه را گشودند با شگفتي درسي خبر رسول خدا را دريافتند و ناگزير شدند دست از محاصره بردارند و مسلمانان به زندگي عادي خود بازگردند و اين يك پيروزي بزرگ براي آنان به شمار مي‌رفت.</a:t>
            </a:r>
            <a:endParaRPr lang="en-US" sz="2000" dirty="0" smtClean="0">
              <a:cs typeface="B Mitra" pitchFamily="2" charset="-78"/>
            </a:endParaRPr>
          </a:p>
          <a:p>
            <a:pPr algn="r" rtl="1">
              <a:lnSpc>
                <a:spcPct val="200000"/>
              </a:lnSpc>
              <a:buNone/>
            </a:pPr>
            <a:r>
              <a:rPr lang="fa-IR" sz="2000" dirty="0" smtClean="0">
                <a:cs typeface="B Mitra" pitchFamily="2" charset="-78"/>
              </a:rPr>
              <a:t>6. پيمان‌نامه‌هاي پيامبر با مردم يثرب (عقبة اول و دوم)؛ توطئة مشركان براي قتل حضرت محمد (صلي الله....)</a:t>
            </a:r>
            <a:endParaRPr lang="en-US" sz="2000" dirty="0" smtClean="0">
              <a:cs typeface="B Mitra" pitchFamily="2" charset="-78"/>
            </a:endParaRPr>
          </a:p>
          <a:p>
            <a:pPr algn="r" rtl="1">
              <a:lnSpc>
                <a:spcPct val="200000"/>
              </a:lnSpc>
              <a:buNone/>
            </a:pPr>
            <a:r>
              <a:rPr lang="fa-IR" sz="2000" dirty="0" smtClean="0">
                <a:cs typeface="B Mitra" pitchFamily="2" charset="-78"/>
              </a:rPr>
              <a:t>7. مهاجرت پيامبر از مكه به مدينه مبناي تاريخ و تقويم مسلمانان قرار گرفت و از آن زمان تا كنون 1393 سال شمسي و 1435 سال قمري مي‌گذرد</a:t>
            </a:r>
            <a:endParaRPr lang="en-US" sz="20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fa-IR" sz="3200" dirty="0" smtClean="0">
                <a:cs typeface="B Mitra" pitchFamily="2" charset="-78"/>
              </a:rPr>
              <a:t>محورهاي اصلي ارزشيابي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Mitra" pitchFamily="2" charset="-78"/>
              </a:rPr>
              <a:t>انجام صحيح كاربرگ و ديگر فعاليت‌هاي درس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Mitra" pitchFamily="2" charset="-78"/>
              </a:rPr>
              <a:t> بهره‌گيري درست از اطلاعات تاريخي مندرج در نقشه و نمودارهاي خط زمان (خوانش نقشه و نمودار)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Mitra" pitchFamily="2" charset="-78"/>
              </a:rPr>
              <a:t> مشاركت در گفت و گو و بحث هاي كلاس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Mitra" pitchFamily="2" charset="-78"/>
              </a:rPr>
              <a:t>طرح پرسش‌هايي متناسب با انتظارات يادگيري</a:t>
            </a:r>
            <a:endParaRPr lang="en-US" sz="2000" dirty="0" smtClean="0">
              <a:cs typeface="B Mitra" pitchFamily="2" charset="-78"/>
            </a:endParaRPr>
          </a:p>
          <a:p>
            <a:pPr algn="r">
              <a:lnSpc>
                <a:spcPct val="200000"/>
              </a:lnSpc>
            </a:pPr>
            <a:endParaRPr lang="en-US" sz="20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rtl="1"/>
            <a:r>
              <a:rPr lang="fa-IR" sz="3200" dirty="0" smtClean="0">
                <a:cs typeface="B Mitra" pitchFamily="2" charset="-78"/>
              </a:rPr>
              <a:t/>
            </a:r>
            <a:br>
              <a:rPr lang="fa-IR" sz="3200" dirty="0" smtClean="0">
                <a:cs typeface="B Mitra" pitchFamily="2" charset="-78"/>
              </a:rPr>
            </a:br>
            <a:r>
              <a:rPr lang="fa-IR" sz="3200" dirty="0" smtClean="0">
                <a:cs typeface="B Mitra" pitchFamily="2" charset="-78"/>
              </a:rPr>
              <a:t>انتظارات يادگيري درس10(تاريخ اسلام از رحلت پيامبر تا قيام كربلا)</a:t>
            </a:r>
            <a:r>
              <a:rPr lang="en-US" sz="3200" dirty="0" smtClean="0">
                <a:cs typeface="B Mitra" pitchFamily="2" charset="-78"/>
              </a:rPr>
              <a:t/>
            </a:r>
            <a:br>
              <a:rPr lang="en-US" sz="3200" dirty="0" smtClean="0">
                <a:cs typeface="B Mitra" pitchFamily="2" charset="-78"/>
              </a:rPr>
            </a:br>
            <a:endParaRPr lang="en-US" sz="3200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  <a:buFont typeface="Wingdings" pitchFamily="2" charset="2"/>
              <a:buChar char="§"/>
            </a:pPr>
            <a:r>
              <a:rPr lang="fa-IR" sz="2000" dirty="0" smtClean="0">
                <a:cs typeface="B Mitra" pitchFamily="2" charset="-78"/>
              </a:rPr>
              <a:t>انتظار مي‌رود دانش‌آموزان با فراگيري درس و انجام فعاليت‌هاي آن بتوانند:</a:t>
            </a:r>
            <a:endParaRPr lang="en-US" sz="2000" dirty="0" smtClean="0">
              <a:cs typeface="B Mitra" pitchFamily="2" charset="-78"/>
            </a:endParaRPr>
          </a:p>
          <a:p>
            <a:pPr lvl="0"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چگونگي تعيين جانشين پيامبر (خليفة اول) را توضيح دهند.</a:t>
            </a:r>
            <a:endParaRPr lang="en-US" sz="2000" dirty="0" smtClean="0">
              <a:cs typeface="B Mitra" pitchFamily="2" charset="-78"/>
            </a:endParaRPr>
          </a:p>
          <a:p>
            <a:pPr lvl="0"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دلايل اعتراض و شورش بر خليفة سوم (عثمان) را بيان كنند.</a:t>
            </a:r>
            <a:endParaRPr lang="en-US" sz="2000" dirty="0" smtClean="0">
              <a:cs typeface="B Mitra" pitchFamily="2" charset="-78"/>
            </a:endParaRPr>
          </a:p>
          <a:p>
            <a:pPr lvl="0"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ويژگي‌هاي حكومت امام علي </a:t>
            </a:r>
            <a:r>
              <a:rPr lang="fa-IR" sz="1200" dirty="0" smtClean="0">
                <a:cs typeface="B Mitra" pitchFamily="2" charset="-78"/>
              </a:rPr>
              <a:t>علیه السلام </a:t>
            </a:r>
            <a:r>
              <a:rPr lang="fa-IR" sz="2000" dirty="0" smtClean="0">
                <a:cs typeface="B Mitra" pitchFamily="2" charset="-78"/>
              </a:rPr>
              <a:t>را برشمارند و شرح دهند.</a:t>
            </a:r>
            <a:endParaRPr lang="en-US" sz="2000" dirty="0" smtClean="0">
              <a:cs typeface="B Mitra" pitchFamily="2" charset="-78"/>
            </a:endParaRPr>
          </a:p>
          <a:p>
            <a:pPr lvl="0"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دلايل صلح امام حسن </a:t>
            </a:r>
            <a:r>
              <a:rPr lang="fa-IR" sz="1200" dirty="0" smtClean="0">
                <a:cs typeface="B Mitra" pitchFamily="2" charset="-78"/>
              </a:rPr>
              <a:t>علیه السلام </a:t>
            </a:r>
            <a:r>
              <a:rPr lang="fa-IR" sz="2000" dirty="0" smtClean="0">
                <a:cs typeface="B Mitra" pitchFamily="2" charset="-78"/>
              </a:rPr>
              <a:t>با معاويه را توضيح دهند.</a:t>
            </a:r>
            <a:endParaRPr lang="en-US" sz="2000" dirty="0" smtClean="0">
              <a:cs typeface="B Mitra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هدف و دستاوردهاي قيام عاشورا را بيان كنند.</a:t>
            </a:r>
            <a:endParaRPr lang="en-US" sz="20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fa-IR" sz="3200" dirty="0" smtClean="0">
                <a:cs typeface="B Mitra" pitchFamily="2" charset="-78"/>
              </a:rPr>
              <a:t>مواد و وسايل مورد نياز</a:t>
            </a:r>
            <a:r>
              <a:rPr lang="en-US" sz="3200" dirty="0" smtClean="0">
                <a:cs typeface="B Mitra" pitchFamily="2" charset="-78"/>
              </a:rPr>
              <a:t/>
            </a:r>
            <a:br>
              <a:rPr lang="en-US" sz="3200" dirty="0" smtClean="0">
                <a:cs typeface="B Mitra" pitchFamily="2" charset="-78"/>
              </a:rPr>
            </a:br>
            <a:endParaRPr lang="en-US" sz="3200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Mitra" pitchFamily="2" charset="-78"/>
              </a:rPr>
              <a:t>كتاب درسي و نسخه اي از نهج‌البلاغه(نامة امام علي </a:t>
            </a:r>
            <a:r>
              <a:rPr lang="fa-IR" sz="1200" dirty="0" smtClean="0">
                <a:cs typeface="B Mitra" pitchFamily="2" charset="-78"/>
              </a:rPr>
              <a:t>عليه السلام </a:t>
            </a:r>
            <a:r>
              <a:rPr lang="fa-IR" sz="2000" dirty="0" smtClean="0">
                <a:cs typeface="B Mitra" pitchFamily="2" charset="-78"/>
              </a:rPr>
              <a:t>به مالك اشتر)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Mitra" pitchFamily="2" charset="-78"/>
              </a:rPr>
              <a:t> نقشه هاي تاريخي: قلمرو مسلمانان در زمان خلفاي نخستين، نقشة جنگ‌هاي دوران حكومت امام </a:t>
            </a:r>
            <a:r>
              <a:rPr lang="fa-IR" sz="1200" dirty="0" smtClean="0">
                <a:cs typeface="B Mitra" pitchFamily="2" charset="-78"/>
              </a:rPr>
              <a:t>علي عليه السلام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Mitra" pitchFamily="2" charset="-78"/>
              </a:rPr>
              <a:t> تصاوير تاريخي از مسجد كوفه، حرم امام علي </a:t>
            </a:r>
            <a:r>
              <a:rPr lang="fa-IR" sz="1200" dirty="0" smtClean="0">
                <a:cs typeface="B Mitra" pitchFamily="2" charset="-78"/>
              </a:rPr>
              <a:t>عليه السلام  </a:t>
            </a:r>
            <a:r>
              <a:rPr lang="fa-IR" sz="2000" dirty="0" smtClean="0">
                <a:cs typeface="B Mitra" pitchFamily="2" charset="-78"/>
              </a:rPr>
              <a:t>و امام حسين </a:t>
            </a:r>
            <a:r>
              <a:rPr lang="fa-IR" sz="1200" dirty="0" smtClean="0">
                <a:cs typeface="B Mitra" pitchFamily="2" charset="-78"/>
              </a:rPr>
              <a:t>عليه السلام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Mitra" pitchFamily="2" charset="-78"/>
              </a:rPr>
              <a:t> كليپ‌هايي از سريال امام علي </a:t>
            </a:r>
            <a:r>
              <a:rPr lang="fa-IR" sz="1200" dirty="0" smtClean="0">
                <a:cs typeface="B Mitra" pitchFamily="2" charset="-78"/>
              </a:rPr>
              <a:t>عليه السلام</a:t>
            </a:r>
            <a:r>
              <a:rPr lang="fa-IR" sz="2000" dirty="0" smtClean="0">
                <a:cs typeface="B Mitra" pitchFamily="2" charset="-78"/>
              </a:rPr>
              <a:t>، مختارنامه و فيلم روز واقعه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Mitra" pitchFamily="2" charset="-78"/>
              </a:rPr>
              <a:t> نمودار خط زمان</a:t>
            </a:r>
            <a:endParaRPr lang="en-US" sz="20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Mitra" pitchFamily="2" charset="-78"/>
              </a:rPr>
              <a:t>آماده سازي</a:t>
            </a:r>
            <a:endParaRPr lang="en-US" sz="3200" dirty="0">
              <a:cs typeface="B Mitra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229600" cy="193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fa-IR" sz="3200" dirty="0" smtClean="0">
                <a:cs typeface="B Mitra" pitchFamily="2" charset="-78"/>
              </a:rPr>
              <a:t>ارائة درس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درس را با اين پرسش آغاز كنيد: مهم‌ترين رويداد واپسين ماه‌هاي زندگاني رسول خدا چه بود؟ 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توضيح مختصر ماجراي سقيفه (پرهيز از ورود به مباحث حاشيه اي و حساسيت برانگيز)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شرح توضيح كوتاه در بارة فتوحات مسلمانان در دوران خلافت عمر و عثمان از طريق نمايش نقشة قلمرو مسلمانان در زمان عثمان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طرح پرسش در بارة كشورهايي كه در محدودة جغرافيايي فتوحات مسلمانان قرار دارند.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مبحث حكومت امام علي </a:t>
            </a:r>
            <a:r>
              <a:rPr lang="fa-IR" sz="1200" dirty="0" smtClean="0">
                <a:cs typeface="B Mitra" pitchFamily="2" charset="-78"/>
              </a:rPr>
              <a:t>عليه السلام، </a:t>
            </a:r>
            <a:r>
              <a:rPr lang="fa-IR" sz="2000" dirty="0" smtClean="0">
                <a:cs typeface="B Mitra" pitchFamily="2" charset="-78"/>
              </a:rPr>
              <a:t>صلح امام حسن </a:t>
            </a:r>
            <a:r>
              <a:rPr lang="fa-IR" sz="1200" dirty="0" smtClean="0">
                <a:cs typeface="B Mitra" pitchFamily="2" charset="-78"/>
              </a:rPr>
              <a:t>عليه السلام </a:t>
            </a:r>
            <a:r>
              <a:rPr lang="fa-IR" sz="2000" dirty="0" smtClean="0">
                <a:cs typeface="B Mitra" pitchFamily="2" charset="-78"/>
              </a:rPr>
              <a:t>و قيام امام حسين </a:t>
            </a:r>
            <a:r>
              <a:rPr lang="fa-IR" sz="1200" dirty="0" smtClean="0">
                <a:cs typeface="B Mitra" pitchFamily="2" charset="-78"/>
              </a:rPr>
              <a:t>عليه السلام </a:t>
            </a:r>
            <a:r>
              <a:rPr lang="fa-IR" sz="2000" dirty="0" smtClean="0">
                <a:cs typeface="B Mitra" pitchFamily="2" charset="-78"/>
              </a:rPr>
              <a:t>را با تأكيد علل و نتايج رويدادها تدريس كنيد و به منظور شناخت وقايع مهم دوران امامت ايشان، توجه دانش آموزان را به نقشة رویدادهای دوران حکومت امام علی </a:t>
            </a:r>
            <a:r>
              <a:rPr lang="fa-IR" sz="1200" dirty="0" smtClean="0">
                <a:cs typeface="B Mitra" pitchFamily="2" charset="-78"/>
              </a:rPr>
              <a:t>علیه السلام </a:t>
            </a:r>
            <a:r>
              <a:rPr lang="fa-IR" sz="2000" dirty="0" smtClean="0">
                <a:cs typeface="B Mitra" pitchFamily="2" charset="-78"/>
              </a:rPr>
              <a:t>و نمودار حركت امام حسين </a:t>
            </a:r>
            <a:r>
              <a:rPr lang="fa-IR" sz="1300" dirty="0" smtClean="0">
                <a:cs typeface="B Mitra" pitchFamily="2" charset="-78"/>
              </a:rPr>
              <a:t>علیه السلام </a:t>
            </a:r>
            <a:r>
              <a:rPr lang="fa-IR" sz="2000" dirty="0" smtClean="0">
                <a:cs typeface="B Mitra" pitchFamily="2" charset="-78"/>
              </a:rPr>
              <a:t>از مدينه تا كربلا جلب نماييد.</a:t>
            </a:r>
            <a:endParaRPr lang="en-US" sz="20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fa-IR" sz="3200" dirty="0" smtClean="0">
                <a:cs typeface="B Mitra" pitchFamily="2" charset="-78"/>
              </a:rPr>
              <a:t>وقایع دوران حکومت امام علی </a:t>
            </a:r>
            <a:r>
              <a:rPr lang="fa-IR" sz="1400" dirty="0" smtClean="0">
                <a:cs typeface="B Mitra" pitchFamily="2" charset="-78"/>
              </a:rPr>
              <a:t>علیه السلام</a:t>
            </a:r>
            <a:endParaRPr lang="en-US" sz="1400" dirty="0">
              <a:cs typeface="B Mitra" pitchFamily="2" charset="-78"/>
            </a:endParaRPr>
          </a:p>
        </p:txBody>
      </p:sp>
      <p:pic>
        <p:nvPicPr>
          <p:cNvPr id="1026" name="Picture 2" descr="C:\Users\Public\Pictures\Sample Pictures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099090" cy="496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4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Mitra" pitchFamily="2" charset="-78"/>
              </a:rPr>
              <a:t>محورهاي عمدة ارزشيابي درس 10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بهره‌گيري از نقشه و نمودار خط زمان براي بيان مطالب مهم درس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 شرح ويژگي‌هاي حكومت امام علي </a:t>
            </a:r>
            <a:r>
              <a:rPr lang="fa-IR" sz="1200" dirty="0" smtClean="0">
                <a:cs typeface="B Mitra" pitchFamily="2" charset="-78"/>
              </a:rPr>
              <a:t>عليه السلام </a:t>
            </a:r>
            <a:r>
              <a:rPr lang="fa-IR" sz="2000" dirty="0" smtClean="0">
                <a:cs typeface="B Mitra" pitchFamily="2" charset="-78"/>
              </a:rPr>
              <a:t>و توضيح دلايل صلح امام حسن </a:t>
            </a:r>
            <a:r>
              <a:rPr lang="fa-IR" sz="1200" dirty="0" smtClean="0">
                <a:cs typeface="B Mitra" pitchFamily="2" charset="-78"/>
              </a:rPr>
              <a:t>عليه السلام </a:t>
            </a:r>
            <a:r>
              <a:rPr lang="fa-IR" sz="2000" dirty="0" smtClean="0">
                <a:cs typeface="B Mitra" pitchFamily="2" charset="-78"/>
              </a:rPr>
              <a:t>و قيام امام حسين </a:t>
            </a:r>
            <a:r>
              <a:rPr lang="fa-IR" sz="1200" dirty="0" smtClean="0">
                <a:cs typeface="B Mitra" pitchFamily="2" charset="-78"/>
              </a:rPr>
              <a:t>عليه السلام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 انجام فعاليت‌هاي درس</a:t>
            </a:r>
            <a:endParaRPr lang="en-US" sz="2000" dirty="0" smtClean="0">
              <a:cs typeface="B Mitra" pitchFamily="2" charset="-78"/>
            </a:endParaRPr>
          </a:p>
          <a:p>
            <a:pPr algn="r" rtl="1">
              <a:lnSpc>
                <a:spcPct val="200000"/>
              </a:lnSpc>
            </a:pPr>
            <a:endParaRPr lang="en-US" sz="20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rtl="1"/>
            <a:r>
              <a:rPr lang="fa-IR" sz="3200" b="1" dirty="0" smtClean="0">
                <a:cs typeface="B Mitra" pitchFamily="2" charset="-78"/>
              </a:rPr>
              <a:t/>
            </a:r>
            <a:br>
              <a:rPr lang="fa-IR" sz="3200" b="1" dirty="0" smtClean="0">
                <a:cs typeface="B Mitra" pitchFamily="2" charset="-78"/>
              </a:rPr>
            </a:br>
            <a:r>
              <a:rPr lang="fa-IR" sz="3200" b="1" dirty="0" smtClean="0">
                <a:cs typeface="B Mitra" pitchFamily="2" charset="-78"/>
              </a:rPr>
              <a:t>حوزه هاي موضوعي فصل 5</a:t>
            </a:r>
            <a:br>
              <a:rPr lang="fa-IR" sz="3200" b="1" dirty="0" smtClean="0">
                <a:cs typeface="B Mitra" pitchFamily="2" charset="-78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Mitra" pitchFamily="2" charset="-78"/>
              </a:rPr>
              <a:t>زمان، تغيير و تداوم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Mitra" pitchFamily="2" charset="-78"/>
              </a:rPr>
              <a:t>فرهنگ و هويت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Mitra" pitchFamily="2" charset="-78"/>
              </a:rPr>
              <a:t>فضا و مكان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Mitra" pitchFamily="2" charset="-78"/>
              </a:rPr>
              <a:t>نظام اجتماعي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fa-IR" sz="3200" dirty="0" smtClean="0">
                <a:cs typeface="B Mitra" pitchFamily="2" charset="-78"/>
              </a:rPr>
              <a:t>مفاهيم كليدي فصل 5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  <a:buFont typeface="Wingdings" pitchFamily="2" charset="2"/>
              <a:buChar char="§"/>
            </a:pPr>
            <a:r>
              <a:rPr lang="fa-IR" sz="2000" dirty="0" smtClean="0">
                <a:cs typeface="B Mitra" pitchFamily="2" charset="-78"/>
              </a:rPr>
              <a:t>درس 9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بعثت پيامبر؛ پيام اسلام؛ مجاهدت هاي رسول خدا و پيروانش؛ توطئه و دشمني مشركان؛ مهاجرت از مكه به مدينه؛ شكل گيري امت اسلامي؛ تأسيس حكومت اسلامي به رهبري پيامبر؛ نبردهاي پيامبر؛ اخلاق و اصول حكومت پيامبر؛ غدير خم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§"/>
            </a:pPr>
            <a:r>
              <a:rPr lang="fa-IR" sz="2000" dirty="0" smtClean="0">
                <a:cs typeface="B Mitra" pitchFamily="2" charset="-78"/>
              </a:rPr>
              <a:t>درس 10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جانشيني پيامبر؛ فتوحات مسلمانان و گسترش اسلام به سرزمين هاي خارج از عربستان؛ ويژگي هاي حكومت امام علي </a:t>
            </a:r>
            <a:r>
              <a:rPr lang="fa-IR" sz="1000" dirty="0" smtClean="0">
                <a:cs typeface="B Mitra" pitchFamily="2" charset="-78"/>
              </a:rPr>
              <a:t>عليه السلام</a:t>
            </a:r>
            <a:r>
              <a:rPr lang="fa-IR" sz="2000" dirty="0" smtClean="0">
                <a:cs typeface="B Mitra" pitchFamily="2" charset="-78"/>
              </a:rPr>
              <a:t>؛ صلح امام حسن </a:t>
            </a:r>
            <a:r>
              <a:rPr lang="fa-IR" sz="1100" dirty="0" smtClean="0">
                <a:cs typeface="B Mitra" pitchFamily="2" charset="-78"/>
              </a:rPr>
              <a:t>عليه السلام</a:t>
            </a:r>
            <a:r>
              <a:rPr lang="fa-IR" sz="2000" dirty="0" smtClean="0">
                <a:cs typeface="B Mitra" pitchFamily="2" charset="-78"/>
              </a:rPr>
              <a:t>؛ قيام عاشورا</a:t>
            </a:r>
            <a:endParaRPr lang="en-US" sz="2000" dirty="0" smtClean="0">
              <a:cs typeface="B Mitra" pitchFamily="2" charset="-78"/>
            </a:endParaRPr>
          </a:p>
          <a:p>
            <a:pPr algn="r" rtl="1">
              <a:lnSpc>
                <a:spcPct val="200000"/>
              </a:lnSpc>
            </a:pPr>
            <a:endParaRPr lang="en-US" sz="20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rtl="1"/>
            <a:r>
              <a:rPr lang="fa-IR" sz="2800" dirty="0" smtClean="0">
                <a:cs typeface="B Mitra" pitchFamily="2" charset="-78"/>
              </a:rPr>
              <a:t/>
            </a:r>
            <a:br>
              <a:rPr lang="fa-IR" sz="2800" dirty="0" smtClean="0">
                <a:cs typeface="B Mitra" pitchFamily="2" charset="-78"/>
              </a:rPr>
            </a:br>
            <a:r>
              <a:rPr lang="fa-IR" sz="2800" dirty="0" smtClean="0">
                <a:cs typeface="B Mitra" pitchFamily="2" charset="-78"/>
              </a:rPr>
              <a:t/>
            </a:r>
            <a:br>
              <a:rPr lang="fa-IR" sz="2800" dirty="0" smtClean="0">
                <a:cs typeface="B Mitra" pitchFamily="2" charset="-78"/>
              </a:rPr>
            </a:br>
            <a:r>
              <a:rPr lang="fa-IR" sz="3200" dirty="0" smtClean="0">
                <a:cs typeface="B Mitra" pitchFamily="2" charset="-78"/>
              </a:rPr>
              <a:t>انتظارات يادگيري درس9(ظهور اسلام در شبه جزيرة عربستان)</a:t>
            </a:r>
            <a:r>
              <a:rPr lang="en-US" sz="2800" dirty="0" smtClean="0">
                <a:cs typeface="B Mitra" pitchFamily="2" charset="-78"/>
              </a:rPr>
              <a:t/>
            </a:r>
            <a:br>
              <a:rPr lang="en-US" sz="2800" dirty="0" smtClean="0">
                <a:cs typeface="B Mitra" pitchFamily="2" charset="-78"/>
              </a:rPr>
            </a:br>
            <a:r>
              <a:rPr lang="en-US" sz="2800" dirty="0" smtClean="0">
                <a:cs typeface="B Mitra" pitchFamily="2" charset="-78"/>
              </a:rPr>
              <a:t/>
            </a:r>
            <a:br>
              <a:rPr lang="en-US" sz="2800" dirty="0" smtClean="0">
                <a:cs typeface="B Mitra" pitchFamily="2" charset="-78"/>
              </a:rPr>
            </a:br>
            <a:endParaRPr lang="en-US" sz="2800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Mitra" pitchFamily="2" charset="-78"/>
              </a:rPr>
              <a:t>انتظار مي‌رود دانش‌آموزان با فراگيري درس و انجام فعاليت‌هاي آن بتوانند:</a:t>
            </a:r>
            <a:endParaRPr lang="en-US" sz="2000" dirty="0" smtClean="0">
              <a:cs typeface="B Mitra" pitchFamily="2" charset="-78"/>
            </a:endParaRPr>
          </a:p>
          <a:p>
            <a:pPr lvl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Mitra" pitchFamily="2" charset="-78"/>
              </a:rPr>
              <a:t>موقعيت جغرافيايي و اوضاع اجتماعي، فرهنگي و اقتصادي شبه‌جزيرة عربستان را در آستانة ظهور اسلام به اختصار بيان كنند.</a:t>
            </a:r>
            <a:endParaRPr lang="en-US" sz="2000" dirty="0" smtClean="0">
              <a:cs typeface="B Mitra" pitchFamily="2" charset="-78"/>
            </a:endParaRPr>
          </a:p>
          <a:p>
            <a:pPr lvl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Mitra" pitchFamily="2" charset="-78"/>
              </a:rPr>
              <a:t>چگونگي بعثت حضرت محمد </a:t>
            </a:r>
            <a:r>
              <a:rPr lang="fa-IR" sz="1200" dirty="0" smtClean="0">
                <a:cs typeface="B Mitra" pitchFamily="2" charset="-78"/>
              </a:rPr>
              <a:t>صلی الله علیه و آله و سلم </a:t>
            </a:r>
            <a:r>
              <a:rPr lang="fa-IR" sz="2000" dirty="0" smtClean="0">
                <a:cs typeface="B Mitra" pitchFamily="2" charset="-78"/>
              </a:rPr>
              <a:t>و پيام اصلي و مهم دين اسلام را توضيح دهند.</a:t>
            </a:r>
            <a:endParaRPr lang="en-US" sz="2000" dirty="0" smtClean="0">
              <a:cs typeface="B Mitra" pitchFamily="2" charset="-78"/>
            </a:endParaRPr>
          </a:p>
          <a:p>
            <a:pPr lvl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Mitra" pitchFamily="2" charset="-78"/>
              </a:rPr>
              <a:t>تلاش‌هاي پيامبر اسلام و يارانش براي نشر اسلام و عكس‌العمل متقابل مشركان را شرح دهند.</a:t>
            </a:r>
            <a:endParaRPr lang="en-US" sz="2000" dirty="0" smtClean="0">
              <a:cs typeface="B Mitra" pitchFamily="2" charset="-78"/>
            </a:endParaRPr>
          </a:p>
          <a:p>
            <a:pPr lvl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Mitra" pitchFamily="2" charset="-78"/>
              </a:rPr>
              <a:t>زمينه‌ها و دلايل مهاجرت رسول خدا را از مكه به مدينه ذكر نمايند.</a:t>
            </a:r>
            <a:endParaRPr lang="en-US" sz="2000" dirty="0" smtClean="0">
              <a:cs typeface="B Mitra" pitchFamily="2" charset="-78"/>
            </a:endParaRPr>
          </a:p>
          <a:p>
            <a:pPr lvl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Mitra" pitchFamily="2" charset="-78"/>
              </a:rPr>
              <a:t>اقدامات پيامبر براي تأسيس امت و حكومت اسلامي را برشمارند.</a:t>
            </a:r>
            <a:endParaRPr lang="en-US" sz="2000" dirty="0" smtClean="0">
              <a:cs typeface="B Mitra" pitchFamily="2" charset="-78"/>
            </a:endParaRPr>
          </a:p>
          <a:p>
            <a:pPr lvl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Mitra" pitchFamily="2" charset="-78"/>
              </a:rPr>
              <a:t>اصول اخلاقي رسول خدا در جنگ و شيوة حكومت آن حضرت را شرح دهند.</a:t>
            </a:r>
            <a:endParaRPr lang="en-US" sz="2000" dirty="0" smtClean="0">
              <a:cs typeface="B Mitra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Mitra" pitchFamily="2" charset="-78"/>
              </a:rPr>
              <a:t>علت و نتيجة ماجراي غدير خم را توضيح دهند.</a:t>
            </a:r>
            <a:endParaRPr lang="en-US" sz="20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563562"/>
          </a:xfrm>
        </p:spPr>
        <p:txBody>
          <a:bodyPr>
            <a:noAutofit/>
          </a:bodyPr>
          <a:lstStyle/>
          <a:p>
            <a:pPr rtl="1"/>
            <a:r>
              <a:rPr lang="fa-IR" sz="2800" dirty="0" smtClean="0">
                <a:cs typeface="B Mitra" pitchFamily="2" charset="-78"/>
              </a:rPr>
              <a:t/>
            </a:r>
            <a:br>
              <a:rPr lang="fa-IR" sz="2800" dirty="0" smtClean="0">
                <a:cs typeface="B Mitra" pitchFamily="2" charset="-78"/>
              </a:rPr>
            </a:br>
            <a:r>
              <a:rPr lang="fa-IR" sz="2800" dirty="0" smtClean="0">
                <a:cs typeface="B Mitra" pitchFamily="2" charset="-78"/>
              </a:rPr>
              <a:t>مواد و وسايل مورد نياز درس 9</a:t>
            </a:r>
            <a:r>
              <a:rPr lang="en-US" sz="2800" dirty="0" smtClean="0">
                <a:cs typeface="B Mitra" pitchFamily="2" charset="-78"/>
              </a:rPr>
              <a:t/>
            </a:r>
            <a:br>
              <a:rPr lang="en-US" sz="2800" dirty="0" smtClean="0">
                <a:cs typeface="B Mitra" pitchFamily="2" charset="-78"/>
              </a:rPr>
            </a:br>
            <a:endParaRPr lang="en-US" sz="2800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كتاب درسي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 نسخه اي از قرآن 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نقشة شبه‌جزيرة عربستان و  نقشة ايران عصر ساساني 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نمودار خط زمان مشتمل بر رويدادهاي مهم تاريخ اسلام از بعثت تا هجرت 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تصاويري از اماكن مقدس در مكه و مدينه 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cs typeface="B Mitra" pitchFamily="2" charset="-78"/>
              </a:rPr>
              <a:t>گزيده (كليپه‌هايي) از فيلم سينمايي محمد رسول الله</a:t>
            </a:r>
            <a:endParaRPr lang="en-US" sz="20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rtl="1"/>
            <a:r>
              <a:rPr lang="fa-IR" sz="2800" b="1" dirty="0" smtClean="0">
                <a:cs typeface="B Mitra" pitchFamily="2" charset="-78"/>
              </a:rPr>
              <a:t/>
            </a:r>
            <a:br>
              <a:rPr lang="fa-IR" sz="2800" b="1" dirty="0" smtClean="0">
                <a:cs typeface="B Mitra" pitchFamily="2" charset="-78"/>
              </a:rPr>
            </a:br>
            <a:r>
              <a:rPr lang="fa-IR" sz="2800" b="1" dirty="0" smtClean="0">
                <a:cs typeface="B Mitra" pitchFamily="2" charset="-78"/>
              </a:rPr>
              <a:t>آماده سازي</a:t>
            </a:r>
            <a:r>
              <a:rPr lang="en-US" sz="2800" dirty="0" smtClean="0">
                <a:cs typeface="B Mitra" pitchFamily="2" charset="-78"/>
              </a:rPr>
              <a:t/>
            </a:r>
            <a:br>
              <a:rPr lang="en-US" sz="2800" dirty="0" smtClean="0">
                <a:cs typeface="B Mitra" pitchFamily="2" charset="-78"/>
              </a:rPr>
            </a:br>
            <a:endParaRPr lang="en-US" sz="2800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2000" dirty="0" smtClean="0">
                <a:cs typeface="B Mitra" pitchFamily="2" charset="-78"/>
              </a:rPr>
              <a:t>ارائة توضيحات كوتاهي در بارة بخش تاريخ كتاب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2000" dirty="0" smtClean="0">
                <a:cs typeface="B Mitra" pitchFamily="2" charset="-78"/>
              </a:rPr>
              <a:t>قرائت سورة علق همراه با ترجمة فارسي آن توسط يكي از دانش آموزان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2000" dirty="0" smtClean="0">
                <a:cs typeface="B Mitra" pitchFamily="2" charset="-78"/>
              </a:rPr>
              <a:t>طرح پرسش در ارتباط اين سوره با واقعة تاريخي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2000" dirty="0" smtClean="0">
                <a:cs typeface="B Mitra" pitchFamily="2" charset="-78"/>
              </a:rPr>
              <a:t>طرح پرسش از زندگاني پيامبر: (پدر، مادر، خاندان، دوران كودكي و نوجواني)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2000" dirty="0" smtClean="0">
                <a:cs typeface="B Mitra" pitchFamily="2" charset="-78"/>
              </a:rPr>
              <a:t>نمايش فيلم يا تصوير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533400"/>
          </a:xfrm>
        </p:spPr>
        <p:txBody>
          <a:bodyPr>
            <a:noAutofit/>
          </a:bodyPr>
          <a:lstStyle/>
          <a:p>
            <a:pPr rtl="1"/>
            <a:r>
              <a:rPr lang="fa-IR" sz="2800" dirty="0" smtClean="0">
                <a:cs typeface="B Mitra" pitchFamily="2" charset="-78"/>
              </a:rPr>
              <a:t>ارائۀ درس: نمایش نقشۀ شبه جزیرۀ عربستان</a:t>
            </a:r>
            <a:endParaRPr lang="en-US" sz="2800" dirty="0">
              <a:cs typeface="B Mitra" pitchFamily="2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315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6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Mitra" pitchFamily="2" charset="-78"/>
              </a:rPr>
              <a:t>ارائة درس</a:t>
            </a:r>
            <a:endParaRPr lang="en-US" sz="2800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cs typeface="B Mitra" pitchFamily="2" charset="-78"/>
              </a:rPr>
              <a:t>نمايش نقشة ايران عصر ساساني به شكل مقايسه اي</a:t>
            </a:r>
          </a:p>
        </p:txBody>
      </p:sp>
      <p:pic>
        <p:nvPicPr>
          <p:cNvPr id="4" name="Picture 2" descr="C:\Users\abbas1\Desktop\C108\New folder\125-C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934200" cy="50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2800" dirty="0" smtClean="0">
                <a:cs typeface="B Titr" pitchFamily="2" charset="-78"/>
              </a:rPr>
              <a:t>كاربرگة شمارة 9 (عصر جاهليت</a:t>
            </a:r>
            <a:r>
              <a:rPr lang="fa-IR" sz="3600" dirty="0" smtClean="0">
                <a:cs typeface="B Titr" pitchFamily="2" charset="-78"/>
              </a:rPr>
              <a:t>)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0" y="2743200"/>
            <a:ext cx="1295400" cy="16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نشانه هاي جاهليت</a:t>
            </a:r>
            <a:endParaRPr lang="en-US" sz="1600" dirty="0" smtClean="0">
              <a:cs typeface="B Titr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4228306" y="2399506"/>
            <a:ext cx="533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228306" y="4685506"/>
            <a:ext cx="533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3352800" y="2819400"/>
            <a:ext cx="4572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3200400" y="3810000"/>
            <a:ext cx="5334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105400" y="2895600"/>
            <a:ext cx="4572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05400" y="3886200"/>
            <a:ext cx="3810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9" name="Rounded Rectangle 28"/>
          <p:cNvSpPr/>
          <p:nvPr/>
        </p:nvSpPr>
        <p:spPr>
          <a:xfrm>
            <a:off x="3886200" y="1447800"/>
            <a:ext cx="10668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Titr" pitchFamily="2" charset="-78"/>
              </a:rPr>
              <a:t>بت پرستي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752600" y="2438400"/>
            <a:ext cx="1524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Titr" pitchFamily="2" charset="-78"/>
              </a:rPr>
              <a:t>تعصب قبيله اي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371600" y="3657600"/>
            <a:ext cx="1752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Titr" pitchFamily="2" charset="-78"/>
              </a:rPr>
              <a:t>جنگ و خون ريزي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86200" y="5029200"/>
            <a:ext cx="1219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Titr" pitchFamily="2" charset="-78"/>
              </a:rPr>
              <a:t>غارتگري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638800" y="2514600"/>
            <a:ext cx="1600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Titr" pitchFamily="2" charset="-78"/>
              </a:rPr>
              <a:t>گسترش بيسوادي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562600" y="3962400"/>
            <a:ext cx="1600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Titr" pitchFamily="2" charset="-78"/>
              </a:rPr>
              <a:t>وضعيت نامناسب زنان و دختران</a:t>
            </a:r>
            <a:endParaRPr lang="en-US" sz="16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1095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فصل 5: از حرا تا نينوا</vt:lpstr>
      <vt:lpstr> حوزه هاي موضوعي فصل 5 </vt:lpstr>
      <vt:lpstr>مفاهيم كليدي فصل 5</vt:lpstr>
      <vt:lpstr>  انتظارات يادگيري درس9(ظهور اسلام در شبه جزيرة عربستان)  </vt:lpstr>
      <vt:lpstr> مواد و وسايل مورد نياز درس 9 </vt:lpstr>
      <vt:lpstr> آماده سازي </vt:lpstr>
      <vt:lpstr>ارائۀ درس: نمایش نقشۀ شبه جزیرۀ عربستان</vt:lpstr>
      <vt:lpstr>ارائة درس</vt:lpstr>
      <vt:lpstr>كاربرگة شمارة 9 (عصر جاهليت)</vt:lpstr>
      <vt:lpstr>طرح مفاهيم كليدي درس از طريق مقايسة نمودارهاي خط زمان</vt:lpstr>
      <vt:lpstr>فعاليت </vt:lpstr>
      <vt:lpstr>فعاليت</vt:lpstr>
      <vt:lpstr>محورهاي اصلي ارزشيابي</vt:lpstr>
      <vt:lpstr> انتظارات يادگيري درس10(تاريخ اسلام از رحلت پيامبر تا قيام كربلا) </vt:lpstr>
      <vt:lpstr>مواد و وسايل مورد نياز </vt:lpstr>
      <vt:lpstr>آماده سازي</vt:lpstr>
      <vt:lpstr>ارائة درس</vt:lpstr>
      <vt:lpstr>وقایع دوران حکومت امام علی علیه السلام</vt:lpstr>
      <vt:lpstr>محورهاي عمدة ارزشيابي درس 10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vg</cp:lastModifiedBy>
  <cp:revision>86</cp:revision>
  <dcterms:created xsi:type="dcterms:W3CDTF">2006-08-16T00:00:00Z</dcterms:created>
  <dcterms:modified xsi:type="dcterms:W3CDTF">2014-09-26T09:56:34Z</dcterms:modified>
</cp:coreProperties>
</file>