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90" r:id="rId8"/>
    <p:sldId id="263" r:id="rId9"/>
    <p:sldId id="285" r:id="rId10"/>
    <p:sldId id="266" r:id="rId11"/>
    <p:sldId id="264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6" r:id="rId31"/>
    <p:sldId id="287" r:id="rId32"/>
    <p:sldId id="288" r:id="rId33"/>
    <p:sldId id="289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-50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11/11/2017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11/11/2017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file:///H:\wiki\%25D8%25A7%25DB%258C%25D8%25A7%25D9%2584%25D8%25A7%25D8%25AA_%25D9%2585%25D8%25AA%25D8%25AD%25D8%25AF%25D9%2587_%25D8%25A2%25D9%2585%25D8%25B1%25DB%258C%25DA%25A9%25D8%25A7" TargetMode="External"/><Relationship Id="rId3" Type="http://schemas.openxmlformats.org/officeDocument/2006/relationships/hyperlink" Target="file:///H:\wiki\%25D9%2585%25D8%25AC%25D8%25AA%25D9%2585%25D8%25B9_%25D9%2585%25D8%25B3%25DA%25A9%25D9%2588%25D9%2586%25DB%258C" TargetMode="External"/><Relationship Id="rId7" Type="http://schemas.openxmlformats.org/officeDocument/2006/relationships/hyperlink" Target="file:///H:\wiki\%25D9%2586%25DB%258C%25D9%2588%25DB%258C%25D9%2588%25D8%25B1%25DA%25A9" TargetMode="External"/><Relationship Id="rId2" Type="http://schemas.openxmlformats.org/officeDocument/2006/relationships/hyperlink" Target="file:///H:\wiki\%25D8%25A2%25D8%25B3%25D9%2585%25D8%25A7%25D9%2586%25E2%2580%258C%25D8%25AE%25D8%25B1%25D8%25A7%25D8%25B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file:///H:\wiki\%25D9%2585%25D9%2586%25D9%2587%25D8%25AA%25D9%2586" TargetMode="External"/><Relationship Id="rId5" Type="http://schemas.openxmlformats.org/officeDocument/2006/relationships/hyperlink" Target="file:///H:\wiki\%25D8%25AE%25DB%258C%25D8%25A7%25D8%25A8%25D8%25A7%25D9%2586_%25D9%2585%25D8%25AF%25DB%258C%25D8%25B3%25D9%2588%25D9%2586" TargetMode="External"/><Relationship Id="rId4" Type="http://schemas.openxmlformats.org/officeDocument/2006/relationships/hyperlink" Target="file:///H:\wiki\%25D8%25AA%25D8%25AC%25D8%25A7%25D8%25B1%25D8%25AA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file:///H:\wiki\%25D8%25AA%25DA%25AF%25D8%25B2%25D8%25A7%25D8%25B3" TargetMode="External"/><Relationship Id="rId2" Type="http://schemas.openxmlformats.org/officeDocument/2006/relationships/hyperlink" Target="file:///H:\wiki\%25D9%2587%25DB%258C%25D9%2588%25D8%25B3%25D8%25AA%25D9%2588%25D9%258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file:///H:\wiki\%25D8%25AA%25D9%2588%25D9%2581%25D9%2586%25D8%25AF_%25D8%25A2%25DB%258C%25DA%25A9" TargetMode="External"/><Relationship Id="rId5" Type="http://schemas.openxmlformats.org/officeDocument/2006/relationships/hyperlink" Target="file:///H:\wiki\%25D8%25AC%25D8%25A7%25D9%2586_%25D8%25A8%25D9%2588%25D8%25B1%25DA%25AF%25DB%258C" TargetMode="External"/><Relationship Id="rId4" Type="http://schemas.openxmlformats.org/officeDocument/2006/relationships/hyperlink" Target="file:///H:\wiki\%25D9%2581%25DB%258C%25D9%2584%25DB%258C%25D9%25BE_%25D8%25AC%25D8%25A7%25D9%2586%25D8%25B3%25D9%2588%25D9%2586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file:///H:\wiki\%25D9%25BE%25D8%25A7%25D8%25B1%25DA%25A9_%25D8%25A2%25D8%25A8%25DB%258C" TargetMode="External"/><Relationship Id="rId2" Type="http://schemas.openxmlformats.org/officeDocument/2006/relationships/hyperlink" Target="file:///H:\wiki\%25D8%25AA%25DA%25AF%25D8%25B2%25D8%25A7%25D8%25B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file:///H:\wiki\%25D8%25AC%25D8%25A7%25D9%2586_%25D8%25A8%25D9%2588%25D8%25B1%25DA%25AF%25DB%258C" TargetMode="External"/><Relationship Id="rId5" Type="http://schemas.openxmlformats.org/officeDocument/2006/relationships/hyperlink" Target="file:///H:\wiki\%25D9%2581%25DB%258C%25D9%2584%25DB%258C%25D9%25BE_%25D8%25AC%25D8%25A7%25D9%2586%25D8%25B3%25D9%2588%25D9%2586" TargetMode="External"/><Relationship Id="rId4" Type="http://schemas.openxmlformats.org/officeDocument/2006/relationships/hyperlink" Target="file:///H:\wiki\%25D9%2581%25D9%2588%25D8%25B1%25D8%25AA_%25D9%2588%25D9%2588%25D8%25B1%25D8%25AB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file:///H:\wiki\%25D9%2585%25D8%25A7%25D8%25AF%25D8%25B1%25DB%258C%25D8%25AF" TargetMode="External"/><Relationship Id="rId2" Type="http://schemas.openxmlformats.org/officeDocument/2006/relationships/hyperlink" Target="file:///H:\wiki\%25D8%25A7%25D8%25B3%25D9%25BE%25D8%25A7%25D9%2586%25DB%258C%25D8%25A7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file:///H:\New%20folder%20(2)\l" TargetMode="External"/><Relationship Id="rId4" Type="http://schemas.openxmlformats.org/officeDocument/2006/relationships/hyperlink" Target="file:///H:\wiki\%25D9%2581%25DB%258C%25D9%2584%25DB%258C%25D9%25BE_%25D8%25AC%25D8%25A7%25D9%2586%25D8%25B3%25D9%2588%25D9%2586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file:///H:\wiki\%25D9%2581%25DB%258C%25D9%2584%25DB%258C%25D9%25BE_%25D8%25AC%25D8%25A7%25D9%2586%25D8%25B3%25D9%2588%25D9%2586" TargetMode="External"/><Relationship Id="rId3" Type="http://schemas.openxmlformats.org/officeDocument/2006/relationships/hyperlink" Target="file:///H:\wiki\%25DA%25AF%25D8%25A7%25D8%25B1%25D8%25AF%25D9%2586_%25DA%25AF%25D8%25B1%25D9%2588%25D9%2588" TargetMode="External"/><Relationship Id="rId7" Type="http://schemas.openxmlformats.org/officeDocument/2006/relationships/hyperlink" Target="http://fa.wikipedia.org/w/index.php?title=%D8%B1%D8%A7%D8%A8%D8%B1%D8%AA_%D8%A7%DA%86._%D8%B4%D9%88%D9%84%D8%B1&amp;action=edit&amp;redlink=1&amp;preload=%D8%A7%D9%84%DA%AF%D9%88:%D8%A7%DB%8C%D8%AC%D8%A7%D8%AF+%D9%85%D9%82%D8%A7%D9%84%D9%87/%D8%A7%D8%B3%D8%AA%D8%AE%D9%88%D8%A7%D9%86%E2%80%8C%D8%A8%D9%86%D8%AF%DB%8C&amp;editintro=%D8%A7%D9%84%DA%AF%D9%88:%D8%A7%DB%8C%D8%AC%D8%A7%D8%AF+%D9%85%D9%82%D8%A7%D9%84%D9%87/%D8%A7%D8%AF%DB%8C%D8%AA%E2%80%8C%D9%86%D9%88%D8%AA%DB%8C%D8%B3&amp;summary=%D8%A7%DB%8C%D8%AC%D8%A7%D8%AF+%DB%8C%DA%A9+%D9%85%D9%82%D8%A7%D9%84%D9%87+%D9%86%D9%88+%D8%A7%D8%B2+%D8%B7%D8%B1%DB%8C%D9%82+%D8%A7%DB%8C%D8%AC%D8%A7%D8%AF%DA%AF%D8%B1&amp;nosummary=&amp;prefix=&amp;minor=&amp;create=%D8%AF%D8%B1%D8%B3%D8%AA+%DA%A9%D8%B1%D8%AF%D9%86+%D9%85%D9%82%D8%A7%D9%84%D9%87+%D8%AC%D8%AF%DB%8C%D8%AF&amp;withJS=MediaWiki:Intro-Welcome-NewUsers.js" TargetMode="External"/><Relationship Id="rId2" Type="http://schemas.openxmlformats.org/officeDocument/2006/relationships/hyperlink" Target="file:///H:\wiki\%25DA%25A9%25D9%2584%25DB%258C%25D8%25B3%25D8%25A7%25DB%258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file:///H:\wiki\%25DB%25B1%25DB%25B9%25DB%25B5%25DB%25B5_(%25D9%2585%25DB%258C%25D9%2584%25D8%25A7%25D8%25AF%25DB%258C)" TargetMode="External"/><Relationship Id="rId5" Type="http://schemas.openxmlformats.org/officeDocument/2006/relationships/hyperlink" Target="file:///H:\wiki\%25D9%2585%25D9%2588%25D8%25B3%25D8%25B3%25D9%2587_%25D9%2585%25D8%25B9%25D9%2585%25D8%25A7%25D8%25B1%25D8%25A7%25D9%2586_%25D8%25A2%25D9%2585%25D8%25B1%25DB%258C%25DA%25A9%25D8%25A7" TargetMode="External"/><Relationship Id="rId4" Type="http://schemas.openxmlformats.org/officeDocument/2006/relationships/hyperlink" Target="file:///H:\wiki\%25DA%25A9%25D8%25A7%25D9%2584%25DB%258C%25D9%2581%25D8%25B1%25D9%2586%25DB%258C%25D8%25A7" TargetMode="External"/><Relationship Id="rId9" Type="http://schemas.openxmlformats.org/officeDocument/2006/relationships/hyperlink" Target="file:///H:\wiki\%25DB%25B1%25DB%25B9%25DB%25B8%25DB%25B0_(%25D9%2585%25DB%258C%25D9%2584%25D8%25A7%25D8%25AF%25DB%258C)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file:///H:\wiki\%25D9%2585%25DB%258C%25D9%2586%25D8%25B3%25D9%2588%25D8%25AA%25D8%25A7" TargetMode="External"/><Relationship Id="rId2" Type="http://schemas.openxmlformats.org/officeDocument/2006/relationships/hyperlink" Target="file:///H:\wiki\%25D9%2585%25DB%258C%25D9%2586%25DB%258C%25D8%25A7%25D9%25BE%25D9%2588%25D9%2584%25DB%258C%25D8%25B3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file:///H:\wiki\%25D8%25AC%25D8%25A7%25D9%2586_%25D8%25A8%25D9%2588%25D8%25B1%25DA%25AF%25DB%258C" TargetMode="External"/><Relationship Id="rId4" Type="http://schemas.openxmlformats.org/officeDocument/2006/relationships/hyperlink" Target="file:///H:\wiki\%25D9%2581%25DB%258C%25D9%2584%25DB%258C%25D9%25BE_%25D8%25AC%25D8%25A7%25D9%2586%25D8%25B3%25D9%2588%25D9%2586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file:///H:\wiki\%25D9%2581%25D9%2588%25D8%25B1%25D8%25AA_%25D9%2588%25D9%2588%25D8%25B1%25D8%25AB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file:///H:\wiki\%25D9%2587%25D9%2586%25D8%25B1_%25D9%2585%25D8%25B9%25D9%2585%25D8%25A7%25D8%25B1%25DB%258C" TargetMode="External"/><Relationship Id="rId13" Type="http://schemas.openxmlformats.org/officeDocument/2006/relationships/hyperlink" Target="file:///H:\wiki\%25DA%2586%25D8%25A7%25D9%25BE_%25D8%25B3%25DB%258C%25D9%2584%25DA%25A9" TargetMode="External"/><Relationship Id="rId3" Type="http://schemas.openxmlformats.org/officeDocument/2006/relationships/hyperlink" Target="file:///H:\wiki\%25D9%2585%25D9%2586%25D9%2587%25D8%25AA%25D9%2586" TargetMode="External"/><Relationship Id="rId7" Type="http://schemas.openxmlformats.org/officeDocument/2006/relationships/hyperlink" Target="file:///H:\wiki\%25DB%25B1%25DB%25B9%25DB%25B2%25DB%25B9_(%25D9%2585%25DB%258C%25D9%2584%25D8%25A7%25D8%25AF%25DB%258C)" TargetMode="External"/><Relationship Id="rId12" Type="http://schemas.openxmlformats.org/officeDocument/2006/relationships/hyperlink" Target="file:///H:\wiki\%25D8%25B9%25DA%25A9%25D8%25A7%25D8%25B3%25DB%258C" TargetMode="External"/><Relationship Id="rId2" Type="http://schemas.openxmlformats.org/officeDocument/2006/relationships/hyperlink" Target="file:///H:\wiki\%25D9%2587%25D9%2586%25D8%25B1%25D9%2587%25D8%25A7%25DB%258C_%25D9%2585%25D8%25AF%25D8%25B1%25D9%2586" TargetMode="External"/><Relationship Id="rId16" Type="http://schemas.openxmlformats.org/officeDocument/2006/relationships/hyperlink" Target="http://fa.wikipedia.org/w/index.php?title=%D8%B1%D8%B3%D8%A7%D9%86%D9%87%E2%80%8C%D9%87%D8%A7%DB%8C_%D8%A7%D9%84%DA%A9%D8%AA%D8%B1%D9%88%D9%86%DB%8C%DA%A9%DB%8C&amp;action=edit&amp;redlink=1&amp;preload=%D8%A7%D9%84%DA%AF%D9%88:%D8%A7%DB%8C%D8%AC%D8%A7%D8%AF+%D9%85%D9%82%D8%A7%D9%84%D9%87/%D8%A7%D8%B3%D8%AA%D8%AE%D9%88%D8%A7%D9%86%E2%80%8C%D8%A8%D9%86%D8%AF%DB%8C&amp;editintro=%D8%A7%D9%84%DA%AF%D9%88:%D8%A7%DB%8C%D8%AC%D8%A7%D8%AF+%D9%85%D9%82%D8%A7%D9%84%D9%87/%D8%A7%D8%AF%DB%8C%D8%AA%E2%80%8C%D9%86%D9%88%D8%AA%DB%8C%D8%B3&amp;summary=%D8%A7%DB%8C%D8%AC%D8%A7%D8%AF+%DB%8C%DA%A9+%D9%85%D9%82%D8%A7%D9%84%D9%87+%D9%86%D9%88+%D8%A7%D8%B2+%D8%B7%D8%B1%DB%8C%D9%82+%D8%A7%DB%8C%D8%AC%D8%A7%D8%AF%DA%AF%D8%B1&amp;nosummary=&amp;prefix=&amp;minor=&amp;create=%D8%AF%D8%B1%D8%B3%D8%AA+%DA%A9%D8%B1%D8%AF%D9%86+%D9%85%D9%82%D8%A7%D9%84%D9%87+%D8%AC%D8%AF%DB%8C%D8%AF&amp;withJS=MediaWiki:Intro-Welcome-NewUsers.j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file:///H:\wiki\%25DB%25B7_%25D9%2586%25D9%2588%25D8%25A7%25D9%2585%25D8%25A8%25D8%25B1" TargetMode="External"/><Relationship Id="rId11" Type="http://schemas.openxmlformats.org/officeDocument/2006/relationships/hyperlink" Target="file:///H:\wiki\%25D9%2585%25D8%25AC%25D8%25B3%25D9%2585%25D9%2587%25E2%2580%258C%25D8%25B3%25D8%25A7%25D8%25B2%25DB%258C" TargetMode="External"/><Relationship Id="rId5" Type="http://schemas.openxmlformats.org/officeDocument/2006/relationships/hyperlink" Target="file:///H:\wiki\%25D8%25A7%25DB%258C%25D8%25A7%25D9%2584%25D8%25A7%25D8%25AA_%25D9%2585%25D8%25AA%25D8%25AD%25D8%25AF%25D9%2587_%25D8%25A2%25D9%2585%25D8%25B1%25DB%258C%25DA%25A9%25D8%25A7" TargetMode="External"/><Relationship Id="rId15" Type="http://schemas.openxmlformats.org/officeDocument/2006/relationships/hyperlink" Target="file:///H:\wiki\%25D9%2581%25DB%258C%25D9%2584%25D9%2585" TargetMode="External"/><Relationship Id="rId10" Type="http://schemas.openxmlformats.org/officeDocument/2006/relationships/hyperlink" Target="file:///H:\wiki\%25D9%2586%25D9%2582%25D8%25A7%25D8%25B4%25DB%258C" TargetMode="External"/><Relationship Id="rId4" Type="http://schemas.openxmlformats.org/officeDocument/2006/relationships/hyperlink" Target="file:///H:\wiki\%25D9%2586%25DB%258C%25D9%2588%25DB%258C%25D9%2588%25D8%25B1%25DA%25A9" TargetMode="External"/><Relationship Id="rId9" Type="http://schemas.openxmlformats.org/officeDocument/2006/relationships/hyperlink" Target="file:///H:\wiki\%25D8%25B7%25D8%25B1%25D8%25A7%25D8%25AD%25DB%258C" TargetMode="External"/><Relationship Id="rId14" Type="http://schemas.openxmlformats.org/officeDocument/2006/relationships/hyperlink" Target="file:///H:\wiki\%25DA%25A9%25D8%25AA%25D8%25A7%25D8%25A8%25E2%2580%258C%25D9%2587%25D8%25A7%25DB%258C_%25D9%2585%25D8%25B5%25D9%2588%25D8%25B1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file:///H:\wiki\%D8%AC%D8%A7%D9%86_%D8%A8%D9%88%D8%B1%DA%AF%DB%8C" TargetMode="External"/><Relationship Id="rId3" Type="http://schemas.openxmlformats.org/officeDocument/2006/relationships/hyperlink" Target="file:///H:\wiki\%D8%A7%D8%AF%D8%A7%D8%B1%D9%87" TargetMode="External"/><Relationship Id="rId7" Type="http://schemas.openxmlformats.org/officeDocument/2006/relationships/hyperlink" Target="file:///H:\wiki\%D9%81%DB%8C%D9%84%DB%8C%D9%BE_%D8%AC%D8%A7%D9%86%D8%B3%D9%88%D9%86" TargetMode="External"/><Relationship Id="rId2" Type="http://schemas.openxmlformats.org/officeDocument/2006/relationships/hyperlink" Target="file:///H:\wiki\%D8%A2%D8%B3%D9%85%D8%A7%D9%86%E2%80%8C%D8%AE%D8%B1%D8%A7%D8%B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file:///H:\wiki\%D8%AC%D9%88%D8%B1%D8%AC%DB%8C%D8%A7" TargetMode="External"/><Relationship Id="rId5" Type="http://schemas.openxmlformats.org/officeDocument/2006/relationships/hyperlink" Target="file:///H:\wiki\%D8%A2%D8%AA%D9%84%D8%A7%D9%86%D8%AA%D8%A7" TargetMode="External"/><Relationship Id="rId4" Type="http://schemas.openxmlformats.org/officeDocument/2006/relationships/hyperlink" Target="file:///H:\wiki\%D8%AA%D8%AC%D8%A7%D8%B1%D8%AA" TargetMode="External"/><Relationship Id="rId9" Type="http://schemas.openxmlformats.org/officeDocument/2006/relationships/hyperlink" Target="file:///H:\wiki\%DA%AF%D8%B1%D9%88%D9%87_%D8%A8%DA%A9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file:///H:\wiki\%25D8%25A8%25D8%25A7%25D9%2586%25DA%25A9_%25D8%25A2%25D9%2588_%25D8%25A2%25D9%2585%25D8%25B1%25DB%258C%25DA%25A9%25D8%25A7" TargetMode="External"/><Relationship Id="rId3" Type="http://schemas.openxmlformats.org/officeDocument/2006/relationships/hyperlink" Target="file:///H:\wiki\%25D8%25AA%25DA%25AF%25D8%25B2%25D8%25A7%25D8%25B3" TargetMode="External"/><Relationship Id="rId7" Type="http://schemas.openxmlformats.org/officeDocument/2006/relationships/hyperlink" Target="file:///H:\New%20folder%20(2)\l" TargetMode="External"/><Relationship Id="rId2" Type="http://schemas.openxmlformats.org/officeDocument/2006/relationships/hyperlink" Target="file:///H:\wiki\%25D9%2587%25DB%258C%25D9%2588%25D8%25B3%25D8%25AA%25D9%2588%25D9%258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file:///H:\wiki\%25D8%25AC%25D8%25A7%25D9%2586_%25D8%25A8%25D9%2588%25D8%25B1%25DA%25AF%25DB%258C" TargetMode="External"/><Relationship Id="rId5" Type="http://schemas.openxmlformats.org/officeDocument/2006/relationships/hyperlink" Target="file:///H:\wiki\%25D9%2581%25DB%258C%25D9%2584%25DB%258C%25D9%25BE_%25D8%25AC%25D8%25A7%25D9%2586%25D8%25B3%25D9%2588%25D9%2586" TargetMode="External"/><Relationship Id="rId4" Type="http://schemas.openxmlformats.org/officeDocument/2006/relationships/hyperlink" Target="file:///H:\wiki\%25D9%25BE%25D8%25B3%25D8%25A7%25D9%2586%25D9%2588%25DA%25AF%25D8%25B1%25D8%25A7%25DB%258C%25DB%258C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file:///H:\wiki\%25D9%25BE%25D9%2586%25D8%25B3%25DB%258C%25D9%2584%25D9%2588%25D8%25A7%25D9%2586%25DB%258C%25D8%25A7" TargetMode="External"/><Relationship Id="rId2" Type="http://schemas.openxmlformats.org/officeDocument/2006/relationships/hyperlink" Target="file:///H:\wiki\%25D9%25BE%25DB%258C%25D8%25AA%25D8%25B3%25D8%25A8%25D9%2588%25D8%25B1%25DA%25A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file:///H:\wiki\%25D9%25BE%25DB%258C%25D8%25AA%25D8%25B2%25D8%25A8%25D9%2588%25D8%25B1%25DA%25AF" TargetMode="External"/><Relationship Id="rId5" Type="http://schemas.openxmlformats.org/officeDocument/2006/relationships/hyperlink" Target="file:///H:\wiki\%25D8%25AC%25D8%25A7%25D9%2586_%25D8%25A8%25D9%2588%25D8%25B1%25DA%25AF%25DB%258C" TargetMode="External"/><Relationship Id="rId4" Type="http://schemas.openxmlformats.org/officeDocument/2006/relationships/hyperlink" Target="file:///H:\wiki\%25D9%2581%25DB%258C%25D9%2584%25DB%258C%25D9%25BE_%25D8%25AC%25D8%25A7%25D9%2586%25D8%25B3%25D9%2588%25D9%2586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fa.wikipedia.org/w/index.php?title=%D9%85%D9%88%D8%B2%D9%87_%D9%87%D9%86%D8%B1%D9%87%D8%A7%DB%8C_%D9%85%D8%AF%D8%B1%D9%86_%D9%86%DB%8C%D9%88%DB%8C%D9%88%D8%B1%DA%A9&amp;action=edit&amp;redlink=1&amp;preload=%D8%A7%D9%84%DA%AF%D9%88:%D8%A7%DB%8C%D8%AC%D8%A7%D8%AF+%D9%85%D9%82%D8%A7%D9%84%D9%87/%D8%A7%D8%B3%D8%AA%D8%AE%D9%88%D8%A7%D9%86%E2%80%8C%D8%A8%D9%86%D8%AF%DB%8C&amp;editintro=%D8%A7%D9%84%DA%AF%D9%88:%D8%A7%DB%8C%D8%AC%D8%A7%D8%AF+%D9%85%D9%82%D8%A7%D9%84%D9%87/%D8%A7%D8%AF%DB%8C%D8%AA%E2%80%8C%D9%86%D9%88%D8%AA%DB%8C%D8%B3&amp;summary=%D8%A7%DB%8C%D8%AC%D8%A7%D8%AF+%DB%8C%DA%A9+%D9%85%D9%82%D8%A7%D9%84%D9%87+%D9%86%D9%88+%D8%A7%D8%B2+%D8%B7%D8%B1%DB%8C%D9%82+%D8%A7%DB%8C%D8%AC%D8%A7%D8%AF%DA%AF%D8%B1&amp;nosummary=&amp;prefix=&amp;minor=&amp;create=%D8%AF%D8%B1%D8%B3%D8%AA+%DA%A9%D8%B1%D8%AF%D9%86+%D9%85%D9%82%D8%A7%D9%84%D9%87+%D8%AC%D8%AF%DB%8C%D8%AF&amp;withJS=MediaWiki:Intro-Welcome-NewUsers.js" TargetMode="External"/><Relationship Id="rId13" Type="http://schemas.openxmlformats.org/officeDocument/2006/relationships/hyperlink" Target="http://fa.wikipedia.org/w/index.php?title=%D9%85%D8%AF%D8%B1%D8%B3%D9%87_%D8%AA%D8%AD%D8%B5%DB%8C%D9%84%D8%A7%D8%AA_%D8%AA%DA%A9%D9%85%DB%8C%D9%84%DB%8C_%D9%85%D8%B9%D9%85%D8%A7%D8%B1%DB%8C_%D9%88_%D8%B7%D8%B1%D8%A7%D8%AD%DB%8C_%D9%87%D8%A7%D8%B1%D9%88%D8%A7%D8%B1%D8%AF&amp;action=edit&amp;redlink=1&amp;preload=%D8%A7%D9%84%DA%AF%D9%88:%D8%A7%DB%8C%D8%AC%D8%A7%D8%AF+%D9%85%D9%82%D8%A7%D9%84%D9%87/%D8%A7%D8%B3%D8%AA%D8%AE%D9%88%D8%A7%D9%86%E2%80%8C%D8%A8%D9%86%D8%AF%DB%8C&amp;editintro=%D8%A7%D9%84%DA%AF%D9%88:%D8%A7%DB%8C%D8%AC%D8%A7%D8%AF+%D9%85%D9%82%D8%A7%D9%84%D9%87/%D8%A7%D8%AF%DB%8C%D8%AA%E2%80%8C%D9%86%D9%88%D8%AA%DB%8C%D8%B3&amp;summary=%D8%A7%DB%8C%D8%AC%D8%A7%D8%AF+%DB%8C%DA%A9+%D9%85%D9%82%D8%A7%D9%84%D9%87+%D9%86%D9%88+%D8%A7%D8%B2+%D8%B7%D8%B1%DB%8C%D9%82+%D8%A7%DB%8C%D8%AC%D8%A7%D8%AF%DA%AF%D8%B1&amp;nosummary=&amp;prefix=&amp;minor=&amp;create=%D8%AF%D8%B1%D8%B3%D8%AA+%DA%A9%D8%B1%D8%AF%D9%86+%D9%85%D9%82%D8%A7%D9%84%D9%87+%D8%AC%D8%AF%DB%8C%D8%AF&amp;withJS=MediaWiki:Intro-Welcome-NewUsers.js" TargetMode="External"/><Relationship Id="rId18" Type="http://schemas.openxmlformats.org/officeDocument/2006/relationships/hyperlink" Target="file:///\\en.wikipedia.org\wiki\David_Whitney" TargetMode="External"/><Relationship Id="rId3" Type="http://schemas.openxmlformats.org/officeDocument/2006/relationships/hyperlink" Target="file:///H:\wiki\%25DA%25A9%25D9%2584%25DB%258C%25D9%2588%25D9%2584%25D9%2586%25D8%25AF" TargetMode="External"/><Relationship Id="rId7" Type="http://schemas.openxmlformats.org/officeDocument/2006/relationships/hyperlink" Target="file:///H:\wiki\%25D9%2585%25D8%25B9%25D9%2585%25D8%25A7%25D8%25B1%25DB%258C" TargetMode="External"/><Relationship Id="rId12" Type="http://schemas.openxmlformats.org/officeDocument/2006/relationships/hyperlink" Target="file:///\\en.wikipedia.org\wiki\Pritzker_Architecture_Prize" TargetMode="External"/><Relationship Id="rId17" Type="http://schemas.openxmlformats.org/officeDocument/2006/relationships/hyperlink" Target="http://fa.wikipedia.org/w/index.php?title=%D8%AF%DB%8C%D9%88%DB%8C%D8%AF_%D9%88%DB%8C%D8%AA%D9%86%DB%8C&amp;action=edit&amp;redlink=1&amp;preload=%D8%A7%D9%84%DA%AF%D9%88:%D8%A7%DB%8C%D8%AC%D8%A7%D8%AF+%D9%85%D9%82%D8%A7%D9%84%D9%87/%D8%A7%D8%B3%D8%AA%D8%AE%D9%88%D8%A7%D9%86%E2%80%8C%D8%A8%D9%86%D8%AF%DB%8C&amp;editintro=%D8%A7%D9%84%DA%AF%D9%88:%D8%A7%DB%8C%D8%AC%D8%A7%D8%AF+%D9%85%D9%82%D8%A7%D9%84%D9%87/%D8%A7%D8%AF%DB%8C%D8%AA%E2%80%8C%D9%86%D9%88%D8%AA%DB%8C%D8%B3&amp;summary=%D8%A7%DB%8C%D8%AC%D8%A7%D8%AF+%DB%8C%DA%A9+%D9%85%D9%82%D8%A7%D9%84%D9%87+%D9%86%D9%88+%D8%A7%D8%B2+%D8%B7%D8%B1%DB%8C%D9%82+%D8%A7%DB%8C%D8%AC%D8%A7%D8%AF%DA%AF%D8%B1&amp;nosummary=&amp;prefix=&amp;minor=&amp;create=%D8%AF%D8%B1%D8%B3%D8%AA+%DA%A9%D8%B1%D8%AF%D9%86+%D9%85%D9%82%D8%A7%D9%84%D9%87+%D8%AC%D8%AF%DB%8C%D8%AF&amp;withJS=MediaWiki:Intro-Welcome-NewUsers.js" TargetMode="External"/><Relationship Id="rId2" Type="http://schemas.openxmlformats.org/officeDocument/2006/relationships/hyperlink" Target="file:///H:\wiki\%25D8%25B2%25D8%25A8%25D8%25A7%25D9%2586_%25D8%25A7%25D9%2586%25DA%25AF%25D9%2584%25DB%258C%25D8%25B3%25DB%258C" TargetMode="External"/><Relationship Id="rId16" Type="http://schemas.openxmlformats.org/officeDocument/2006/relationships/hyperlink" Target="file:///\\en.wikipedia.org\wiki\Glass_Hous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file:///H:\wiki\%25D8%25A2%25D9%2585%25D8%25B1%25DB%258C%25DA%25A9%25D8%25A7%25DB%258C%25DB%258C" TargetMode="External"/><Relationship Id="rId11" Type="http://schemas.openxmlformats.org/officeDocument/2006/relationships/hyperlink" Target="file:///H:\wiki\%25D8%25AC%25D8%25A7%25DB%258C%25D8%25B2%25D9%2587_%25D9%2585%25D8%25B9%25D9%2585%25D8%25A7%25D8%25B1%25DB%258C_%25D9%25BE%25D8%25B1%25DB%258C%25D8%25AA%25D8%25B2%25DA%25A9%25D8%25B1" TargetMode="External"/><Relationship Id="rId5" Type="http://schemas.openxmlformats.org/officeDocument/2006/relationships/hyperlink" Target="file:///H:\wiki\%25D9%2585%25D8%25B9%25D9%2585%25D8%25A7%25D8%25B1" TargetMode="External"/><Relationship Id="rId15" Type="http://schemas.openxmlformats.org/officeDocument/2006/relationships/hyperlink" Target="http://fa.wikipedia.org/w/index.php?title=%D8%AE%D8%A7%D9%86%D9%87_%D8%B4%DB%8C%D8%B4%D9%87_%D8%A7%DB%8C&amp;action=edit&amp;redlink=1&amp;preload=%D8%A7%D9%84%DA%AF%D9%88:%D8%A7%DB%8C%D8%AC%D8%A7%D8%AF+%D9%85%D9%82%D8%A7%D9%84%D9%87/%D8%A7%D8%B3%D8%AA%D8%AE%D9%88%D8%A7%D9%86%E2%80%8C%D8%A8%D9%86%D8%AF%DB%8C&amp;editintro=%D8%A7%D9%84%DA%AF%D9%88:%D8%A7%DB%8C%D8%AC%D8%A7%D8%AF+%D9%85%D9%82%D8%A7%D9%84%D9%87/%D8%A7%D8%AF%DB%8C%D8%AA%E2%80%8C%D9%86%D9%88%D8%AA%DB%8C%D8%B3&amp;summary=%D8%A7%DB%8C%D8%AC%D8%A7%D8%AF+%DB%8C%DA%A9+%D9%85%D9%82%D8%A7%D9%84%D9%87+%D9%86%D9%88+%D8%A7%D8%B2+%D8%B7%D8%B1%DB%8C%D9%82+%D8%A7%DB%8C%D8%AC%D8%A7%D8%AF%DA%AF%D8%B1&amp;nosummary=&amp;prefix=&amp;minor=&amp;create=%D8%AF%D8%B1%D8%B3%D8%AA+%DA%A9%D8%B1%D8%AF%D9%86+%D9%85%D9%82%D8%A7%D9%84%D9%87+%D8%AC%D8%AF%DB%8C%D8%AF&amp;withJS=MediaWiki:Intro-Welcome-NewUsers.js" TargetMode="External"/><Relationship Id="rId10" Type="http://schemas.openxmlformats.org/officeDocument/2006/relationships/hyperlink" Target="http://fa.wikipedia.org/w/index.php?title=%D8%A7%D9%86%D8%AC%D9%85%D9%86_%D8%A2%D9%85%D8%B1%DB%8C%DA%A9%D8%A7%DB%8C%DB%8C_%D9%85%D8%B9%D9%85%D8%A7%D8%B1%D8%A7%D9%86&amp;action=edit&amp;redlink=1&amp;preload=%D8%A7%D9%84%DA%AF%D9%88:%D8%A7%DB%8C%D8%AC%D8%A7%D8%AF+%D9%85%D9%82%D8%A7%D9%84%D9%87/%D8%A7%D8%B3%D8%AA%D8%AE%D9%88%D8%A7%D9%86%E2%80%8C%D8%A8%D9%86%D8%AF%DB%8C&amp;editintro=%D8%A7%D9%84%DA%AF%D9%88:%D8%A7%DB%8C%D8%AC%D8%A7%D8%AF+%D9%85%D9%82%D8%A7%D9%84%D9%87/%D8%A7%D8%AF%DB%8C%D8%AA%E2%80%8C%D9%86%D9%88%D8%AA%DB%8C%D8%B3&amp;summary=%D8%A7%DB%8C%D8%AC%D8%A7%D8%AF+%DB%8C%DA%A9+%D9%85%D9%82%D8%A7%D9%84%D9%87+%D9%86%D9%88+%D8%A7%D8%B2+%D8%B7%D8%B1%DB%8C%D9%82+%D8%A7%DB%8C%D8%AC%D8%A7%D8%AF%DA%AF%D8%B1&amp;nosummary=&amp;prefix=&amp;minor=&amp;create=%D8%AF%D8%B1%D8%B3%D8%AA+%DA%A9%D8%B1%D8%AF%D9%86+%D9%85%D9%82%D8%A7%D9%84%D9%87+%D8%AC%D8%AF%DB%8C%D8%AF&amp;withJS=MediaWiki:Intro-Welcome-NewUsers.js" TargetMode="External"/><Relationship Id="rId4" Type="http://schemas.openxmlformats.org/officeDocument/2006/relationships/hyperlink" Target="file:///H:\wiki\%25D8%25A7%25D9%2588%25D9%2587%25D8%25A7%25DB%258C%25D9%2588" TargetMode="External"/><Relationship Id="rId9" Type="http://schemas.openxmlformats.org/officeDocument/2006/relationships/hyperlink" Target="file:///\\en.wikipedia.org\wiki\Museum_of_Modern_Art" TargetMode="External"/><Relationship Id="rId14" Type="http://schemas.openxmlformats.org/officeDocument/2006/relationships/hyperlink" Target="file:///\\en.wikipedia.org\wiki\Harvard_Graduate_School_of_Design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fa.wikipedia.org/w/index.php?title=%D9%86%DB%8C%D9%88%D9%86_%DA%A9%D9%86%D8%A7%D9%86&amp;action=edit&amp;redlink=1&amp;preload=%D8%A7%D9%84%DA%AF%D9%88:%D8%A7%DB%8C%D8%AC%D8%A7%D8%AF+%D9%85%D9%82%D8%A7%D9%84%D9%87/%D8%A7%D8%B3%D8%AA%D8%AE%D9%88%D8%A7%D9%86%E2%80%8C%D8%A8%D9%86%D8%AF%DB%8C&amp;editintro=%D8%A7%D9%84%DA%AF%D9%88:%D8%A7%DB%8C%D8%AC%D8%A7%D8%AF+%D9%85%D9%82%D8%A7%D9%84%D9%87/%D8%A7%D8%AF%DB%8C%D8%AA%E2%80%8C%D9%86%D9%88%D8%AA%DB%8C%D8%B3&amp;summary=%D8%A7%DB%8C%D8%AC%D8%A7%D8%AF+%DB%8C%DA%A9+%D9%85%D9%82%D8%A7%D9%84%D9%87+%D9%86%D9%88+%D8%A7%D8%B2+%D8%B7%D8%B1%DB%8C%D9%82+%D8%A7%DB%8C%D8%AC%D8%A7%D8%AF%DA%AF%D8%B1&amp;nosummary=&amp;prefix=&amp;minor=&amp;create=%D8%AF%D8%B1%D8%B3%D8%AA+%DA%A9%D8%B1%D8%AF%D9%86+%D9%85%D9%82%D8%A7%D9%84%D9%87+%D8%AC%D8%AF%DB%8C%D8%AF&amp;withJS=MediaWiki:Intro-Welcome-NewUsers.js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>
                <a:solidFill>
                  <a:schemeClr val="accent1">
                    <a:lumMod val="75000"/>
                  </a:schemeClr>
                </a:solidFill>
              </a:rPr>
              <a:t>بنام خدای زیبایی ها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>
            <a:normAutofit/>
          </a:bodyPr>
          <a:lstStyle/>
          <a:p>
            <a:r>
              <a:rPr lang="fa-IR" b="1" dirty="0" smtClean="0">
                <a:solidFill>
                  <a:schemeClr val="accent4">
                    <a:lumMod val="75000"/>
                  </a:schemeClr>
                </a:solidFill>
              </a:rPr>
              <a:t>عنوان:معرفی و آثار فیلیپ جانسون</a:t>
            </a:r>
          </a:p>
          <a:p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18438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5" descr="WK-AI022_giving_20061116164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626992"/>
            <a:ext cx="4897437" cy="328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5402" y="2626992"/>
            <a:ext cx="4267200" cy="2924175"/>
          </a:xfrm>
        </p:spPr>
      </p:pic>
    </p:spTree>
    <p:extLst>
      <p:ext uri="{BB962C8B-B14F-4D97-AF65-F5344CB8AC3E}">
        <p14:creationId xmlns:p14="http://schemas.microsoft.com/office/powerpoint/2010/main" xmlns="" val="25396630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/>
              <a:t>برج سونی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/>
              <a:t>برج سونی در سال </a:t>
            </a:r>
            <a:r>
              <a:rPr lang="fa-IR" dirty="0" smtClean="0"/>
              <a:t>۲۰۰۷ به سبک معماری پسوناگرا ساخته شد. </a:t>
            </a:r>
            <a:r>
              <a:rPr lang="fa-IR" b="1" dirty="0" smtClean="0"/>
              <a:t>برج </a:t>
            </a:r>
            <a:r>
              <a:rPr lang="fa-IR" b="1" dirty="0"/>
              <a:t>سونی</a:t>
            </a:r>
            <a:r>
              <a:rPr lang="fa-IR" dirty="0" smtClean="0"/>
              <a:t>، </a:t>
            </a:r>
            <a:r>
              <a:rPr lang="fa-IR" u="sng" dirty="0" smtClean="0">
                <a:hlinkClick r:id="rId2" action="ppaction://hlinkfile"/>
              </a:rPr>
              <a:t>آسمان‌خراش</a:t>
            </a:r>
            <a:r>
              <a:rPr lang="en-US" dirty="0" smtClean="0"/>
              <a:t> </a:t>
            </a:r>
            <a:r>
              <a:rPr lang="fa-IR" dirty="0"/>
              <a:t>۳۷ طبقه به ارتفاع ۱۹۷ متر، با کاربری </a:t>
            </a:r>
            <a:r>
              <a:rPr lang="fa-IR" u="sng" dirty="0">
                <a:hlinkClick r:id="rId3" action="ppaction://hlinkfile"/>
              </a:rPr>
              <a:t>مسکونی</a:t>
            </a:r>
            <a:r>
              <a:rPr lang="en-US" dirty="0"/>
              <a:t>-</a:t>
            </a:r>
            <a:r>
              <a:rPr lang="fa-IR" u="sng" dirty="0">
                <a:hlinkClick r:id="rId4" action="ppaction://hlinkfile"/>
              </a:rPr>
              <a:t>تجاری</a:t>
            </a:r>
            <a:r>
              <a:rPr lang="en-US" dirty="0"/>
              <a:t> </a:t>
            </a:r>
            <a:r>
              <a:rPr lang="fa-IR" dirty="0"/>
              <a:t>است، که در </a:t>
            </a:r>
            <a:r>
              <a:rPr lang="fa-IR" u="sng" dirty="0">
                <a:hlinkClick r:id="rId5" action="ppaction://hlinkfile"/>
              </a:rPr>
              <a:t>خیابان مدیسون</a:t>
            </a:r>
            <a:r>
              <a:rPr lang="fa-IR" dirty="0"/>
              <a:t>، </a:t>
            </a:r>
            <a:r>
              <a:rPr lang="fa-IR" u="sng" dirty="0">
                <a:hlinkClick r:id="rId6" action="ppaction://hlinkfile"/>
              </a:rPr>
              <a:t>منهتن</a:t>
            </a:r>
            <a:r>
              <a:rPr lang="en-US" dirty="0"/>
              <a:t> </a:t>
            </a:r>
            <a:r>
              <a:rPr lang="fa-IR" dirty="0"/>
              <a:t>شهر </a:t>
            </a:r>
            <a:r>
              <a:rPr lang="fa-IR" u="sng" dirty="0">
                <a:hlinkClick r:id="rId7" action="ppaction://hlinkfile"/>
              </a:rPr>
              <a:t>نیویورک</a:t>
            </a:r>
            <a:r>
              <a:rPr lang="fa-IR" dirty="0"/>
              <a:t>، </a:t>
            </a:r>
            <a:r>
              <a:rPr lang="fa-IR" u="sng" dirty="0">
                <a:hlinkClick r:id="rId8" action="ppaction://hlinkfile"/>
              </a:rPr>
              <a:t>ایالات متحده آمریکا</a:t>
            </a:r>
            <a:r>
              <a:rPr lang="en-US" dirty="0"/>
              <a:t> </a:t>
            </a:r>
            <a:r>
              <a:rPr lang="fa-IR" dirty="0"/>
              <a:t>مستقر می</a:t>
            </a:r>
            <a:r>
              <a:rPr lang="en-US" dirty="0"/>
              <a:t>‌</a:t>
            </a:r>
            <a:r>
              <a:rPr lang="fa-IR" dirty="0" smtClean="0"/>
              <a:t>باشد.پروژه </a:t>
            </a:r>
            <a:r>
              <a:rPr lang="fa-IR" dirty="0"/>
              <a:t>ساخت این ساختمان در سال ۱۹۸۱ آغاز شد و در سال ۱۹۸۴ تکمیل و افتتاح گردید</a:t>
            </a:r>
            <a:endParaRPr lang="en-US" dirty="0"/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14581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22934" y="1889848"/>
            <a:ext cx="2465754" cy="421918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6979" y="1924676"/>
            <a:ext cx="3112143" cy="414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494492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/>
              <a:t>برج ویلیامز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/>
              <a:t>نام یک برج مرتفع در </a:t>
            </a:r>
            <a:r>
              <a:rPr lang="fa-IR" u="sng" dirty="0">
                <a:hlinkClick r:id="rId2" action="ppaction://hlinkfile"/>
              </a:rPr>
              <a:t>هیوستون</a:t>
            </a:r>
            <a:r>
              <a:rPr lang="en-US" dirty="0"/>
              <a:t> </a:t>
            </a:r>
            <a:r>
              <a:rPr lang="fa-IR" dirty="0"/>
              <a:t>در </a:t>
            </a:r>
            <a:r>
              <a:rPr lang="fa-IR" u="sng" dirty="0">
                <a:hlinkClick r:id="rId3" action="ppaction://hlinkfile"/>
              </a:rPr>
              <a:t>تگزاس</a:t>
            </a:r>
            <a:r>
              <a:rPr lang="en-US" dirty="0"/>
              <a:t> </a:t>
            </a:r>
            <a:r>
              <a:rPr lang="fa-IR" dirty="0"/>
              <a:t>است</a:t>
            </a:r>
            <a:r>
              <a:rPr lang="en-US" dirty="0"/>
              <a:t>.</a:t>
            </a:r>
          </a:p>
          <a:p>
            <a:pPr algn="r" rtl="1"/>
            <a:r>
              <a:rPr lang="fa-IR" dirty="0"/>
              <a:t>این برج در ۱۹۸۳ ساخته گردید، و ۲۷۷ متر ارتفاع دارد، که در سال ۲۰۰۹ چهارمین برج بلند تگزاس بود</a:t>
            </a:r>
            <a:r>
              <a:rPr lang="en-US" dirty="0"/>
              <a:t>.</a:t>
            </a:r>
          </a:p>
          <a:p>
            <a:pPr algn="r" rtl="1"/>
            <a:r>
              <a:rPr lang="fa-IR" dirty="0"/>
              <a:t>معماران این برج پست‌مدرنیستی، </a:t>
            </a:r>
            <a:r>
              <a:rPr lang="fa-IR" u="sng" dirty="0">
                <a:hlinkClick r:id="rId4" action="ppaction://hlinkfile"/>
              </a:rPr>
              <a:t>فیلیپ جانسون</a:t>
            </a:r>
            <a:r>
              <a:rPr lang="en-US" dirty="0"/>
              <a:t> </a:t>
            </a:r>
            <a:r>
              <a:rPr lang="fa-IR" dirty="0"/>
              <a:t>و </a:t>
            </a:r>
            <a:r>
              <a:rPr lang="fa-IR" u="sng" dirty="0">
                <a:hlinkClick r:id="rId5" action="ppaction://hlinkfile"/>
              </a:rPr>
              <a:t>جان بورگی</a:t>
            </a:r>
            <a:r>
              <a:rPr lang="en-US" dirty="0"/>
              <a:t> </a:t>
            </a:r>
            <a:r>
              <a:rPr lang="fa-IR" dirty="0"/>
              <a:t>هستند</a:t>
            </a:r>
            <a:r>
              <a:rPr lang="en-US" dirty="0" smtClean="0"/>
              <a:t>.</a:t>
            </a:r>
            <a:r>
              <a:rPr lang="en-US" u="sng" dirty="0" smtClean="0"/>
              <a:t> </a:t>
            </a:r>
            <a:r>
              <a:rPr lang="fa-IR" dirty="0" smtClean="0"/>
              <a:t>در </a:t>
            </a:r>
            <a:r>
              <a:rPr lang="fa-IR" dirty="0"/>
              <a:t>سال ۲۰۰۸ </a:t>
            </a:r>
            <a:r>
              <a:rPr lang="fa-IR" u="sng" dirty="0">
                <a:hlinkClick r:id="rId6" action="ppaction://hlinkfile"/>
              </a:rPr>
              <a:t>توفند آیک</a:t>
            </a:r>
            <a:r>
              <a:rPr lang="en-US" dirty="0"/>
              <a:t> </a:t>
            </a:r>
            <a:r>
              <a:rPr lang="fa-IR" dirty="0"/>
              <a:t>به این برج سه و نیم میلیون دلار خسارت زد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48423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35450" y="2005143"/>
            <a:ext cx="2359085" cy="406968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34582" y="1640958"/>
            <a:ext cx="2764260" cy="4433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728896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b="1" dirty="0"/>
              <a:t>پارک آبی فورت وورث</a:t>
            </a:r>
            <a:r>
              <a:rPr lang="en-US" b="1" dirty="0"/>
              <a:t> 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یکی </a:t>
            </a:r>
            <a:r>
              <a:rPr lang="fa-IR" dirty="0"/>
              <a:t>از پارک‌های مشهور </a:t>
            </a:r>
            <a:r>
              <a:rPr lang="fa-IR" u="sng" dirty="0">
                <a:hlinkClick r:id="rId2" action="ppaction://hlinkfile"/>
              </a:rPr>
              <a:t>تگزاس</a:t>
            </a:r>
            <a:r>
              <a:rPr lang="en-US" dirty="0"/>
              <a:t> </a:t>
            </a:r>
            <a:r>
              <a:rPr lang="fa-IR" dirty="0"/>
              <a:t>در ایالات متحده آمریکاست</a:t>
            </a:r>
            <a:r>
              <a:rPr lang="en-US" dirty="0"/>
              <a:t>.</a:t>
            </a:r>
          </a:p>
          <a:p>
            <a:pPr algn="r" rtl="1"/>
            <a:r>
              <a:rPr lang="fa-IR" dirty="0"/>
              <a:t>این </a:t>
            </a:r>
            <a:r>
              <a:rPr lang="fa-IR" u="sng" dirty="0">
                <a:hlinkClick r:id="rId3" action="ppaction://hlinkfile"/>
              </a:rPr>
              <a:t>پارک آبی</a:t>
            </a:r>
            <a:r>
              <a:rPr lang="en-US" dirty="0"/>
              <a:t> </a:t>
            </a:r>
            <a:r>
              <a:rPr lang="fa-IR" dirty="0"/>
              <a:t>در مرکز شهر </a:t>
            </a:r>
            <a:r>
              <a:rPr lang="fa-IR" u="sng" dirty="0">
                <a:hlinkClick r:id="rId4" action="ppaction://hlinkfile"/>
              </a:rPr>
              <a:t>فورت وورث</a:t>
            </a:r>
            <a:r>
              <a:rPr lang="en-US" dirty="0"/>
              <a:t> </a:t>
            </a:r>
            <a:r>
              <a:rPr lang="fa-IR" dirty="0"/>
              <a:t>در </a:t>
            </a:r>
            <a:r>
              <a:rPr lang="fa-IR" u="sng" dirty="0">
                <a:hlinkClick r:id="rId2" action="ppaction://hlinkfile"/>
              </a:rPr>
              <a:t>تگزاس</a:t>
            </a:r>
            <a:r>
              <a:rPr lang="en-US" dirty="0"/>
              <a:t> </a:t>
            </a:r>
            <a:r>
              <a:rPr lang="fa-IR" dirty="0"/>
              <a:t>قرار دارد و توسط استاد بزرگ معماری </a:t>
            </a:r>
            <a:r>
              <a:rPr lang="fa-IR" u="sng" dirty="0">
                <a:hlinkClick r:id="rId5" action="ppaction://hlinkfile"/>
              </a:rPr>
              <a:t>فیلیپ جانسون</a:t>
            </a:r>
            <a:r>
              <a:rPr lang="en-US" dirty="0"/>
              <a:t> </a:t>
            </a:r>
            <a:r>
              <a:rPr lang="fa-IR" dirty="0"/>
              <a:t>و نیز </a:t>
            </a:r>
            <a:r>
              <a:rPr lang="fa-IR" u="sng" dirty="0">
                <a:hlinkClick r:id="rId6" action="ppaction://hlinkfile"/>
              </a:rPr>
              <a:t>جان بورگی</a:t>
            </a:r>
            <a:r>
              <a:rPr lang="en-US" dirty="0"/>
              <a:t> </a:t>
            </a:r>
            <a:r>
              <a:rPr lang="fa-IR" dirty="0"/>
              <a:t>طراحی گردیده است</a:t>
            </a:r>
            <a:r>
              <a:rPr lang="en-US" dirty="0"/>
              <a:t>.</a:t>
            </a:r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429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93396" y="2720050"/>
            <a:ext cx="3694775" cy="276751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36334" y="1083623"/>
            <a:ext cx="3210467" cy="24047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0240" y="3066748"/>
            <a:ext cx="4088324" cy="272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01969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/>
              <a:t>پوئرتا د اورپا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/>
              <a:t>به معنای «دروازه‌های اروپا»، از ابنیه مشهور کشور </a:t>
            </a:r>
            <a:r>
              <a:rPr lang="fa-IR" u="sng" dirty="0">
                <a:hlinkClick r:id="rId2" action="ppaction://hlinkfile"/>
              </a:rPr>
              <a:t>اسپانیا</a:t>
            </a:r>
            <a:r>
              <a:rPr lang="en-US" dirty="0"/>
              <a:t> </a:t>
            </a:r>
            <a:r>
              <a:rPr lang="fa-IR" dirty="0"/>
              <a:t>است</a:t>
            </a:r>
            <a:r>
              <a:rPr lang="en-US" dirty="0"/>
              <a:t>.</a:t>
            </a:r>
          </a:p>
          <a:p>
            <a:pPr algn="r" rtl="1"/>
            <a:r>
              <a:rPr lang="fa-IR" dirty="0"/>
              <a:t>این بنای دوقلو در شهر </a:t>
            </a:r>
            <a:r>
              <a:rPr lang="fa-IR" u="sng" dirty="0">
                <a:hlinkClick r:id="rId3" action="ppaction://hlinkfile"/>
              </a:rPr>
              <a:t>مادرید</a:t>
            </a:r>
            <a:r>
              <a:rPr lang="en-US" dirty="0"/>
              <a:t> </a:t>
            </a:r>
            <a:r>
              <a:rPr lang="fa-IR" dirty="0"/>
              <a:t>قرار دارد و در سال ۱۹۹۶ میلادی، توسط استاد بزرگ معماری آمریکایی </a:t>
            </a:r>
            <a:r>
              <a:rPr lang="fa-IR" u="sng" dirty="0">
                <a:hlinkClick r:id="rId4" action="ppaction://hlinkfile"/>
              </a:rPr>
              <a:t>فیلیپ جانسون</a:t>
            </a:r>
            <a:r>
              <a:rPr lang="en-US" dirty="0"/>
              <a:t> </a:t>
            </a:r>
            <a:r>
              <a:rPr lang="fa-IR" dirty="0"/>
              <a:t>طراحی گردیده است</a:t>
            </a:r>
            <a:r>
              <a:rPr lang="en-US" dirty="0"/>
              <a:t>. </a:t>
            </a:r>
            <a:r>
              <a:rPr lang="fa-IR" dirty="0"/>
              <a:t>هر برج ۲۶ طبقه ارتفاع دارد</a:t>
            </a:r>
            <a:r>
              <a:rPr lang="en-US" dirty="0"/>
              <a:t>.</a:t>
            </a:r>
            <a:r>
              <a:rPr lang="en-US" u="sng" dirty="0">
                <a:hlinkClick r:id="rId5" action="ppaction://hlinkfile"/>
              </a:rPr>
              <a:t>[</a:t>
            </a:r>
            <a:endParaRPr lang="en-US" dirty="0"/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57908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02306" y="2732011"/>
            <a:ext cx="4171173" cy="312838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54238" y="2604303"/>
            <a:ext cx="2093933" cy="3383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60438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1423686"/>
            <a:ext cx="9601196" cy="862313"/>
          </a:xfrm>
        </p:spPr>
        <p:txBody>
          <a:bodyPr>
            <a:normAutofit fontScale="90000"/>
          </a:bodyPr>
          <a:lstStyle/>
          <a:p>
            <a:r>
              <a:rPr lang="fa-IR" b="1" dirty="0"/>
              <a:t>کلیسای کریستال</a:t>
            </a:r>
            <a:r>
              <a:rPr lang="en-US" b="1" dirty="0"/>
              <a:t> 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نام </a:t>
            </a:r>
            <a:r>
              <a:rPr lang="fa-IR" dirty="0"/>
              <a:t>یک </a:t>
            </a:r>
            <a:r>
              <a:rPr lang="fa-IR" u="sng" dirty="0">
                <a:hlinkClick r:id="rId2" action="ppaction://hlinkfile"/>
              </a:rPr>
              <a:t>کلیسای</a:t>
            </a:r>
            <a:r>
              <a:rPr lang="en-US" dirty="0"/>
              <a:t> </a:t>
            </a:r>
            <a:r>
              <a:rPr lang="fa-IR" dirty="0"/>
              <a:t>معروف در </a:t>
            </a:r>
            <a:r>
              <a:rPr lang="fa-IR" u="sng" dirty="0">
                <a:hlinkClick r:id="rId3" action="ppaction://hlinkfile"/>
              </a:rPr>
              <a:t>گاردن گروو</a:t>
            </a:r>
            <a:r>
              <a:rPr lang="en-US" dirty="0"/>
              <a:t> </a:t>
            </a:r>
            <a:r>
              <a:rPr lang="fa-IR" dirty="0"/>
              <a:t>ایالت </a:t>
            </a:r>
            <a:r>
              <a:rPr lang="fa-IR" u="sng" dirty="0">
                <a:hlinkClick r:id="rId4" action="ppaction://hlinkfile"/>
              </a:rPr>
              <a:t>کالیفرنیا</a:t>
            </a:r>
            <a:r>
              <a:rPr lang="en-US" dirty="0"/>
              <a:t> </a:t>
            </a:r>
            <a:r>
              <a:rPr lang="fa-IR" dirty="0"/>
              <a:t>است</a:t>
            </a:r>
            <a:r>
              <a:rPr lang="en-US" dirty="0"/>
              <a:t>.</a:t>
            </a:r>
          </a:p>
          <a:p>
            <a:pPr algn="r" rtl="1"/>
            <a:r>
              <a:rPr lang="fa-IR" dirty="0"/>
              <a:t>این بنا از نظر </a:t>
            </a:r>
            <a:r>
              <a:rPr lang="fa-IR" u="sng" dirty="0">
                <a:hlinkClick r:id="rId5" action="ppaction://hlinkfile"/>
              </a:rPr>
              <a:t>موسسه معماران آمریکا</a:t>
            </a:r>
            <a:r>
              <a:rPr lang="en-US" dirty="0"/>
              <a:t> </a:t>
            </a:r>
            <a:r>
              <a:rPr lang="fa-IR" dirty="0"/>
              <a:t>در رتبه ۶۵ محبوبترین بناهای امریکا قرار </a:t>
            </a:r>
            <a:r>
              <a:rPr lang="fa-IR" dirty="0" smtClean="0"/>
              <a:t>دارد.</a:t>
            </a:r>
            <a:endParaRPr lang="en-US" dirty="0"/>
          </a:p>
          <a:p>
            <a:pPr algn="r" rtl="1"/>
            <a:r>
              <a:rPr lang="fa-IR" dirty="0"/>
              <a:t>این بنا در سال </a:t>
            </a:r>
            <a:r>
              <a:rPr lang="fa-IR" u="sng" dirty="0">
                <a:hlinkClick r:id="rId6" action="ppaction://hlinkfile"/>
              </a:rPr>
              <a:t>۱۹۵۵</a:t>
            </a:r>
            <a:r>
              <a:rPr lang="en-US" dirty="0"/>
              <a:t> </a:t>
            </a:r>
            <a:r>
              <a:rPr lang="fa-IR" dirty="0"/>
              <a:t>توسط </a:t>
            </a:r>
            <a:r>
              <a:rPr lang="fa-IR" u="sng" dirty="0">
                <a:hlinkClick r:id="rId7"/>
              </a:rPr>
              <a:t>رابرت شولر</a:t>
            </a:r>
            <a:r>
              <a:rPr lang="en-US" dirty="0"/>
              <a:t> </a:t>
            </a:r>
            <a:r>
              <a:rPr lang="fa-IR" dirty="0"/>
              <a:t>افتتاح و ساخته شد و معمار آن </a:t>
            </a:r>
            <a:r>
              <a:rPr lang="fa-IR" u="sng" dirty="0">
                <a:hlinkClick r:id="rId8" action="ppaction://hlinkfile"/>
              </a:rPr>
              <a:t>فیلیپ جانسون</a:t>
            </a:r>
            <a:r>
              <a:rPr lang="en-US" dirty="0"/>
              <a:t> </a:t>
            </a:r>
            <a:r>
              <a:rPr lang="fa-IR" dirty="0"/>
              <a:t>در سال </a:t>
            </a:r>
            <a:r>
              <a:rPr lang="fa-IR" u="sng" dirty="0">
                <a:hlinkClick r:id="rId9" action="ppaction://hlinkfile"/>
              </a:rPr>
              <a:t>۱۹۸۰</a:t>
            </a:r>
            <a:r>
              <a:rPr lang="en-US" dirty="0"/>
              <a:t> </a:t>
            </a:r>
            <a:r>
              <a:rPr lang="fa-IR" dirty="0"/>
              <a:t>میلادی، آن را به شکل کنونی توسعه داد</a:t>
            </a:r>
            <a:r>
              <a:rPr lang="en-US" dirty="0"/>
              <a:t>.</a:t>
            </a:r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1430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بیوگرافی فیلیپ جانسون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42258"/>
            <a:ext cx="9601196" cy="3433610"/>
          </a:xfrm>
        </p:spPr>
        <p:txBody>
          <a:bodyPr/>
          <a:lstStyle/>
          <a:p>
            <a:pPr algn="r"/>
            <a:r>
              <a:rPr lang="fa-IR" dirty="0" smtClean="0"/>
              <a:t>فیلیپ کورتلیو جانسون</a:t>
            </a:r>
          </a:p>
          <a:p>
            <a:pPr algn="r"/>
            <a:r>
              <a:rPr lang="fa-IR" dirty="0" smtClean="0"/>
              <a:t>تاریخ تولد:8 ژوئیه 1906</a:t>
            </a:r>
          </a:p>
          <a:p>
            <a:pPr algn="r"/>
            <a:r>
              <a:rPr lang="fa-IR" dirty="0" smtClean="0"/>
              <a:t>محل تولد:کلیولند_اوهایو</a:t>
            </a:r>
          </a:p>
          <a:p>
            <a:pPr algn="r"/>
            <a:r>
              <a:rPr lang="fa-IR" dirty="0" smtClean="0"/>
              <a:t>تاریخ مرگ:25 ژانویه 2005..سن 98 سالگی</a:t>
            </a:r>
          </a:p>
          <a:p>
            <a:pPr algn="r"/>
            <a:r>
              <a:rPr lang="fa-IR" dirty="0" smtClean="0"/>
              <a:t>ملیت:آمریکایی</a:t>
            </a:r>
            <a:endParaRPr lang="en-US" dirty="0"/>
          </a:p>
        </p:txBody>
      </p:sp>
      <p:pic>
        <p:nvPicPr>
          <p:cNvPr id="4" name="Picture 9" descr="phjnsnl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1" y="2442258"/>
            <a:ext cx="4234585" cy="3638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35776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94041" y="1865503"/>
            <a:ext cx="2576875" cy="38723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8446" y="2129742"/>
            <a:ext cx="2948553" cy="39516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82465" y="1261641"/>
            <a:ext cx="4226230" cy="3223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4180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1377387"/>
            <a:ext cx="9601196" cy="908612"/>
          </a:xfrm>
        </p:spPr>
        <p:txBody>
          <a:bodyPr>
            <a:normAutofit fontScale="90000"/>
          </a:bodyPr>
          <a:lstStyle/>
          <a:p>
            <a:r>
              <a:rPr lang="fa-IR" b="1" dirty="0"/>
              <a:t>مرکز آی‌دی‌اس</a:t>
            </a:r>
            <a:r>
              <a:rPr lang="en-US" b="1" dirty="0"/>
              <a:t> 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/>
              <a:t>نام مرتفع‌ترین برج در </a:t>
            </a:r>
            <a:r>
              <a:rPr lang="fa-IR" u="sng" dirty="0">
                <a:hlinkClick r:id="rId2" action="ppaction://hlinkfile"/>
              </a:rPr>
              <a:t>مینیاپولیس</a:t>
            </a:r>
            <a:r>
              <a:rPr lang="en-US" dirty="0"/>
              <a:t> </a:t>
            </a:r>
            <a:r>
              <a:rPr lang="fa-IR" dirty="0"/>
              <a:t>و در </a:t>
            </a:r>
            <a:r>
              <a:rPr lang="fa-IR" u="sng" dirty="0">
                <a:hlinkClick r:id="rId3" action="ppaction://hlinkfile"/>
              </a:rPr>
              <a:t>مینسوتا</a:t>
            </a:r>
            <a:r>
              <a:rPr lang="en-US" dirty="0"/>
              <a:t> </a:t>
            </a:r>
            <a:r>
              <a:rPr lang="fa-IR" dirty="0"/>
              <a:t>است</a:t>
            </a:r>
            <a:r>
              <a:rPr lang="en-US" dirty="0"/>
              <a:t>.</a:t>
            </a:r>
          </a:p>
          <a:p>
            <a:pPr algn="r" rtl="1"/>
            <a:r>
              <a:rPr lang="fa-IR" dirty="0"/>
              <a:t>معماران این برج پست‌مدرنیستی، مشارکت </a:t>
            </a:r>
            <a:r>
              <a:rPr lang="fa-IR" u="sng" dirty="0">
                <a:hlinkClick r:id="rId4" action="ppaction://hlinkfile"/>
              </a:rPr>
              <a:t>فیلیپ جانسون</a:t>
            </a:r>
            <a:r>
              <a:rPr lang="en-US" dirty="0"/>
              <a:t> </a:t>
            </a:r>
            <a:r>
              <a:rPr lang="fa-IR" dirty="0"/>
              <a:t>و </a:t>
            </a:r>
            <a:r>
              <a:rPr lang="fa-IR" u="sng" dirty="0">
                <a:hlinkClick r:id="rId5" action="ppaction://hlinkfile"/>
              </a:rPr>
              <a:t>جان بورگی</a:t>
            </a:r>
            <a:r>
              <a:rPr lang="en-US" dirty="0"/>
              <a:t> </a:t>
            </a:r>
            <a:r>
              <a:rPr lang="fa-IR" dirty="0"/>
              <a:t>هستند</a:t>
            </a:r>
            <a:r>
              <a:rPr lang="en-US" dirty="0"/>
              <a:t>.</a:t>
            </a:r>
          </a:p>
          <a:p>
            <a:pPr algn="r" rtl="1"/>
            <a:r>
              <a:rPr lang="fa-IR" dirty="0"/>
              <a:t>شروع ساخت برج در سال ۱۹۶۸، افتتاح آن در ۱۹۷۲، و در سال ۲۰۰۷ رتبه جهانی صد و سی مین برج بلند جهان را داشت. ارتفاع آن ۲۴۱ متر است که ۵۷ طبقه دارد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85505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25703" y="1398666"/>
            <a:ext cx="2870520" cy="431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249421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/>
              <a:t>موزه آمون کارتر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/>
              <a:t>یکی از موزه‌های مهم شهر </a:t>
            </a:r>
            <a:r>
              <a:rPr lang="fa-IR" u="sng" dirty="0">
                <a:hlinkClick r:id="rId2" action="ppaction://hlinkfile"/>
              </a:rPr>
              <a:t>فورت وورث</a:t>
            </a:r>
            <a:r>
              <a:rPr lang="en-US" dirty="0"/>
              <a:t> </a:t>
            </a:r>
            <a:r>
              <a:rPr lang="fa-IR" dirty="0"/>
              <a:t>آمریکاست</a:t>
            </a:r>
            <a:r>
              <a:rPr lang="en-US" dirty="0"/>
              <a:t>.</a:t>
            </a:r>
          </a:p>
          <a:p>
            <a:pPr algn="r" rtl="1"/>
            <a:r>
              <a:rPr lang="fa-IR" dirty="0"/>
              <a:t>تأسیس این موزه در ۱۹۶۱ رخ داد و مکان آن در بلوار کمپ بوی شماره ۳۵۰۱ واقع است</a:t>
            </a:r>
            <a:r>
              <a:rPr lang="en-US" dirty="0" smtClean="0"/>
              <a:t>.</a:t>
            </a:r>
          </a:p>
          <a:p>
            <a:pPr algn="r" rtl="1"/>
            <a:r>
              <a:rPr lang="en-US" u="sng" dirty="0" smtClean="0"/>
              <a:t> </a:t>
            </a:r>
            <a:r>
              <a:rPr lang="fa-IR" dirty="0" smtClean="0"/>
              <a:t>از </a:t>
            </a:r>
            <a:r>
              <a:rPr lang="fa-IR" dirty="0"/>
              <a:t>سنگ صوفی تگزاس برای نمای بیرونی ساختمان استفاده شده است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67637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9000" y="3038354"/>
            <a:ext cx="4537000" cy="240798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97883" y="2665522"/>
            <a:ext cx="3707757" cy="27808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3164" y="1259048"/>
            <a:ext cx="3369438" cy="219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596499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/>
              <a:t>موزهٔ هنر مدرن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b="1" dirty="0"/>
              <a:t>موزهٔ هنر </a:t>
            </a:r>
            <a:r>
              <a:rPr lang="fa-IR" b="1" dirty="0" smtClean="0"/>
              <a:t>مدرن</a:t>
            </a:r>
            <a:r>
              <a:rPr lang="fa-IR" dirty="0" smtClean="0"/>
              <a:t>، </a:t>
            </a:r>
            <a:r>
              <a:rPr lang="fa-IR" dirty="0"/>
              <a:t>یکی از مهم‌ترین موزه‌های </a:t>
            </a:r>
            <a:r>
              <a:rPr lang="fa-IR" u="sng" dirty="0">
                <a:hlinkClick r:id="rId2" action="ppaction://hlinkfile"/>
              </a:rPr>
              <a:t>هنرهای مدرن</a:t>
            </a:r>
            <a:r>
              <a:rPr lang="en-US" dirty="0"/>
              <a:t> </a:t>
            </a:r>
            <a:r>
              <a:rPr lang="fa-IR" dirty="0"/>
              <a:t>جهان است که در بخش </a:t>
            </a:r>
            <a:r>
              <a:rPr lang="fa-IR" u="sng" dirty="0">
                <a:hlinkClick r:id="rId3" action="ppaction://hlinkfile"/>
              </a:rPr>
              <a:t>منهتن</a:t>
            </a:r>
            <a:r>
              <a:rPr lang="fa-IR" dirty="0"/>
              <a:t>، شهر </a:t>
            </a:r>
            <a:r>
              <a:rPr lang="fa-IR" u="sng" dirty="0">
                <a:hlinkClick r:id="rId4" action="ppaction://hlinkfile"/>
              </a:rPr>
              <a:t>نیویورک</a:t>
            </a:r>
            <a:r>
              <a:rPr lang="en-US" dirty="0"/>
              <a:t> </a:t>
            </a:r>
            <a:r>
              <a:rPr lang="fa-IR" dirty="0"/>
              <a:t>در </a:t>
            </a:r>
            <a:r>
              <a:rPr lang="fa-IR" u="sng" dirty="0">
                <a:hlinkClick r:id="rId5" action="ppaction://hlinkfile"/>
              </a:rPr>
              <a:t>ایالات متحده آمریکا</a:t>
            </a:r>
            <a:r>
              <a:rPr lang="en-US" dirty="0"/>
              <a:t> </a:t>
            </a:r>
            <a:r>
              <a:rPr lang="fa-IR" dirty="0"/>
              <a:t>قرار گرفته است</a:t>
            </a:r>
            <a:r>
              <a:rPr lang="en-US" dirty="0"/>
              <a:t>.</a:t>
            </a:r>
          </a:p>
          <a:p>
            <a:pPr algn="r" rtl="1"/>
            <a:r>
              <a:rPr lang="fa-IR" dirty="0"/>
              <a:t>موزهٔ هنر مدرن نیویورک در تاریخ </a:t>
            </a:r>
            <a:r>
              <a:rPr lang="fa-IR" u="sng" dirty="0">
                <a:hlinkClick r:id="rId6" action="ppaction://hlinkfile"/>
              </a:rPr>
              <a:t>۷ نوامبر</a:t>
            </a:r>
            <a:r>
              <a:rPr lang="en-US" dirty="0"/>
              <a:t> </a:t>
            </a:r>
            <a:r>
              <a:rPr lang="fa-IR" u="sng" dirty="0">
                <a:hlinkClick r:id="rId7" action="ppaction://hlinkfile"/>
              </a:rPr>
              <a:t>۱۹۲۹</a:t>
            </a:r>
            <a:r>
              <a:rPr lang="en-US" dirty="0"/>
              <a:t> </a:t>
            </a:r>
            <a:r>
              <a:rPr lang="fa-IR" dirty="0"/>
              <a:t>میلادی تأسیس شد</a:t>
            </a:r>
            <a:r>
              <a:rPr lang="en-US" dirty="0"/>
              <a:t>.</a:t>
            </a:r>
          </a:p>
          <a:p>
            <a:pPr algn="r" rtl="1"/>
            <a:r>
              <a:rPr lang="fa-IR" dirty="0"/>
              <a:t>از موزهٔ هنر مدرن نیویورک به عنوان تأثیرگذارترین، موزهٔ مرتبط با </a:t>
            </a:r>
            <a:r>
              <a:rPr lang="fa-IR" u="sng" dirty="0">
                <a:hlinkClick r:id="rId2" action="ppaction://hlinkfile"/>
              </a:rPr>
              <a:t>هنرهای مدرن</a:t>
            </a:r>
            <a:r>
              <a:rPr lang="en-US" dirty="0"/>
              <a:t> </a:t>
            </a:r>
            <a:r>
              <a:rPr lang="fa-IR" dirty="0"/>
              <a:t>در جهان یاد می</a:t>
            </a:r>
            <a:r>
              <a:rPr lang="en-US" dirty="0"/>
              <a:t>‌</a:t>
            </a:r>
            <a:r>
              <a:rPr lang="fa-IR" dirty="0"/>
              <a:t>شود</a:t>
            </a:r>
            <a:r>
              <a:rPr lang="en-US" dirty="0" smtClean="0"/>
              <a:t>.</a:t>
            </a:r>
            <a:r>
              <a:rPr lang="en-US" u="sng" dirty="0" smtClean="0"/>
              <a:t> </a:t>
            </a:r>
            <a:r>
              <a:rPr lang="fa-IR" dirty="0" smtClean="0"/>
              <a:t>کلکسیون </a:t>
            </a:r>
            <a:r>
              <a:rPr lang="fa-IR" dirty="0"/>
              <a:t>موزهٔ هنر نیویورک دارای آثار هنری بی‌همتا و کم‌نظیر از هنرهای مدرن و معاصر است</a:t>
            </a:r>
            <a:r>
              <a:rPr lang="en-US" dirty="0" smtClean="0"/>
              <a:t>. </a:t>
            </a:r>
            <a:r>
              <a:rPr lang="fa-IR" dirty="0"/>
              <a:t>از آن‌جمله می‌توان از آثاری مرتبط با </a:t>
            </a:r>
            <a:r>
              <a:rPr lang="fa-IR" u="sng" dirty="0">
                <a:hlinkClick r:id="rId8" action="ppaction://hlinkfile"/>
              </a:rPr>
              <a:t>هنر معماری</a:t>
            </a:r>
            <a:r>
              <a:rPr lang="en-US" dirty="0"/>
              <a:t> </a:t>
            </a:r>
            <a:r>
              <a:rPr lang="fa-IR" dirty="0"/>
              <a:t>و </a:t>
            </a:r>
            <a:r>
              <a:rPr lang="fa-IR" u="sng" dirty="0">
                <a:hlinkClick r:id="rId9" action="ppaction://hlinkfile"/>
              </a:rPr>
              <a:t>طراحی</a:t>
            </a:r>
            <a:r>
              <a:rPr lang="fa-IR" dirty="0"/>
              <a:t>، </a:t>
            </a:r>
            <a:r>
              <a:rPr lang="fa-IR" u="sng" dirty="0">
                <a:hlinkClick r:id="rId10" action="ppaction://hlinkfile"/>
              </a:rPr>
              <a:t>نقاشی</a:t>
            </a:r>
            <a:r>
              <a:rPr lang="fa-IR" dirty="0"/>
              <a:t>، </a:t>
            </a:r>
            <a:r>
              <a:rPr lang="fa-IR" u="sng" dirty="0">
                <a:hlinkClick r:id="rId11" action="ppaction://hlinkfile"/>
              </a:rPr>
              <a:t>مجسمه‌سازی</a:t>
            </a:r>
            <a:r>
              <a:rPr lang="fa-IR" dirty="0"/>
              <a:t>، </a:t>
            </a:r>
            <a:r>
              <a:rPr lang="fa-IR" u="sng" dirty="0">
                <a:hlinkClick r:id="rId12" action="ppaction://hlinkfile"/>
              </a:rPr>
              <a:t>عکاسی</a:t>
            </a:r>
            <a:r>
              <a:rPr lang="fa-IR" dirty="0"/>
              <a:t>، </a:t>
            </a:r>
            <a:r>
              <a:rPr lang="fa-IR" u="sng" dirty="0">
                <a:hlinkClick r:id="rId13" action="ppaction://hlinkfile"/>
              </a:rPr>
              <a:t>چاپ سیلک</a:t>
            </a:r>
            <a:r>
              <a:rPr lang="fa-IR" dirty="0"/>
              <a:t>، </a:t>
            </a:r>
            <a:r>
              <a:rPr lang="fa-IR" u="sng" dirty="0">
                <a:hlinkClick r:id="rId14" action="ppaction://hlinkfile"/>
              </a:rPr>
              <a:t>کتاب‌های مصور</a:t>
            </a:r>
            <a:r>
              <a:rPr lang="fa-IR" dirty="0"/>
              <a:t>، </a:t>
            </a:r>
            <a:r>
              <a:rPr lang="fa-IR" u="sng" dirty="0">
                <a:hlinkClick r:id="rId15" action="ppaction://hlinkfile"/>
              </a:rPr>
              <a:t>فیلم</a:t>
            </a:r>
            <a:r>
              <a:rPr lang="en-US" dirty="0"/>
              <a:t> </a:t>
            </a:r>
            <a:r>
              <a:rPr lang="fa-IR" dirty="0"/>
              <a:t>و </a:t>
            </a:r>
            <a:r>
              <a:rPr lang="fa-IR" u="sng" dirty="0">
                <a:hlinkClick r:id="rId16"/>
              </a:rPr>
              <a:t>رسانه‌های الکترونیکی</a:t>
            </a:r>
            <a:r>
              <a:rPr lang="en-US" dirty="0"/>
              <a:t> </a:t>
            </a:r>
            <a:r>
              <a:rPr lang="fa-IR" dirty="0"/>
              <a:t>نام برد</a:t>
            </a:r>
            <a:r>
              <a:rPr lang="en-US" dirty="0"/>
              <a:t>.</a:t>
            </a:r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499889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6414" y="2649638"/>
            <a:ext cx="4649586" cy="333366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48512" y="3321125"/>
            <a:ext cx="3993267" cy="26621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68997" y="947350"/>
            <a:ext cx="3854005" cy="256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53293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b="1" dirty="0"/>
              <a:t>وان آتلانتیک سنتر</a:t>
            </a:r>
            <a:r>
              <a:rPr lang="en-US" b="1" dirty="0"/>
              <a:t> 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u="sng" dirty="0">
                <a:hlinkClick r:id="rId2"/>
              </a:rPr>
              <a:t>آسمان‌خراش</a:t>
            </a:r>
            <a:r>
              <a:rPr lang="en-US" dirty="0"/>
              <a:t> </a:t>
            </a:r>
            <a:r>
              <a:rPr lang="fa-IR" dirty="0"/>
              <a:t>۵۰ طبقه به ارتفاع ۲۵۰ متر، با کاربری </a:t>
            </a:r>
            <a:r>
              <a:rPr lang="fa-IR" u="sng" dirty="0">
                <a:hlinkClick r:id="rId3"/>
              </a:rPr>
              <a:t>اداری</a:t>
            </a:r>
            <a:r>
              <a:rPr lang="en-US" dirty="0"/>
              <a:t>-</a:t>
            </a:r>
            <a:r>
              <a:rPr lang="fa-IR" u="sng" dirty="0">
                <a:hlinkClick r:id="rId4"/>
              </a:rPr>
              <a:t>تجاری</a:t>
            </a:r>
            <a:r>
              <a:rPr lang="en-US" dirty="0"/>
              <a:t> </a:t>
            </a:r>
            <a:r>
              <a:rPr lang="fa-IR" dirty="0"/>
              <a:t>است، که در شهر </a:t>
            </a:r>
            <a:r>
              <a:rPr lang="fa-IR" u="sng" dirty="0">
                <a:hlinkClick r:id="rId5"/>
              </a:rPr>
              <a:t>آتلانتا</a:t>
            </a:r>
            <a:r>
              <a:rPr lang="fa-IR" dirty="0"/>
              <a:t>، </a:t>
            </a:r>
            <a:r>
              <a:rPr lang="fa-IR" u="sng" dirty="0">
                <a:hlinkClick r:id="rId6"/>
              </a:rPr>
              <a:t>جورجیا</a:t>
            </a:r>
            <a:r>
              <a:rPr lang="en-US" dirty="0"/>
              <a:t> </a:t>
            </a:r>
            <a:r>
              <a:rPr lang="fa-IR" dirty="0"/>
              <a:t>مستقر می</a:t>
            </a:r>
            <a:r>
              <a:rPr lang="en-US" dirty="0"/>
              <a:t>‌</a:t>
            </a:r>
            <a:r>
              <a:rPr lang="fa-IR" dirty="0"/>
              <a:t>باشد</a:t>
            </a:r>
            <a:r>
              <a:rPr lang="en-US" dirty="0"/>
              <a:t>. </a:t>
            </a:r>
            <a:r>
              <a:rPr lang="fa-IR" dirty="0"/>
              <a:t>این ساختمان در سال ۱۹۸۶ توسط شرکت</a:t>
            </a:r>
            <a:r>
              <a:rPr lang="en-US" dirty="0"/>
              <a:t>‌</a:t>
            </a:r>
            <a:r>
              <a:rPr lang="fa-IR" dirty="0"/>
              <a:t>های </a:t>
            </a:r>
            <a:r>
              <a:rPr lang="fa-IR" u="sng" dirty="0">
                <a:hlinkClick r:id="rId7"/>
              </a:rPr>
              <a:t>فیلیپ جانسون</a:t>
            </a:r>
            <a:r>
              <a:rPr lang="en-US" dirty="0"/>
              <a:t> </a:t>
            </a:r>
            <a:r>
              <a:rPr lang="fa-IR" dirty="0"/>
              <a:t>و </a:t>
            </a:r>
            <a:r>
              <a:rPr lang="fa-IR" u="sng" dirty="0">
                <a:hlinkClick r:id="rId8"/>
              </a:rPr>
              <a:t>جان بورگی</a:t>
            </a:r>
            <a:r>
              <a:rPr lang="en-US" dirty="0"/>
              <a:t> </a:t>
            </a:r>
            <a:r>
              <a:rPr lang="fa-IR" dirty="0"/>
              <a:t>طراحی و عملیات ساخت آن توسط </a:t>
            </a:r>
            <a:r>
              <a:rPr lang="fa-IR" u="sng" dirty="0">
                <a:hlinkClick r:id="rId9"/>
              </a:rPr>
              <a:t>گروه بک</a:t>
            </a:r>
            <a:r>
              <a:rPr lang="en-US" dirty="0"/>
              <a:t> </a:t>
            </a:r>
            <a:r>
              <a:rPr lang="fa-IR" dirty="0"/>
              <a:t>آغاز شد و در سال ۱۹۸۷ تکمیل و افتتاح گردید</a:t>
            </a:r>
            <a:endParaRPr lang="en-US" dirty="0"/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15146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2421" y="1759570"/>
            <a:ext cx="3924601" cy="383815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77725" y="1793922"/>
            <a:ext cx="2849181" cy="380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77613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b="1" dirty="0"/>
              <a:t>بنک آو آمریکا سنتر</a:t>
            </a:r>
            <a:r>
              <a:rPr lang="en-US" b="1" dirty="0"/>
              <a:t> 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/>
              <a:t>نام یک برج مرتفع در </a:t>
            </a:r>
            <a:r>
              <a:rPr lang="fa-IR" u="sng" dirty="0">
                <a:hlinkClick r:id="rId2" action="ppaction://hlinkfile"/>
              </a:rPr>
              <a:t>هیوستون</a:t>
            </a:r>
            <a:r>
              <a:rPr lang="en-US" dirty="0"/>
              <a:t> </a:t>
            </a:r>
            <a:r>
              <a:rPr lang="fa-IR" dirty="0"/>
              <a:t>در </a:t>
            </a:r>
            <a:r>
              <a:rPr lang="fa-IR" u="sng" dirty="0">
                <a:hlinkClick r:id="rId3" action="ppaction://hlinkfile"/>
              </a:rPr>
              <a:t>تگزاس</a:t>
            </a:r>
            <a:r>
              <a:rPr lang="en-US" dirty="0"/>
              <a:t> </a:t>
            </a:r>
            <a:r>
              <a:rPr lang="fa-IR" dirty="0"/>
              <a:t>است</a:t>
            </a:r>
            <a:r>
              <a:rPr lang="en-US" dirty="0"/>
              <a:t>.</a:t>
            </a:r>
          </a:p>
          <a:p>
            <a:pPr algn="r" rtl="1"/>
            <a:r>
              <a:rPr lang="fa-IR" dirty="0"/>
              <a:t>این برج در ۱۹۸۴ ساخته گردید، و ۲۳۶ متر ارتفاع دارد، که در سال ۲۰۰۹ هفتمین برج بلند تگزاس بود</a:t>
            </a:r>
            <a:r>
              <a:rPr lang="en-US" dirty="0"/>
              <a:t>.</a:t>
            </a:r>
          </a:p>
          <a:p>
            <a:pPr algn="r" rtl="1"/>
            <a:r>
              <a:rPr lang="fa-IR" dirty="0"/>
              <a:t>معماران این برج </a:t>
            </a:r>
            <a:r>
              <a:rPr lang="fa-IR" u="sng" dirty="0">
                <a:hlinkClick r:id="rId4" action="ppaction://hlinkfile"/>
              </a:rPr>
              <a:t>پَسا-نوگرایانه</a:t>
            </a:r>
            <a:r>
              <a:rPr lang="fa-IR" dirty="0"/>
              <a:t>، </a:t>
            </a:r>
            <a:r>
              <a:rPr lang="fa-IR" u="sng" dirty="0">
                <a:hlinkClick r:id="rId5" action="ppaction://hlinkfile"/>
              </a:rPr>
              <a:t>فیلیپ جانسون</a:t>
            </a:r>
            <a:r>
              <a:rPr lang="en-US" dirty="0"/>
              <a:t> </a:t>
            </a:r>
            <a:r>
              <a:rPr lang="fa-IR" dirty="0"/>
              <a:t>و </a:t>
            </a:r>
            <a:r>
              <a:rPr lang="fa-IR" u="sng" dirty="0">
                <a:hlinkClick r:id="rId6" action="ppaction://hlinkfile"/>
              </a:rPr>
              <a:t>جان بورگی</a:t>
            </a:r>
            <a:r>
              <a:rPr lang="en-US" dirty="0"/>
              <a:t> </a:t>
            </a:r>
            <a:r>
              <a:rPr lang="fa-IR" dirty="0"/>
              <a:t>هستند</a:t>
            </a:r>
            <a:r>
              <a:rPr lang="en-US" dirty="0"/>
              <a:t>.</a:t>
            </a:r>
            <a:r>
              <a:rPr lang="en-US" u="sng" dirty="0">
                <a:hlinkClick r:id="rId7" action="ppaction://hlinkfile"/>
              </a:rPr>
              <a:t>[</a:t>
            </a:r>
            <a:r>
              <a:rPr lang="fa-IR" u="sng" dirty="0">
                <a:hlinkClick r:id="rId7" action="ppaction://hlinkfile"/>
              </a:rPr>
              <a:t>۱</a:t>
            </a:r>
            <a:r>
              <a:rPr lang="en-US" u="sng" dirty="0">
                <a:hlinkClick r:id="rId7" action="ppaction://hlinkfile"/>
              </a:rPr>
              <a:t>]</a:t>
            </a:r>
            <a:endParaRPr lang="en-US" dirty="0"/>
          </a:p>
          <a:p>
            <a:pPr algn="r" rtl="1"/>
            <a:r>
              <a:rPr lang="fa-IR" dirty="0"/>
              <a:t>شعبه مرکزی </a:t>
            </a:r>
            <a:r>
              <a:rPr lang="fa-IR" u="sng" dirty="0">
                <a:hlinkClick r:id="rId8" action="ppaction://hlinkfile"/>
              </a:rPr>
              <a:t>بانک آو آمریکا</a:t>
            </a:r>
            <a:r>
              <a:rPr lang="en-US" dirty="0"/>
              <a:t> </a:t>
            </a:r>
            <a:r>
              <a:rPr lang="fa-IR" dirty="0"/>
              <a:t>در هیوستون در اینجا قرار دارد</a:t>
            </a:r>
            <a:r>
              <a:rPr lang="en-US" dirty="0"/>
              <a:t>.</a:t>
            </a:r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12287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پروژه های معروف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fa-IR" dirty="0" smtClean="0"/>
              <a:t>1_پوئرتادو اروپا..مشهور به پلازا کاستیلیا</a:t>
            </a:r>
          </a:p>
          <a:p>
            <a:pPr algn="r"/>
            <a:r>
              <a:rPr lang="fa-IR" dirty="0" smtClean="0"/>
              <a:t>2_کلیسای کریستال در کالیفرنیا</a:t>
            </a:r>
          </a:p>
          <a:p>
            <a:pPr algn="r"/>
            <a:r>
              <a:rPr lang="fa-IR" dirty="0" smtClean="0"/>
              <a:t>3_بوستان آبی فورت وورث در تگزاس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8729" y="2285999"/>
            <a:ext cx="2438400" cy="182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95137" y="2556932"/>
            <a:ext cx="1743075" cy="2619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2986" y="4246284"/>
            <a:ext cx="2599736" cy="1498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2713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60010" y="2268096"/>
            <a:ext cx="2671747" cy="356233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43839" y="1238779"/>
            <a:ext cx="2940804" cy="459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52798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/>
              <a:t>پی‌پی‌جی پلیس</a:t>
            </a:r>
            <a:r>
              <a:rPr lang="fa-IR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r" rtl="1"/>
            <a:r>
              <a:rPr lang="fa-IR" dirty="0" smtClean="0"/>
              <a:t>نام </a:t>
            </a:r>
            <a:r>
              <a:rPr lang="fa-IR" dirty="0"/>
              <a:t>یک برج مرتفع در </a:t>
            </a:r>
            <a:r>
              <a:rPr lang="fa-IR" u="sng" dirty="0">
                <a:hlinkClick r:id="rId2" action="ppaction://hlinkfile"/>
              </a:rPr>
              <a:t>پیتسبورگ</a:t>
            </a:r>
            <a:r>
              <a:rPr lang="en-US" dirty="0"/>
              <a:t> </a:t>
            </a:r>
            <a:r>
              <a:rPr lang="fa-IR" dirty="0"/>
              <a:t>در </a:t>
            </a:r>
            <a:r>
              <a:rPr lang="fa-IR" u="sng" dirty="0">
                <a:hlinkClick r:id="rId3" action="ppaction://hlinkfile"/>
              </a:rPr>
              <a:t>پنسیلوانیا</a:t>
            </a:r>
            <a:r>
              <a:rPr lang="en-US" dirty="0"/>
              <a:t> </a:t>
            </a:r>
            <a:r>
              <a:rPr lang="fa-IR" dirty="0"/>
              <a:t>است</a:t>
            </a:r>
            <a:r>
              <a:rPr lang="en-US" dirty="0"/>
              <a:t>.</a:t>
            </a:r>
          </a:p>
          <a:p>
            <a:pPr algn="r" rtl="1"/>
            <a:r>
              <a:rPr lang="fa-IR" dirty="0"/>
              <a:t>معماران این برج پست‌مدرنیستی، مشارکت </a:t>
            </a:r>
            <a:r>
              <a:rPr lang="fa-IR" u="sng" dirty="0">
                <a:hlinkClick r:id="rId4" action="ppaction://hlinkfile"/>
              </a:rPr>
              <a:t>فیلیپ جانسون</a:t>
            </a:r>
            <a:r>
              <a:rPr lang="en-US" dirty="0"/>
              <a:t> </a:t>
            </a:r>
            <a:r>
              <a:rPr lang="fa-IR" dirty="0"/>
              <a:t>و </a:t>
            </a:r>
            <a:r>
              <a:rPr lang="fa-IR" u="sng" dirty="0">
                <a:hlinkClick r:id="rId5" action="ppaction://hlinkfile"/>
              </a:rPr>
              <a:t>جان بورگی</a:t>
            </a:r>
            <a:r>
              <a:rPr lang="en-US" dirty="0"/>
              <a:t> </a:t>
            </a:r>
            <a:r>
              <a:rPr lang="fa-IR" dirty="0"/>
              <a:t>هستند</a:t>
            </a:r>
            <a:r>
              <a:rPr lang="en-US" dirty="0"/>
              <a:t>.</a:t>
            </a:r>
          </a:p>
          <a:p>
            <a:pPr algn="r" rtl="1"/>
            <a:r>
              <a:rPr lang="fa-IR" dirty="0"/>
              <a:t>آغاز به کار ساخت برج در ۲۸ ژانویه ۱۹۸۱ بوده و زمان ساخته شدن آن بین ۸۴-۱۹۸۱ و زمان افتتاحش آگوست ۱۹۸۳ بود. کاربرد برج اداری-تجاریست</a:t>
            </a:r>
            <a:r>
              <a:rPr lang="en-US" dirty="0"/>
              <a:t>.</a:t>
            </a:r>
          </a:p>
          <a:p>
            <a:pPr algn="r" rtl="1"/>
            <a:r>
              <a:rPr lang="fa-IR" dirty="0"/>
              <a:t>ارتفاع سقف برج ۶۳۵ فوت (متر ۱۹۴) و تعداد طبقات آن ۴۰ </a:t>
            </a:r>
            <a:r>
              <a:rPr lang="fa-IR" dirty="0" smtClean="0"/>
              <a:t>است.هزینه </a:t>
            </a:r>
            <a:r>
              <a:rPr lang="fa-IR" dirty="0"/>
              <a:t>ساخت برج ۲۰۰ میلیون دلار بود</a:t>
            </a:r>
            <a:r>
              <a:rPr lang="en-US" dirty="0"/>
              <a:t>.</a:t>
            </a:r>
          </a:p>
          <a:p>
            <a:pPr algn="r"/>
            <a:r>
              <a:rPr lang="fa-IR" dirty="0"/>
              <a:t>این مرکز مجموعه‌ایست در قسمت تجاری شهر </a:t>
            </a:r>
            <a:r>
              <a:rPr lang="fa-IR" u="sng" dirty="0">
                <a:hlinkClick r:id="rId6" action="ppaction://hlinkfile"/>
              </a:rPr>
              <a:t>پیتزبورگ</a:t>
            </a:r>
            <a:r>
              <a:rPr lang="fa-IR" dirty="0"/>
              <a:t>، و شامل ۶ ساختمان در سه ناحیه شهر و مساحت ۵</a:t>
            </a:r>
            <a:r>
              <a:rPr lang="en-US" dirty="0"/>
              <a:t>/</a:t>
            </a:r>
            <a:r>
              <a:rPr lang="fa-IR" dirty="0"/>
              <a:t>۵ هکتار می باشد</a:t>
            </a:r>
            <a:r>
              <a:rPr lang="en-US" dirty="0"/>
              <a:t>. </a:t>
            </a:r>
            <a:r>
              <a:rPr lang="fa-IR" dirty="0"/>
              <a:t>این ساختمان دارای طراحی شیشه ای بوده و شامل ۱۹۷۵۰ قطعه شیشه می باشد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894707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40375" y="1304826"/>
            <a:ext cx="3543706" cy="472494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04375" y="2761848"/>
            <a:ext cx="4064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3158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sz="4000" b="1" dirty="0" smtClean="0"/>
              <a:t>پایان                              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xmlns="" val="123861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365813"/>
            <a:ext cx="9601196" cy="4510055"/>
          </a:xfrm>
        </p:spPr>
        <p:txBody>
          <a:bodyPr/>
          <a:lstStyle/>
          <a:p>
            <a:pPr algn="r" rtl="1"/>
            <a:r>
              <a:rPr lang="fa-IR" b="1" dirty="0"/>
              <a:t>فیلیپ کورتلیو جانسون</a:t>
            </a:r>
            <a:r>
              <a:rPr lang="fa-IR" dirty="0"/>
              <a:t> (به </a:t>
            </a:r>
            <a:r>
              <a:rPr lang="fa-IR" u="sng" dirty="0">
                <a:hlinkClick r:id="rId2" action="ppaction://hlinkfile"/>
              </a:rPr>
              <a:t>انگلیسی</a:t>
            </a:r>
            <a:r>
              <a:rPr lang="en-US" dirty="0"/>
              <a:t>: Philip Cortelyou Johnson) </a:t>
            </a:r>
            <a:r>
              <a:rPr lang="fa-IR" dirty="0"/>
              <a:t>زاده ۸ ژوئیه ۱۹۰۶ در </a:t>
            </a:r>
            <a:r>
              <a:rPr lang="fa-IR" u="sng" dirty="0">
                <a:hlinkClick r:id="rId3" action="ppaction://hlinkfile"/>
              </a:rPr>
              <a:t>کلیولند</a:t>
            </a:r>
            <a:r>
              <a:rPr lang="fa-IR" dirty="0"/>
              <a:t>، </a:t>
            </a:r>
            <a:r>
              <a:rPr lang="fa-IR" u="sng" dirty="0">
                <a:hlinkClick r:id="rId4" action="ppaction://hlinkfile"/>
              </a:rPr>
              <a:t>اوهایو</a:t>
            </a:r>
            <a:r>
              <a:rPr lang="fa-IR" dirty="0"/>
              <a:t>، و درگذشته ۲۵ ژانویه ۲۰۰۵، </a:t>
            </a:r>
            <a:r>
              <a:rPr lang="fa-IR" u="sng" dirty="0">
                <a:hlinkClick r:id="rId5" action="ppaction://hlinkfile"/>
              </a:rPr>
              <a:t>معمار</a:t>
            </a:r>
            <a:r>
              <a:rPr lang="en-US" dirty="0"/>
              <a:t> </a:t>
            </a:r>
            <a:r>
              <a:rPr lang="fa-IR" dirty="0"/>
              <a:t>برجستهٔ </a:t>
            </a:r>
            <a:r>
              <a:rPr lang="fa-IR" u="sng" dirty="0">
                <a:hlinkClick r:id="rId6" action="ppaction://hlinkfile"/>
              </a:rPr>
              <a:t>آمریکایی</a:t>
            </a:r>
            <a:r>
              <a:rPr lang="en-US" dirty="0"/>
              <a:t> </a:t>
            </a:r>
            <a:r>
              <a:rPr lang="fa-IR" dirty="0"/>
              <a:t>بود</a:t>
            </a:r>
            <a:r>
              <a:rPr lang="en-US" dirty="0"/>
              <a:t>.</a:t>
            </a:r>
            <a:br>
              <a:rPr lang="en-US" dirty="0"/>
            </a:br>
            <a:r>
              <a:rPr lang="fa-IR" dirty="0"/>
              <a:t>در ۱۹۳۰ او بخش </a:t>
            </a:r>
            <a:r>
              <a:rPr lang="fa-IR" u="sng" dirty="0">
                <a:hlinkClick r:id="rId7" action="ppaction://hlinkfile"/>
              </a:rPr>
              <a:t>معماری</a:t>
            </a:r>
            <a:r>
              <a:rPr lang="en-US" dirty="0"/>
              <a:t> </a:t>
            </a:r>
            <a:r>
              <a:rPr lang="fa-IR" dirty="0"/>
              <a:t>و طراحی را در </a:t>
            </a:r>
            <a:r>
              <a:rPr lang="fa-IR" u="sng" dirty="0">
                <a:hlinkClick r:id="rId8"/>
              </a:rPr>
              <a:t>موزه هنرهای مدرن نیویورک</a:t>
            </a:r>
            <a:r>
              <a:rPr lang="en-US" dirty="0"/>
              <a:t> (</a:t>
            </a:r>
            <a:r>
              <a:rPr lang="en-US" u="sng" dirty="0" err="1">
                <a:hlinkClick r:id="rId9" action="ppaction://hlinkfile"/>
              </a:rPr>
              <a:t>en:Museum</a:t>
            </a:r>
            <a:r>
              <a:rPr lang="en-US" u="sng" dirty="0">
                <a:hlinkClick r:id="rId9" action="ppaction://hlinkfile"/>
              </a:rPr>
              <a:t> of Modern Art</a:t>
            </a:r>
            <a:r>
              <a:rPr lang="en-US" dirty="0"/>
              <a:t>) </a:t>
            </a:r>
            <a:r>
              <a:rPr lang="fa-IR" dirty="0"/>
              <a:t>تأسیس کرد. بعدتر در ۱۹۷۸ او به عنوان عضو هیئت امنای موزه، مدال طلای </a:t>
            </a:r>
            <a:r>
              <a:rPr lang="fa-IR" u="sng" dirty="0">
                <a:hlinkClick r:id="rId10"/>
              </a:rPr>
              <a:t>انجمن آمریکایی معماران</a:t>
            </a:r>
            <a:r>
              <a:rPr lang="en-US" dirty="0"/>
              <a:t> </a:t>
            </a:r>
            <a:r>
              <a:rPr lang="fa-IR" dirty="0"/>
              <a:t>را دریافت کرد و در سال ۱۹۷۹ او موفق به دریافت جایزه نخستین دوره از </a:t>
            </a:r>
            <a:r>
              <a:rPr lang="fa-IR" u="sng" dirty="0">
                <a:hlinkClick r:id="rId11" action="ppaction://hlinkfile"/>
              </a:rPr>
              <a:t>جایزه معماری پریتزکر</a:t>
            </a:r>
            <a:r>
              <a:rPr lang="en-US" dirty="0"/>
              <a:t> (</a:t>
            </a:r>
            <a:r>
              <a:rPr lang="en-US" u="sng" dirty="0" err="1">
                <a:hlinkClick r:id="rId12" action="ppaction://hlinkfile"/>
              </a:rPr>
              <a:t>en:Pritzker</a:t>
            </a:r>
            <a:r>
              <a:rPr lang="en-US" u="sng" dirty="0">
                <a:hlinkClick r:id="rId12" action="ppaction://hlinkfile"/>
              </a:rPr>
              <a:t> Architecture Prize</a:t>
            </a:r>
            <a:r>
              <a:rPr lang="en-US" dirty="0"/>
              <a:t>) </a:t>
            </a:r>
            <a:r>
              <a:rPr lang="fa-IR" dirty="0"/>
              <a:t>شد. او دانشجوی </a:t>
            </a:r>
            <a:r>
              <a:rPr lang="fa-IR" u="sng" dirty="0">
                <a:hlinkClick r:id="rId13"/>
              </a:rPr>
              <a:t>مدرسه تحصیلات تکمیلی معماری و طراحی هاروارد</a:t>
            </a:r>
            <a:r>
              <a:rPr lang="en-US" dirty="0"/>
              <a:t> (</a:t>
            </a:r>
            <a:r>
              <a:rPr lang="en-US" u="sng" dirty="0" err="1">
                <a:hlinkClick r:id="rId14" action="ppaction://hlinkfile"/>
              </a:rPr>
              <a:t>en:Harvard</a:t>
            </a:r>
            <a:r>
              <a:rPr lang="en-US" u="sng" dirty="0">
                <a:hlinkClick r:id="rId14" action="ppaction://hlinkfile"/>
              </a:rPr>
              <a:t> Graduate School of Design</a:t>
            </a:r>
            <a:r>
              <a:rPr lang="en-US" dirty="0"/>
              <a:t>) </a:t>
            </a:r>
            <a:r>
              <a:rPr lang="fa-IR" dirty="0"/>
              <a:t>بود</a:t>
            </a:r>
            <a:r>
              <a:rPr lang="en-US" dirty="0"/>
              <a:t>.</a:t>
            </a:r>
            <a:br>
              <a:rPr lang="en-US" dirty="0"/>
            </a:br>
            <a:r>
              <a:rPr lang="fa-IR" dirty="0"/>
              <a:t>جانسون، در سکونت گاه معروفش </a:t>
            </a:r>
            <a:r>
              <a:rPr lang="fa-IR" u="sng" dirty="0">
                <a:hlinkClick r:id="rId15"/>
              </a:rPr>
              <a:t>خانه شیشه ای</a:t>
            </a:r>
            <a:r>
              <a:rPr lang="en-US" dirty="0"/>
              <a:t> (</a:t>
            </a:r>
            <a:r>
              <a:rPr lang="en-US" u="sng" dirty="0" err="1">
                <a:hlinkClick r:id="rId16" action="ppaction://hlinkfile"/>
              </a:rPr>
              <a:t>en:Glass</a:t>
            </a:r>
            <a:r>
              <a:rPr lang="en-US" u="sng" dirty="0">
                <a:hlinkClick r:id="rId16" action="ppaction://hlinkfile"/>
              </a:rPr>
              <a:t> House</a:t>
            </a:r>
            <a:r>
              <a:rPr lang="en-US" dirty="0"/>
              <a:t>) </a:t>
            </a:r>
            <a:r>
              <a:rPr lang="fa-IR" dirty="0"/>
              <a:t>از دنیا رفت، او به هنگام مرگ ۹۸ سال داشت. تنها شش ماه پس مرگ او </a:t>
            </a:r>
            <a:r>
              <a:rPr lang="fa-IR" u="sng" dirty="0">
                <a:hlinkClick r:id="rId17"/>
              </a:rPr>
              <a:t>دیوید ویتنی</a:t>
            </a:r>
            <a:r>
              <a:rPr lang="en-US" dirty="0"/>
              <a:t> (</a:t>
            </a:r>
            <a:r>
              <a:rPr lang="en-US" u="sng" dirty="0" err="1">
                <a:hlinkClick r:id="rId18" action="ppaction://hlinkfile"/>
              </a:rPr>
              <a:t>en:David</a:t>
            </a:r>
            <a:r>
              <a:rPr lang="en-US" u="sng" dirty="0">
                <a:hlinkClick r:id="rId18" action="ppaction://hlinkfile"/>
              </a:rPr>
              <a:t> Whitney</a:t>
            </a:r>
            <a:r>
              <a:rPr lang="en-US" dirty="0"/>
              <a:t>) </a:t>
            </a:r>
            <a:r>
              <a:rPr lang="fa-IR" dirty="0"/>
              <a:t>شریک ۵۴ سال از زندگی جانسون، در ۶۶ سالگی از دنیا رفت</a:t>
            </a:r>
            <a:r>
              <a:rPr lang="en-US" dirty="0"/>
              <a:t>.</a:t>
            </a: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200542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365813"/>
            <a:ext cx="9601196" cy="4510055"/>
          </a:xfrm>
        </p:spPr>
        <p:txBody>
          <a:bodyPr/>
          <a:lstStyle/>
          <a:p>
            <a:pPr algn="r">
              <a:defRPr/>
            </a:pPr>
            <a:r>
              <a:rPr lang="fa-IR" dirty="0" smtClean="0"/>
              <a:t>فیلیپ در </a:t>
            </a:r>
            <a:r>
              <a:rPr lang="fa-IR" dirty="0"/>
              <a:t>نیمه دوم قرن بیستم بیشتر ساختمان های امریکا بر اساس اصول معماری وی ساخته شده اند.</a:t>
            </a:r>
          </a:p>
          <a:p>
            <a:pPr algn="r">
              <a:defRPr/>
            </a:pPr>
            <a:r>
              <a:rPr lang="fa-IR" dirty="0"/>
              <a:t>جانسون اسمان خراش های شیشه ای را رواج دادو بعد ها با طرح های جسورانه پست مدرن فالب های پیشین خود را در هم شکست.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5" descr="pjo_06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41970" y="3147859"/>
            <a:ext cx="3570809" cy="2728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penzoil_place_we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3576" y="3515107"/>
            <a:ext cx="3024187" cy="226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05108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088020"/>
            <a:ext cx="9601196" cy="4787848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fa-IR" dirty="0">
                <a:latin typeface="Arial" panose="020B0604020202020204" pitchFamily="34" charset="0"/>
              </a:rPr>
              <a:t>-نظر جانسون در باب معماری:</a:t>
            </a:r>
          </a:p>
          <a:p>
            <a:pPr algn="r"/>
            <a:r>
              <a:rPr lang="fa-IR" dirty="0">
                <a:latin typeface="Arial" panose="020B0604020202020204" pitchFamily="34" charset="0"/>
              </a:rPr>
              <a:t>-معماری در اصل طراحی فضای داخلی است.</a:t>
            </a:r>
          </a:p>
          <a:p>
            <a:pPr algn="r"/>
            <a:r>
              <a:rPr lang="fa-IR" dirty="0">
                <a:latin typeface="Arial" panose="020B0604020202020204" pitchFamily="34" charset="0"/>
              </a:rPr>
              <a:t>-علاقه پر شور وفضاهای جمعی که با قدم زدن در ان درک میشود.</a:t>
            </a:r>
          </a:p>
          <a:p>
            <a:pPr algn="r"/>
            <a:r>
              <a:rPr lang="fa-IR" dirty="0">
                <a:latin typeface="Arial" panose="020B0604020202020204" pitchFamily="34" charset="0"/>
              </a:rPr>
              <a:t>-کیفیت کار تنها به این بستگی دارد که برای تحت تاثیر قرار دادن ودگرکون کردن فرهنگ ریسک کرده باشیدکه لازمه ریسک :</a:t>
            </a:r>
          </a:p>
          <a:p>
            <a:pPr algn="r"/>
            <a:r>
              <a:rPr lang="fa-IR" dirty="0">
                <a:latin typeface="Arial" panose="020B0604020202020204" pitchFamily="34" charset="0"/>
              </a:rPr>
              <a:t>-دانش کامل از معماری (بازی در ساختمان ها و تجربه فضای انها)</a:t>
            </a:r>
          </a:p>
          <a:p>
            <a:pPr algn="r"/>
            <a:r>
              <a:rPr lang="fa-IR" dirty="0">
                <a:latin typeface="Arial" panose="020B0604020202020204" pitchFamily="34" charset="0"/>
              </a:rPr>
              <a:t>-تسلط بر مصالح وشکل پرورش یافته </a:t>
            </a:r>
          </a:p>
          <a:p>
            <a:pPr algn="r"/>
            <a:r>
              <a:rPr lang="fa-IR" dirty="0">
                <a:latin typeface="Arial" panose="020B0604020202020204" pitchFamily="34" charset="0"/>
              </a:rPr>
              <a:t>-از هنر ها وایدههای روز مطلع.</a:t>
            </a:r>
          </a:p>
          <a:p>
            <a:pPr algn="r"/>
            <a:r>
              <a:rPr lang="fa-IR" dirty="0">
                <a:latin typeface="Arial" panose="020B0604020202020204" pitchFamily="34" charset="0"/>
              </a:rPr>
              <a:t>-گناه و معصیت اصلی در طراحی ساختمان ملالت اوروخسته کننده بودن ان است.</a:t>
            </a:r>
          </a:p>
          <a:p>
            <a:pPr algn="r"/>
            <a:r>
              <a:rPr lang="fa-IR" dirty="0">
                <a:latin typeface="Arial" panose="020B0604020202020204" pitchFamily="34" charset="0"/>
              </a:rPr>
              <a:t>-ساختمان ها نتیجه چانه زدن ها. معامله کردن ها. مشاجره کردن ها  .پرخاش ها ومقداری فریاد زدن و نعره زدن با کارفرما و پیمان کاران ونجارها و سنگکار هاست.</a:t>
            </a:r>
          </a:p>
          <a:p>
            <a:pPr algn="r"/>
            <a:endParaRPr lang="en-US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5804829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sz="3200" b="1" dirty="0" smtClean="0"/>
              <a:t>آثار فیلیپ جانسون                            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xmlns="" val="3195078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/>
              <a:t>خانه شیشه ای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r"/>
            <a:r>
              <a:rPr lang="fa-IR" dirty="0" smtClean="0">
                <a:latin typeface="Arial" panose="020B0604020202020204" pitchFamily="34" charset="0"/>
              </a:rPr>
              <a:t>الهام </a:t>
            </a:r>
            <a:r>
              <a:rPr lang="fa-IR" dirty="0">
                <a:latin typeface="Arial" panose="020B0604020202020204" pitchFamily="34" charset="0"/>
              </a:rPr>
              <a:t>از خانه فارنزوث میس ون دروهه.</a:t>
            </a:r>
          </a:p>
          <a:p>
            <a:pPr algn="r"/>
            <a:r>
              <a:rPr lang="en-US" dirty="0" smtClean="0"/>
              <a:t>  </a:t>
            </a:r>
            <a:r>
              <a:rPr lang="fa-IR" dirty="0" smtClean="0"/>
              <a:t>. جانسون خانه شیشه ای را در ۱۹۴۹ و به عنوان سکونت گاه شخصیش در </a:t>
            </a:r>
            <a:r>
              <a:rPr lang="fa-IR" u="sng" dirty="0" smtClean="0">
                <a:hlinkClick r:id="rId2"/>
              </a:rPr>
              <a:t>نیو</a:t>
            </a:r>
            <a:r>
              <a:rPr lang="fa-IR" u="sng" dirty="0" smtClean="0"/>
              <a:t>ن طراحی کرد.</a:t>
            </a:r>
            <a:endParaRPr lang="en-US" dirty="0" smtClean="0"/>
          </a:p>
          <a:p>
            <a:pPr algn="r"/>
            <a:r>
              <a:rPr lang="fa-IR" dirty="0" smtClean="0"/>
              <a:t> خانه بر لبه تپه ای واقع در املاک جانسون ساخته شده است و رو به یک برکه دارد. جداره های خانه از شیشه و قاب بندی فولاد زغالی رنگ تشکیل شده است. کف آجری خانه همسطح زمین نیست و ۲۵٫۴ سانتیمتر از سطح زمین بالاتر در نظر گرفته شده است. ورودی عبارت است از فضای بازی که توسط کابینت های کم ارتفاع چوب گردو تقسیم شده است. حمام و توالت خانه در قالب یک استوانه آجری طراحی شده است. این استوانه تنها عنصری است که از کف تا سقف خانه امتداد دارد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18016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4299" y="2916820"/>
            <a:ext cx="5119036" cy="2495530"/>
          </a:xfrm>
          <a:prstGeom prst="rect">
            <a:avLst/>
          </a:prstGeom>
        </p:spPr>
      </p:pic>
      <p:pic>
        <p:nvPicPr>
          <p:cNvPr id="5" name="Picture 9" descr="home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48982" y="2573165"/>
            <a:ext cx="2742356" cy="350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11733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96</TotalTime>
  <Words>1124</Words>
  <Application>Microsoft Office PowerPoint</Application>
  <PresentationFormat>Custom</PresentationFormat>
  <Paragraphs>71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Organic</vt:lpstr>
      <vt:lpstr>بنام خدای زیبایی ها</vt:lpstr>
      <vt:lpstr>بیوگرافی فیلیپ جانسون</vt:lpstr>
      <vt:lpstr>پروژه های معروف</vt:lpstr>
      <vt:lpstr>Slide 4</vt:lpstr>
      <vt:lpstr>Slide 5</vt:lpstr>
      <vt:lpstr>Slide 6</vt:lpstr>
      <vt:lpstr>Slide 7</vt:lpstr>
      <vt:lpstr>خانه شیشه ای</vt:lpstr>
      <vt:lpstr>Slide 9</vt:lpstr>
      <vt:lpstr>Slide 10</vt:lpstr>
      <vt:lpstr>برج سونی</vt:lpstr>
      <vt:lpstr>Slide 12</vt:lpstr>
      <vt:lpstr>برج ویلیامز</vt:lpstr>
      <vt:lpstr>Slide 14</vt:lpstr>
      <vt:lpstr>پارک آبی فورت وورث  </vt:lpstr>
      <vt:lpstr>Slide 16</vt:lpstr>
      <vt:lpstr>پوئرتا د اورپا </vt:lpstr>
      <vt:lpstr>Slide 18</vt:lpstr>
      <vt:lpstr>کلیسای کریستال  </vt:lpstr>
      <vt:lpstr>Slide 20</vt:lpstr>
      <vt:lpstr>مرکز آی‌دی‌اس  </vt:lpstr>
      <vt:lpstr>Slide 22</vt:lpstr>
      <vt:lpstr>موزه آمون کارتر</vt:lpstr>
      <vt:lpstr>Slide 24</vt:lpstr>
      <vt:lpstr>موزهٔ هنر مدرن</vt:lpstr>
      <vt:lpstr>Slide 26</vt:lpstr>
      <vt:lpstr>وان آتلانتیک سنتر  </vt:lpstr>
      <vt:lpstr>Slide 28</vt:lpstr>
      <vt:lpstr>بنک آو آمریکا سنتر  </vt:lpstr>
      <vt:lpstr>Slide 30</vt:lpstr>
      <vt:lpstr>پی‌پی‌جی پلیس </vt:lpstr>
      <vt:lpstr>Slide 32</vt:lpstr>
      <vt:lpstr>Slide 33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بنام خدای زیبایی ها</dc:title>
  <dc:creator>RS</dc:creator>
  <cp:lastModifiedBy>User</cp:lastModifiedBy>
  <cp:revision>36</cp:revision>
  <dcterms:created xsi:type="dcterms:W3CDTF">2014-12-10T21:11:37Z</dcterms:created>
  <dcterms:modified xsi:type="dcterms:W3CDTF">2017-11-11T20:22:11Z</dcterms:modified>
</cp:coreProperties>
</file>