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6"/>
  </p:notesMasterIdLst>
  <p:sldIdLst>
    <p:sldId id="275" r:id="rId2"/>
    <p:sldId id="267" r:id="rId3"/>
    <p:sldId id="268" r:id="rId4"/>
    <p:sldId id="269" r:id="rId5"/>
    <p:sldId id="270" r:id="rId6"/>
    <p:sldId id="271" r:id="rId7"/>
    <p:sldId id="272" r:id="rId8"/>
    <p:sldId id="273" r:id="rId9"/>
    <p:sldId id="274" r:id="rId10"/>
    <p:sldId id="256" r:id="rId11"/>
    <p:sldId id="257" r:id="rId12"/>
    <p:sldId id="258" r:id="rId13"/>
    <p:sldId id="259" r:id="rId14"/>
    <p:sldId id="260" r:id="rId15"/>
    <p:sldId id="261" r:id="rId16"/>
    <p:sldId id="262" r:id="rId17"/>
    <p:sldId id="263" r:id="rId18"/>
    <p:sldId id="264" r:id="rId19"/>
    <p:sldId id="265" r:id="rId20"/>
    <p:sldId id="266" r:id="rId21"/>
    <p:sldId id="276" r:id="rId22"/>
    <p:sldId id="277" r:id="rId23"/>
    <p:sldId id="278" r:id="rId24"/>
    <p:sldId id="27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12" autoAdjust="0"/>
    <p:restoredTop sz="94434" autoAdjust="0"/>
  </p:normalViewPr>
  <p:slideViewPr>
    <p:cSldViewPr snapToGrid="0">
      <p:cViewPr varScale="1">
        <p:scale>
          <a:sx n="72" d="100"/>
          <a:sy n="72" d="100"/>
        </p:scale>
        <p:origin x="12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772F4F-2D89-450A-B107-20D3DC3C0D6E}" type="datetimeFigureOut">
              <a:rPr lang="en-US" smtClean="0"/>
              <a:t>9/2/2015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F1CD59-13A3-4206-81AA-732FD12F3BFD}" type="slidenum">
              <a:rPr lang="en-US" smtClean="0"/>
              <a:t>‹#›</a:t>
            </a:fld>
            <a:endParaRPr lang="en-US"/>
          </a:p>
        </p:txBody>
      </p:sp>
    </p:spTree>
    <p:extLst>
      <p:ext uri="{BB962C8B-B14F-4D97-AF65-F5344CB8AC3E}">
        <p14:creationId xmlns:p14="http://schemas.microsoft.com/office/powerpoint/2010/main" val="521589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409256-BB9D-4EE1-978B-903609A03B5E}" type="datetimeFigureOut">
              <a:rPr lang="en-US" smtClean="0"/>
              <a:t>9/2/2015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E791C-0A8C-41CF-A358-0882E33B6A3D}" type="slidenum">
              <a:rPr lang="en-US" smtClean="0"/>
              <a:t>‹#›</a:t>
            </a:fld>
            <a:endParaRPr lang="en-US"/>
          </a:p>
        </p:txBody>
      </p:sp>
    </p:spTree>
    <p:extLst>
      <p:ext uri="{BB962C8B-B14F-4D97-AF65-F5344CB8AC3E}">
        <p14:creationId xmlns:p14="http://schemas.microsoft.com/office/powerpoint/2010/main" val="2693336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409256-BB9D-4EE1-978B-903609A03B5E}" type="datetimeFigureOut">
              <a:rPr lang="en-US" smtClean="0"/>
              <a:t>9/2/2015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E791C-0A8C-41CF-A358-0882E33B6A3D}" type="slidenum">
              <a:rPr lang="en-US" smtClean="0"/>
              <a:t>‹#›</a:t>
            </a:fld>
            <a:endParaRPr lang="en-US"/>
          </a:p>
        </p:txBody>
      </p:sp>
    </p:spTree>
    <p:extLst>
      <p:ext uri="{BB962C8B-B14F-4D97-AF65-F5344CB8AC3E}">
        <p14:creationId xmlns:p14="http://schemas.microsoft.com/office/powerpoint/2010/main" val="4073438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409256-BB9D-4EE1-978B-903609A03B5E}" type="datetimeFigureOut">
              <a:rPr lang="en-US" smtClean="0"/>
              <a:t>9/2/2015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E791C-0A8C-41CF-A358-0882E33B6A3D}" type="slidenum">
              <a:rPr lang="en-US" smtClean="0"/>
              <a:t>‹#›</a:t>
            </a:fld>
            <a:endParaRPr lang="en-US"/>
          </a:p>
        </p:txBody>
      </p:sp>
    </p:spTree>
    <p:extLst>
      <p:ext uri="{BB962C8B-B14F-4D97-AF65-F5344CB8AC3E}">
        <p14:creationId xmlns:p14="http://schemas.microsoft.com/office/powerpoint/2010/main" val="2423265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409256-BB9D-4EE1-978B-903609A03B5E}" type="datetimeFigureOut">
              <a:rPr lang="en-US" smtClean="0"/>
              <a:t>9/2/2015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E791C-0A8C-41CF-A358-0882E33B6A3D}" type="slidenum">
              <a:rPr lang="en-US" smtClean="0"/>
              <a:t>‹#›</a:t>
            </a:fld>
            <a:endParaRPr lang="en-US"/>
          </a:p>
        </p:txBody>
      </p:sp>
    </p:spTree>
    <p:extLst>
      <p:ext uri="{BB962C8B-B14F-4D97-AF65-F5344CB8AC3E}">
        <p14:creationId xmlns:p14="http://schemas.microsoft.com/office/powerpoint/2010/main" val="2062268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409256-BB9D-4EE1-978B-903609A03B5E}" type="datetimeFigureOut">
              <a:rPr lang="en-US" smtClean="0"/>
              <a:t>9/2/2015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E791C-0A8C-41CF-A358-0882E33B6A3D}" type="slidenum">
              <a:rPr lang="en-US" smtClean="0"/>
              <a:t>‹#›</a:t>
            </a:fld>
            <a:endParaRPr lang="en-US"/>
          </a:p>
        </p:txBody>
      </p:sp>
    </p:spTree>
    <p:extLst>
      <p:ext uri="{BB962C8B-B14F-4D97-AF65-F5344CB8AC3E}">
        <p14:creationId xmlns:p14="http://schemas.microsoft.com/office/powerpoint/2010/main" val="760916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409256-BB9D-4EE1-978B-903609A03B5E}" type="datetimeFigureOut">
              <a:rPr lang="en-US" smtClean="0"/>
              <a:t>9/2/2015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E791C-0A8C-41CF-A358-0882E33B6A3D}" type="slidenum">
              <a:rPr lang="en-US" smtClean="0"/>
              <a:t>‹#›</a:t>
            </a:fld>
            <a:endParaRPr lang="en-US"/>
          </a:p>
        </p:txBody>
      </p:sp>
    </p:spTree>
    <p:extLst>
      <p:ext uri="{BB962C8B-B14F-4D97-AF65-F5344CB8AC3E}">
        <p14:creationId xmlns:p14="http://schemas.microsoft.com/office/powerpoint/2010/main" val="2509758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409256-BB9D-4EE1-978B-903609A03B5E}" type="datetimeFigureOut">
              <a:rPr lang="en-US" smtClean="0"/>
              <a:t>9/2/2015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2E791C-0A8C-41CF-A358-0882E33B6A3D}" type="slidenum">
              <a:rPr lang="en-US" smtClean="0"/>
              <a:t>‹#›</a:t>
            </a:fld>
            <a:endParaRPr lang="en-US"/>
          </a:p>
        </p:txBody>
      </p:sp>
    </p:spTree>
    <p:extLst>
      <p:ext uri="{BB962C8B-B14F-4D97-AF65-F5344CB8AC3E}">
        <p14:creationId xmlns:p14="http://schemas.microsoft.com/office/powerpoint/2010/main" val="711737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409256-BB9D-4EE1-978B-903609A03B5E}" type="datetimeFigureOut">
              <a:rPr lang="en-US" smtClean="0"/>
              <a:t>9/2/2015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2E791C-0A8C-41CF-A358-0882E33B6A3D}" type="slidenum">
              <a:rPr lang="en-US" smtClean="0"/>
              <a:t>‹#›</a:t>
            </a:fld>
            <a:endParaRPr lang="en-US"/>
          </a:p>
        </p:txBody>
      </p:sp>
    </p:spTree>
    <p:extLst>
      <p:ext uri="{BB962C8B-B14F-4D97-AF65-F5344CB8AC3E}">
        <p14:creationId xmlns:p14="http://schemas.microsoft.com/office/powerpoint/2010/main" val="3112851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09256-BB9D-4EE1-978B-903609A03B5E}" type="datetimeFigureOut">
              <a:rPr lang="en-US" smtClean="0"/>
              <a:t>9/2/2015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2E791C-0A8C-41CF-A358-0882E33B6A3D}" type="slidenum">
              <a:rPr lang="en-US" smtClean="0"/>
              <a:t>‹#›</a:t>
            </a:fld>
            <a:endParaRPr lang="en-US"/>
          </a:p>
        </p:txBody>
      </p:sp>
    </p:spTree>
    <p:extLst>
      <p:ext uri="{BB962C8B-B14F-4D97-AF65-F5344CB8AC3E}">
        <p14:creationId xmlns:p14="http://schemas.microsoft.com/office/powerpoint/2010/main" val="4090097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409256-BB9D-4EE1-978B-903609A03B5E}" type="datetimeFigureOut">
              <a:rPr lang="en-US" smtClean="0"/>
              <a:t>9/2/2015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E791C-0A8C-41CF-A358-0882E33B6A3D}" type="slidenum">
              <a:rPr lang="en-US" smtClean="0"/>
              <a:t>‹#›</a:t>
            </a:fld>
            <a:endParaRPr lang="en-US"/>
          </a:p>
        </p:txBody>
      </p:sp>
    </p:spTree>
    <p:extLst>
      <p:ext uri="{BB962C8B-B14F-4D97-AF65-F5344CB8AC3E}">
        <p14:creationId xmlns:p14="http://schemas.microsoft.com/office/powerpoint/2010/main" val="4104842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409256-BB9D-4EE1-978B-903609A03B5E}" type="datetimeFigureOut">
              <a:rPr lang="en-US" smtClean="0"/>
              <a:t>9/2/2015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E791C-0A8C-41CF-A358-0882E33B6A3D}" type="slidenum">
              <a:rPr lang="en-US" smtClean="0"/>
              <a:t>‹#›</a:t>
            </a:fld>
            <a:endParaRPr lang="en-US"/>
          </a:p>
        </p:txBody>
      </p:sp>
    </p:spTree>
    <p:extLst>
      <p:ext uri="{BB962C8B-B14F-4D97-AF65-F5344CB8AC3E}">
        <p14:creationId xmlns:p14="http://schemas.microsoft.com/office/powerpoint/2010/main" val="1893091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409256-BB9D-4EE1-978B-903609A03B5E}" type="datetimeFigureOut">
              <a:rPr lang="en-US" smtClean="0"/>
              <a:t>9/2/2015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2E791C-0A8C-41CF-A358-0882E33B6A3D}" type="slidenum">
              <a:rPr lang="en-US" smtClean="0"/>
              <a:t>‹#›</a:t>
            </a:fld>
            <a:endParaRPr lang="en-US"/>
          </a:p>
        </p:txBody>
      </p:sp>
    </p:spTree>
    <p:extLst>
      <p:ext uri="{BB962C8B-B14F-4D97-AF65-F5344CB8AC3E}">
        <p14:creationId xmlns:p14="http://schemas.microsoft.com/office/powerpoint/2010/main" val="2359856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2203" t="17863" r="28462" b="10121"/>
          <a:stretch/>
        </p:blipFill>
        <p:spPr>
          <a:xfrm>
            <a:off x="4885897" y="423080"/>
            <a:ext cx="6933063" cy="6139020"/>
          </a:xfrm>
          <a:prstGeom prst="rect">
            <a:avLst/>
          </a:prstGeom>
        </p:spPr>
      </p:pic>
      <p:sp>
        <p:nvSpPr>
          <p:cNvPr id="5" name="TextBox 4"/>
          <p:cNvSpPr txBox="1"/>
          <p:nvPr/>
        </p:nvSpPr>
        <p:spPr>
          <a:xfrm>
            <a:off x="900751" y="2429301"/>
            <a:ext cx="3985145" cy="2862322"/>
          </a:xfrm>
          <a:prstGeom prst="rect">
            <a:avLst/>
          </a:prstGeom>
          <a:noFill/>
        </p:spPr>
        <p:txBody>
          <a:bodyPr wrap="square" rtlCol="0">
            <a:spAutoFit/>
          </a:bodyPr>
          <a:lstStyle/>
          <a:p>
            <a:pPr algn="ctr">
              <a:lnSpc>
                <a:spcPct val="250000"/>
              </a:lnSpc>
            </a:pPr>
            <a:r>
              <a:rPr lang="fa-IR" sz="3600" dirty="0" smtClean="0">
                <a:solidFill>
                  <a:srgbClr val="C00000"/>
                </a:solidFill>
                <a:cs typeface="B Titr" panose="00000700000000000000" pitchFamily="2" charset="-78"/>
              </a:rPr>
              <a:t>فارسی هفتم</a:t>
            </a:r>
          </a:p>
          <a:p>
            <a:pPr algn="ctr">
              <a:lnSpc>
                <a:spcPct val="250000"/>
              </a:lnSpc>
            </a:pPr>
            <a:r>
              <a:rPr lang="fa-IR" sz="3600" dirty="0" smtClean="0">
                <a:solidFill>
                  <a:srgbClr val="C00000"/>
                </a:solidFill>
                <a:cs typeface="B Titr" panose="00000700000000000000" pitchFamily="2" charset="-78"/>
              </a:rPr>
              <a:t>مدرس : زهرا بردبار</a:t>
            </a:r>
            <a:endParaRPr lang="en-US" sz="3600" dirty="0">
              <a:solidFill>
                <a:srgbClr val="C00000"/>
              </a:solidFill>
              <a:cs typeface="B Titr" panose="00000700000000000000" pitchFamily="2" charset="-78"/>
            </a:endParaRPr>
          </a:p>
        </p:txBody>
      </p:sp>
    </p:spTree>
    <p:extLst>
      <p:ext uri="{BB962C8B-B14F-4D97-AF65-F5344CB8AC3E}">
        <p14:creationId xmlns:p14="http://schemas.microsoft.com/office/powerpoint/2010/main" val="2558800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7672" y="1241946"/>
            <a:ext cx="11505063" cy="5155257"/>
          </a:xfrm>
          <a:prstGeom prst="rect">
            <a:avLst/>
          </a:prstGeom>
          <a:noFill/>
        </p:spPr>
        <p:txBody>
          <a:bodyPr wrap="square" rtlCol="0">
            <a:spAutoFit/>
          </a:bodyPr>
          <a:lstStyle/>
          <a:p>
            <a:pPr algn="ctr" rtl="1">
              <a:lnSpc>
                <a:spcPct val="200000"/>
              </a:lnSpc>
            </a:pPr>
            <a:r>
              <a:rPr lang="fa-IR" sz="2800" b="1" dirty="0" smtClean="0">
                <a:solidFill>
                  <a:srgbClr val="C00000"/>
                </a:solidFill>
                <a:cs typeface="B Titr" panose="00000700000000000000" pitchFamily="2" charset="-78"/>
              </a:rPr>
              <a:t>امام خمینی (ره)</a:t>
            </a:r>
          </a:p>
          <a:p>
            <a:pPr algn="r" rtl="1">
              <a:lnSpc>
                <a:spcPct val="200000"/>
              </a:lnSpc>
            </a:pPr>
            <a:r>
              <a:rPr lang="fa-IR" sz="2800" b="1" dirty="0" smtClean="0">
                <a:cs typeface="B Nazanin" panose="00000400000000000000" pitchFamily="2" charset="-78"/>
              </a:rPr>
              <a:t>روزی که به دنیا آمد (مهر ماه 1281 خورشیدی)، هیچ کس فکر نمی کرد که سال های بعد، مسیر تاریخ ایران و اسلام را عوض خواهد کرد و میلیون ها انسان آزادی خواه و مظلوم جهان، نامش را یک صدا فریاد خواهند کشید. </a:t>
            </a:r>
          </a:p>
          <a:p>
            <a:pPr algn="r" rtl="1">
              <a:lnSpc>
                <a:spcPct val="200000"/>
              </a:lnSpc>
            </a:pPr>
            <a:r>
              <a:rPr lang="fa-IR" sz="2800" b="1" dirty="0" smtClean="0">
                <a:cs typeface="B Nazanin" panose="00000400000000000000" pitchFamily="2" charset="-78"/>
              </a:rPr>
              <a:t>آن روز، مثل همه ی روزهای دیگر بود؛ تنها تفاوتش این بود که صدها سال پیش از آن در چنان روزی بزرگ ترین بانوی عالم، حضرت فاطمه زهرا، سلام الله علیها ، متولد شده بود.</a:t>
            </a:r>
            <a:endParaRPr lang="en-US" sz="2800" b="1" dirty="0">
              <a:cs typeface="B Nazanin" panose="00000400000000000000" pitchFamily="2" charset="-78"/>
            </a:endParaRPr>
          </a:p>
        </p:txBody>
      </p:sp>
      <p:sp>
        <p:nvSpPr>
          <p:cNvPr id="5" name="Rectangle 4"/>
          <p:cNvSpPr/>
          <p:nvPr/>
        </p:nvSpPr>
        <p:spPr>
          <a:xfrm>
            <a:off x="7938454" y="2802383"/>
            <a:ext cx="2183628"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a-IR" sz="2400" b="1" dirty="0" smtClean="0">
                <a:solidFill>
                  <a:srgbClr val="FF0000"/>
                </a:solidFill>
                <a:cs typeface="B Nazanin" panose="00000400000000000000" pitchFamily="2" charset="-78"/>
              </a:rPr>
              <a:t>تغییر خواهد داد</a:t>
            </a:r>
            <a:endParaRPr lang="en-US" sz="2400" b="1" dirty="0">
              <a:solidFill>
                <a:srgbClr val="FF0000"/>
              </a:solidFill>
              <a:cs typeface="B Nazanin" panose="00000400000000000000" pitchFamily="2" charset="-78"/>
            </a:endParaRPr>
          </a:p>
        </p:txBody>
      </p:sp>
      <p:cxnSp>
        <p:nvCxnSpPr>
          <p:cNvPr id="6" name="Straight Connector 5"/>
          <p:cNvCxnSpPr/>
          <p:nvPr/>
        </p:nvCxnSpPr>
        <p:spPr>
          <a:xfrm flipH="1">
            <a:off x="7847463" y="3819574"/>
            <a:ext cx="1460310"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7" name="Rectangle 6"/>
          <p:cNvSpPr/>
          <p:nvPr/>
        </p:nvSpPr>
        <p:spPr>
          <a:xfrm>
            <a:off x="9307773" y="3716783"/>
            <a:ext cx="2183628"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a-IR" sz="2400" dirty="0" smtClean="0">
                <a:solidFill>
                  <a:srgbClr val="FF0000"/>
                </a:solidFill>
                <a:cs typeface="B Nazanin" panose="00000400000000000000" pitchFamily="2" charset="-78"/>
              </a:rPr>
              <a:t>فعل مستقبل</a:t>
            </a:r>
            <a:endParaRPr lang="en-US" sz="2400" dirty="0">
              <a:solidFill>
                <a:srgbClr val="FF0000"/>
              </a:solidFill>
              <a:cs typeface="B Nazanin" panose="00000400000000000000" pitchFamily="2" charset="-78"/>
            </a:endParaRPr>
          </a:p>
        </p:txBody>
      </p:sp>
      <p:cxnSp>
        <p:nvCxnSpPr>
          <p:cNvPr id="8" name="Straight Connector 7"/>
          <p:cNvCxnSpPr/>
          <p:nvPr/>
        </p:nvCxnSpPr>
        <p:spPr>
          <a:xfrm flipH="1">
            <a:off x="8577618" y="4708954"/>
            <a:ext cx="1460310"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9" name="Rectangle 8"/>
          <p:cNvSpPr/>
          <p:nvPr/>
        </p:nvSpPr>
        <p:spPr>
          <a:xfrm>
            <a:off x="10067505" y="5445131"/>
            <a:ext cx="2183628"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a-IR" sz="2400" dirty="0" smtClean="0">
                <a:solidFill>
                  <a:srgbClr val="FF0000"/>
                </a:solidFill>
                <a:cs typeface="B Nazanin" panose="00000400000000000000" pitchFamily="2" charset="-78"/>
              </a:rPr>
              <a:t>صفت عالی</a:t>
            </a:r>
            <a:endParaRPr lang="en-US" sz="2400" dirty="0">
              <a:solidFill>
                <a:srgbClr val="FF0000"/>
              </a:solidFill>
              <a:cs typeface="B Nazanin" panose="00000400000000000000" pitchFamily="2" charset="-78"/>
            </a:endParaRPr>
          </a:p>
        </p:txBody>
      </p:sp>
      <p:cxnSp>
        <p:nvCxnSpPr>
          <p:cNvPr id="10" name="Straight Connector 9"/>
          <p:cNvCxnSpPr/>
          <p:nvPr/>
        </p:nvCxnSpPr>
        <p:spPr>
          <a:xfrm flipH="1">
            <a:off x="9896901" y="6397203"/>
            <a:ext cx="146031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Straight Connector 10"/>
          <p:cNvCxnSpPr/>
          <p:nvPr/>
        </p:nvCxnSpPr>
        <p:spPr>
          <a:xfrm flipH="1">
            <a:off x="8607195" y="6290296"/>
            <a:ext cx="1460310"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2" name="Rectangle 11"/>
          <p:cNvSpPr/>
          <p:nvPr/>
        </p:nvSpPr>
        <p:spPr>
          <a:xfrm>
            <a:off x="8577618" y="5459502"/>
            <a:ext cx="2183628"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a-IR" sz="2400" dirty="0" smtClean="0">
                <a:solidFill>
                  <a:srgbClr val="FF0000"/>
                </a:solidFill>
                <a:cs typeface="B Nazanin" panose="00000400000000000000" pitchFamily="2" charset="-78"/>
              </a:rPr>
              <a:t>خانم جهان</a:t>
            </a:r>
            <a:endParaRPr lang="en-US" sz="2400" dirty="0">
              <a:solidFill>
                <a:srgbClr val="FF0000"/>
              </a:solidFill>
              <a:cs typeface="B Nazanin" panose="00000400000000000000" pitchFamily="2" charset="-78"/>
            </a:endParaRPr>
          </a:p>
        </p:txBody>
      </p:sp>
      <p:cxnSp>
        <p:nvCxnSpPr>
          <p:cNvPr id="13" name="Straight Connector 12"/>
          <p:cNvCxnSpPr/>
          <p:nvPr/>
        </p:nvCxnSpPr>
        <p:spPr>
          <a:xfrm flipH="1">
            <a:off x="6086902" y="6290296"/>
            <a:ext cx="1999382" cy="40944"/>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4" name="Rectangle 13"/>
          <p:cNvSpPr/>
          <p:nvPr/>
        </p:nvSpPr>
        <p:spPr>
          <a:xfrm>
            <a:off x="6994470" y="5384274"/>
            <a:ext cx="2183628"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a-IR" sz="2400" dirty="0" smtClean="0">
                <a:solidFill>
                  <a:srgbClr val="FF0000"/>
                </a:solidFill>
                <a:cs typeface="B Nazanin" panose="00000400000000000000" pitchFamily="2" charset="-78"/>
              </a:rPr>
              <a:t>بدل</a:t>
            </a:r>
            <a:endParaRPr lang="en-US" sz="2400" dirty="0">
              <a:solidFill>
                <a:srgbClr val="FF0000"/>
              </a:solidFill>
              <a:cs typeface="B Nazanin" panose="00000400000000000000" pitchFamily="2" charset="-78"/>
            </a:endParaRPr>
          </a:p>
        </p:txBody>
      </p:sp>
      <p:cxnSp>
        <p:nvCxnSpPr>
          <p:cNvPr id="17" name="Straight Connector 16"/>
          <p:cNvCxnSpPr/>
          <p:nvPr/>
        </p:nvCxnSpPr>
        <p:spPr>
          <a:xfrm flipH="1">
            <a:off x="4230821" y="6409712"/>
            <a:ext cx="1999382" cy="40944"/>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8" name="Rectangle 17"/>
          <p:cNvSpPr/>
          <p:nvPr/>
        </p:nvSpPr>
        <p:spPr>
          <a:xfrm>
            <a:off x="4810842" y="5472768"/>
            <a:ext cx="2183628"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a-IR" sz="2400" dirty="0" smtClean="0">
                <a:solidFill>
                  <a:srgbClr val="FF0000"/>
                </a:solidFill>
                <a:cs typeface="B Nazanin" panose="00000400000000000000" pitchFamily="2" charset="-78"/>
              </a:rPr>
              <a:t>بدل</a:t>
            </a:r>
            <a:endParaRPr lang="en-US" sz="2400" dirty="0">
              <a:solidFill>
                <a:srgbClr val="FF0000"/>
              </a:solidFill>
              <a:cs typeface="B Nazanin" panose="00000400000000000000" pitchFamily="2" charset="-78"/>
            </a:endParaRPr>
          </a:p>
        </p:txBody>
      </p:sp>
      <p:cxnSp>
        <p:nvCxnSpPr>
          <p:cNvPr id="19" name="Straight Connector 18"/>
          <p:cNvCxnSpPr/>
          <p:nvPr/>
        </p:nvCxnSpPr>
        <p:spPr>
          <a:xfrm flipH="1">
            <a:off x="3248169" y="6384508"/>
            <a:ext cx="748359" cy="12695"/>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1" name="Rectangle 20"/>
          <p:cNvSpPr/>
          <p:nvPr/>
        </p:nvSpPr>
        <p:spPr>
          <a:xfrm>
            <a:off x="3046884" y="5472768"/>
            <a:ext cx="2183628"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a-IR" sz="2400" dirty="0" smtClean="0">
                <a:solidFill>
                  <a:srgbClr val="FF0000"/>
                </a:solidFill>
                <a:cs typeface="B Nazanin" panose="00000400000000000000" pitchFamily="2" charset="-78"/>
              </a:rPr>
              <a:t>به دنیا آمدن</a:t>
            </a:r>
            <a:endParaRPr lang="en-US" sz="2400" dirty="0">
              <a:solidFill>
                <a:srgbClr val="FF0000"/>
              </a:solidFill>
              <a:cs typeface="B Nazanin" panose="00000400000000000000" pitchFamily="2" charset="-78"/>
            </a:endParaRPr>
          </a:p>
        </p:txBody>
      </p:sp>
      <p:sp>
        <p:nvSpPr>
          <p:cNvPr id="22" name="Rectangle 21"/>
          <p:cNvSpPr/>
          <p:nvPr/>
        </p:nvSpPr>
        <p:spPr>
          <a:xfrm>
            <a:off x="1665027" y="6334181"/>
            <a:ext cx="3145815"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a-IR" sz="2400" dirty="0" smtClean="0">
                <a:solidFill>
                  <a:srgbClr val="FF0000"/>
                </a:solidFill>
                <a:cs typeface="B Nazanin" panose="00000400000000000000" pitchFamily="2" charset="-78"/>
              </a:rPr>
              <a:t>هم خانواده تولد ،ولایت</a:t>
            </a:r>
            <a:endParaRPr lang="en-US" sz="2400" dirty="0">
              <a:solidFill>
                <a:srgbClr val="FF0000"/>
              </a:solidFill>
              <a:cs typeface="B Nazanin" panose="00000400000000000000" pitchFamily="2" charset="-78"/>
            </a:endParaRPr>
          </a:p>
        </p:txBody>
      </p:sp>
    </p:spTree>
    <p:extLst>
      <p:ext uri="{BB962C8B-B14F-4D97-AF65-F5344CB8AC3E}">
        <p14:creationId xmlns:p14="http://schemas.microsoft.com/office/powerpoint/2010/main" val="52409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785" y="2156346"/>
            <a:ext cx="11505063" cy="4401205"/>
          </a:xfrm>
          <a:prstGeom prst="rect">
            <a:avLst/>
          </a:prstGeom>
          <a:noFill/>
        </p:spPr>
        <p:txBody>
          <a:bodyPr wrap="square" rtlCol="0">
            <a:spAutoFit/>
          </a:bodyPr>
          <a:lstStyle/>
          <a:p>
            <a:pPr algn="r" rtl="1">
              <a:lnSpc>
                <a:spcPct val="200000"/>
              </a:lnSpc>
            </a:pPr>
            <a:r>
              <a:rPr lang="fa-IR" sz="2800" b="1" dirty="0" smtClean="0">
                <a:cs typeface="B Nazanin" panose="00000400000000000000" pitchFamily="2" charset="-78"/>
              </a:rPr>
              <a:t>چند ماه از تولد روح الله، نگذشته بود که صدای شلیک گلوله ای در کوهستان های میان خمین و اراک پیچید. به دنبال آن، سواری سرفراز از پشت اسب بر خاک افتاد. آن سوار پدرش، مصطفی بود که به دست مزدوران خان، ناجوانمردانه، هدف گلوله قرار گرفت و از پا درآمد. روح الله بی آنکه خود بداند، در چند ماهگی، فرزند شهیدی دلاور شد. بدین گونه بود که این کودک بدون داشتن هیچ خاطره ای از پدر، بزرگ شد.</a:t>
            </a:r>
            <a:endParaRPr lang="en-US" sz="2800" b="1" dirty="0">
              <a:cs typeface="B Nazanin" panose="00000400000000000000" pitchFamily="2" charset="-78"/>
            </a:endParaRPr>
          </a:p>
        </p:txBody>
      </p:sp>
      <p:cxnSp>
        <p:nvCxnSpPr>
          <p:cNvPr id="3" name="Straight Connector 2"/>
          <p:cNvCxnSpPr/>
          <p:nvPr/>
        </p:nvCxnSpPr>
        <p:spPr>
          <a:xfrm flipH="1">
            <a:off x="6669213" y="3833699"/>
            <a:ext cx="1460310"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5" name="Rectangle 4"/>
          <p:cNvSpPr/>
          <p:nvPr/>
        </p:nvSpPr>
        <p:spPr>
          <a:xfrm>
            <a:off x="6639636" y="3002905"/>
            <a:ext cx="2183628"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a-IR" sz="2400" dirty="0" smtClean="0">
                <a:solidFill>
                  <a:srgbClr val="FF0000"/>
                </a:solidFill>
                <a:cs typeface="B Nazanin" panose="00000400000000000000" pitchFamily="2" charset="-78"/>
              </a:rPr>
              <a:t>سر بلند </a:t>
            </a:r>
            <a:endParaRPr lang="en-US" sz="2400" dirty="0">
              <a:solidFill>
                <a:srgbClr val="FF0000"/>
              </a:solidFill>
              <a:cs typeface="B Nazanin" panose="00000400000000000000" pitchFamily="2" charset="-78"/>
            </a:endParaRPr>
          </a:p>
        </p:txBody>
      </p:sp>
      <p:cxnSp>
        <p:nvCxnSpPr>
          <p:cNvPr id="6" name="Straight Connector 5"/>
          <p:cNvCxnSpPr/>
          <p:nvPr/>
        </p:nvCxnSpPr>
        <p:spPr>
          <a:xfrm flipH="1" flipV="1">
            <a:off x="11122925" y="4735773"/>
            <a:ext cx="777923" cy="9043"/>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7" name="Rectangle 6"/>
          <p:cNvSpPr/>
          <p:nvPr/>
        </p:nvSpPr>
        <p:spPr>
          <a:xfrm>
            <a:off x="11122925" y="3895283"/>
            <a:ext cx="2183628"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a-IR" sz="2400" b="1" dirty="0" smtClean="0">
                <a:solidFill>
                  <a:srgbClr val="FF0000"/>
                </a:solidFill>
                <a:cs typeface="B Nazanin" panose="00000400000000000000" pitchFamily="2" charset="-78"/>
              </a:rPr>
              <a:t>بلد</a:t>
            </a:r>
            <a:endParaRPr lang="en-US" sz="2400" b="1" dirty="0">
              <a:solidFill>
                <a:srgbClr val="FF0000"/>
              </a:solidFill>
              <a:cs typeface="B Nazanin" panose="00000400000000000000" pitchFamily="2" charset="-78"/>
            </a:endParaRPr>
          </a:p>
        </p:txBody>
      </p:sp>
      <p:cxnSp>
        <p:nvCxnSpPr>
          <p:cNvPr id="8" name="Straight Connector 7"/>
          <p:cNvCxnSpPr/>
          <p:nvPr/>
        </p:nvCxnSpPr>
        <p:spPr>
          <a:xfrm flipH="1" flipV="1">
            <a:off x="8045341" y="4740294"/>
            <a:ext cx="777923" cy="9043"/>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9" name="Rectangle 8"/>
          <p:cNvSpPr/>
          <p:nvPr/>
        </p:nvSpPr>
        <p:spPr>
          <a:xfrm>
            <a:off x="4770451" y="3833699"/>
            <a:ext cx="6549780"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a-IR" sz="2400" b="1" dirty="0" smtClean="0">
                <a:solidFill>
                  <a:srgbClr val="FF0000"/>
                </a:solidFill>
                <a:cs typeface="B Nazanin" panose="00000400000000000000" pitchFamily="2" charset="-78"/>
              </a:rPr>
              <a:t>افرادی که مزد می گیرند تا عملی غیر اخلاقی را انجام دهند</a:t>
            </a:r>
            <a:endParaRPr lang="en-US" sz="2400" b="1" dirty="0">
              <a:solidFill>
                <a:srgbClr val="FF0000"/>
              </a:solidFill>
              <a:cs typeface="B Nazanin" panose="00000400000000000000" pitchFamily="2" charset="-78"/>
            </a:endParaRPr>
          </a:p>
        </p:txBody>
      </p:sp>
      <p:cxnSp>
        <p:nvCxnSpPr>
          <p:cNvPr id="10" name="Straight Connector 9"/>
          <p:cNvCxnSpPr/>
          <p:nvPr/>
        </p:nvCxnSpPr>
        <p:spPr>
          <a:xfrm flipH="1" flipV="1">
            <a:off x="1434905" y="4735773"/>
            <a:ext cx="1378633" cy="9042"/>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1" name="Rectangle 10"/>
          <p:cNvSpPr/>
          <p:nvPr/>
        </p:nvSpPr>
        <p:spPr>
          <a:xfrm>
            <a:off x="-3185034" y="3732028"/>
            <a:ext cx="6549780"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sz="2400" b="1" dirty="0" smtClean="0">
                <a:solidFill>
                  <a:srgbClr val="FF0000"/>
                </a:solidFill>
                <a:cs typeface="B Nazanin" panose="00000400000000000000" pitchFamily="2" charset="-78"/>
              </a:rPr>
              <a:t>کنایه از مردن </a:t>
            </a:r>
            <a:endParaRPr lang="en-US" sz="2400" b="1" dirty="0">
              <a:solidFill>
                <a:srgbClr val="FF0000"/>
              </a:solidFill>
              <a:cs typeface="B Nazanin" panose="00000400000000000000" pitchFamily="2" charset="-78"/>
            </a:endParaRPr>
          </a:p>
        </p:txBody>
      </p:sp>
      <p:cxnSp>
        <p:nvCxnSpPr>
          <p:cNvPr id="16" name="Straight Connector 15"/>
          <p:cNvCxnSpPr/>
          <p:nvPr/>
        </p:nvCxnSpPr>
        <p:spPr>
          <a:xfrm flipH="1">
            <a:off x="4770451" y="5563348"/>
            <a:ext cx="738161"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7" name="Rectangle 16"/>
          <p:cNvSpPr/>
          <p:nvPr/>
        </p:nvSpPr>
        <p:spPr>
          <a:xfrm>
            <a:off x="4416549" y="4664493"/>
            <a:ext cx="1092062"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sz="2400" b="1" dirty="0" smtClean="0">
                <a:solidFill>
                  <a:srgbClr val="FF0000"/>
                </a:solidFill>
                <a:cs typeface="B Nazanin" panose="00000400000000000000" pitchFamily="2" charset="-78"/>
              </a:rPr>
              <a:t>شجاع</a:t>
            </a:r>
            <a:endParaRPr lang="en-US" sz="2400" b="1" dirty="0">
              <a:solidFill>
                <a:srgbClr val="FF0000"/>
              </a:solidFill>
              <a:cs typeface="B Nazanin" panose="00000400000000000000" pitchFamily="2" charset="-78"/>
            </a:endParaRPr>
          </a:p>
        </p:txBody>
      </p:sp>
      <p:sp>
        <p:nvSpPr>
          <p:cNvPr id="20" name="Rectangle 19"/>
          <p:cNvSpPr/>
          <p:nvPr/>
        </p:nvSpPr>
        <p:spPr>
          <a:xfrm>
            <a:off x="6063175" y="4664492"/>
            <a:ext cx="1594478"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sz="2400" b="1" dirty="0" smtClean="0">
                <a:solidFill>
                  <a:srgbClr val="FF0000"/>
                </a:solidFill>
                <a:cs typeface="B Nazanin" panose="00000400000000000000" pitchFamily="2" charset="-78"/>
              </a:rPr>
              <a:t>آقا ، سرور</a:t>
            </a:r>
            <a:endParaRPr lang="en-US" sz="2400" b="1" dirty="0">
              <a:solidFill>
                <a:srgbClr val="FF0000"/>
              </a:solidFill>
              <a:cs typeface="B Nazanin" panose="00000400000000000000" pitchFamily="2" charset="-78"/>
            </a:endParaRPr>
          </a:p>
        </p:txBody>
      </p:sp>
      <p:cxnSp>
        <p:nvCxnSpPr>
          <p:cNvPr id="22" name="Straight Arrow Connector 21"/>
          <p:cNvCxnSpPr/>
          <p:nvPr/>
        </p:nvCxnSpPr>
        <p:spPr>
          <a:xfrm flipH="1">
            <a:off x="7554351" y="4664493"/>
            <a:ext cx="253921" cy="71280"/>
          </a:xfrm>
          <a:prstGeom prst="straightConnector1">
            <a:avLst/>
          </a:prstGeom>
          <a:ln w="38100">
            <a:tailEnd type="triangle"/>
          </a:ln>
        </p:spPr>
        <p:style>
          <a:lnRef idx="3">
            <a:schemeClr val="accent6"/>
          </a:lnRef>
          <a:fillRef idx="0">
            <a:schemeClr val="accent6"/>
          </a:fillRef>
          <a:effectRef idx="2">
            <a:schemeClr val="accent6"/>
          </a:effectRef>
          <a:fontRef idx="minor">
            <a:schemeClr val="tx1"/>
          </a:fontRef>
        </p:style>
      </p:cxnSp>
      <p:cxnSp>
        <p:nvCxnSpPr>
          <p:cNvPr id="23" name="Straight Connector 22"/>
          <p:cNvCxnSpPr/>
          <p:nvPr/>
        </p:nvCxnSpPr>
        <p:spPr>
          <a:xfrm flipH="1">
            <a:off x="2813538" y="5643670"/>
            <a:ext cx="738161"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4" name="Rectangle 23"/>
          <p:cNvSpPr/>
          <p:nvPr/>
        </p:nvSpPr>
        <p:spPr>
          <a:xfrm>
            <a:off x="2459636" y="4744815"/>
            <a:ext cx="1092062"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sz="2400" b="1" dirty="0" smtClean="0">
                <a:solidFill>
                  <a:srgbClr val="FF0000"/>
                </a:solidFill>
                <a:cs typeface="B Nazanin" panose="00000400000000000000" pitchFamily="2" charset="-78"/>
              </a:rPr>
              <a:t>شکل</a:t>
            </a:r>
            <a:endParaRPr lang="en-US" sz="2400" b="1" dirty="0">
              <a:solidFill>
                <a:srgbClr val="FF0000"/>
              </a:solidFill>
              <a:cs typeface="B Nazanin" panose="00000400000000000000" pitchFamily="2" charset="-78"/>
            </a:endParaRPr>
          </a:p>
        </p:txBody>
      </p:sp>
    </p:spTree>
    <p:extLst>
      <p:ext uri="{BB962C8B-B14F-4D97-AF65-F5344CB8AC3E}">
        <p14:creationId xmlns:p14="http://schemas.microsoft.com/office/powerpoint/2010/main" val="2327901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785" y="2156346"/>
            <a:ext cx="11505063" cy="3539430"/>
          </a:xfrm>
          <a:prstGeom prst="rect">
            <a:avLst/>
          </a:prstGeom>
          <a:noFill/>
        </p:spPr>
        <p:txBody>
          <a:bodyPr wrap="square" rtlCol="0">
            <a:spAutoFit/>
          </a:bodyPr>
          <a:lstStyle/>
          <a:p>
            <a:pPr algn="r" rtl="1">
              <a:lnSpc>
                <a:spcPct val="200000"/>
              </a:lnSpc>
            </a:pPr>
            <a:r>
              <a:rPr lang="fa-IR" sz="2800" b="1" dirty="0" smtClean="0">
                <a:cs typeface="B Nazanin" panose="00000400000000000000" pitchFamily="2" charset="-78"/>
              </a:rPr>
              <a:t>وقتی به سن تحصیل رسید، او را در شهر خمین به مکتب خانه فرستادند. در هفت سالگی توانست قرآن را ختم کند. وی تا نوزده سالگی درخمین درس خواند و برای ادامه تحصیل، حوزه ی علمیه اراک را برگزید در آنجا با استادی آشنا شد که مدتی بعد یکی از مهم ترین حوزه های علمیه اسلامی را در قم </a:t>
            </a:r>
            <a:r>
              <a:rPr lang="fa-IR" sz="2800" b="1" dirty="0" smtClean="0">
                <a:cs typeface="B Nazanin" panose="00000400000000000000" pitchFamily="2" charset="-78"/>
              </a:rPr>
              <a:t>تاسیس </a:t>
            </a:r>
            <a:r>
              <a:rPr lang="fa-IR" sz="2800" b="1" dirty="0" smtClean="0">
                <a:cs typeface="B Nazanin" panose="00000400000000000000" pitchFamily="2" charset="-78"/>
              </a:rPr>
              <a:t>کرد این عالم بزرگ آیت الله عبدالکریم حائزی (ره) بود.</a:t>
            </a:r>
            <a:endParaRPr lang="en-US" sz="2800" b="1" dirty="0">
              <a:cs typeface="B Nazanin" panose="00000400000000000000" pitchFamily="2" charset="-78"/>
            </a:endParaRPr>
          </a:p>
        </p:txBody>
      </p:sp>
      <p:cxnSp>
        <p:nvCxnSpPr>
          <p:cNvPr id="3" name="Straight Connector 2"/>
          <p:cNvCxnSpPr/>
          <p:nvPr/>
        </p:nvCxnSpPr>
        <p:spPr>
          <a:xfrm flipH="1">
            <a:off x="9459998" y="2982356"/>
            <a:ext cx="738161"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5" name="Rectangle 4"/>
          <p:cNvSpPr/>
          <p:nvPr/>
        </p:nvSpPr>
        <p:spPr>
          <a:xfrm>
            <a:off x="5213445" y="2107686"/>
            <a:ext cx="5203078"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sz="2400" b="1" dirty="0" smtClean="0">
                <a:solidFill>
                  <a:srgbClr val="FF0000"/>
                </a:solidFill>
                <a:cs typeface="B Nazanin" panose="00000400000000000000" pitchFamily="2" charset="-78"/>
              </a:rPr>
              <a:t>کسب علم/ هم خانواده محصل ،تحصیل </a:t>
            </a:r>
            <a:endParaRPr lang="en-US" sz="2400" b="1" dirty="0">
              <a:solidFill>
                <a:srgbClr val="FF0000"/>
              </a:solidFill>
              <a:cs typeface="B Nazanin" panose="00000400000000000000" pitchFamily="2" charset="-78"/>
            </a:endParaRPr>
          </a:p>
        </p:txBody>
      </p:sp>
      <p:cxnSp>
        <p:nvCxnSpPr>
          <p:cNvPr id="6" name="Straight Connector 5"/>
          <p:cNvCxnSpPr/>
          <p:nvPr/>
        </p:nvCxnSpPr>
        <p:spPr>
          <a:xfrm flipH="1">
            <a:off x="8721837" y="3857026"/>
            <a:ext cx="738161"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7" name="Rectangle 6"/>
          <p:cNvSpPr/>
          <p:nvPr/>
        </p:nvSpPr>
        <p:spPr>
          <a:xfrm>
            <a:off x="4475284" y="2982356"/>
            <a:ext cx="5203078"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sz="2400" b="1" dirty="0" smtClean="0">
                <a:solidFill>
                  <a:srgbClr val="FF0000"/>
                </a:solidFill>
                <a:cs typeface="B Nazanin" panose="00000400000000000000" pitchFamily="2" charset="-78"/>
              </a:rPr>
              <a:t>کامل خواندن قرآن</a:t>
            </a:r>
            <a:endParaRPr lang="en-US" sz="2400" b="1" dirty="0">
              <a:solidFill>
                <a:srgbClr val="FF0000"/>
              </a:solidFill>
              <a:cs typeface="B Nazanin" panose="00000400000000000000" pitchFamily="2" charset="-78"/>
            </a:endParaRPr>
          </a:p>
        </p:txBody>
      </p:sp>
      <p:cxnSp>
        <p:nvCxnSpPr>
          <p:cNvPr id="8" name="Straight Connector 7"/>
          <p:cNvCxnSpPr/>
          <p:nvPr/>
        </p:nvCxnSpPr>
        <p:spPr>
          <a:xfrm flipH="1">
            <a:off x="8940201" y="4638395"/>
            <a:ext cx="738161"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9" name="Rectangle 8"/>
          <p:cNvSpPr/>
          <p:nvPr/>
        </p:nvSpPr>
        <p:spPr>
          <a:xfrm>
            <a:off x="4626000" y="3871985"/>
            <a:ext cx="5203078"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sz="2400" dirty="0" smtClean="0">
                <a:solidFill>
                  <a:srgbClr val="FF0000"/>
                </a:solidFill>
                <a:cs typeface="B Nazanin" panose="00000400000000000000" pitchFamily="2" charset="-78"/>
              </a:rPr>
              <a:t>انتخاب کرد</a:t>
            </a:r>
            <a:endParaRPr lang="en-US" sz="2400" dirty="0">
              <a:solidFill>
                <a:srgbClr val="FF0000"/>
              </a:solidFill>
              <a:cs typeface="B Nazanin" panose="00000400000000000000" pitchFamily="2" charset="-78"/>
            </a:endParaRPr>
          </a:p>
        </p:txBody>
      </p:sp>
      <p:cxnSp>
        <p:nvCxnSpPr>
          <p:cNvPr id="10" name="Straight Connector 9"/>
          <p:cNvCxnSpPr/>
          <p:nvPr/>
        </p:nvCxnSpPr>
        <p:spPr>
          <a:xfrm flipH="1">
            <a:off x="2185149" y="4638395"/>
            <a:ext cx="738161"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1" name="Rectangle 10"/>
          <p:cNvSpPr/>
          <p:nvPr/>
        </p:nvSpPr>
        <p:spPr>
          <a:xfrm>
            <a:off x="-2129052" y="3871985"/>
            <a:ext cx="5203078"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sz="2400" b="1" dirty="0" smtClean="0">
                <a:solidFill>
                  <a:srgbClr val="FF0000"/>
                </a:solidFill>
                <a:cs typeface="B Nazanin" panose="00000400000000000000" pitchFamily="2" charset="-78"/>
              </a:rPr>
              <a:t>صفت عالی</a:t>
            </a:r>
            <a:endParaRPr lang="en-US" sz="2400" b="1" dirty="0">
              <a:solidFill>
                <a:srgbClr val="FF0000"/>
              </a:solidFill>
              <a:cs typeface="B Nazanin" panose="00000400000000000000" pitchFamily="2" charset="-78"/>
            </a:endParaRPr>
          </a:p>
        </p:txBody>
      </p:sp>
      <p:cxnSp>
        <p:nvCxnSpPr>
          <p:cNvPr id="12" name="Straight Connector 11"/>
          <p:cNvCxnSpPr/>
          <p:nvPr/>
        </p:nvCxnSpPr>
        <p:spPr>
          <a:xfrm flipH="1">
            <a:off x="7983676" y="5548834"/>
            <a:ext cx="738161"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3" name="Rectangle 12"/>
          <p:cNvSpPr/>
          <p:nvPr/>
        </p:nvSpPr>
        <p:spPr>
          <a:xfrm>
            <a:off x="6499350" y="4610546"/>
            <a:ext cx="5203078"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sz="2400" b="1" dirty="0" smtClean="0">
                <a:solidFill>
                  <a:srgbClr val="FF0000"/>
                </a:solidFill>
                <a:cs typeface="B Nazanin" panose="00000400000000000000" pitchFamily="2" charset="-78"/>
              </a:rPr>
              <a:t>ایجاد کرد/ هم خانواده موسس ،اساس</a:t>
            </a:r>
            <a:endParaRPr lang="en-US" sz="2400" b="1" dirty="0">
              <a:solidFill>
                <a:srgbClr val="FF0000"/>
              </a:solidFill>
              <a:cs typeface="B Nazanin" panose="00000400000000000000" pitchFamily="2" charset="-78"/>
            </a:endParaRPr>
          </a:p>
        </p:txBody>
      </p:sp>
      <p:cxnSp>
        <p:nvCxnSpPr>
          <p:cNvPr id="14" name="Straight Connector 13"/>
          <p:cNvCxnSpPr/>
          <p:nvPr/>
        </p:nvCxnSpPr>
        <p:spPr>
          <a:xfrm flipH="1">
            <a:off x="6499350" y="5498389"/>
            <a:ext cx="738161"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5" name="Rectangle 14"/>
          <p:cNvSpPr/>
          <p:nvPr/>
        </p:nvSpPr>
        <p:spPr>
          <a:xfrm>
            <a:off x="2185149" y="4731979"/>
            <a:ext cx="5203078"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sz="2400" b="1" dirty="0" smtClean="0">
                <a:solidFill>
                  <a:srgbClr val="FF0000"/>
                </a:solidFill>
                <a:cs typeface="B Nazanin" panose="00000400000000000000" pitchFamily="2" charset="-78"/>
              </a:rPr>
              <a:t>دانشمند</a:t>
            </a:r>
            <a:endParaRPr lang="en-US" sz="2400" b="1" dirty="0">
              <a:solidFill>
                <a:srgbClr val="FF0000"/>
              </a:solidFill>
              <a:cs typeface="B Nazanin" panose="00000400000000000000" pitchFamily="2" charset="-78"/>
            </a:endParaRPr>
          </a:p>
        </p:txBody>
      </p:sp>
    </p:spTree>
    <p:extLst>
      <p:ext uri="{BB962C8B-B14F-4D97-AF65-F5344CB8AC3E}">
        <p14:creationId xmlns:p14="http://schemas.microsoft.com/office/powerpoint/2010/main" val="4014385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2012" y="2101755"/>
            <a:ext cx="11818963" cy="4401205"/>
          </a:xfrm>
          <a:prstGeom prst="rect">
            <a:avLst/>
          </a:prstGeom>
          <a:noFill/>
        </p:spPr>
        <p:txBody>
          <a:bodyPr wrap="square" rtlCol="0">
            <a:spAutoFit/>
          </a:bodyPr>
          <a:lstStyle/>
          <a:p>
            <a:pPr algn="r" rtl="1">
              <a:lnSpc>
                <a:spcPct val="200000"/>
              </a:lnSpc>
            </a:pPr>
            <a:r>
              <a:rPr lang="fa-IR" sz="2800" b="1" dirty="0" smtClean="0">
                <a:cs typeface="B Nazanin" panose="00000400000000000000" pitchFamily="2" charset="-78"/>
              </a:rPr>
              <a:t>امام از دوره ی نوجوانی و جوانی سعی می کرد در همه ی زمینه ها رشد و پیشرفت کند. مهربانی، سادگی، فروتنی، خوش بیانی، نظم و دقت و سیمای جذاب از ویژگی های درخشان ایشان بود در همان دوران نوجوانی، صاحب خصوصیات اخلاقی واعتقادی خاصی شد که سال ها بعد، تاثیر بسیار زیادی بر دیگران گذاشت و دنیای اسلام را دگرگون کرد. پس از درگذشت آیت الله العظمی بروجردی (ره)، در سال 1340، بسیاری از علما و روحانیون، ایشان را به مرجعیت انتخاب کردند.</a:t>
            </a:r>
          </a:p>
        </p:txBody>
      </p:sp>
      <p:cxnSp>
        <p:nvCxnSpPr>
          <p:cNvPr id="3" name="Straight Connector 2"/>
          <p:cNvCxnSpPr/>
          <p:nvPr/>
        </p:nvCxnSpPr>
        <p:spPr>
          <a:xfrm flipH="1">
            <a:off x="2333767" y="2889915"/>
            <a:ext cx="1584059" cy="3408"/>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5" name="Rectangle 4"/>
          <p:cNvSpPr/>
          <p:nvPr/>
        </p:nvSpPr>
        <p:spPr>
          <a:xfrm>
            <a:off x="2197289" y="2109234"/>
            <a:ext cx="1562141"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sz="2400" b="1" dirty="0" smtClean="0">
                <a:solidFill>
                  <a:srgbClr val="FF0000"/>
                </a:solidFill>
                <a:cs typeface="B Nazanin" panose="00000400000000000000" pitchFamily="2" charset="-78"/>
              </a:rPr>
              <a:t>مترادف</a:t>
            </a:r>
            <a:endParaRPr lang="en-US" sz="2400" b="1" dirty="0">
              <a:solidFill>
                <a:srgbClr val="FF0000"/>
              </a:solidFill>
              <a:cs typeface="B Nazanin" panose="00000400000000000000" pitchFamily="2" charset="-78"/>
            </a:endParaRPr>
          </a:p>
        </p:txBody>
      </p:sp>
      <p:cxnSp>
        <p:nvCxnSpPr>
          <p:cNvPr id="6" name="Straight Connector 5"/>
          <p:cNvCxnSpPr/>
          <p:nvPr/>
        </p:nvCxnSpPr>
        <p:spPr>
          <a:xfrm flipH="1">
            <a:off x="5991367" y="3792944"/>
            <a:ext cx="1132766" cy="1134"/>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7" name="Rectangle 6"/>
          <p:cNvSpPr/>
          <p:nvPr/>
        </p:nvSpPr>
        <p:spPr>
          <a:xfrm>
            <a:off x="5403595" y="2862135"/>
            <a:ext cx="1562141"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sz="2400" b="1" dirty="0" smtClean="0">
                <a:solidFill>
                  <a:srgbClr val="FF0000"/>
                </a:solidFill>
                <a:cs typeface="B Nazanin" panose="00000400000000000000" pitchFamily="2" charset="-78"/>
              </a:rPr>
              <a:t>چهره </a:t>
            </a:r>
            <a:endParaRPr lang="en-US" sz="2400" b="1" dirty="0">
              <a:solidFill>
                <a:srgbClr val="FF0000"/>
              </a:solidFill>
              <a:cs typeface="B Nazanin" panose="00000400000000000000" pitchFamily="2" charset="-78"/>
            </a:endParaRPr>
          </a:p>
        </p:txBody>
      </p:sp>
      <p:cxnSp>
        <p:nvCxnSpPr>
          <p:cNvPr id="9" name="Straight Connector 8"/>
          <p:cNvCxnSpPr/>
          <p:nvPr/>
        </p:nvCxnSpPr>
        <p:spPr>
          <a:xfrm flipH="1">
            <a:off x="4837212" y="3861184"/>
            <a:ext cx="1132766" cy="1134"/>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0" name="Rectangle 9"/>
          <p:cNvSpPr/>
          <p:nvPr/>
        </p:nvSpPr>
        <p:spPr>
          <a:xfrm>
            <a:off x="4117234" y="2923882"/>
            <a:ext cx="1562141"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sz="2400" b="1" dirty="0" smtClean="0">
                <a:solidFill>
                  <a:srgbClr val="FF0000"/>
                </a:solidFill>
                <a:cs typeface="B Nazanin" panose="00000400000000000000" pitchFamily="2" charset="-78"/>
              </a:rPr>
              <a:t>گیرا</a:t>
            </a:r>
            <a:endParaRPr lang="en-US" sz="2400" b="1" dirty="0">
              <a:solidFill>
                <a:srgbClr val="FF0000"/>
              </a:solidFill>
              <a:cs typeface="B Nazanin" panose="00000400000000000000" pitchFamily="2" charset="-78"/>
            </a:endParaRPr>
          </a:p>
        </p:txBody>
      </p:sp>
      <p:cxnSp>
        <p:nvCxnSpPr>
          <p:cNvPr id="11" name="Straight Connector 10"/>
          <p:cNvCxnSpPr/>
          <p:nvPr/>
        </p:nvCxnSpPr>
        <p:spPr>
          <a:xfrm flipH="1">
            <a:off x="2134359" y="3730066"/>
            <a:ext cx="263992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2" name="Rectangle 11"/>
          <p:cNvSpPr/>
          <p:nvPr/>
        </p:nvSpPr>
        <p:spPr>
          <a:xfrm>
            <a:off x="2344725" y="2889915"/>
            <a:ext cx="1562141"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sz="2400" b="1" dirty="0" smtClean="0">
                <a:solidFill>
                  <a:srgbClr val="FF0000"/>
                </a:solidFill>
                <a:cs typeface="B Nazanin" panose="00000400000000000000" pitchFamily="2" charset="-78"/>
              </a:rPr>
              <a:t>مترادف</a:t>
            </a:r>
            <a:endParaRPr lang="en-US" sz="2400" b="1" dirty="0">
              <a:solidFill>
                <a:srgbClr val="FF0000"/>
              </a:solidFill>
              <a:cs typeface="B Nazanin" panose="00000400000000000000" pitchFamily="2" charset="-78"/>
            </a:endParaRPr>
          </a:p>
        </p:txBody>
      </p:sp>
      <p:cxnSp>
        <p:nvCxnSpPr>
          <p:cNvPr id="15" name="Straight Arrow Connector 14"/>
          <p:cNvCxnSpPr/>
          <p:nvPr/>
        </p:nvCxnSpPr>
        <p:spPr>
          <a:xfrm flipH="1" flipV="1">
            <a:off x="2212286" y="3154714"/>
            <a:ext cx="452898" cy="58568"/>
          </a:xfrm>
          <a:prstGeom prst="straightConnector1">
            <a:avLst/>
          </a:prstGeom>
          <a:ln w="38100">
            <a:tailEnd type="triangle"/>
          </a:ln>
        </p:spPr>
        <p:style>
          <a:lnRef idx="3">
            <a:schemeClr val="accent6"/>
          </a:lnRef>
          <a:fillRef idx="0">
            <a:schemeClr val="accent6"/>
          </a:fillRef>
          <a:effectRef idx="2">
            <a:schemeClr val="accent6"/>
          </a:effectRef>
          <a:fontRef idx="minor">
            <a:schemeClr val="tx1"/>
          </a:fontRef>
        </p:style>
      </p:cxnSp>
      <p:sp>
        <p:nvSpPr>
          <p:cNvPr id="17" name="Rectangle 16"/>
          <p:cNvSpPr/>
          <p:nvPr/>
        </p:nvSpPr>
        <p:spPr>
          <a:xfrm>
            <a:off x="-95534" y="2862135"/>
            <a:ext cx="2132267"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sz="2400" b="1" dirty="0" smtClean="0">
                <a:solidFill>
                  <a:srgbClr val="FF0000"/>
                </a:solidFill>
                <a:cs typeface="B Nazanin" panose="00000400000000000000" pitchFamily="2" charset="-78"/>
              </a:rPr>
              <a:t>ترکیب وصفی</a:t>
            </a:r>
            <a:endParaRPr lang="en-US" sz="2400" b="1" dirty="0">
              <a:solidFill>
                <a:srgbClr val="FF0000"/>
              </a:solidFill>
              <a:cs typeface="B Nazanin" panose="00000400000000000000" pitchFamily="2" charset="-78"/>
            </a:endParaRPr>
          </a:p>
        </p:txBody>
      </p:sp>
      <p:cxnSp>
        <p:nvCxnSpPr>
          <p:cNvPr id="18" name="Straight Connector 17"/>
          <p:cNvCxnSpPr/>
          <p:nvPr/>
        </p:nvCxnSpPr>
        <p:spPr>
          <a:xfrm flipH="1">
            <a:off x="951990" y="4730246"/>
            <a:ext cx="1132766" cy="1134"/>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9" name="Rectangle 18"/>
          <p:cNvSpPr/>
          <p:nvPr/>
        </p:nvSpPr>
        <p:spPr>
          <a:xfrm>
            <a:off x="232012" y="3792944"/>
            <a:ext cx="1562141"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sz="2400" b="1" dirty="0" smtClean="0">
                <a:solidFill>
                  <a:srgbClr val="FF0000"/>
                </a:solidFill>
                <a:cs typeface="B Nazanin" panose="00000400000000000000" pitchFamily="2" charset="-78"/>
              </a:rPr>
              <a:t>اثرگذاری</a:t>
            </a:r>
            <a:endParaRPr lang="en-US" sz="2400" b="1" dirty="0">
              <a:solidFill>
                <a:srgbClr val="FF0000"/>
              </a:solidFill>
              <a:cs typeface="B Nazanin" panose="00000400000000000000" pitchFamily="2" charset="-78"/>
            </a:endParaRPr>
          </a:p>
        </p:txBody>
      </p:sp>
      <p:cxnSp>
        <p:nvCxnSpPr>
          <p:cNvPr id="20" name="Straight Connector 19"/>
          <p:cNvCxnSpPr/>
          <p:nvPr/>
        </p:nvCxnSpPr>
        <p:spPr>
          <a:xfrm flipH="1">
            <a:off x="903967" y="4738367"/>
            <a:ext cx="1132766" cy="1134"/>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1" name="Rectangle 20"/>
          <p:cNvSpPr/>
          <p:nvPr/>
        </p:nvSpPr>
        <p:spPr>
          <a:xfrm>
            <a:off x="183989" y="3801065"/>
            <a:ext cx="1562141"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sz="2400" b="1" smtClean="0">
                <a:solidFill>
                  <a:srgbClr val="FF0000"/>
                </a:solidFill>
                <a:cs typeface="B Nazanin" panose="00000400000000000000" pitchFamily="2" charset="-78"/>
              </a:rPr>
              <a:t>اثرگذاری</a:t>
            </a:r>
            <a:endParaRPr lang="en-US" sz="2400" b="1" dirty="0">
              <a:solidFill>
                <a:srgbClr val="FF0000"/>
              </a:solidFill>
              <a:cs typeface="B Nazanin" panose="00000400000000000000" pitchFamily="2" charset="-78"/>
            </a:endParaRPr>
          </a:p>
        </p:txBody>
      </p:sp>
      <p:cxnSp>
        <p:nvCxnSpPr>
          <p:cNvPr id="22" name="Straight Connector 21"/>
          <p:cNvCxnSpPr/>
          <p:nvPr/>
        </p:nvCxnSpPr>
        <p:spPr>
          <a:xfrm flipH="1">
            <a:off x="5679375" y="5485267"/>
            <a:ext cx="1132766" cy="1134"/>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3" name="Rectangle 22"/>
          <p:cNvSpPr/>
          <p:nvPr/>
        </p:nvSpPr>
        <p:spPr>
          <a:xfrm>
            <a:off x="4959397" y="4547965"/>
            <a:ext cx="1562141"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sz="2400" b="1" dirty="0" smtClean="0">
                <a:solidFill>
                  <a:srgbClr val="FF0000"/>
                </a:solidFill>
                <a:cs typeface="B Nazanin" panose="00000400000000000000" pitchFamily="2" charset="-78"/>
              </a:rPr>
              <a:t>تغییر داد</a:t>
            </a:r>
            <a:endParaRPr lang="en-US" sz="2400" b="1" dirty="0">
              <a:solidFill>
                <a:srgbClr val="FF0000"/>
              </a:solidFill>
              <a:cs typeface="B Nazanin" panose="00000400000000000000" pitchFamily="2" charset="-78"/>
            </a:endParaRPr>
          </a:p>
        </p:txBody>
      </p:sp>
      <p:cxnSp>
        <p:nvCxnSpPr>
          <p:cNvPr id="24" name="Straight Connector 23"/>
          <p:cNvCxnSpPr/>
          <p:nvPr/>
        </p:nvCxnSpPr>
        <p:spPr>
          <a:xfrm flipH="1">
            <a:off x="6245758" y="6302434"/>
            <a:ext cx="1132766" cy="1134"/>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5" name="Rectangle 24"/>
          <p:cNvSpPr/>
          <p:nvPr/>
        </p:nvSpPr>
        <p:spPr>
          <a:xfrm>
            <a:off x="3906866" y="5485267"/>
            <a:ext cx="3181055"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sz="2400" b="1" dirty="0" smtClean="0">
                <a:solidFill>
                  <a:srgbClr val="FF0000"/>
                </a:solidFill>
                <a:cs typeface="B Nazanin" panose="00000400000000000000" pitchFamily="2" charset="-78"/>
              </a:rPr>
              <a:t>جمع عالم /دانشمندان </a:t>
            </a:r>
            <a:endParaRPr lang="en-US" sz="2400" b="1" dirty="0">
              <a:solidFill>
                <a:srgbClr val="FF0000"/>
              </a:solidFill>
              <a:cs typeface="B Nazanin" panose="00000400000000000000" pitchFamily="2" charset="-78"/>
            </a:endParaRPr>
          </a:p>
        </p:txBody>
      </p:sp>
      <p:cxnSp>
        <p:nvCxnSpPr>
          <p:cNvPr id="26" name="Straight Connector 25"/>
          <p:cNvCxnSpPr/>
          <p:nvPr/>
        </p:nvCxnSpPr>
        <p:spPr>
          <a:xfrm flipH="1">
            <a:off x="2548085" y="6384583"/>
            <a:ext cx="1132766" cy="1134"/>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7" name="Rectangle 26"/>
          <p:cNvSpPr/>
          <p:nvPr/>
        </p:nvSpPr>
        <p:spPr>
          <a:xfrm>
            <a:off x="209193" y="5567416"/>
            <a:ext cx="3181055"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sz="2400" b="1" dirty="0" smtClean="0">
                <a:solidFill>
                  <a:srgbClr val="FF0000"/>
                </a:solidFill>
                <a:cs typeface="B Nazanin" panose="00000400000000000000" pitchFamily="2" charset="-78"/>
              </a:rPr>
              <a:t>رهبری</a:t>
            </a:r>
            <a:endParaRPr lang="en-US" sz="2400" b="1" dirty="0">
              <a:solidFill>
                <a:srgbClr val="FF0000"/>
              </a:solidFill>
              <a:cs typeface="B Nazanin" panose="00000400000000000000" pitchFamily="2" charset="-78"/>
            </a:endParaRPr>
          </a:p>
        </p:txBody>
      </p:sp>
    </p:spTree>
    <p:extLst>
      <p:ext uri="{BB962C8B-B14F-4D97-AF65-F5344CB8AC3E}">
        <p14:creationId xmlns:p14="http://schemas.microsoft.com/office/powerpoint/2010/main" val="33260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6478" y="2060813"/>
            <a:ext cx="11914497" cy="4442148"/>
          </a:xfrm>
          <a:prstGeom prst="rect">
            <a:avLst/>
          </a:prstGeom>
          <a:noFill/>
        </p:spPr>
        <p:txBody>
          <a:bodyPr wrap="square" rtlCol="0">
            <a:spAutoFit/>
          </a:bodyPr>
          <a:lstStyle/>
          <a:p>
            <a:pPr algn="r" rtl="1">
              <a:lnSpc>
                <a:spcPct val="200000"/>
              </a:lnSpc>
            </a:pPr>
            <a:r>
              <a:rPr lang="fa-IR" sz="2800" b="1" dirty="0" smtClean="0">
                <a:cs typeface="B Nazanin" panose="00000400000000000000" pitchFamily="2" charset="-78"/>
              </a:rPr>
              <a:t>امام خمینی، در سال 1341، مبارزه ی آشکار و سخت خود را با شاه و بیگانگان آغاز کرد و مردم ایران که فریاد او را حرف دل خود می دانستند، با طرفداری و اطاعت از وی، مخالفت خود را با حکومت پهلوی نشان دادند. حکومت شاه در پانزدهم خرداد 1342، آیت الله خمینی، رهبر نهضت اسلامی ایران را دستگیر و زندانی کرد. مردم به نشانه ی اعتراض و حمایت از امام خمینی(ره) در بسیاری از شهرهای ایران، تظاهرات کردند.</a:t>
            </a:r>
          </a:p>
        </p:txBody>
      </p:sp>
      <p:cxnSp>
        <p:nvCxnSpPr>
          <p:cNvPr id="3" name="Straight Connector 2"/>
          <p:cNvCxnSpPr/>
          <p:nvPr/>
        </p:nvCxnSpPr>
        <p:spPr>
          <a:xfrm flipH="1">
            <a:off x="1892993" y="2877980"/>
            <a:ext cx="1132766" cy="1134"/>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5" name="Rectangle 4"/>
          <p:cNvSpPr/>
          <p:nvPr/>
        </p:nvSpPr>
        <p:spPr>
          <a:xfrm>
            <a:off x="-445899" y="2060813"/>
            <a:ext cx="3181055"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sz="2400" b="1" dirty="0" smtClean="0">
                <a:solidFill>
                  <a:srgbClr val="FF0000"/>
                </a:solidFill>
                <a:cs typeface="B Nazanin" panose="00000400000000000000" pitchFamily="2" charset="-78"/>
              </a:rPr>
              <a:t>شروع کرد</a:t>
            </a:r>
            <a:endParaRPr lang="en-US" sz="2400" b="1" dirty="0">
              <a:solidFill>
                <a:srgbClr val="FF0000"/>
              </a:solidFill>
              <a:cs typeface="B Nazanin" panose="00000400000000000000" pitchFamily="2" charset="-78"/>
            </a:endParaRPr>
          </a:p>
        </p:txBody>
      </p:sp>
      <p:cxnSp>
        <p:nvCxnSpPr>
          <p:cNvPr id="6" name="Straight Connector 5"/>
          <p:cNvCxnSpPr/>
          <p:nvPr/>
        </p:nvCxnSpPr>
        <p:spPr>
          <a:xfrm flipH="1">
            <a:off x="4984117" y="3696281"/>
            <a:ext cx="1132766" cy="1134"/>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7" name="Rectangle 6"/>
          <p:cNvSpPr/>
          <p:nvPr/>
        </p:nvSpPr>
        <p:spPr>
          <a:xfrm>
            <a:off x="2645225" y="2879114"/>
            <a:ext cx="3181055"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sz="2400" b="1" dirty="0" smtClean="0">
                <a:solidFill>
                  <a:srgbClr val="FF0000"/>
                </a:solidFill>
                <a:cs typeface="B Nazanin" panose="00000400000000000000" pitchFamily="2" charset="-78"/>
              </a:rPr>
              <a:t>حمایت</a:t>
            </a:r>
            <a:endParaRPr lang="en-US" sz="2400" b="1" dirty="0">
              <a:solidFill>
                <a:srgbClr val="FF0000"/>
              </a:solidFill>
              <a:cs typeface="B Nazanin" panose="00000400000000000000" pitchFamily="2" charset="-78"/>
            </a:endParaRPr>
          </a:p>
        </p:txBody>
      </p:sp>
      <p:cxnSp>
        <p:nvCxnSpPr>
          <p:cNvPr id="8" name="Straight Connector 7"/>
          <p:cNvCxnSpPr/>
          <p:nvPr/>
        </p:nvCxnSpPr>
        <p:spPr>
          <a:xfrm flipH="1">
            <a:off x="3594320" y="3696281"/>
            <a:ext cx="1132766" cy="1134"/>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9" name="Rectangle 8"/>
          <p:cNvSpPr/>
          <p:nvPr/>
        </p:nvSpPr>
        <p:spPr>
          <a:xfrm>
            <a:off x="1632876" y="2889930"/>
            <a:ext cx="3181055"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sz="2400" b="1" dirty="0" smtClean="0">
                <a:solidFill>
                  <a:srgbClr val="FF0000"/>
                </a:solidFill>
                <a:cs typeface="B Nazanin" panose="00000400000000000000" pitchFamily="2" charset="-78"/>
              </a:rPr>
              <a:t>پیروی کردن</a:t>
            </a:r>
            <a:endParaRPr lang="en-US" sz="2400" b="1" dirty="0">
              <a:solidFill>
                <a:srgbClr val="FF0000"/>
              </a:solidFill>
              <a:cs typeface="B Nazanin" panose="00000400000000000000" pitchFamily="2" charset="-78"/>
            </a:endParaRPr>
          </a:p>
        </p:txBody>
      </p:sp>
      <p:cxnSp>
        <p:nvCxnSpPr>
          <p:cNvPr id="10" name="Straight Connector 9"/>
          <p:cNvCxnSpPr/>
          <p:nvPr/>
        </p:nvCxnSpPr>
        <p:spPr>
          <a:xfrm flipH="1">
            <a:off x="413265" y="4525398"/>
            <a:ext cx="1132766" cy="1134"/>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1" name="Rectangle 10"/>
          <p:cNvSpPr/>
          <p:nvPr/>
        </p:nvSpPr>
        <p:spPr>
          <a:xfrm>
            <a:off x="-610880" y="3760037"/>
            <a:ext cx="3181055"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sz="2400" b="1" dirty="0" smtClean="0">
                <a:solidFill>
                  <a:srgbClr val="FF0000"/>
                </a:solidFill>
                <a:cs typeface="B Nazanin" panose="00000400000000000000" pitchFamily="2" charset="-78"/>
              </a:rPr>
              <a:t>حرکت دست جمعی</a:t>
            </a:r>
            <a:endParaRPr lang="en-US" sz="2400" b="1" dirty="0">
              <a:solidFill>
                <a:srgbClr val="FF0000"/>
              </a:solidFill>
              <a:cs typeface="B Nazanin" panose="00000400000000000000" pitchFamily="2" charset="-78"/>
            </a:endParaRPr>
          </a:p>
        </p:txBody>
      </p:sp>
      <p:cxnSp>
        <p:nvCxnSpPr>
          <p:cNvPr id="12" name="Straight Connector 11"/>
          <p:cNvCxnSpPr/>
          <p:nvPr/>
        </p:nvCxnSpPr>
        <p:spPr>
          <a:xfrm flipH="1">
            <a:off x="4247548" y="5431263"/>
            <a:ext cx="1132766" cy="1134"/>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3" name="Rectangle 12"/>
          <p:cNvSpPr/>
          <p:nvPr/>
        </p:nvSpPr>
        <p:spPr>
          <a:xfrm>
            <a:off x="3173248" y="4592362"/>
            <a:ext cx="3181055"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sz="2400" b="1" dirty="0" smtClean="0">
                <a:solidFill>
                  <a:srgbClr val="FF0000"/>
                </a:solidFill>
                <a:cs typeface="B Nazanin" panose="00000400000000000000" pitchFamily="2" charset="-78"/>
              </a:rPr>
              <a:t>هم خانواده معترض</a:t>
            </a:r>
            <a:endParaRPr lang="en-US" sz="2400" b="1" dirty="0">
              <a:solidFill>
                <a:srgbClr val="FF0000"/>
              </a:solidFill>
              <a:cs typeface="B Nazanin" panose="00000400000000000000" pitchFamily="2" charset="-78"/>
            </a:endParaRPr>
          </a:p>
        </p:txBody>
      </p:sp>
      <p:cxnSp>
        <p:nvCxnSpPr>
          <p:cNvPr id="14" name="Straight Connector 13"/>
          <p:cNvCxnSpPr/>
          <p:nvPr/>
        </p:nvCxnSpPr>
        <p:spPr>
          <a:xfrm flipH="1">
            <a:off x="3025759" y="5462777"/>
            <a:ext cx="1132766" cy="1134"/>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5" name="Rectangle 14"/>
          <p:cNvSpPr/>
          <p:nvPr/>
        </p:nvSpPr>
        <p:spPr>
          <a:xfrm>
            <a:off x="977470" y="4655648"/>
            <a:ext cx="3181055"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sz="2400" b="1" dirty="0" smtClean="0">
                <a:solidFill>
                  <a:srgbClr val="FF0000"/>
                </a:solidFill>
                <a:cs typeface="B Nazanin" panose="00000400000000000000" pitchFamily="2" charset="-78"/>
              </a:rPr>
              <a:t>پیروی کردن</a:t>
            </a:r>
            <a:endParaRPr lang="en-US" sz="2400" b="1" dirty="0">
              <a:solidFill>
                <a:srgbClr val="FF0000"/>
              </a:solidFill>
              <a:cs typeface="B Nazanin" panose="00000400000000000000" pitchFamily="2" charset="-78"/>
            </a:endParaRPr>
          </a:p>
        </p:txBody>
      </p:sp>
      <p:cxnSp>
        <p:nvCxnSpPr>
          <p:cNvPr id="16" name="Straight Connector 15"/>
          <p:cNvCxnSpPr/>
          <p:nvPr/>
        </p:nvCxnSpPr>
        <p:spPr>
          <a:xfrm flipH="1">
            <a:off x="7588522" y="6284650"/>
            <a:ext cx="1132766" cy="1134"/>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7" name="Rectangle 16"/>
          <p:cNvSpPr/>
          <p:nvPr/>
        </p:nvSpPr>
        <p:spPr>
          <a:xfrm>
            <a:off x="5903328" y="5332883"/>
            <a:ext cx="3181055"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sz="2400" b="1" dirty="0" smtClean="0">
                <a:solidFill>
                  <a:srgbClr val="FF0000"/>
                </a:solidFill>
                <a:cs typeface="B Nazanin" panose="00000400000000000000" pitchFamily="2" charset="-78"/>
              </a:rPr>
              <a:t>راهپیمایی </a:t>
            </a:r>
            <a:endParaRPr lang="en-US" sz="2400" b="1" dirty="0">
              <a:solidFill>
                <a:srgbClr val="FF0000"/>
              </a:solidFill>
              <a:cs typeface="B Nazanin" panose="00000400000000000000" pitchFamily="2" charset="-78"/>
            </a:endParaRPr>
          </a:p>
        </p:txBody>
      </p:sp>
    </p:spTree>
    <p:extLst>
      <p:ext uri="{BB962C8B-B14F-4D97-AF65-F5344CB8AC3E}">
        <p14:creationId xmlns:p14="http://schemas.microsoft.com/office/powerpoint/2010/main" val="189226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6478" y="2060813"/>
            <a:ext cx="11914497" cy="3539430"/>
          </a:xfrm>
          <a:prstGeom prst="rect">
            <a:avLst/>
          </a:prstGeom>
          <a:noFill/>
        </p:spPr>
        <p:txBody>
          <a:bodyPr wrap="square" rtlCol="0">
            <a:spAutoFit/>
          </a:bodyPr>
          <a:lstStyle/>
          <a:p>
            <a:pPr algn="r" rtl="1">
              <a:lnSpc>
                <a:spcPct val="200000"/>
              </a:lnSpc>
            </a:pPr>
            <a:r>
              <a:rPr lang="fa-IR" sz="2800" b="1" dirty="0" smtClean="0">
                <a:cs typeface="B Nazanin" panose="00000400000000000000" pitchFamily="2" charset="-78"/>
              </a:rPr>
              <a:t>و شمار فراوانی از آنها بهدست ماموران شاه به شهادت رسیدند. سرانجام حکومت پهلوی امام خمینی(ره) را از زندان آزاد کرد و در سیزدهم آبان 1342 نخست به کشور ترکیه و سپس به شهر نجف عراق، تبعید نمود. در سال 1356 فرزند بزرگوار امام خمینی (ره)، حاج آقا مصطفی، در نجف به طرز مرموزی به </a:t>
            </a:r>
            <a:r>
              <a:rPr lang="fa-IR" sz="2800" b="1" dirty="0" smtClean="0">
                <a:cs typeface="B Nazanin" panose="00000400000000000000" pitchFamily="2" charset="-78"/>
              </a:rPr>
              <a:t>شهادت </a:t>
            </a:r>
            <a:r>
              <a:rPr lang="fa-IR" sz="2800" b="1" dirty="0" smtClean="0">
                <a:cs typeface="B Nazanin" panose="00000400000000000000" pitchFamily="2" charset="-78"/>
              </a:rPr>
              <a:t>رسید.</a:t>
            </a:r>
          </a:p>
        </p:txBody>
      </p:sp>
      <p:cxnSp>
        <p:nvCxnSpPr>
          <p:cNvPr id="3" name="Straight Connector 2"/>
          <p:cNvCxnSpPr/>
          <p:nvPr/>
        </p:nvCxnSpPr>
        <p:spPr>
          <a:xfrm flipH="1">
            <a:off x="10696139" y="2872710"/>
            <a:ext cx="1132766" cy="1134"/>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5" name="Rectangle 4"/>
          <p:cNvSpPr/>
          <p:nvPr/>
        </p:nvSpPr>
        <p:spPr>
          <a:xfrm>
            <a:off x="9010945" y="1920943"/>
            <a:ext cx="3181055"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sz="2400" b="1" dirty="0" smtClean="0">
                <a:solidFill>
                  <a:srgbClr val="FF0000"/>
                </a:solidFill>
                <a:cs typeface="B Nazanin" panose="00000400000000000000" pitchFamily="2" charset="-78"/>
              </a:rPr>
              <a:t>تعداد</a:t>
            </a:r>
            <a:endParaRPr lang="en-US" sz="2400" b="1" dirty="0">
              <a:solidFill>
                <a:srgbClr val="FF0000"/>
              </a:solidFill>
              <a:cs typeface="B Nazanin" panose="00000400000000000000" pitchFamily="2" charset="-78"/>
            </a:endParaRPr>
          </a:p>
        </p:txBody>
      </p:sp>
      <p:cxnSp>
        <p:nvCxnSpPr>
          <p:cNvPr id="6" name="Straight Connector 5"/>
          <p:cNvCxnSpPr/>
          <p:nvPr/>
        </p:nvCxnSpPr>
        <p:spPr>
          <a:xfrm flipH="1">
            <a:off x="9398194" y="4562276"/>
            <a:ext cx="1132766" cy="1134"/>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7" name="Rectangle 6"/>
          <p:cNvSpPr/>
          <p:nvPr/>
        </p:nvSpPr>
        <p:spPr>
          <a:xfrm>
            <a:off x="6373504" y="3610509"/>
            <a:ext cx="4520551"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sz="2400" b="1" dirty="0" smtClean="0">
                <a:solidFill>
                  <a:srgbClr val="FF0000"/>
                </a:solidFill>
                <a:cs typeface="B Nazanin" panose="00000400000000000000" pitchFamily="2" charset="-78"/>
              </a:rPr>
              <a:t>کسی را  به اجبار از جایی دور کردن </a:t>
            </a:r>
            <a:endParaRPr lang="en-US" sz="2400" b="1" dirty="0">
              <a:solidFill>
                <a:srgbClr val="FF0000"/>
              </a:solidFill>
              <a:cs typeface="B Nazanin" panose="00000400000000000000" pitchFamily="2" charset="-78"/>
            </a:endParaRPr>
          </a:p>
        </p:txBody>
      </p:sp>
      <p:cxnSp>
        <p:nvCxnSpPr>
          <p:cNvPr id="8" name="Straight Connector 7"/>
          <p:cNvCxnSpPr/>
          <p:nvPr/>
        </p:nvCxnSpPr>
        <p:spPr>
          <a:xfrm flipH="1">
            <a:off x="1757722" y="4561142"/>
            <a:ext cx="1132766" cy="1134"/>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9" name="Rectangle 8"/>
          <p:cNvSpPr/>
          <p:nvPr/>
        </p:nvSpPr>
        <p:spPr>
          <a:xfrm>
            <a:off x="1851958" y="3615650"/>
            <a:ext cx="906168"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sz="2400" b="1" dirty="0" smtClean="0">
                <a:solidFill>
                  <a:srgbClr val="FF0000"/>
                </a:solidFill>
                <a:cs typeface="B Nazanin" panose="00000400000000000000" pitchFamily="2" charset="-78"/>
              </a:rPr>
              <a:t>بدل</a:t>
            </a:r>
            <a:endParaRPr lang="en-US" sz="2400" b="1" dirty="0">
              <a:solidFill>
                <a:srgbClr val="FF0000"/>
              </a:solidFill>
              <a:cs typeface="B Nazanin" panose="00000400000000000000" pitchFamily="2" charset="-78"/>
            </a:endParaRPr>
          </a:p>
        </p:txBody>
      </p:sp>
      <p:cxnSp>
        <p:nvCxnSpPr>
          <p:cNvPr id="10" name="Straight Connector 9"/>
          <p:cNvCxnSpPr/>
          <p:nvPr/>
        </p:nvCxnSpPr>
        <p:spPr>
          <a:xfrm flipH="1" flipV="1">
            <a:off x="11505063" y="5600243"/>
            <a:ext cx="495599" cy="20493"/>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1" name="Rectangle 10"/>
          <p:cNvSpPr/>
          <p:nvPr/>
        </p:nvSpPr>
        <p:spPr>
          <a:xfrm>
            <a:off x="10401868" y="4691732"/>
            <a:ext cx="1618831"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sz="2400" b="1" dirty="0" smtClean="0">
                <a:solidFill>
                  <a:srgbClr val="FF0000"/>
                </a:solidFill>
                <a:cs typeface="B Nazanin" panose="00000400000000000000" pitchFamily="2" charset="-78"/>
              </a:rPr>
              <a:t>به شیوه</a:t>
            </a:r>
            <a:endParaRPr lang="en-US" sz="2400" b="1" dirty="0">
              <a:solidFill>
                <a:srgbClr val="FF0000"/>
              </a:solidFill>
              <a:cs typeface="B Nazanin" panose="00000400000000000000" pitchFamily="2" charset="-78"/>
            </a:endParaRPr>
          </a:p>
        </p:txBody>
      </p:sp>
      <p:cxnSp>
        <p:nvCxnSpPr>
          <p:cNvPr id="12" name="Straight Connector 11"/>
          <p:cNvCxnSpPr/>
          <p:nvPr/>
        </p:nvCxnSpPr>
        <p:spPr>
          <a:xfrm flipH="1" flipV="1">
            <a:off x="331943" y="4654751"/>
            <a:ext cx="495599" cy="20493"/>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p:nvCxnSpPr>
        <p:spPr>
          <a:xfrm flipH="1">
            <a:off x="10372297" y="5547689"/>
            <a:ext cx="1132766" cy="1134"/>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5" name="Rectangle 14"/>
          <p:cNvSpPr/>
          <p:nvPr/>
        </p:nvSpPr>
        <p:spPr>
          <a:xfrm>
            <a:off x="6571674" y="4635241"/>
            <a:ext cx="4520551"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sz="2400" b="1" dirty="0" smtClean="0">
                <a:solidFill>
                  <a:srgbClr val="FF0000"/>
                </a:solidFill>
                <a:cs typeface="B Nazanin" panose="00000400000000000000" pitchFamily="2" charset="-78"/>
              </a:rPr>
              <a:t>مشکوک/ هم خانواده رمز و رموز</a:t>
            </a:r>
            <a:endParaRPr lang="en-US" sz="2400" b="1" dirty="0">
              <a:solidFill>
                <a:srgbClr val="FF0000"/>
              </a:solidFill>
              <a:cs typeface="B Nazanin" panose="00000400000000000000" pitchFamily="2" charset="-78"/>
            </a:endParaRPr>
          </a:p>
        </p:txBody>
      </p:sp>
    </p:spTree>
    <p:extLst>
      <p:ext uri="{BB962C8B-B14F-4D97-AF65-F5344CB8AC3E}">
        <p14:creationId xmlns:p14="http://schemas.microsoft.com/office/powerpoint/2010/main" val="4157332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7421" y="2347415"/>
            <a:ext cx="11846259" cy="4401205"/>
          </a:xfrm>
          <a:prstGeom prst="rect">
            <a:avLst/>
          </a:prstGeom>
          <a:noFill/>
        </p:spPr>
        <p:txBody>
          <a:bodyPr wrap="square" rtlCol="0">
            <a:spAutoFit/>
          </a:bodyPr>
          <a:lstStyle/>
          <a:p>
            <a:pPr algn="r" rtl="1">
              <a:lnSpc>
                <a:spcPct val="200000"/>
              </a:lnSpc>
            </a:pPr>
            <a:r>
              <a:rPr lang="fa-IR" sz="2800" b="1" dirty="0" smtClean="0">
                <a:cs typeface="B Nazanin" panose="00000400000000000000" pitchFamily="2" charset="-78"/>
              </a:rPr>
              <a:t>امام خمینی تا سال 1357 علاوه بر تدریس در حوزه ی علمیه ی نجف و تالیف کتاب، پرچم مبارزه با ظلم و ستم شاه و کشورهای استعمارگر، به ویژه آمریکا را برافراشته نگاه داشت . حکومت عراق به درخواست شاه، اقامت امام خمینی را در آن کشور ممنوع کرد. امام خمینی نیز ناگریز به پاریس رفت و از آنجا رهبری نهضت مردم ایران را که در آن زمان به یک انقلاب بزرگ تبدیل شده بود، برعهده گرفت.</a:t>
            </a:r>
          </a:p>
        </p:txBody>
      </p:sp>
      <p:cxnSp>
        <p:nvCxnSpPr>
          <p:cNvPr id="3" name="Straight Connector 2"/>
          <p:cNvCxnSpPr/>
          <p:nvPr/>
        </p:nvCxnSpPr>
        <p:spPr>
          <a:xfrm flipH="1">
            <a:off x="6887006" y="3108110"/>
            <a:ext cx="1132766" cy="1134"/>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5" name="Rectangle 4"/>
          <p:cNvSpPr/>
          <p:nvPr/>
        </p:nvSpPr>
        <p:spPr>
          <a:xfrm>
            <a:off x="3862316" y="2347415"/>
            <a:ext cx="4520551"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sz="2400" b="1" dirty="0" smtClean="0">
                <a:solidFill>
                  <a:srgbClr val="FF0000"/>
                </a:solidFill>
                <a:cs typeface="B Nazanin" panose="00000400000000000000" pitchFamily="2" charset="-78"/>
              </a:rPr>
              <a:t>درس دادن</a:t>
            </a:r>
            <a:endParaRPr lang="en-US" sz="2400" b="1" dirty="0">
              <a:solidFill>
                <a:srgbClr val="FF0000"/>
              </a:solidFill>
              <a:cs typeface="B Nazanin" panose="00000400000000000000" pitchFamily="2" charset="-78"/>
            </a:endParaRPr>
          </a:p>
        </p:txBody>
      </p:sp>
      <p:cxnSp>
        <p:nvCxnSpPr>
          <p:cNvPr id="6" name="Straight Connector 5"/>
          <p:cNvCxnSpPr/>
          <p:nvPr/>
        </p:nvCxnSpPr>
        <p:spPr>
          <a:xfrm flipH="1">
            <a:off x="2366455" y="3164979"/>
            <a:ext cx="1132766" cy="1134"/>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7" name="Rectangle 6"/>
          <p:cNvSpPr/>
          <p:nvPr/>
        </p:nvSpPr>
        <p:spPr>
          <a:xfrm>
            <a:off x="-658235" y="2213212"/>
            <a:ext cx="4520551"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sz="2400" b="1" dirty="0" smtClean="0">
                <a:solidFill>
                  <a:srgbClr val="FF0000"/>
                </a:solidFill>
                <a:cs typeface="B Nazanin" panose="00000400000000000000" pitchFamily="2" charset="-78"/>
              </a:rPr>
              <a:t>نوشتن / هم خانواده مولف</a:t>
            </a:r>
            <a:endParaRPr lang="en-US" sz="2400" b="1" dirty="0">
              <a:solidFill>
                <a:srgbClr val="FF0000"/>
              </a:solidFill>
              <a:cs typeface="B Nazanin" panose="00000400000000000000" pitchFamily="2" charset="-78"/>
            </a:endParaRPr>
          </a:p>
        </p:txBody>
      </p:sp>
      <p:cxnSp>
        <p:nvCxnSpPr>
          <p:cNvPr id="8" name="Straight Connector 7"/>
          <p:cNvCxnSpPr/>
          <p:nvPr/>
        </p:nvCxnSpPr>
        <p:spPr>
          <a:xfrm flipH="1">
            <a:off x="7131798" y="4099522"/>
            <a:ext cx="1132766" cy="1134"/>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9" name="Rectangle 8"/>
          <p:cNvSpPr/>
          <p:nvPr/>
        </p:nvSpPr>
        <p:spPr>
          <a:xfrm>
            <a:off x="1532586" y="3223468"/>
            <a:ext cx="10491093"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sz="2400" b="1" dirty="0" smtClean="0">
                <a:solidFill>
                  <a:srgbClr val="FF0000"/>
                </a:solidFill>
                <a:cs typeface="B Nazanin" panose="00000400000000000000" pitchFamily="2" charset="-78"/>
              </a:rPr>
              <a:t>کشورهایی که به قصد آبادی وارد کشوری می شوند ولی آن کشور را تحت تسلط خود در می آورند </a:t>
            </a:r>
            <a:endParaRPr lang="en-US" sz="2400" b="1" dirty="0">
              <a:solidFill>
                <a:srgbClr val="FF0000"/>
              </a:solidFill>
              <a:cs typeface="B Nazanin" panose="00000400000000000000" pitchFamily="2" charset="-78"/>
            </a:endParaRPr>
          </a:p>
        </p:txBody>
      </p:sp>
      <p:cxnSp>
        <p:nvCxnSpPr>
          <p:cNvPr id="10" name="Straight Connector 9"/>
          <p:cNvCxnSpPr/>
          <p:nvPr/>
        </p:nvCxnSpPr>
        <p:spPr>
          <a:xfrm flipH="1">
            <a:off x="8855421" y="4861351"/>
            <a:ext cx="1132766" cy="1134"/>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1" name="Rectangle 10"/>
          <p:cNvSpPr/>
          <p:nvPr/>
        </p:nvSpPr>
        <p:spPr>
          <a:xfrm>
            <a:off x="8680360" y="4042409"/>
            <a:ext cx="1061612"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sz="2400" b="1" dirty="0" smtClean="0">
                <a:solidFill>
                  <a:srgbClr val="FF0000"/>
                </a:solidFill>
                <a:cs typeface="B Nazanin" panose="00000400000000000000" pitchFamily="2" charset="-78"/>
              </a:rPr>
              <a:t>ماندن</a:t>
            </a:r>
            <a:endParaRPr lang="en-US" sz="2400" b="1" dirty="0">
              <a:solidFill>
                <a:srgbClr val="FF0000"/>
              </a:solidFill>
              <a:cs typeface="B Nazanin" panose="00000400000000000000" pitchFamily="2" charset="-78"/>
            </a:endParaRPr>
          </a:p>
        </p:txBody>
      </p:sp>
      <p:cxnSp>
        <p:nvCxnSpPr>
          <p:cNvPr id="12" name="Straight Connector 11"/>
          <p:cNvCxnSpPr/>
          <p:nvPr/>
        </p:nvCxnSpPr>
        <p:spPr>
          <a:xfrm flipH="1">
            <a:off x="4732035" y="4860217"/>
            <a:ext cx="1132766" cy="1134"/>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3" name="Rectangle 12"/>
          <p:cNvSpPr/>
          <p:nvPr/>
        </p:nvSpPr>
        <p:spPr>
          <a:xfrm>
            <a:off x="2047741" y="4041842"/>
            <a:ext cx="4485245"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sz="2400" b="1" dirty="0" smtClean="0">
                <a:solidFill>
                  <a:srgbClr val="FF0000"/>
                </a:solidFill>
                <a:cs typeface="B Nazanin" panose="00000400000000000000" pitchFamily="2" charset="-78"/>
              </a:rPr>
              <a:t>هم خانواده » منع،مانع،موانع </a:t>
            </a:r>
            <a:endParaRPr lang="en-US" sz="2400" b="1" dirty="0">
              <a:solidFill>
                <a:srgbClr val="FF0000"/>
              </a:solidFill>
              <a:cs typeface="B Nazanin" panose="00000400000000000000" pitchFamily="2" charset="-78"/>
            </a:endParaRPr>
          </a:p>
        </p:txBody>
      </p:sp>
      <p:cxnSp>
        <p:nvCxnSpPr>
          <p:cNvPr id="14" name="Straight Connector 13"/>
          <p:cNvCxnSpPr/>
          <p:nvPr/>
        </p:nvCxnSpPr>
        <p:spPr>
          <a:xfrm flipH="1">
            <a:off x="1481358" y="4859083"/>
            <a:ext cx="1132766" cy="1134"/>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5" name="Rectangle 14"/>
          <p:cNvSpPr/>
          <p:nvPr/>
        </p:nvSpPr>
        <p:spPr>
          <a:xfrm>
            <a:off x="1450601" y="3975788"/>
            <a:ext cx="915854"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sz="2400" b="1" dirty="0" smtClean="0">
                <a:solidFill>
                  <a:srgbClr val="FF0000"/>
                </a:solidFill>
                <a:cs typeface="B Nazanin" panose="00000400000000000000" pitchFamily="2" charset="-78"/>
              </a:rPr>
              <a:t>ناچار</a:t>
            </a:r>
            <a:endParaRPr lang="en-US" sz="2400" b="1" dirty="0">
              <a:solidFill>
                <a:srgbClr val="FF0000"/>
              </a:solidFill>
              <a:cs typeface="B Nazanin" panose="00000400000000000000" pitchFamily="2" charset="-78"/>
            </a:endParaRPr>
          </a:p>
        </p:txBody>
      </p:sp>
    </p:spTree>
    <p:extLst>
      <p:ext uri="{BB962C8B-B14F-4D97-AF65-F5344CB8AC3E}">
        <p14:creationId xmlns:p14="http://schemas.microsoft.com/office/powerpoint/2010/main" val="309638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006221"/>
            <a:ext cx="12023680" cy="4401205"/>
          </a:xfrm>
          <a:prstGeom prst="rect">
            <a:avLst/>
          </a:prstGeom>
          <a:noFill/>
        </p:spPr>
        <p:txBody>
          <a:bodyPr wrap="square" rtlCol="0">
            <a:spAutoFit/>
          </a:bodyPr>
          <a:lstStyle/>
          <a:p>
            <a:pPr algn="r" rtl="1">
              <a:lnSpc>
                <a:spcPct val="200000"/>
              </a:lnSpc>
            </a:pPr>
            <a:r>
              <a:rPr lang="fa-IR" sz="2800" b="1" dirty="0" smtClean="0">
                <a:cs typeface="B Nazanin" panose="00000400000000000000" pitchFamily="2" charset="-78"/>
              </a:rPr>
              <a:t>نیمه های پاییز سال 1357 بود. برخلاف همه ی پاییزها که کلاس های درس مدارس و دانشگاه ها فعال بودند، در آن پاییز دانش آموزان و دانشجویان به فرمان امام اعتصاب کرده بودند و به مدرسه ها و دانشگاه ها نمی رفتند . دیگر نه میز و نیمکتی در کار بود و نه معلمی. همه به فرمان امام در کوچه ها و خیابان ها تظاهرات می کردند ودرس انقلاب رابه بانگ بلند به گوش جهانیان می رساندند.</a:t>
            </a:r>
          </a:p>
          <a:p>
            <a:pPr algn="r" rtl="1">
              <a:lnSpc>
                <a:spcPct val="200000"/>
              </a:lnSpc>
            </a:pPr>
            <a:r>
              <a:rPr lang="fa-IR" sz="2800" b="1" dirty="0" smtClean="0">
                <a:cs typeface="B Nazanin" panose="00000400000000000000" pitchFamily="2" charset="-78"/>
              </a:rPr>
              <a:t>آن روزها ملت، یک آموزگار، یک معلم ویک استاد داشت و او کسی جز امام خمینی(ره) نبود.</a:t>
            </a:r>
          </a:p>
        </p:txBody>
      </p:sp>
      <p:cxnSp>
        <p:nvCxnSpPr>
          <p:cNvPr id="3" name="Straight Connector 2"/>
          <p:cNvCxnSpPr/>
          <p:nvPr/>
        </p:nvCxnSpPr>
        <p:spPr>
          <a:xfrm flipH="1">
            <a:off x="7148062" y="2759826"/>
            <a:ext cx="1132766" cy="1134"/>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5" name="Rectangle 4"/>
          <p:cNvSpPr/>
          <p:nvPr/>
        </p:nvSpPr>
        <p:spPr>
          <a:xfrm>
            <a:off x="6996199" y="1921358"/>
            <a:ext cx="1284629"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sz="2400" b="1" dirty="0" smtClean="0">
                <a:solidFill>
                  <a:srgbClr val="FF0000"/>
                </a:solidFill>
                <a:cs typeface="B Nazanin" panose="00000400000000000000" pitchFamily="2" charset="-78"/>
              </a:rPr>
              <a:t>برعکس</a:t>
            </a:r>
            <a:endParaRPr lang="en-US" sz="2400" b="1" dirty="0">
              <a:solidFill>
                <a:srgbClr val="FF0000"/>
              </a:solidFill>
              <a:cs typeface="B Nazanin" panose="00000400000000000000" pitchFamily="2" charset="-78"/>
            </a:endParaRPr>
          </a:p>
        </p:txBody>
      </p:sp>
      <p:cxnSp>
        <p:nvCxnSpPr>
          <p:cNvPr id="6" name="Straight Connector 5"/>
          <p:cNvCxnSpPr/>
          <p:nvPr/>
        </p:nvCxnSpPr>
        <p:spPr>
          <a:xfrm flipH="1">
            <a:off x="2120581" y="2844689"/>
            <a:ext cx="1132766" cy="1134"/>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7" name="Rectangle 6"/>
          <p:cNvSpPr/>
          <p:nvPr/>
        </p:nvSpPr>
        <p:spPr>
          <a:xfrm>
            <a:off x="1416676" y="2006221"/>
            <a:ext cx="1836671"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sz="2400" b="1" dirty="0" smtClean="0">
                <a:solidFill>
                  <a:srgbClr val="FF0000"/>
                </a:solidFill>
                <a:cs typeface="B Nazanin" panose="00000400000000000000" pitchFamily="2" charset="-78"/>
              </a:rPr>
              <a:t>جمع مدرسه</a:t>
            </a:r>
            <a:endParaRPr lang="en-US" sz="2400" b="1" dirty="0">
              <a:solidFill>
                <a:srgbClr val="FF0000"/>
              </a:solidFill>
              <a:cs typeface="B Nazanin" panose="00000400000000000000" pitchFamily="2" charset="-78"/>
            </a:endParaRPr>
          </a:p>
        </p:txBody>
      </p:sp>
      <p:cxnSp>
        <p:nvCxnSpPr>
          <p:cNvPr id="8" name="Straight Connector 7"/>
          <p:cNvCxnSpPr/>
          <p:nvPr/>
        </p:nvCxnSpPr>
        <p:spPr>
          <a:xfrm flipH="1">
            <a:off x="3253347" y="3604342"/>
            <a:ext cx="1132766" cy="1134"/>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9" name="Rectangle 8"/>
          <p:cNvSpPr/>
          <p:nvPr/>
        </p:nvSpPr>
        <p:spPr>
          <a:xfrm>
            <a:off x="2497927" y="2844689"/>
            <a:ext cx="2421803"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sz="2400" b="1" dirty="0" smtClean="0">
                <a:solidFill>
                  <a:srgbClr val="FF0000"/>
                </a:solidFill>
                <a:cs typeface="B Nazanin" panose="00000400000000000000" pitchFamily="2" charset="-78"/>
              </a:rPr>
              <a:t>دست از کار کشیدن</a:t>
            </a:r>
            <a:endParaRPr lang="en-US" sz="2400" b="1" dirty="0">
              <a:solidFill>
                <a:srgbClr val="FF0000"/>
              </a:solidFill>
              <a:cs typeface="B Nazanin" panose="00000400000000000000" pitchFamily="2" charset="-78"/>
            </a:endParaRPr>
          </a:p>
        </p:txBody>
      </p:sp>
      <p:cxnSp>
        <p:nvCxnSpPr>
          <p:cNvPr id="10" name="Straight Connector 9"/>
          <p:cNvCxnSpPr/>
          <p:nvPr/>
        </p:nvCxnSpPr>
        <p:spPr>
          <a:xfrm flipH="1">
            <a:off x="5675150" y="5353722"/>
            <a:ext cx="1132766" cy="1134"/>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1" name="Rectangle 10"/>
          <p:cNvSpPr/>
          <p:nvPr/>
        </p:nvSpPr>
        <p:spPr>
          <a:xfrm>
            <a:off x="4726259" y="4599217"/>
            <a:ext cx="2421803"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sz="2400" b="1" dirty="0" smtClean="0">
                <a:solidFill>
                  <a:srgbClr val="FF0000"/>
                </a:solidFill>
                <a:cs typeface="B Nazanin" panose="00000400000000000000" pitchFamily="2" charset="-78"/>
              </a:rPr>
              <a:t>اضافه تشبیهی </a:t>
            </a:r>
            <a:endParaRPr lang="en-US" sz="2400" b="1" dirty="0">
              <a:solidFill>
                <a:srgbClr val="FF0000"/>
              </a:solidFill>
              <a:cs typeface="B Nazanin" panose="00000400000000000000" pitchFamily="2" charset="-78"/>
            </a:endParaRPr>
          </a:p>
        </p:txBody>
      </p:sp>
      <p:cxnSp>
        <p:nvCxnSpPr>
          <p:cNvPr id="12" name="Straight Connector 11"/>
          <p:cNvCxnSpPr/>
          <p:nvPr/>
        </p:nvCxnSpPr>
        <p:spPr>
          <a:xfrm flipH="1">
            <a:off x="4159876" y="5353722"/>
            <a:ext cx="1132766" cy="1134"/>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3" name="Rectangle 12"/>
          <p:cNvSpPr/>
          <p:nvPr/>
        </p:nvSpPr>
        <p:spPr>
          <a:xfrm>
            <a:off x="2608828" y="4599216"/>
            <a:ext cx="2421803"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sz="2400" b="1" dirty="0" smtClean="0">
                <a:solidFill>
                  <a:srgbClr val="FF0000"/>
                </a:solidFill>
                <a:cs typeface="B Nazanin" panose="00000400000000000000" pitchFamily="2" charset="-78"/>
              </a:rPr>
              <a:t>صدای</a:t>
            </a:r>
            <a:endParaRPr lang="en-US" sz="2400" b="1" dirty="0">
              <a:solidFill>
                <a:srgbClr val="FF0000"/>
              </a:solidFill>
              <a:cs typeface="B Nazanin" panose="00000400000000000000" pitchFamily="2" charset="-78"/>
            </a:endParaRPr>
          </a:p>
        </p:txBody>
      </p:sp>
    </p:spTree>
    <p:extLst>
      <p:ext uri="{BB962C8B-B14F-4D97-AF65-F5344CB8AC3E}">
        <p14:creationId xmlns:p14="http://schemas.microsoft.com/office/powerpoint/2010/main" val="3322630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7420" y="2224585"/>
            <a:ext cx="11846259" cy="4387557"/>
          </a:xfrm>
          <a:prstGeom prst="rect">
            <a:avLst/>
          </a:prstGeom>
          <a:noFill/>
        </p:spPr>
        <p:txBody>
          <a:bodyPr wrap="square" rtlCol="0">
            <a:spAutoFit/>
          </a:bodyPr>
          <a:lstStyle/>
          <a:p>
            <a:pPr algn="r" rtl="1">
              <a:lnSpc>
                <a:spcPct val="200000"/>
              </a:lnSpc>
            </a:pPr>
            <a:r>
              <a:rPr lang="fa-IR" sz="2800" b="1" dirty="0" smtClean="0">
                <a:cs typeface="B Nazanin" panose="00000400000000000000" pitchFamily="2" charset="-78"/>
              </a:rPr>
              <a:t>سرانجام پس از آنکه هزاران زن و مرد مسلمان و انقلابی به شهادت رسیدند، انقلاب اسلامی ایران به پیروزی نزدیک شد. شاه در دی ماه همان سال از ایران گریخت و امام خمینی روز 12 بهمن پس از 15 سال دوری از وطن، بااستقبال با شکوه مردم به میهن بازگشت، ده روز بعد در 22 بهمن 1357، مردم ایران، انقلاب اسلامی خود را به رهبری امام خمینی به پیروزی رساندند. نظام شاهنشاهی واژگون و جمهوری اسلامی ایران، پایه گذاری شد.</a:t>
            </a:r>
          </a:p>
        </p:txBody>
      </p:sp>
      <p:cxnSp>
        <p:nvCxnSpPr>
          <p:cNvPr id="3" name="Straight Connector 2"/>
          <p:cNvCxnSpPr/>
          <p:nvPr/>
        </p:nvCxnSpPr>
        <p:spPr>
          <a:xfrm flipH="1">
            <a:off x="4211392" y="3821136"/>
            <a:ext cx="1132766" cy="1134"/>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5" name="Rectangle 4"/>
          <p:cNvSpPr/>
          <p:nvPr/>
        </p:nvSpPr>
        <p:spPr>
          <a:xfrm>
            <a:off x="2660344" y="3066630"/>
            <a:ext cx="2421803"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sz="2400" b="1" dirty="0" smtClean="0">
                <a:solidFill>
                  <a:srgbClr val="FF0000"/>
                </a:solidFill>
                <a:cs typeface="B Nazanin" panose="00000400000000000000" pitchFamily="2" charset="-78"/>
              </a:rPr>
              <a:t>فرار کرد</a:t>
            </a:r>
            <a:endParaRPr lang="en-US" sz="2400" b="1" dirty="0">
              <a:solidFill>
                <a:srgbClr val="FF0000"/>
              </a:solidFill>
              <a:cs typeface="B Nazanin" panose="00000400000000000000" pitchFamily="2" charset="-78"/>
            </a:endParaRPr>
          </a:p>
        </p:txBody>
      </p:sp>
      <p:cxnSp>
        <p:nvCxnSpPr>
          <p:cNvPr id="6" name="Straight Connector 5"/>
          <p:cNvCxnSpPr/>
          <p:nvPr/>
        </p:nvCxnSpPr>
        <p:spPr>
          <a:xfrm flipH="1">
            <a:off x="8897155" y="4759147"/>
            <a:ext cx="1132766" cy="1134"/>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7" name="Rectangle 6"/>
          <p:cNvSpPr/>
          <p:nvPr/>
        </p:nvSpPr>
        <p:spPr>
          <a:xfrm>
            <a:off x="7346107" y="4004641"/>
            <a:ext cx="2421803"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sz="2400" b="1" dirty="0" smtClean="0">
                <a:solidFill>
                  <a:srgbClr val="FF0000"/>
                </a:solidFill>
                <a:cs typeface="B Nazanin" panose="00000400000000000000" pitchFamily="2" charset="-78"/>
              </a:rPr>
              <a:t>میهن</a:t>
            </a:r>
            <a:endParaRPr lang="en-US" sz="2400" b="1" dirty="0">
              <a:solidFill>
                <a:srgbClr val="FF0000"/>
              </a:solidFill>
              <a:cs typeface="B Nazanin" panose="00000400000000000000" pitchFamily="2" charset="-78"/>
            </a:endParaRPr>
          </a:p>
        </p:txBody>
      </p:sp>
      <p:cxnSp>
        <p:nvCxnSpPr>
          <p:cNvPr id="8" name="Straight Connector 7"/>
          <p:cNvCxnSpPr/>
          <p:nvPr/>
        </p:nvCxnSpPr>
        <p:spPr>
          <a:xfrm flipH="1">
            <a:off x="6641386" y="4758013"/>
            <a:ext cx="1132766" cy="1134"/>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9" name="Rectangle 8"/>
          <p:cNvSpPr/>
          <p:nvPr/>
        </p:nvSpPr>
        <p:spPr>
          <a:xfrm>
            <a:off x="5090338" y="4003507"/>
            <a:ext cx="2421803"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sz="2400" b="1" dirty="0" smtClean="0">
                <a:solidFill>
                  <a:srgbClr val="FF0000"/>
                </a:solidFill>
                <a:cs typeface="B Nazanin" panose="00000400000000000000" pitchFamily="2" charset="-78"/>
              </a:rPr>
              <a:t>با عظمت </a:t>
            </a:r>
            <a:endParaRPr lang="en-US" sz="2400" b="1" dirty="0">
              <a:solidFill>
                <a:srgbClr val="FF0000"/>
              </a:solidFill>
              <a:cs typeface="B Nazanin" panose="00000400000000000000" pitchFamily="2" charset="-78"/>
            </a:endParaRPr>
          </a:p>
        </p:txBody>
      </p:sp>
      <p:cxnSp>
        <p:nvCxnSpPr>
          <p:cNvPr id="10" name="Straight Connector 9"/>
          <p:cNvCxnSpPr/>
          <p:nvPr/>
        </p:nvCxnSpPr>
        <p:spPr>
          <a:xfrm flipH="1">
            <a:off x="9463538" y="6380176"/>
            <a:ext cx="1132766" cy="1134"/>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1" name="Rectangle 10"/>
          <p:cNvSpPr/>
          <p:nvPr/>
        </p:nvSpPr>
        <p:spPr>
          <a:xfrm>
            <a:off x="7912490" y="5625670"/>
            <a:ext cx="2421803"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sz="2400" b="1" dirty="0" smtClean="0">
                <a:solidFill>
                  <a:srgbClr val="FF0000"/>
                </a:solidFill>
                <a:cs typeface="B Nazanin" panose="00000400000000000000" pitchFamily="2" charset="-78"/>
              </a:rPr>
              <a:t>سرنگون </a:t>
            </a:r>
            <a:endParaRPr lang="en-US" sz="2400" b="1" dirty="0">
              <a:solidFill>
                <a:srgbClr val="FF0000"/>
              </a:solidFill>
              <a:cs typeface="B Nazanin" panose="00000400000000000000" pitchFamily="2" charset="-78"/>
            </a:endParaRPr>
          </a:p>
        </p:txBody>
      </p:sp>
      <p:cxnSp>
        <p:nvCxnSpPr>
          <p:cNvPr id="12" name="Straight Connector 11"/>
          <p:cNvCxnSpPr/>
          <p:nvPr/>
        </p:nvCxnSpPr>
        <p:spPr>
          <a:xfrm flipH="1">
            <a:off x="5508620" y="6385950"/>
            <a:ext cx="1132766" cy="1134"/>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3" name="Rectangle 12"/>
          <p:cNvSpPr/>
          <p:nvPr/>
        </p:nvSpPr>
        <p:spPr>
          <a:xfrm>
            <a:off x="3957572" y="5631444"/>
            <a:ext cx="2421803"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sz="2400" b="1" dirty="0" smtClean="0">
                <a:solidFill>
                  <a:srgbClr val="FF0000"/>
                </a:solidFill>
                <a:cs typeface="B Nazanin" panose="00000400000000000000" pitchFamily="2" charset="-78"/>
              </a:rPr>
              <a:t>ایجاد کننده</a:t>
            </a:r>
            <a:endParaRPr lang="en-US" sz="2400" b="1" dirty="0">
              <a:solidFill>
                <a:srgbClr val="FF0000"/>
              </a:solidFill>
              <a:cs typeface="B Nazanin" panose="00000400000000000000" pitchFamily="2" charset="-78"/>
            </a:endParaRPr>
          </a:p>
        </p:txBody>
      </p:sp>
    </p:spTree>
    <p:extLst>
      <p:ext uri="{BB962C8B-B14F-4D97-AF65-F5344CB8AC3E}">
        <p14:creationId xmlns:p14="http://schemas.microsoft.com/office/powerpoint/2010/main" val="10722244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7577" y="2442950"/>
            <a:ext cx="11766102" cy="3566725"/>
          </a:xfrm>
          <a:prstGeom prst="rect">
            <a:avLst/>
          </a:prstGeom>
          <a:noFill/>
        </p:spPr>
        <p:txBody>
          <a:bodyPr wrap="square" rtlCol="0">
            <a:spAutoFit/>
          </a:bodyPr>
          <a:lstStyle/>
          <a:p>
            <a:pPr algn="r" rtl="1">
              <a:lnSpc>
                <a:spcPct val="200000"/>
              </a:lnSpc>
            </a:pPr>
            <a:r>
              <a:rPr lang="fa-IR" sz="2800" b="1" dirty="0" smtClean="0">
                <a:cs typeface="B Nazanin" panose="00000400000000000000" pitchFamily="2" charset="-78"/>
              </a:rPr>
              <a:t>امام خمینی پس از پیروزی انقلاب بیش از ده سال، رهبری کشور را بر عهده داشت. در زمان رهبری، خصوصیات دوران جوانی و میان سالی خویش را حفظ کرد وهمچنان افتاده و فروتن بود. هیچ گاه قدرت، او را از یاد خدا و محبت به مردم، غافل نساخت. مردم نیز او را از جان و دل دوست می داشتند. او محبوب همه ی مسلمانان جهان و مایه ی افتخار مردم ایران بود.</a:t>
            </a:r>
          </a:p>
        </p:txBody>
      </p:sp>
      <p:cxnSp>
        <p:nvCxnSpPr>
          <p:cNvPr id="3" name="Straight Connector 2"/>
          <p:cNvCxnSpPr/>
          <p:nvPr/>
        </p:nvCxnSpPr>
        <p:spPr>
          <a:xfrm flipH="1">
            <a:off x="2112135" y="4132147"/>
            <a:ext cx="1760293" cy="1485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5" name="Rectangle 4"/>
          <p:cNvSpPr/>
          <p:nvPr/>
        </p:nvSpPr>
        <p:spPr>
          <a:xfrm>
            <a:off x="1343160" y="3300368"/>
            <a:ext cx="2421803"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sz="2400" b="1" dirty="0" smtClean="0">
                <a:solidFill>
                  <a:srgbClr val="FF0000"/>
                </a:solidFill>
                <a:cs typeface="B Nazanin" panose="00000400000000000000" pitchFamily="2" charset="-78"/>
              </a:rPr>
              <a:t>مترادف :متواضع</a:t>
            </a:r>
            <a:endParaRPr lang="en-US" sz="2400" b="1" dirty="0">
              <a:solidFill>
                <a:srgbClr val="FF0000"/>
              </a:solidFill>
              <a:cs typeface="B Nazanin" panose="00000400000000000000" pitchFamily="2" charset="-78"/>
            </a:endParaRPr>
          </a:p>
        </p:txBody>
      </p:sp>
      <p:cxnSp>
        <p:nvCxnSpPr>
          <p:cNvPr id="7" name="Straight Connector 6"/>
          <p:cNvCxnSpPr/>
          <p:nvPr/>
        </p:nvCxnSpPr>
        <p:spPr>
          <a:xfrm flipH="1">
            <a:off x="5984563" y="4901503"/>
            <a:ext cx="1760293" cy="1485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8" name="Rectangle 7"/>
          <p:cNvSpPr/>
          <p:nvPr/>
        </p:nvSpPr>
        <p:spPr>
          <a:xfrm>
            <a:off x="4404576" y="4146997"/>
            <a:ext cx="3078270"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sz="2400" b="1" dirty="0" smtClean="0">
                <a:solidFill>
                  <a:srgbClr val="FF0000"/>
                </a:solidFill>
                <a:cs typeface="B Nazanin" panose="00000400000000000000" pitchFamily="2" charset="-78"/>
              </a:rPr>
              <a:t>هم خانواده غفلت ،تغافل</a:t>
            </a:r>
            <a:endParaRPr lang="en-US" sz="2400" b="1" dirty="0">
              <a:solidFill>
                <a:srgbClr val="FF0000"/>
              </a:solidFill>
              <a:cs typeface="B Nazanin" panose="00000400000000000000" pitchFamily="2" charset="-78"/>
            </a:endParaRPr>
          </a:p>
        </p:txBody>
      </p:sp>
      <p:cxnSp>
        <p:nvCxnSpPr>
          <p:cNvPr id="11" name="Straight Connector 10"/>
          <p:cNvCxnSpPr/>
          <p:nvPr/>
        </p:nvCxnSpPr>
        <p:spPr>
          <a:xfrm flipH="1">
            <a:off x="9324304" y="5832842"/>
            <a:ext cx="1071455" cy="14166"/>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2" name="Rectangle 11"/>
          <p:cNvSpPr/>
          <p:nvPr/>
        </p:nvSpPr>
        <p:spPr>
          <a:xfrm>
            <a:off x="7055477" y="5078336"/>
            <a:ext cx="3078270"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sz="2400" b="1" dirty="0" smtClean="0">
                <a:solidFill>
                  <a:srgbClr val="FF0000"/>
                </a:solidFill>
                <a:cs typeface="B Nazanin" panose="00000400000000000000" pitchFamily="2" charset="-78"/>
              </a:rPr>
              <a:t>دوستدار</a:t>
            </a:r>
            <a:endParaRPr lang="en-US" sz="2400" b="1" dirty="0">
              <a:solidFill>
                <a:srgbClr val="FF0000"/>
              </a:solidFill>
              <a:cs typeface="B Nazanin" panose="00000400000000000000" pitchFamily="2" charset="-78"/>
            </a:endParaRPr>
          </a:p>
        </p:txBody>
      </p:sp>
      <p:cxnSp>
        <p:nvCxnSpPr>
          <p:cNvPr id="16" name="Straight Connector 15"/>
          <p:cNvCxnSpPr/>
          <p:nvPr/>
        </p:nvCxnSpPr>
        <p:spPr>
          <a:xfrm flipH="1">
            <a:off x="5265312" y="5830108"/>
            <a:ext cx="1071455" cy="14166"/>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7" name="Rectangle 16"/>
          <p:cNvSpPr/>
          <p:nvPr/>
        </p:nvSpPr>
        <p:spPr>
          <a:xfrm>
            <a:off x="2996485" y="5075602"/>
            <a:ext cx="3078270"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sz="2400" b="1" dirty="0" smtClean="0">
                <a:solidFill>
                  <a:srgbClr val="FF0000"/>
                </a:solidFill>
                <a:cs typeface="B Nazanin" panose="00000400000000000000" pitchFamily="2" charset="-78"/>
              </a:rPr>
              <a:t>باعث،سبب</a:t>
            </a:r>
            <a:endParaRPr lang="en-US" sz="2400" b="1" dirty="0">
              <a:solidFill>
                <a:srgbClr val="FF0000"/>
              </a:solidFill>
              <a:cs typeface="B Nazanin" panose="00000400000000000000" pitchFamily="2" charset="-78"/>
            </a:endParaRPr>
          </a:p>
        </p:txBody>
      </p:sp>
    </p:spTree>
    <p:extLst>
      <p:ext uri="{BB962C8B-B14F-4D97-AF65-F5344CB8AC3E}">
        <p14:creationId xmlns:p14="http://schemas.microsoft.com/office/powerpoint/2010/main" val="1747155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0" y="1951630"/>
            <a:ext cx="8866496" cy="3924151"/>
          </a:xfrm>
          <a:prstGeom prst="rect">
            <a:avLst/>
          </a:prstGeom>
        </p:spPr>
        <p:txBody>
          <a:bodyPr wrap="square">
            <a:spAutoFit/>
          </a:bodyPr>
          <a:lstStyle/>
          <a:p>
            <a:pPr algn="r" rtl="1">
              <a:lnSpc>
                <a:spcPct val="200000"/>
              </a:lnSpc>
              <a:spcAft>
                <a:spcPts val="1000"/>
              </a:spcAft>
            </a:pPr>
            <a:r>
              <a:rPr lang="fa-IR" sz="2800" b="1" dirty="0">
                <a:solidFill>
                  <a:srgbClr val="C00000"/>
                </a:solidFill>
                <a:latin typeface="Calibri" panose="020F0502020204030204" pitchFamily="34" charset="0"/>
                <a:ea typeface="Calibri" panose="020F0502020204030204" pitchFamily="34" charset="0"/>
                <a:cs typeface="B Titr" panose="00000700000000000000" pitchFamily="2" charset="-78"/>
              </a:rPr>
              <a:t>دانش های زبانی و </a:t>
            </a:r>
            <a:r>
              <a:rPr lang="fa-IR" sz="2800" b="1" dirty="0" smtClean="0">
                <a:solidFill>
                  <a:srgbClr val="C00000"/>
                </a:solidFill>
                <a:latin typeface="Calibri" panose="020F0502020204030204" pitchFamily="34" charset="0"/>
                <a:ea typeface="Calibri" panose="020F0502020204030204" pitchFamily="34" charset="0"/>
                <a:cs typeface="B Titr" panose="00000700000000000000" pitchFamily="2" charset="-78"/>
              </a:rPr>
              <a:t>ادبی:</a:t>
            </a:r>
            <a:endParaRPr lang="en-US" sz="2800" b="1" dirty="0">
              <a:solidFill>
                <a:srgbClr val="C00000"/>
              </a:solidFill>
              <a:latin typeface="Calibri" panose="020F0502020204030204" pitchFamily="34" charset="0"/>
              <a:ea typeface="Calibri" panose="020F0502020204030204" pitchFamily="34" charset="0"/>
              <a:cs typeface="B Titr" panose="00000700000000000000" pitchFamily="2" charset="-78"/>
            </a:endParaRPr>
          </a:p>
          <a:p>
            <a:pPr algn="r" rtl="1">
              <a:lnSpc>
                <a:spcPct val="200000"/>
              </a:lnSpc>
              <a:spcAft>
                <a:spcPts val="1000"/>
              </a:spcAft>
            </a:pPr>
            <a:r>
              <a:rPr lang="fa-IR" sz="2800" b="1" dirty="0">
                <a:solidFill>
                  <a:srgbClr val="C00000"/>
                </a:solidFill>
                <a:latin typeface="Calibri" panose="020F0502020204030204" pitchFamily="34" charset="0"/>
                <a:ea typeface="Calibri" panose="020F0502020204030204" pitchFamily="34" charset="0"/>
                <a:cs typeface="B Nazanin" panose="00000400000000000000" pitchFamily="2" charset="-78"/>
              </a:rPr>
              <a:t>نکته ی اول</a:t>
            </a:r>
            <a:endParaRPr lang="en-US" sz="2800" b="1" dirty="0">
              <a:solidFill>
                <a:srgbClr val="C00000"/>
              </a:solidFill>
              <a:latin typeface="Calibri" panose="020F0502020204030204" pitchFamily="34" charset="0"/>
              <a:ea typeface="Calibri" panose="020F0502020204030204" pitchFamily="34" charset="0"/>
              <a:cs typeface="B Nazanin" panose="00000400000000000000" pitchFamily="2" charset="-78"/>
            </a:endParaRPr>
          </a:p>
          <a:p>
            <a:pPr algn="r" rtl="1">
              <a:lnSpc>
                <a:spcPct val="200000"/>
              </a:lnSpc>
              <a:spcAft>
                <a:spcPts val="1000"/>
              </a:spcAft>
            </a:pPr>
            <a:r>
              <a:rPr lang="fa-IR" sz="2800" b="1" dirty="0">
                <a:latin typeface="Calibri" panose="020F0502020204030204" pitchFamily="34" charset="0"/>
                <a:ea typeface="Calibri" panose="020F0502020204030204" pitchFamily="34" charset="0"/>
                <a:cs typeface="B Nazanin" panose="00000400000000000000" pitchFamily="2" charset="-78"/>
              </a:rPr>
              <a:t>نحوه ی ساخت فعل و شخص و شمار </a:t>
            </a:r>
            <a:r>
              <a:rPr lang="fa-IR" sz="2800" b="1" dirty="0" smtClean="0">
                <a:latin typeface="Calibri" panose="020F0502020204030204" pitchFamily="34" charset="0"/>
                <a:ea typeface="Calibri" panose="020F0502020204030204" pitchFamily="34" charset="0"/>
                <a:cs typeface="B Nazanin" panose="00000400000000000000" pitchFamily="2" charset="-78"/>
              </a:rPr>
              <a:t>آن:</a:t>
            </a:r>
            <a:endParaRPr lang="en-US" sz="2800" b="1" dirty="0">
              <a:latin typeface="Calibri" panose="020F0502020204030204" pitchFamily="34" charset="0"/>
              <a:ea typeface="Calibri" panose="020F0502020204030204" pitchFamily="34" charset="0"/>
              <a:cs typeface="B Nazanin" panose="00000400000000000000" pitchFamily="2" charset="-78"/>
            </a:endParaRPr>
          </a:p>
          <a:p>
            <a:pPr algn="r" rtl="1">
              <a:lnSpc>
                <a:spcPct val="200000"/>
              </a:lnSpc>
              <a:spcAft>
                <a:spcPts val="1000"/>
              </a:spcAft>
            </a:pPr>
            <a:r>
              <a:rPr lang="fa-IR" sz="2800" b="1" dirty="0" smtClean="0">
                <a:latin typeface="Calibri" panose="020F0502020204030204" pitchFamily="34" charset="0"/>
                <a:ea typeface="Calibri" panose="020F0502020204030204" pitchFamily="34" charset="0"/>
                <a:cs typeface="B Nazanin" panose="00000400000000000000" pitchFamily="2" charset="-78"/>
              </a:rPr>
              <a:t>هر </a:t>
            </a:r>
            <a:r>
              <a:rPr lang="fa-IR" sz="2800" b="1" dirty="0">
                <a:latin typeface="Calibri" panose="020F0502020204030204" pitchFamily="34" charset="0"/>
                <a:ea typeface="Calibri" panose="020F0502020204030204" pitchFamily="34" charset="0"/>
                <a:cs typeface="B Nazanin" panose="00000400000000000000" pitchFamily="2" charset="-78"/>
              </a:rPr>
              <a:t>فعل برای ساخته شدن به دو فاکتور اصلی نیازمند است:</a:t>
            </a:r>
            <a:endParaRPr lang="en-US" sz="2800" b="1" dirty="0">
              <a:effectLst/>
              <a:latin typeface="Calibri" panose="020F0502020204030204" pitchFamily="34" charset="0"/>
              <a:ea typeface="Calibri" panose="020F0502020204030204" pitchFamily="34" charset="0"/>
              <a:cs typeface="B Nazanin" panose="00000400000000000000" pitchFamily="2" charset="-78"/>
            </a:endParaRPr>
          </a:p>
        </p:txBody>
      </p:sp>
      <p:cxnSp>
        <p:nvCxnSpPr>
          <p:cNvPr id="5" name="Straight Arrow Connector 4"/>
          <p:cNvCxnSpPr/>
          <p:nvPr/>
        </p:nvCxnSpPr>
        <p:spPr>
          <a:xfrm flipH="1" flipV="1">
            <a:off x="3985146" y="4599296"/>
            <a:ext cx="768571" cy="816853"/>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3985146" y="5497799"/>
            <a:ext cx="773247" cy="943944"/>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835015" y="4337686"/>
            <a:ext cx="3054041" cy="523220"/>
          </a:xfrm>
          <a:prstGeom prst="rect">
            <a:avLst/>
          </a:prstGeom>
        </p:spPr>
        <p:txBody>
          <a:bodyPr wrap="none">
            <a:spAutoFit/>
          </a:bodyPr>
          <a:lstStyle/>
          <a:p>
            <a:r>
              <a:rPr lang="fa-IR" sz="2800" b="1" dirty="0">
                <a:latin typeface="Calibri" panose="020F0502020204030204" pitchFamily="34" charset="0"/>
                <a:ea typeface="Calibri" panose="020F0502020204030204" pitchFamily="34" charset="0"/>
                <a:cs typeface="B Nazanin" panose="00000400000000000000" pitchFamily="2" charset="-78"/>
              </a:rPr>
              <a:t>1 ـ بن فعل یا ریشه فعل</a:t>
            </a:r>
            <a:endParaRPr lang="en-US" sz="2800" b="1" dirty="0">
              <a:cs typeface="B Nazanin" panose="00000400000000000000" pitchFamily="2" charset="-78"/>
            </a:endParaRPr>
          </a:p>
        </p:txBody>
      </p:sp>
      <p:sp>
        <p:nvSpPr>
          <p:cNvPr id="13" name="Rectangle 12"/>
          <p:cNvSpPr/>
          <p:nvPr/>
        </p:nvSpPr>
        <p:spPr>
          <a:xfrm>
            <a:off x="2479606" y="6066780"/>
            <a:ext cx="1505540" cy="523220"/>
          </a:xfrm>
          <a:prstGeom prst="rect">
            <a:avLst/>
          </a:prstGeom>
        </p:spPr>
        <p:txBody>
          <a:bodyPr wrap="none">
            <a:spAutoFit/>
          </a:bodyPr>
          <a:lstStyle/>
          <a:p>
            <a:r>
              <a:rPr lang="fa-IR" sz="2800" b="1" dirty="0">
                <a:latin typeface="Calibri" panose="020F0502020204030204" pitchFamily="34" charset="0"/>
                <a:ea typeface="Calibri" panose="020F0502020204030204" pitchFamily="34" charset="0"/>
                <a:cs typeface="B Nazanin" panose="00000400000000000000" pitchFamily="2" charset="-78"/>
              </a:rPr>
              <a:t>2 ـ شناسه</a:t>
            </a:r>
            <a:endParaRPr lang="en-US" sz="2800" b="1" dirty="0">
              <a:cs typeface="B Nazanin" panose="00000400000000000000" pitchFamily="2" charset="-78"/>
            </a:endParaRPr>
          </a:p>
        </p:txBody>
      </p:sp>
    </p:spTree>
    <p:extLst>
      <p:ext uri="{BB962C8B-B14F-4D97-AF65-F5344CB8AC3E}">
        <p14:creationId xmlns:p14="http://schemas.microsoft.com/office/powerpoint/2010/main" val="5872243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9182" y="2088107"/>
            <a:ext cx="11846258" cy="4401205"/>
          </a:xfrm>
          <a:prstGeom prst="rect">
            <a:avLst/>
          </a:prstGeom>
          <a:noFill/>
        </p:spPr>
        <p:txBody>
          <a:bodyPr wrap="square" rtlCol="0">
            <a:spAutoFit/>
          </a:bodyPr>
          <a:lstStyle/>
          <a:p>
            <a:pPr algn="r" rtl="1">
              <a:lnSpc>
                <a:spcPct val="200000"/>
              </a:lnSpc>
            </a:pPr>
            <a:r>
              <a:rPr lang="fa-IR" sz="2800" b="1" dirty="0" smtClean="0">
                <a:cs typeface="B Nazanin" panose="00000400000000000000" pitchFamily="2" charset="-78"/>
              </a:rPr>
              <a:t>امام خمینی در این دوران در خانه ای ساده زندگی می کرد. سرانجام شب چهاردهم خرداد 1368 فرا رسید؛ شبی غم بار و تلخ، شبی که مجبوب ترین شخصیت جهان اسلام به خدا پیوست. امام رفت اما راه او به یادگار ماند.</a:t>
            </a:r>
            <a:br>
              <a:rPr lang="fa-IR" sz="2800" b="1" dirty="0" smtClean="0">
                <a:cs typeface="B Nazanin" panose="00000400000000000000" pitchFamily="2" charset="-78"/>
              </a:rPr>
            </a:br>
            <a:r>
              <a:rPr lang="fa-IR" sz="2800" b="1" dirty="0" smtClean="0">
                <a:cs typeface="B Nazanin" panose="00000400000000000000" pitchFamily="2" charset="-78"/>
              </a:rPr>
              <a:t>اکنون جمهوری اسلامی ایران که میراث گران بهای اوست، به دست همه ی مردم ایران به ویژه نوجوانان و جوانان سپرده شده تا از آن مانند جان خویش نگهبانی کنند.</a:t>
            </a:r>
          </a:p>
        </p:txBody>
      </p:sp>
      <p:cxnSp>
        <p:nvCxnSpPr>
          <p:cNvPr id="3" name="Straight Connector 2"/>
          <p:cNvCxnSpPr/>
          <p:nvPr/>
        </p:nvCxnSpPr>
        <p:spPr>
          <a:xfrm flipH="1">
            <a:off x="7171386" y="5443742"/>
            <a:ext cx="1071455" cy="14166"/>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5" name="Rectangle 4"/>
          <p:cNvSpPr/>
          <p:nvPr/>
        </p:nvSpPr>
        <p:spPr>
          <a:xfrm>
            <a:off x="4378817" y="4573326"/>
            <a:ext cx="4632322"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sz="2400" b="1" dirty="0" smtClean="0">
                <a:solidFill>
                  <a:srgbClr val="FF0000"/>
                </a:solidFill>
                <a:cs typeface="B Nazanin" panose="00000400000000000000" pitchFamily="2" charset="-78"/>
              </a:rPr>
              <a:t>چیزی که از مرده باقی می ماند</a:t>
            </a:r>
            <a:endParaRPr lang="en-US" sz="2400" b="1" dirty="0">
              <a:solidFill>
                <a:srgbClr val="FF0000"/>
              </a:solidFill>
              <a:cs typeface="B Nazanin" panose="00000400000000000000" pitchFamily="2" charset="-78"/>
            </a:endParaRPr>
          </a:p>
        </p:txBody>
      </p:sp>
      <p:cxnSp>
        <p:nvCxnSpPr>
          <p:cNvPr id="6" name="Straight Connector 5"/>
          <p:cNvCxnSpPr/>
          <p:nvPr/>
        </p:nvCxnSpPr>
        <p:spPr>
          <a:xfrm flipH="1">
            <a:off x="788395" y="5457908"/>
            <a:ext cx="1071455" cy="14166"/>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7" name="Rectangle 6"/>
          <p:cNvSpPr/>
          <p:nvPr/>
        </p:nvSpPr>
        <p:spPr>
          <a:xfrm>
            <a:off x="-2609481" y="4573326"/>
            <a:ext cx="4632322"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sz="2400" b="1" dirty="0" smtClean="0">
                <a:solidFill>
                  <a:srgbClr val="FF0000"/>
                </a:solidFill>
                <a:cs typeface="B Nazanin" panose="00000400000000000000" pitchFamily="2" charset="-78"/>
              </a:rPr>
              <a:t>به خصوص</a:t>
            </a:r>
            <a:endParaRPr lang="en-US" sz="2400" b="1" dirty="0">
              <a:solidFill>
                <a:srgbClr val="FF0000"/>
              </a:solidFill>
              <a:cs typeface="B Nazanin" panose="00000400000000000000" pitchFamily="2" charset="-78"/>
            </a:endParaRPr>
          </a:p>
        </p:txBody>
      </p:sp>
    </p:spTree>
    <p:extLst>
      <p:ext uri="{BB962C8B-B14F-4D97-AF65-F5344CB8AC3E}">
        <p14:creationId xmlns:p14="http://schemas.microsoft.com/office/powerpoint/2010/main" val="4597447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5175" t="32229" r="15350" b="24860"/>
          <a:stretch/>
        </p:blipFill>
        <p:spPr>
          <a:xfrm>
            <a:off x="1419367" y="1965556"/>
            <a:ext cx="10440537" cy="4585372"/>
          </a:xfrm>
          <a:prstGeom prst="rect">
            <a:avLst/>
          </a:prstGeom>
        </p:spPr>
      </p:pic>
    </p:spTree>
    <p:extLst>
      <p:ext uri="{BB962C8B-B14F-4D97-AF65-F5344CB8AC3E}">
        <p14:creationId xmlns:p14="http://schemas.microsoft.com/office/powerpoint/2010/main" val="1629839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5387" t="60028" r="15035" b="21502"/>
          <a:stretch/>
        </p:blipFill>
        <p:spPr>
          <a:xfrm>
            <a:off x="464024" y="2770496"/>
            <a:ext cx="11464119" cy="2470244"/>
          </a:xfrm>
          <a:prstGeom prst="rect">
            <a:avLst/>
          </a:prstGeom>
        </p:spPr>
      </p:pic>
    </p:spTree>
    <p:extLst>
      <p:ext uri="{BB962C8B-B14F-4D97-AF65-F5344CB8AC3E}">
        <p14:creationId xmlns:p14="http://schemas.microsoft.com/office/powerpoint/2010/main" val="14166744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42063" t="22341" r="16714" b="22995"/>
          <a:stretch/>
        </p:blipFill>
        <p:spPr>
          <a:xfrm>
            <a:off x="3671248" y="1725096"/>
            <a:ext cx="8284191" cy="4859653"/>
          </a:xfrm>
          <a:prstGeom prst="rect">
            <a:avLst/>
          </a:prstGeom>
        </p:spPr>
      </p:pic>
    </p:spTree>
    <p:extLst>
      <p:ext uri="{BB962C8B-B14F-4D97-AF65-F5344CB8AC3E}">
        <p14:creationId xmlns:p14="http://schemas.microsoft.com/office/powerpoint/2010/main" val="13808221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62818" y="2333768"/>
            <a:ext cx="7915702" cy="2215991"/>
          </a:xfrm>
          <a:prstGeom prst="rect">
            <a:avLst/>
          </a:prstGeom>
          <a:noFill/>
        </p:spPr>
        <p:txBody>
          <a:bodyPr wrap="square" rtlCol="0">
            <a:spAutoFit/>
          </a:bodyPr>
          <a:lstStyle/>
          <a:p>
            <a:r>
              <a:rPr lang="fa-IR" sz="13800" dirty="0" smtClean="0">
                <a:solidFill>
                  <a:srgbClr val="C00000"/>
                </a:solidFill>
                <a:cs typeface="B Titr" panose="00000700000000000000" pitchFamily="2" charset="-78"/>
              </a:rPr>
              <a:t>پایان</a:t>
            </a:r>
            <a:endParaRPr lang="en-US" sz="13800" dirty="0">
              <a:solidFill>
                <a:srgbClr val="C00000"/>
              </a:solidFill>
              <a:cs typeface="B Titr" panose="00000700000000000000" pitchFamily="2" charset="-78"/>
            </a:endParaRPr>
          </a:p>
        </p:txBody>
      </p:sp>
    </p:spTree>
    <p:extLst>
      <p:ext uri="{BB962C8B-B14F-4D97-AF65-F5344CB8AC3E}">
        <p14:creationId xmlns:p14="http://schemas.microsoft.com/office/powerpoint/2010/main" val="1433156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9685" y="1924334"/>
            <a:ext cx="11341288" cy="1708160"/>
          </a:xfrm>
          <a:prstGeom prst="rect">
            <a:avLst/>
          </a:prstGeom>
        </p:spPr>
        <p:txBody>
          <a:bodyPr wrap="square">
            <a:spAutoFit/>
          </a:bodyPr>
          <a:lstStyle/>
          <a:p>
            <a:pPr algn="r">
              <a:lnSpc>
                <a:spcPct val="200000"/>
              </a:lnSpc>
              <a:spcAft>
                <a:spcPts val="1000"/>
              </a:spcAft>
            </a:pPr>
            <a:r>
              <a:rPr lang="fa-IR" sz="2800" b="1" dirty="0">
                <a:solidFill>
                  <a:srgbClr val="C00000"/>
                </a:solidFill>
                <a:latin typeface="Calibri" panose="020F0502020204030204" pitchFamily="34" charset="0"/>
                <a:ea typeface="Calibri" panose="020F0502020204030204" pitchFamily="34" charset="0"/>
                <a:cs typeface="B Nazanin" panose="00000400000000000000" pitchFamily="2" charset="-78"/>
              </a:rPr>
              <a:t>بن فعل : </a:t>
            </a:r>
            <a:r>
              <a:rPr lang="fa-IR" sz="2800" b="1" dirty="0">
                <a:latin typeface="Calibri" panose="020F0502020204030204" pitchFamily="34" charset="0"/>
                <a:ea typeface="Calibri" panose="020F0502020204030204" pitchFamily="34" charset="0"/>
                <a:cs typeface="B Nazanin" panose="00000400000000000000" pitchFamily="2" charset="-78"/>
              </a:rPr>
              <a:t>جزئی از فعل است که در هنگام صرف کردن فعل ثابت می ماند و مفهوم اصلی فعل را در بر دارد. مثل :</a:t>
            </a:r>
            <a:endParaRPr lang="en-US" sz="2400" b="1" dirty="0">
              <a:effectLst/>
              <a:latin typeface="Calibri" panose="020F0502020204030204" pitchFamily="34" charset="0"/>
              <a:ea typeface="Calibri" panose="020F0502020204030204" pitchFamily="34" charset="0"/>
              <a:cs typeface="B Nazanin" panose="00000400000000000000" pitchFamily="2" charset="-78"/>
            </a:endParaRPr>
          </a:p>
        </p:txBody>
      </p:sp>
      <p:sp>
        <p:nvSpPr>
          <p:cNvPr id="5" name="Rectangle 4"/>
          <p:cNvSpPr/>
          <p:nvPr/>
        </p:nvSpPr>
        <p:spPr>
          <a:xfrm>
            <a:off x="941696" y="3854943"/>
            <a:ext cx="5554638" cy="1835374"/>
          </a:xfrm>
          <a:prstGeom prst="rect">
            <a:avLst/>
          </a:prstGeom>
        </p:spPr>
        <p:txBody>
          <a:bodyPr wrap="square">
            <a:spAutoFit/>
          </a:bodyPr>
          <a:lstStyle/>
          <a:p>
            <a:pPr algn="r" rtl="1">
              <a:lnSpc>
                <a:spcPct val="115000"/>
              </a:lnSpc>
              <a:spcAft>
                <a:spcPts val="1000"/>
              </a:spcAft>
            </a:pPr>
            <a:r>
              <a:rPr lang="fa-IR" sz="2800" b="1" dirty="0">
                <a:latin typeface="Calibri" panose="020F0502020204030204" pitchFamily="34" charset="0"/>
                <a:ea typeface="Calibri" panose="020F0502020204030204" pitchFamily="34" charset="0"/>
                <a:cs typeface="B Nazanin" panose="00000400000000000000" pitchFamily="2" charset="-78"/>
              </a:rPr>
              <a:t> رفتم             </a:t>
            </a:r>
            <a:r>
              <a:rPr lang="fa-IR" sz="2800" b="1" dirty="0" smtClean="0">
                <a:latin typeface="Calibri" panose="020F0502020204030204" pitchFamily="34" charset="0"/>
                <a:ea typeface="Calibri" panose="020F0502020204030204" pitchFamily="34" charset="0"/>
                <a:cs typeface="B Nazanin" panose="00000400000000000000" pitchFamily="2" charset="-78"/>
              </a:rPr>
              <a:t>رفتیم</a:t>
            </a:r>
            <a:endParaRPr lang="en-US" sz="2800" b="1" dirty="0" smtClean="0">
              <a:latin typeface="Calibri" panose="020F0502020204030204" pitchFamily="34" charset="0"/>
              <a:ea typeface="Calibri" panose="020F0502020204030204" pitchFamily="34" charset="0"/>
              <a:cs typeface="B Nazanin" panose="00000400000000000000" pitchFamily="2" charset="-78"/>
            </a:endParaRPr>
          </a:p>
          <a:p>
            <a:pPr algn="r">
              <a:lnSpc>
                <a:spcPct val="115000"/>
              </a:lnSpc>
              <a:spcAft>
                <a:spcPts val="1000"/>
              </a:spcAft>
            </a:pPr>
            <a:r>
              <a:rPr lang="fa-IR" sz="2800" b="1" dirty="0" smtClean="0">
                <a:latin typeface="Calibri" panose="020F0502020204030204" pitchFamily="34" charset="0"/>
                <a:ea typeface="Calibri" panose="020F0502020204030204" pitchFamily="34" charset="0"/>
                <a:cs typeface="B Nazanin" panose="00000400000000000000" pitchFamily="2" charset="-78"/>
              </a:rPr>
              <a:t>  رفتی            رفتید</a:t>
            </a:r>
            <a:endParaRPr lang="en-US" sz="2800" b="1" dirty="0" smtClean="0">
              <a:latin typeface="Calibri" panose="020F0502020204030204" pitchFamily="34" charset="0"/>
              <a:ea typeface="Calibri" panose="020F0502020204030204" pitchFamily="34" charset="0"/>
              <a:cs typeface="B Nazanin" panose="00000400000000000000" pitchFamily="2" charset="-78"/>
            </a:endParaRPr>
          </a:p>
          <a:p>
            <a:pPr algn="r">
              <a:lnSpc>
                <a:spcPct val="115000"/>
              </a:lnSpc>
              <a:spcAft>
                <a:spcPts val="1000"/>
              </a:spcAft>
            </a:pPr>
            <a:r>
              <a:rPr lang="fa-IR" sz="2800" b="1" dirty="0" smtClean="0">
                <a:latin typeface="Calibri" panose="020F0502020204030204" pitchFamily="34" charset="0"/>
                <a:ea typeface="Calibri" panose="020F0502020204030204" pitchFamily="34" charset="0"/>
                <a:cs typeface="B Nazanin" panose="00000400000000000000" pitchFamily="2" charset="-78"/>
              </a:rPr>
              <a:t>  </a:t>
            </a:r>
            <a:r>
              <a:rPr lang="fa-IR" sz="2800" b="1" dirty="0">
                <a:latin typeface="Calibri" panose="020F0502020204030204" pitchFamily="34" charset="0"/>
                <a:ea typeface="Calibri" panose="020F0502020204030204" pitchFamily="34" charset="0"/>
                <a:cs typeface="B Nazanin" panose="00000400000000000000" pitchFamily="2" charset="-78"/>
              </a:rPr>
              <a:t>رفت             رفتند</a:t>
            </a:r>
            <a:endParaRPr lang="en-US" sz="2800" b="1" dirty="0">
              <a:cs typeface="B Nazanin" panose="00000400000000000000" pitchFamily="2" charset="-78"/>
            </a:endParaRPr>
          </a:p>
        </p:txBody>
      </p:sp>
    </p:spTree>
    <p:extLst>
      <p:ext uri="{BB962C8B-B14F-4D97-AF65-F5344CB8AC3E}">
        <p14:creationId xmlns:p14="http://schemas.microsoft.com/office/powerpoint/2010/main" val="2293707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3899" y="2006220"/>
            <a:ext cx="11627892" cy="2752035"/>
          </a:xfrm>
          <a:prstGeom prst="rect">
            <a:avLst/>
          </a:prstGeom>
        </p:spPr>
        <p:txBody>
          <a:bodyPr wrap="square">
            <a:spAutoFit/>
          </a:bodyPr>
          <a:lstStyle/>
          <a:p>
            <a:pPr algn="r">
              <a:lnSpc>
                <a:spcPct val="150000"/>
              </a:lnSpc>
              <a:spcAft>
                <a:spcPts val="1000"/>
              </a:spcAft>
            </a:pPr>
            <a:r>
              <a:rPr lang="fa-IR" sz="2800" b="1" dirty="0">
                <a:solidFill>
                  <a:srgbClr val="C00000"/>
                </a:solidFill>
                <a:latin typeface="Calibri" panose="020F0502020204030204" pitchFamily="34" charset="0"/>
                <a:ea typeface="Calibri" panose="020F0502020204030204" pitchFamily="34" charset="0"/>
                <a:cs typeface="B Titr" panose="00000700000000000000" pitchFamily="2" charset="-78"/>
              </a:rPr>
              <a:t>شناسه :</a:t>
            </a:r>
            <a:endParaRPr lang="en-US" sz="2800" b="1" dirty="0">
              <a:solidFill>
                <a:srgbClr val="C00000"/>
              </a:solidFill>
              <a:latin typeface="Calibri" panose="020F0502020204030204" pitchFamily="34" charset="0"/>
              <a:ea typeface="Calibri" panose="020F0502020204030204" pitchFamily="34" charset="0"/>
              <a:cs typeface="B Titr" panose="00000700000000000000" pitchFamily="2" charset="-78"/>
            </a:endParaRPr>
          </a:p>
          <a:p>
            <a:pPr algn="r">
              <a:lnSpc>
                <a:spcPct val="150000"/>
              </a:lnSpc>
              <a:spcAft>
                <a:spcPts val="1000"/>
              </a:spcAft>
            </a:pPr>
            <a:r>
              <a:rPr lang="fa-IR" sz="2800" b="1" dirty="0">
                <a:latin typeface="Calibri" panose="020F0502020204030204" pitchFamily="34" charset="0"/>
                <a:ea typeface="Calibri" panose="020F0502020204030204" pitchFamily="34" charset="0"/>
                <a:cs typeface="B Nazanin" panose="00000400000000000000" pitchFamily="2" charset="-78"/>
              </a:rPr>
              <a:t>جزئی از یک فعل است که در هنگام صرف فعل مدام در حال تغیر است و مفهوم شخص انجام دهنده و مفرد و جمع بودن فعل را در بردارد و شخص و شمار افعال را از طریق شناسه ها مشخص می کنیم</a:t>
            </a:r>
            <a:r>
              <a:rPr lang="fa-IR" sz="2800" b="1" dirty="0" smtClean="0">
                <a:latin typeface="Calibri" panose="020F0502020204030204" pitchFamily="34" charset="0"/>
                <a:ea typeface="Calibri" panose="020F0502020204030204" pitchFamily="34" charset="0"/>
                <a:cs typeface="B Nazanin" panose="00000400000000000000" pitchFamily="2" charset="-78"/>
              </a:rPr>
              <a:t>.</a:t>
            </a:r>
            <a:endParaRPr lang="en-US" sz="2800" b="1" dirty="0">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2065593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60645" y="2035316"/>
            <a:ext cx="10012907" cy="1513235"/>
          </a:xfrm>
          <a:prstGeom prst="rect">
            <a:avLst/>
          </a:prstGeom>
        </p:spPr>
        <p:txBody>
          <a:bodyPr wrap="square">
            <a:spAutoFit/>
          </a:bodyPr>
          <a:lstStyle/>
          <a:p>
            <a:pPr algn="r">
              <a:lnSpc>
                <a:spcPct val="150000"/>
              </a:lnSpc>
              <a:spcAft>
                <a:spcPts val="1000"/>
              </a:spcAft>
            </a:pPr>
            <a:r>
              <a:rPr lang="fa-IR" sz="2800" b="1" dirty="0">
                <a:solidFill>
                  <a:srgbClr val="C00000"/>
                </a:solidFill>
                <a:latin typeface="Calibri" panose="020F0502020204030204" pitchFamily="34" charset="0"/>
                <a:ea typeface="Calibri" panose="020F0502020204030204" pitchFamily="34" charset="0"/>
                <a:cs typeface="B Titr" panose="00000700000000000000" pitchFamily="2" charset="-78"/>
              </a:rPr>
              <a:t>جدول شناسه ها در افعال ماضی :                                    </a:t>
            </a:r>
            <a:endParaRPr lang="en-US" sz="2800" b="1" dirty="0">
              <a:solidFill>
                <a:srgbClr val="C00000"/>
              </a:solidFill>
              <a:latin typeface="Calibri" panose="020F0502020204030204" pitchFamily="34" charset="0"/>
              <a:ea typeface="Calibri" panose="020F0502020204030204" pitchFamily="34" charset="0"/>
              <a:cs typeface="B Titr" panose="00000700000000000000" pitchFamily="2" charset="-78"/>
            </a:endParaRPr>
          </a:p>
          <a:p>
            <a:pPr algn="r">
              <a:lnSpc>
                <a:spcPct val="150000"/>
              </a:lnSpc>
              <a:spcAft>
                <a:spcPts val="1000"/>
              </a:spcAft>
            </a:pPr>
            <a:r>
              <a:rPr lang="fa-IR" sz="2800" b="1" dirty="0" smtClean="0">
                <a:latin typeface="Calibri" panose="020F0502020204030204" pitchFamily="34" charset="0"/>
                <a:ea typeface="Calibri" panose="020F0502020204030204" pitchFamily="34" charset="0"/>
                <a:cs typeface="B Nazanin" panose="00000400000000000000" pitchFamily="2" charset="-78"/>
              </a:rPr>
              <a:t>به </a:t>
            </a:r>
            <a:r>
              <a:rPr lang="fa-IR" sz="2800" b="1" dirty="0">
                <a:latin typeface="Calibri" panose="020F0502020204030204" pitchFamily="34" charset="0"/>
                <a:ea typeface="Calibri" panose="020F0502020204030204" pitchFamily="34" charset="0"/>
                <a:cs typeface="B Nazanin" panose="00000400000000000000" pitchFamily="2" charset="-78"/>
              </a:rPr>
              <a:t>این مثال توجه کنید :</a:t>
            </a:r>
            <a:endParaRPr lang="en-US" sz="2800" b="1" dirty="0">
              <a:latin typeface="Calibri" panose="020F0502020204030204" pitchFamily="34" charset="0"/>
              <a:ea typeface="Calibri" panose="020F0502020204030204" pitchFamily="34" charset="0"/>
              <a:cs typeface="B Nazanin" panose="00000400000000000000" pitchFamily="2" charset="-78"/>
            </a:endParaRPr>
          </a:p>
        </p:txBody>
      </p:sp>
      <p:sp>
        <p:nvSpPr>
          <p:cNvPr id="5" name="Rectangle 4"/>
          <p:cNvSpPr/>
          <p:nvPr/>
        </p:nvSpPr>
        <p:spPr>
          <a:xfrm>
            <a:off x="1860645" y="3977773"/>
            <a:ext cx="6096000" cy="1835374"/>
          </a:xfrm>
          <a:prstGeom prst="rect">
            <a:avLst/>
          </a:prstGeom>
        </p:spPr>
        <p:txBody>
          <a:bodyPr>
            <a:spAutoFit/>
          </a:bodyPr>
          <a:lstStyle/>
          <a:p>
            <a:pPr rtl="1">
              <a:lnSpc>
                <a:spcPct val="115000"/>
              </a:lnSpc>
              <a:spcAft>
                <a:spcPts val="1000"/>
              </a:spcAft>
            </a:pPr>
            <a:r>
              <a:rPr lang="en-US" sz="2800" b="1" dirty="0">
                <a:latin typeface="Arial" panose="020B0604020202020204" pitchFamily="34" charset="0"/>
                <a:ea typeface="Calibri" panose="020F0502020204030204" pitchFamily="34" charset="0"/>
                <a:cs typeface="B Nazanin" panose="00000400000000000000" pitchFamily="2" charset="-78"/>
              </a:rPr>
              <a:t> </a:t>
            </a:r>
            <a:r>
              <a:rPr lang="fa-IR" sz="2800" b="1" dirty="0">
                <a:solidFill>
                  <a:srgbClr val="FF0000"/>
                </a:solidFill>
                <a:latin typeface="Arial" panose="020B0604020202020204" pitchFamily="34" charset="0"/>
                <a:ea typeface="Calibri" panose="020F0502020204030204" pitchFamily="34" charset="0"/>
                <a:cs typeface="B Nazanin" panose="00000400000000000000" pitchFamily="2" charset="-78"/>
              </a:rPr>
              <a:t>شنید</a:t>
            </a:r>
            <a:r>
              <a:rPr lang="fa-IR" sz="2800" b="1" dirty="0">
                <a:solidFill>
                  <a:srgbClr val="0070C0"/>
                </a:solidFill>
                <a:latin typeface="Arial" panose="020B0604020202020204" pitchFamily="34" charset="0"/>
                <a:ea typeface="Calibri" panose="020F0502020204030204" pitchFamily="34" charset="0"/>
                <a:cs typeface="B Nazanin" panose="00000400000000000000" pitchFamily="2" charset="-78"/>
              </a:rPr>
              <a:t>م</a:t>
            </a:r>
            <a:r>
              <a:rPr lang="fa-IR" sz="2800" b="1" dirty="0">
                <a:latin typeface="Arial" panose="020B0604020202020204" pitchFamily="34" charset="0"/>
                <a:ea typeface="Calibri" panose="020F0502020204030204" pitchFamily="34" charset="0"/>
                <a:cs typeface="B Nazanin" panose="00000400000000000000" pitchFamily="2" charset="-78"/>
              </a:rPr>
              <a:t>                   </a:t>
            </a:r>
            <a:r>
              <a:rPr lang="fa-IR" sz="2800" b="1" dirty="0">
                <a:solidFill>
                  <a:srgbClr val="FF0000"/>
                </a:solidFill>
                <a:latin typeface="Arial" panose="020B0604020202020204" pitchFamily="34" charset="0"/>
                <a:ea typeface="Calibri" panose="020F0502020204030204" pitchFamily="34" charset="0"/>
                <a:cs typeface="B Nazanin" panose="00000400000000000000" pitchFamily="2" charset="-78"/>
              </a:rPr>
              <a:t>شنید</a:t>
            </a:r>
            <a:r>
              <a:rPr lang="fa-IR" sz="2800" b="1" dirty="0">
                <a:solidFill>
                  <a:srgbClr val="0070C0"/>
                </a:solidFill>
                <a:latin typeface="Arial" panose="020B0604020202020204" pitchFamily="34" charset="0"/>
                <a:ea typeface="Calibri" panose="020F0502020204030204" pitchFamily="34" charset="0"/>
                <a:cs typeface="B Nazanin" panose="00000400000000000000" pitchFamily="2" charset="-78"/>
              </a:rPr>
              <a:t>یم</a:t>
            </a:r>
            <a:endParaRPr lang="en-US" sz="2800" b="1" dirty="0">
              <a:latin typeface="Calibri" panose="020F0502020204030204" pitchFamily="34" charset="0"/>
              <a:ea typeface="Calibri" panose="020F0502020204030204" pitchFamily="34" charset="0"/>
              <a:cs typeface="B Nazanin" panose="00000400000000000000" pitchFamily="2" charset="-78"/>
            </a:endParaRPr>
          </a:p>
          <a:p>
            <a:pPr>
              <a:lnSpc>
                <a:spcPct val="115000"/>
              </a:lnSpc>
              <a:spcAft>
                <a:spcPts val="1000"/>
              </a:spcAft>
            </a:pPr>
            <a:r>
              <a:rPr lang="en-US" sz="2800" b="1" dirty="0">
                <a:latin typeface="Arial" panose="020B0604020202020204" pitchFamily="34" charset="0"/>
                <a:ea typeface="Calibri" panose="020F0502020204030204" pitchFamily="34" charset="0"/>
                <a:cs typeface="B Nazanin" panose="00000400000000000000" pitchFamily="2" charset="-78"/>
              </a:rPr>
              <a:t> </a:t>
            </a:r>
            <a:r>
              <a:rPr lang="fa-IR" sz="2800" b="1" dirty="0">
                <a:solidFill>
                  <a:srgbClr val="FF0000"/>
                </a:solidFill>
                <a:latin typeface="Arial" panose="020B0604020202020204" pitchFamily="34" charset="0"/>
                <a:ea typeface="Calibri" panose="020F0502020204030204" pitchFamily="34" charset="0"/>
                <a:cs typeface="B Nazanin" panose="00000400000000000000" pitchFamily="2" charset="-78"/>
              </a:rPr>
              <a:t>شنید</a:t>
            </a:r>
            <a:r>
              <a:rPr lang="fa-IR" sz="2800" b="1" dirty="0">
                <a:solidFill>
                  <a:srgbClr val="0070C0"/>
                </a:solidFill>
                <a:latin typeface="Arial" panose="020B0604020202020204" pitchFamily="34" charset="0"/>
                <a:ea typeface="Calibri" panose="020F0502020204030204" pitchFamily="34" charset="0"/>
                <a:cs typeface="B Nazanin" panose="00000400000000000000" pitchFamily="2" charset="-78"/>
              </a:rPr>
              <a:t>ی</a:t>
            </a:r>
            <a:r>
              <a:rPr lang="fa-IR" sz="2800" b="1" dirty="0">
                <a:latin typeface="Arial" panose="020B0604020202020204" pitchFamily="34" charset="0"/>
                <a:ea typeface="Calibri" panose="020F0502020204030204" pitchFamily="34" charset="0"/>
                <a:cs typeface="B Nazanin" panose="00000400000000000000" pitchFamily="2" charset="-78"/>
              </a:rPr>
              <a:t>                  </a:t>
            </a:r>
            <a:r>
              <a:rPr lang="fa-IR" sz="2800" b="1" dirty="0">
                <a:solidFill>
                  <a:srgbClr val="FF0000"/>
                </a:solidFill>
                <a:latin typeface="Arial" panose="020B0604020202020204" pitchFamily="34" charset="0"/>
                <a:ea typeface="Calibri" panose="020F0502020204030204" pitchFamily="34" charset="0"/>
                <a:cs typeface="B Nazanin" panose="00000400000000000000" pitchFamily="2" charset="-78"/>
              </a:rPr>
              <a:t>شنید</a:t>
            </a:r>
            <a:r>
              <a:rPr lang="fa-IR" sz="2800" b="1" dirty="0">
                <a:solidFill>
                  <a:srgbClr val="0070C0"/>
                </a:solidFill>
                <a:latin typeface="Arial" panose="020B0604020202020204" pitchFamily="34" charset="0"/>
                <a:ea typeface="Calibri" panose="020F0502020204030204" pitchFamily="34" charset="0"/>
                <a:cs typeface="B Nazanin" panose="00000400000000000000" pitchFamily="2" charset="-78"/>
              </a:rPr>
              <a:t>ید</a:t>
            </a:r>
            <a:endParaRPr lang="en-US" sz="2800" b="1" dirty="0">
              <a:latin typeface="Calibri" panose="020F0502020204030204" pitchFamily="34" charset="0"/>
              <a:ea typeface="Calibri" panose="020F0502020204030204" pitchFamily="34" charset="0"/>
              <a:cs typeface="B Nazanin" panose="00000400000000000000" pitchFamily="2" charset="-78"/>
            </a:endParaRPr>
          </a:p>
          <a:p>
            <a:pPr>
              <a:lnSpc>
                <a:spcPct val="115000"/>
              </a:lnSpc>
              <a:spcAft>
                <a:spcPts val="1000"/>
              </a:spcAft>
            </a:pPr>
            <a:r>
              <a:rPr lang="fa-IR" sz="2800" b="1" dirty="0">
                <a:solidFill>
                  <a:srgbClr val="FF0000"/>
                </a:solidFill>
                <a:latin typeface="Calibri" panose="020F0502020204030204" pitchFamily="34" charset="0"/>
                <a:ea typeface="Calibri" panose="020F0502020204030204" pitchFamily="34" charset="0"/>
                <a:cs typeface="B Nazanin" panose="00000400000000000000" pitchFamily="2" charset="-78"/>
              </a:rPr>
              <a:t>شنید</a:t>
            </a:r>
            <a:r>
              <a:rPr lang="fa-IR" sz="2800" b="1" dirty="0">
                <a:latin typeface="Calibri" panose="020F0502020204030204" pitchFamily="34" charset="0"/>
                <a:ea typeface="Calibri" panose="020F0502020204030204" pitchFamily="34" charset="0"/>
                <a:cs typeface="B Nazanin" panose="00000400000000000000" pitchFamily="2" charset="-78"/>
              </a:rPr>
              <a:t>                     </a:t>
            </a:r>
            <a:r>
              <a:rPr lang="fa-IR" sz="2800" b="1" dirty="0">
                <a:solidFill>
                  <a:srgbClr val="FF0000"/>
                </a:solidFill>
                <a:latin typeface="Calibri" panose="020F0502020204030204" pitchFamily="34" charset="0"/>
                <a:ea typeface="Calibri" panose="020F0502020204030204" pitchFamily="34" charset="0"/>
                <a:cs typeface="B Nazanin" panose="00000400000000000000" pitchFamily="2" charset="-78"/>
              </a:rPr>
              <a:t>شنید</a:t>
            </a:r>
            <a:r>
              <a:rPr lang="fa-IR" sz="2800" b="1" dirty="0">
                <a:solidFill>
                  <a:srgbClr val="0070C0"/>
                </a:solidFill>
                <a:latin typeface="Calibri" panose="020F0502020204030204" pitchFamily="34" charset="0"/>
                <a:ea typeface="Calibri" panose="020F0502020204030204" pitchFamily="34" charset="0"/>
                <a:cs typeface="B Nazanin" panose="00000400000000000000" pitchFamily="2" charset="-78"/>
              </a:rPr>
              <a:t>ند</a:t>
            </a:r>
            <a:endParaRPr lang="en-US" sz="2800" b="1" dirty="0">
              <a:effectLst/>
              <a:latin typeface="Calibri" panose="020F0502020204030204" pitchFamily="34" charset="0"/>
              <a:ea typeface="Calibri" panose="020F0502020204030204" pitchFamily="34" charset="0"/>
              <a:cs typeface="B Nazanin" panose="00000400000000000000" pitchFamily="2" charset="-78"/>
            </a:endParaRPr>
          </a:p>
        </p:txBody>
      </p:sp>
      <p:sp>
        <p:nvSpPr>
          <p:cNvPr id="8" name="Rectangle 3"/>
          <p:cNvSpPr>
            <a:spLocks noChangeArrowheads="1"/>
          </p:cNvSpPr>
          <p:nvPr/>
        </p:nvSpPr>
        <p:spPr bwMode="auto">
          <a:xfrm>
            <a:off x="1107744" y="154447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4"/>
          <p:cNvSpPr>
            <a:spLocks noChangeArrowheads="1"/>
          </p:cNvSpPr>
          <p:nvPr/>
        </p:nvSpPr>
        <p:spPr bwMode="auto">
          <a:xfrm>
            <a:off x="9168880" y="4349145"/>
            <a:ext cx="1468672"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a-IR" sz="28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B Nazanin" panose="00000400000000000000" pitchFamily="2" charset="-78"/>
              </a:rPr>
              <a:t>اول شخص</a:t>
            </a:r>
            <a:endParaRPr kumimoji="0" lang="en-US" sz="2800" b="1" i="0" u="none" strike="noStrike" cap="none" normalizeH="0" baseline="0" dirty="0" smtClean="0">
              <a:ln>
                <a:noFill/>
              </a:ln>
              <a:solidFill>
                <a:schemeClr val="tx1"/>
              </a:solidFill>
              <a:effectLst/>
              <a:cs typeface="B Nazanin" panose="00000400000000000000" pitchFamily="2" charset="-7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10" name="Rectangle 5"/>
          <p:cNvSpPr>
            <a:spLocks noChangeArrowheads="1"/>
          </p:cNvSpPr>
          <p:nvPr/>
        </p:nvSpPr>
        <p:spPr bwMode="auto">
          <a:xfrm>
            <a:off x="9184346" y="4793717"/>
            <a:ext cx="216758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fa-IR" sz="28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B Nazanin" panose="00000400000000000000" pitchFamily="2" charset="-78"/>
              </a:rPr>
              <a:t>دوم شخص</a:t>
            </a:r>
            <a:endParaRPr kumimoji="0" lang="en-US" sz="2800" b="1" i="0" u="none" strike="noStrike" cap="none" normalizeH="0" baseline="0" dirty="0" smtClean="0">
              <a:ln>
                <a:noFill/>
              </a:ln>
              <a:solidFill>
                <a:schemeClr val="tx1"/>
              </a:solidFill>
              <a:effectLst/>
              <a:cs typeface="B Nazanin" panose="00000400000000000000" pitchFamily="2" charset="-78"/>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a-IR" sz="28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B Nazanin" panose="00000400000000000000" pitchFamily="2" charset="-78"/>
              </a:rPr>
              <a:t>سوم شخص</a:t>
            </a:r>
            <a:r>
              <a:rPr kumimoji="0" lang="en-US" sz="28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B Nazanin" panose="00000400000000000000" pitchFamily="2" charset="-78"/>
              </a:rPr>
              <a:t>       </a:t>
            </a:r>
            <a:endParaRPr kumimoji="0" lang="en-US" sz="2800" b="1" i="0" u="none" strike="noStrike" cap="none" normalizeH="0" baseline="0" dirty="0" smtClean="0">
              <a:ln>
                <a:noFill/>
              </a:ln>
              <a:solidFill>
                <a:schemeClr val="tx1"/>
              </a:solidFill>
              <a:effectLst/>
              <a:latin typeface="Arial" panose="020B0604020202020204" pitchFamily="34" charset="0"/>
              <a:cs typeface="B Nazanin" panose="00000400000000000000" pitchFamily="2" charset="-78"/>
            </a:endParaRPr>
          </a:p>
        </p:txBody>
      </p:sp>
      <p:cxnSp>
        <p:nvCxnSpPr>
          <p:cNvPr id="11" name="Straight Connector 10"/>
          <p:cNvCxnSpPr/>
          <p:nvPr/>
        </p:nvCxnSpPr>
        <p:spPr>
          <a:xfrm>
            <a:off x="8577032" y="4133605"/>
            <a:ext cx="27740" cy="196619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8078196" y="4987710"/>
            <a:ext cx="105315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8115728" y="5504287"/>
            <a:ext cx="105315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8726958" y="4373208"/>
            <a:ext cx="354584" cy="523220"/>
          </a:xfrm>
          <a:prstGeom prst="rect">
            <a:avLst/>
          </a:prstGeom>
        </p:spPr>
        <p:txBody>
          <a:bodyPr wrap="none">
            <a:spAutoFit/>
          </a:bodyPr>
          <a:lstStyle/>
          <a:p>
            <a:r>
              <a:rPr lang="fa-IR" sz="2800" b="1" dirty="0">
                <a:latin typeface="Calibri" panose="020F0502020204030204" pitchFamily="34" charset="0"/>
                <a:ea typeface="Calibri" panose="020F0502020204030204" pitchFamily="34" charset="0"/>
                <a:cs typeface="B Nazanin" panose="00000400000000000000" pitchFamily="2" charset="-78"/>
              </a:rPr>
              <a:t>م</a:t>
            </a:r>
            <a:endParaRPr lang="en-US" sz="2800" b="1" dirty="0">
              <a:cs typeface="B Nazanin" panose="00000400000000000000" pitchFamily="2" charset="-78"/>
            </a:endParaRPr>
          </a:p>
        </p:txBody>
      </p:sp>
      <p:sp>
        <p:nvSpPr>
          <p:cNvPr id="20" name="Rectangle 19"/>
          <p:cNvSpPr/>
          <p:nvPr/>
        </p:nvSpPr>
        <p:spPr>
          <a:xfrm>
            <a:off x="8669111" y="4981066"/>
            <a:ext cx="426720" cy="523220"/>
          </a:xfrm>
          <a:prstGeom prst="rect">
            <a:avLst/>
          </a:prstGeom>
        </p:spPr>
        <p:txBody>
          <a:bodyPr wrap="none">
            <a:spAutoFit/>
          </a:bodyPr>
          <a:lstStyle/>
          <a:p>
            <a:r>
              <a:rPr lang="fa-IR" sz="2800" b="1" dirty="0">
                <a:latin typeface="Calibri" panose="020F0502020204030204" pitchFamily="34" charset="0"/>
                <a:ea typeface="Calibri" panose="020F0502020204030204" pitchFamily="34" charset="0"/>
                <a:cs typeface="B Nazanin" panose="00000400000000000000" pitchFamily="2" charset="-78"/>
              </a:rPr>
              <a:t>ی</a:t>
            </a:r>
            <a:endParaRPr lang="en-US" b="1" dirty="0">
              <a:cs typeface="B Nazanin" panose="00000400000000000000" pitchFamily="2" charset="-78"/>
            </a:endParaRPr>
          </a:p>
        </p:txBody>
      </p:sp>
      <p:sp>
        <p:nvSpPr>
          <p:cNvPr id="21" name="Rectangle 20"/>
          <p:cNvSpPr/>
          <p:nvPr/>
        </p:nvSpPr>
        <p:spPr>
          <a:xfrm>
            <a:off x="8592498" y="5540432"/>
            <a:ext cx="588623" cy="523220"/>
          </a:xfrm>
          <a:prstGeom prst="rect">
            <a:avLst/>
          </a:prstGeom>
        </p:spPr>
        <p:txBody>
          <a:bodyPr wrap="none">
            <a:spAutoFit/>
          </a:bodyPr>
          <a:lstStyle/>
          <a:p>
            <a:r>
              <a:rPr lang="fa-IR" sz="2800" b="1" dirty="0">
                <a:latin typeface="Calibri" panose="020F0502020204030204" pitchFamily="34" charset="0"/>
                <a:ea typeface="Calibri" panose="020F0502020204030204" pitchFamily="34" charset="0"/>
                <a:cs typeface="B Nazanin" panose="00000400000000000000" pitchFamily="2" charset="-78"/>
              </a:rPr>
              <a:t>ــ </a:t>
            </a:r>
            <a:endParaRPr lang="en-US" b="1" dirty="0">
              <a:cs typeface="B Nazanin" panose="00000400000000000000" pitchFamily="2" charset="-78"/>
            </a:endParaRPr>
          </a:p>
        </p:txBody>
      </p:sp>
      <p:sp>
        <p:nvSpPr>
          <p:cNvPr id="22" name="Rectangle 21"/>
          <p:cNvSpPr/>
          <p:nvPr/>
        </p:nvSpPr>
        <p:spPr>
          <a:xfrm>
            <a:off x="7974842" y="4406131"/>
            <a:ext cx="556563" cy="523220"/>
          </a:xfrm>
          <a:prstGeom prst="rect">
            <a:avLst/>
          </a:prstGeom>
        </p:spPr>
        <p:txBody>
          <a:bodyPr wrap="none">
            <a:spAutoFit/>
          </a:bodyPr>
          <a:lstStyle/>
          <a:p>
            <a:r>
              <a:rPr lang="fa-IR" sz="2800" b="1" dirty="0">
                <a:latin typeface="Calibri" panose="020F0502020204030204" pitchFamily="34" charset="0"/>
                <a:ea typeface="Calibri" panose="020F0502020204030204" pitchFamily="34" charset="0"/>
                <a:cs typeface="B Nazanin" panose="00000400000000000000" pitchFamily="2" charset="-78"/>
              </a:rPr>
              <a:t>یم </a:t>
            </a:r>
            <a:endParaRPr lang="en-US" b="1" dirty="0">
              <a:cs typeface="B Nazanin" panose="00000400000000000000" pitchFamily="2" charset="-78"/>
            </a:endParaRPr>
          </a:p>
        </p:txBody>
      </p:sp>
      <p:sp>
        <p:nvSpPr>
          <p:cNvPr id="23" name="Rectangle 22"/>
          <p:cNvSpPr/>
          <p:nvPr/>
        </p:nvSpPr>
        <p:spPr>
          <a:xfrm>
            <a:off x="8028390" y="4962995"/>
            <a:ext cx="554960" cy="523220"/>
          </a:xfrm>
          <a:prstGeom prst="rect">
            <a:avLst/>
          </a:prstGeom>
        </p:spPr>
        <p:txBody>
          <a:bodyPr wrap="none">
            <a:spAutoFit/>
          </a:bodyPr>
          <a:lstStyle/>
          <a:p>
            <a:r>
              <a:rPr lang="fa-IR" sz="2800" b="1" dirty="0">
                <a:latin typeface="Calibri" panose="020F0502020204030204" pitchFamily="34" charset="0"/>
                <a:ea typeface="Calibri" panose="020F0502020204030204" pitchFamily="34" charset="0"/>
                <a:cs typeface="B Nazanin" panose="00000400000000000000" pitchFamily="2" charset="-78"/>
              </a:rPr>
              <a:t> ید</a:t>
            </a:r>
            <a:endParaRPr lang="en-US" sz="2800" b="1" dirty="0">
              <a:cs typeface="B Nazanin" panose="00000400000000000000" pitchFamily="2" charset="-78"/>
            </a:endParaRPr>
          </a:p>
        </p:txBody>
      </p:sp>
      <p:sp>
        <p:nvSpPr>
          <p:cNvPr id="24" name="Rectangle 23"/>
          <p:cNvSpPr/>
          <p:nvPr/>
        </p:nvSpPr>
        <p:spPr>
          <a:xfrm>
            <a:off x="7956645" y="5521846"/>
            <a:ext cx="590226" cy="523220"/>
          </a:xfrm>
          <a:prstGeom prst="rect">
            <a:avLst/>
          </a:prstGeom>
        </p:spPr>
        <p:txBody>
          <a:bodyPr wrap="none">
            <a:spAutoFit/>
          </a:bodyPr>
          <a:lstStyle/>
          <a:p>
            <a:r>
              <a:rPr lang="fa-IR" dirty="0">
                <a:latin typeface="Calibri" panose="020F0502020204030204" pitchFamily="34" charset="0"/>
                <a:ea typeface="Calibri" panose="020F0502020204030204" pitchFamily="34" charset="0"/>
              </a:rPr>
              <a:t> </a:t>
            </a:r>
            <a:r>
              <a:rPr lang="fa-IR" sz="2800" b="1" dirty="0">
                <a:latin typeface="Calibri" panose="020F0502020204030204" pitchFamily="34" charset="0"/>
                <a:ea typeface="Calibri" panose="020F0502020204030204" pitchFamily="34" charset="0"/>
                <a:cs typeface="B Nazanin" panose="00000400000000000000" pitchFamily="2" charset="-78"/>
              </a:rPr>
              <a:t>ند </a:t>
            </a:r>
            <a:endParaRPr lang="en-US" b="1" dirty="0">
              <a:cs typeface="B Nazanin" panose="00000400000000000000" pitchFamily="2" charset="-78"/>
            </a:endParaRPr>
          </a:p>
        </p:txBody>
      </p:sp>
      <p:cxnSp>
        <p:nvCxnSpPr>
          <p:cNvPr id="26" name="Straight Connector 25"/>
          <p:cNvCxnSpPr/>
          <p:nvPr/>
        </p:nvCxnSpPr>
        <p:spPr>
          <a:xfrm flipH="1">
            <a:off x="8064326" y="4414501"/>
            <a:ext cx="105315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8577032" y="3885638"/>
            <a:ext cx="766557" cy="523220"/>
          </a:xfrm>
          <a:prstGeom prst="rect">
            <a:avLst/>
          </a:prstGeom>
        </p:spPr>
        <p:txBody>
          <a:bodyPr wrap="none">
            <a:spAutoFit/>
          </a:bodyPr>
          <a:lstStyle/>
          <a:p>
            <a:r>
              <a:rPr lang="fa-IR" sz="2800" b="1" dirty="0">
                <a:solidFill>
                  <a:srgbClr val="C00000"/>
                </a:solidFill>
                <a:latin typeface="Calibri" panose="020F0502020204030204" pitchFamily="34" charset="0"/>
                <a:ea typeface="Calibri" panose="020F0502020204030204" pitchFamily="34" charset="0"/>
                <a:cs typeface="B Nazanin" panose="00000400000000000000" pitchFamily="2" charset="-78"/>
              </a:rPr>
              <a:t>مفرد</a:t>
            </a:r>
            <a:endParaRPr lang="en-US" sz="2800" b="1" dirty="0">
              <a:solidFill>
                <a:srgbClr val="C00000"/>
              </a:solidFill>
              <a:cs typeface="B Nazanin" panose="00000400000000000000" pitchFamily="2" charset="-78"/>
            </a:endParaRPr>
          </a:p>
        </p:txBody>
      </p:sp>
      <p:sp>
        <p:nvSpPr>
          <p:cNvPr id="28" name="Rectangle 27"/>
          <p:cNvSpPr/>
          <p:nvPr/>
        </p:nvSpPr>
        <p:spPr>
          <a:xfrm>
            <a:off x="7622771" y="3873209"/>
            <a:ext cx="896399" cy="523220"/>
          </a:xfrm>
          <a:prstGeom prst="rect">
            <a:avLst/>
          </a:prstGeom>
        </p:spPr>
        <p:txBody>
          <a:bodyPr wrap="none">
            <a:spAutoFit/>
          </a:bodyPr>
          <a:lstStyle/>
          <a:p>
            <a:r>
              <a:rPr lang="en-US" dirty="0">
                <a:latin typeface="Arial" panose="020B0604020202020204" pitchFamily="34" charset="0"/>
                <a:ea typeface="Calibri" panose="020F0502020204030204" pitchFamily="34" charset="0"/>
              </a:rPr>
              <a:t> </a:t>
            </a:r>
            <a:r>
              <a:rPr lang="fa-IR" sz="2800" b="1" dirty="0">
                <a:solidFill>
                  <a:srgbClr val="C00000"/>
                </a:solidFill>
                <a:latin typeface="Arial" panose="020B0604020202020204" pitchFamily="34" charset="0"/>
                <a:ea typeface="Calibri" panose="020F0502020204030204" pitchFamily="34" charset="0"/>
                <a:cs typeface="B Nazanin" panose="00000400000000000000" pitchFamily="2" charset="-78"/>
              </a:rPr>
              <a:t>جمع </a:t>
            </a:r>
            <a:endParaRPr lang="en-US" b="1" dirty="0">
              <a:solidFill>
                <a:srgbClr val="C00000"/>
              </a:solidFill>
              <a:cs typeface="B Nazanin" panose="00000400000000000000" pitchFamily="2" charset="-78"/>
            </a:endParaRPr>
          </a:p>
        </p:txBody>
      </p:sp>
    </p:spTree>
    <p:extLst>
      <p:ext uri="{BB962C8B-B14F-4D97-AF65-F5344CB8AC3E}">
        <p14:creationId xmlns:p14="http://schemas.microsoft.com/office/powerpoint/2010/main" val="2684006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19367" y="1692322"/>
            <a:ext cx="10194878" cy="2805896"/>
          </a:xfrm>
          <a:prstGeom prst="rect">
            <a:avLst/>
          </a:prstGeom>
        </p:spPr>
        <p:txBody>
          <a:bodyPr wrap="square">
            <a:spAutoFit/>
          </a:bodyPr>
          <a:lstStyle/>
          <a:p>
            <a:pPr algn="r">
              <a:lnSpc>
                <a:spcPct val="200000"/>
              </a:lnSpc>
              <a:spcAft>
                <a:spcPts val="1000"/>
              </a:spcAft>
            </a:pPr>
            <a:r>
              <a:rPr lang="fa-IR" sz="2800" b="1" dirty="0">
                <a:solidFill>
                  <a:srgbClr val="C00000"/>
                </a:solidFill>
                <a:latin typeface="Calibri" panose="020F0502020204030204" pitchFamily="34" charset="0"/>
                <a:ea typeface="Calibri" panose="020F0502020204030204" pitchFamily="34" charset="0"/>
                <a:cs typeface="B Titr" panose="00000700000000000000" pitchFamily="2" charset="-78"/>
              </a:rPr>
              <a:t>مصدر:</a:t>
            </a:r>
            <a:r>
              <a:rPr lang="fa-IR" sz="2800" b="1" dirty="0">
                <a:latin typeface="Calibri" panose="020F0502020204030204" pitchFamily="34" charset="0"/>
                <a:ea typeface="Calibri" panose="020F0502020204030204" pitchFamily="34" charset="0"/>
                <a:cs typeface="B Nazanin" panose="00000400000000000000" pitchFamily="2" charset="-78"/>
              </a:rPr>
              <a:t/>
            </a:r>
            <a:br>
              <a:rPr lang="fa-IR" sz="2800" b="1" dirty="0">
                <a:latin typeface="Calibri" panose="020F0502020204030204" pitchFamily="34" charset="0"/>
                <a:ea typeface="Calibri" panose="020F0502020204030204" pitchFamily="34" charset="0"/>
                <a:cs typeface="B Nazanin" panose="00000400000000000000" pitchFamily="2" charset="-78"/>
              </a:rPr>
            </a:br>
            <a:r>
              <a:rPr lang="fa-IR" sz="2800" b="1" dirty="0">
                <a:latin typeface="Calibri" panose="020F0502020204030204" pitchFamily="34" charset="0"/>
                <a:ea typeface="Calibri" panose="020F0502020204030204" pitchFamily="34" charset="0"/>
                <a:cs typeface="B Nazanin" panose="00000400000000000000" pitchFamily="2" charset="-78"/>
              </a:rPr>
              <a:t>به این کلمه ها دقت کنید </a:t>
            </a:r>
            <a:r>
              <a:rPr lang="fa-IR" sz="2800" b="1" dirty="0" smtClean="0">
                <a:latin typeface="Calibri" panose="020F0502020204030204" pitchFamily="34" charset="0"/>
                <a:ea typeface="Calibri" panose="020F0502020204030204" pitchFamily="34" charset="0"/>
                <a:cs typeface="B Nazanin" panose="00000400000000000000" pitchFamily="2" charset="-78"/>
              </a:rPr>
              <a:t>:</a:t>
            </a:r>
            <a:r>
              <a:rPr lang="fa-IR" sz="2800" b="1" dirty="0">
                <a:latin typeface="Calibri" panose="020F0502020204030204" pitchFamily="34" charset="0"/>
                <a:ea typeface="Calibri" panose="020F0502020204030204" pitchFamily="34" charset="0"/>
                <a:cs typeface="B Nazanin" panose="00000400000000000000" pitchFamily="2" charset="-78"/>
              </a:rPr>
              <a:t>دیدن , شنیدن , خواندن , فهمیدن (مصدر)</a:t>
            </a:r>
            <a:endParaRPr lang="en-US" sz="2800" b="1" dirty="0">
              <a:cs typeface="B Nazanin" panose="00000400000000000000" pitchFamily="2" charset="-78"/>
            </a:endParaRPr>
          </a:p>
          <a:p>
            <a:pPr algn="r">
              <a:lnSpc>
                <a:spcPct val="200000"/>
              </a:lnSpc>
              <a:spcAft>
                <a:spcPts val="1000"/>
              </a:spcAft>
            </a:pPr>
            <a:r>
              <a:rPr lang="fa-IR" sz="2800" b="1" dirty="0" smtClean="0">
                <a:latin typeface="Calibri" panose="020F0502020204030204" pitchFamily="34" charset="0"/>
                <a:ea typeface="Calibri" panose="020F0502020204030204" pitchFamily="34" charset="0"/>
                <a:cs typeface="B Nazanin" panose="00000400000000000000" pitchFamily="2" charset="-78"/>
              </a:rPr>
              <a:t> </a:t>
            </a:r>
            <a:endParaRPr lang="en-US" sz="2800" b="1" dirty="0">
              <a:latin typeface="Calibri" panose="020F0502020204030204" pitchFamily="34" charset="0"/>
              <a:ea typeface="Calibri" panose="020F0502020204030204" pitchFamily="34" charset="0"/>
              <a:cs typeface="B Nazanin" panose="00000400000000000000" pitchFamily="2" charset="-78"/>
            </a:endParaRPr>
          </a:p>
        </p:txBody>
      </p:sp>
      <p:sp>
        <p:nvSpPr>
          <p:cNvPr id="5" name="Rectangle 4"/>
          <p:cNvSpPr/>
          <p:nvPr/>
        </p:nvSpPr>
        <p:spPr>
          <a:xfrm>
            <a:off x="27297" y="3644138"/>
            <a:ext cx="11586948" cy="1708160"/>
          </a:xfrm>
          <a:prstGeom prst="rect">
            <a:avLst/>
          </a:prstGeom>
        </p:spPr>
        <p:txBody>
          <a:bodyPr wrap="square">
            <a:spAutoFit/>
          </a:bodyPr>
          <a:lstStyle/>
          <a:p>
            <a:pPr algn="r" rtl="1">
              <a:lnSpc>
                <a:spcPct val="200000"/>
              </a:lnSpc>
            </a:pPr>
            <a:r>
              <a:rPr lang="fa-IR" sz="2800" b="1" dirty="0">
                <a:solidFill>
                  <a:srgbClr val="C00000"/>
                </a:solidFill>
                <a:latin typeface="Calibri" panose="020F0502020204030204" pitchFamily="34" charset="0"/>
                <a:ea typeface="Calibri" panose="020F0502020204030204" pitchFamily="34" charset="0"/>
                <a:cs typeface="B Nazanin" panose="00000400000000000000" pitchFamily="2" charset="-78"/>
              </a:rPr>
              <a:t>مصدر : </a:t>
            </a:r>
            <a:r>
              <a:rPr lang="fa-IR" sz="2800" b="1" dirty="0">
                <a:latin typeface="Calibri" panose="020F0502020204030204" pitchFamily="34" charset="0"/>
                <a:ea typeface="Calibri" panose="020F0502020204030204" pitchFamily="34" charset="0"/>
                <a:cs typeface="B Nazanin" panose="00000400000000000000" pitchFamily="2" charset="-78"/>
              </a:rPr>
              <a:t>اسمی است که از آن بن فعل ساخته می شود و مفهوم اصلی فعل را بدون زمان و شخص مشخص می کند. علامت مصدر (ن) می باشد.</a:t>
            </a:r>
            <a:endParaRPr lang="en-US" sz="2800" dirty="0">
              <a:cs typeface="B Nazanin" panose="00000400000000000000" pitchFamily="2" charset="-78"/>
            </a:endParaRPr>
          </a:p>
        </p:txBody>
      </p:sp>
    </p:spTree>
    <p:extLst>
      <p:ext uri="{BB962C8B-B14F-4D97-AF65-F5344CB8AC3E}">
        <p14:creationId xmlns:p14="http://schemas.microsoft.com/office/powerpoint/2010/main" val="1569756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3899" y="1856096"/>
            <a:ext cx="11559653" cy="1944122"/>
          </a:xfrm>
          <a:prstGeom prst="rect">
            <a:avLst/>
          </a:prstGeom>
        </p:spPr>
        <p:txBody>
          <a:bodyPr wrap="square">
            <a:spAutoFit/>
          </a:bodyPr>
          <a:lstStyle/>
          <a:p>
            <a:pPr algn="r">
              <a:lnSpc>
                <a:spcPct val="200000"/>
              </a:lnSpc>
              <a:spcAft>
                <a:spcPts val="1000"/>
              </a:spcAft>
            </a:pPr>
            <a:r>
              <a:rPr lang="fa-IR" sz="2800" b="1" dirty="0">
                <a:solidFill>
                  <a:srgbClr val="C00000"/>
                </a:solidFill>
                <a:latin typeface="Calibri" panose="020F0502020204030204" pitchFamily="34" charset="0"/>
                <a:ea typeface="Calibri" panose="020F0502020204030204" pitchFamily="34" charset="0"/>
                <a:cs typeface="B Titr" panose="00000700000000000000" pitchFamily="2" charset="-78"/>
              </a:rPr>
              <a:t>نحوه ی ساخت بن فعل ماضی از مصدر :</a:t>
            </a:r>
            <a:endParaRPr lang="en-US" sz="2800" b="1" dirty="0">
              <a:solidFill>
                <a:srgbClr val="C00000"/>
              </a:solidFill>
              <a:latin typeface="Calibri" panose="020F0502020204030204" pitchFamily="34" charset="0"/>
              <a:ea typeface="Calibri" panose="020F0502020204030204" pitchFamily="34" charset="0"/>
              <a:cs typeface="B Titr" panose="00000700000000000000" pitchFamily="2" charset="-78"/>
            </a:endParaRPr>
          </a:p>
          <a:p>
            <a:pPr algn="r">
              <a:lnSpc>
                <a:spcPct val="200000"/>
              </a:lnSpc>
              <a:spcAft>
                <a:spcPts val="1000"/>
              </a:spcAft>
            </a:pPr>
            <a:r>
              <a:rPr lang="fa-IR" sz="2800" b="1" dirty="0">
                <a:latin typeface="Calibri" panose="020F0502020204030204" pitchFamily="34" charset="0"/>
                <a:ea typeface="Calibri" panose="020F0502020204030204" pitchFamily="34" charset="0"/>
                <a:cs typeface="B Nazanin" panose="00000400000000000000" pitchFamily="2" charset="-78"/>
              </a:rPr>
              <a:t>هر گاه از انتهای مصدر نشانه ی (ن) را حذف کنیم بن فعل ماضی به دست می آید.</a:t>
            </a:r>
            <a:endParaRPr lang="en-US" sz="2800" b="1" dirty="0">
              <a:effectLst/>
              <a:latin typeface="Calibri" panose="020F0502020204030204" pitchFamily="34" charset="0"/>
              <a:ea typeface="Calibri" panose="020F0502020204030204" pitchFamily="34" charset="0"/>
              <a:cs typeface="B Nazanin" panose="00000400000000000000" pitchFamily="2" charset="-78"/>
            </a:endParaRPr>
          </a:p>
        </p:txBody>
      </p:sp>
      <p:sp>
        <p:nvSpPr>
          <p:cNvPr id="5" name="Rectangle 4"/>
          <p:cNvSpPr/>
          <p:nvPr/>
        </p:nvSpPr>
        <p:spPr>
          <a:xfrm>
            <a:off x="9956132" y="4158734"/>
            <a:ext cx="1606530" cy="523220"/>
          </a:xfrm>
          <a:prstGeom prst="rect">
            <a:avLst/>
          </a:prstGeom>
        </p:spPr>
        <p:txBody>
          <a:bodyPr wrap="none">
            <a:spAutoFit/>
          </a:bodyPr>
          <a:lstStyle/>
          <a:p>
            <a:r>
              <a:rPr lang="fa-IR" sz="2800" b="1" dirty="0">
                <a:latin typeface="Calibri" panose="020F0502020204030204" pitchFamily="34" charset="0"/>
                <a:ea typeface="Calibri" panose="020F0502020204030204" pitchFamily="34" charset="0"/>
                <a:cs typeface="B Nazanin" panose="00000400000000000000" pitchFamily="2" charset="-78"/>
              </a:rPr>
              <a:t>دیدن : دید </a:t>
            </a:r>
            <a:endParaRPr lang="en-US" sz="2800" b="1" dirty="0">
              <a:cs typeface="B Nazanin" panose="00000400000000000000" pitchFamily="2" charset="-78"/>
            </a:endParaRPr>
          </a:p>
        </p:txBody>
      </p:sp>
      <p:sp>
        <p:nvSpPr>
          <p:cNvPr id="6" name="Rectangle 5"/>
          <p:cNvSpPr/>
          <p:nvPr/>
        </p:nvSpPr>
        <p:spPr>
          <a:xfrm>
            <a:off x="6716381" y="4158734"/>
            <a:ext cx="2113079" cy="523220"/>
          </a:xfrm>
          <a:prstGeom prst="rect">
            <a:avLst/>
          </a:prstGeom>
        </p:spPr>
        <p:txBody>
          <a:bodyPr wrap="none">
            <a:spAutoFit/>
          </a:bodyPr>
          <a:lstStyle/>
          <a:p>
            <a:r>
              <a:rPr lang="fa-IR" sz="2800" b="1" dirty="0">
                <a:latin typeface="Calibri" panose="020F0502020204030204" pitchFamily="34" charset="0"/>
                <a:ea typeface="Calibri" panose="020F0502020204030204" pitchFamily="34" charset="0"/>
                <a:cs typeface="B Nazanin" panose="00000400000000000000" pitchFamily="2" charset="-78"/>
              </a:rPr>
              <a:t> شنیدن : شنید </a:t>
            </a:r>
            <a:endParaRPr lang="en-US" sz="2800" b="1" dirty="0">
              <a:cs typeface="B Nazanin" panose="00000400000000000000" pitchFamily="2" charset="-78"/>
            </a:endParaRPr>
          </a:p>
        </p:txBody>
      </p:sp>
      <p:sp>
        <p:nvSpPr>
          <p:cNvPr id="7" name="Rectangle 6"/>
          <p:cNvSpPr/>
          <p:nvPr/>
        </p:nvSpPr>
        <p:spPr>
          <a:xfrm>
            <a:off x="3745277" y="4158734"/>
            <a:ext cx="2093843" cy="523220"/>
          </a:xfrm>
          <a:prstGeom prst="rect">
            <a:avLst/>
          </a:prstGeom>
        </p:spPr>
        <p:txBody>
          <a:bodyPr wrap="none">
            <a:spAutoFit/>
          </a:bodyPr>
          <a:lstStyle/>
          <a:p>
            <a:r>
              <a:rPr lang="fa-IR" sz="2800" b="1" dirty="0">
                <a:latin typeface="Calibri" panose="020F0502020204030204" pitchFamily="34" charset="0"/>
                <a:ea typeface="Calibri" panose="020F0502020204030204" pitchFamily="34" charset="0"/>
                <a:cs typeface="B Nazanin" panose="00000400000000000000" pitchFamily="2" charset="-78"/>
              </a:rPr>
              <a:t>خواندن : خواند </a:t>
            </a:r>
            <a:endParaRPr lang="en-US" sz="2800" b="1" dirty="0">
              <a:cs typeface="B Nazanin" panose="00000400000000000000" pitchFamily="2" charset="-78"/>
            </a:endParaRPr>
          </a:p>
        </p:txBody>
      </p:sp>
      <p:sp>
        <p:nvSpPr>
          <p:cNvPr id="8" name="Rectangle 7"/>
          <p:cNvSpPr/>
          <p:nvPr/>
        </p:nvSpPr>
        <p:spPr>
          <a:xfrm>
            <a:off x="642727" y="4158734"/>
            <a:ext cx="2225289" cy="523220"/>
          </a:xfrm>
          <a:prstGeom prst="rect">
            <a:avLst/>
          </a:prstGeom>
        </p:spPr>
        <p:txBody>
          <a:bodyPr wrap="none">
            <a:spAutoFit/>
          </a:bodyPr>
          <a:lstStyle/>
          <a:p>
            <a:r>
              <a:rPr lang="fa-IR" sz="2800" b="1" dirty="0">
                <a:latin typeface="Calibri" panose="020F0502020204030204" pitchFamily="34" charset="0"/>
                <a:ea typeface="Calibri" panose="020F0502020204030204" pitchFamily="34" charset="0"/>
                <a:cs typeface="B Nazanin" panose="00000400000000000000" pitchFamily="2" charset="-78"/>
              </a:rPr>
              <a:t> فهمیدن : فهمید</a:t>
            </a:r>
            <a:endParaRPr lang="en-US" sz="2800" b="1" dirty="0">
              <a:cs typeface="B Nazanin" panose="00000400000000000000" pitchFamily="2" charset="-78"/>
            </a:endParaRPr>
          </a:p>
        </p:txBody>
      </p:sp>
      <p:cxnSp>
        <p:nvCxnSpPr>
          <p:cNvPr id="9" name="Straight Connector 8"/>
          <p:cNvCxnSpPr/>
          <p:nvPr/>
        </p:nvCxnSpPr>
        <p:spPr>
          <a:xfrm flipH="1">
            <a:off x="10759397" y="4275483"/>
            <a:ext cx="335280" cy="28972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7771967" y="4295983"/>
            <a:ext cx="335280" cy="28972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819970" y="4295983"/>
            <a:ext cx="335280" cy="28972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755371" y="4295983"/>
            <a:ext cx="335280" cy="28972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0761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224585"/>
            <a:ext cx="11900848" cy="3667671"/>
          </a:xfrm>
          <a:prstGeom prst="rect">
            <a:avLst/>
          </a:prstGeom>
        </p:spPr>
        <p:txBody>
          <a:bodyPr wrap="square">
            <a:spAutoFit/>
          </a:bodyPr>
          <a:lstStyle/>
          <a:p>
            <a:pPr algn="r">
              <a:lnSpc>
                <a:spcPct val="200000"/>
              </a:lnSpc>
              <a:spcAft>
                <a:spcPts val="1000"/>
              </a:spcAft>
            </a:pPr>
            <a:r>
              <a:rPr lang="fa-IR" sz="2800" b="1" dirty="0">
                <a:solidFill>
                  <a:srgbClr val="C00000"/>
                </a:solidFill>
                <a:latin typeface="Calibri" panose="020F0502020204030204" pitchFamily="34" charset="0"/>
                <a:ea typeface="Calibri" panose="020F0502020204030204" pitchFamily="34" charset="0"/>
                <a:cs typeface="B Titr" panose="00000700000000000000" pitchFamily="2" charset="-78"/>
              </a:rPr>
              <a:t>شناسه :</a:t>
            </a:r>
            <a:endParaRPr lang="en-US" sz="2800" b="1" dirty="0">
              <a:solidFill>
                <a:srgbClr val="C00000"/>
              </a:solidFill>
              <a:latin typeface="Calibri" panose="020F0502020204030204" pitchFamily="34" charset="0"/>
              <a:ea typeface="Calibri" panose="020F0502020204030204" pitchFamily="34" charset="0"/>
              <a:cs typeface="B Titr" panose="00000700000000000000" pitchFamily="2" charset="-78"/>
            </a:endParaRPr>
          </a:p>
          <a:p>
            <a:pPr algn="r">
              <a:lnSpc>
                <a:spcPct val="200000"/>
              </a:lnSpc>
              <a:spcAft>
                <a:spcPts val="1000"/>
              </a:spcAft>
            </a:pPr>
            <a:r>
              <a:rPr lang="fa-IR" sz="2800" b="1" dirty="0">
                <a:latin typeface="Calibri" panose="020F0502020204030204" pitchFamily="34" charset="0"/>
                <a:ea typeface="Calibri" panose="020F0502020204030204" pitchFamily="34" charset="0"/>
                <a:cs typeface="B Nazanin" panose="00000400000000000000" pitchFamily="2" charset="-78"/>
              </a:rPr>
              <a:t>جزئی از یک فعل است که در هنگام صرف فعل مدام در حال تغیر است و مفهوم شخص انجام دهنده و مفرد و جمع بودن فعل را در بردارد و شخص و شمار افعال را از طریق شناسه ها مشخص می کنیم.</a:t>
            </a:r>
            <a:endParaRPr lang="en-US" sz="2800" b="1"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1730833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1505" t="29990" r="21329" b="31764"/>
          <a:stretch/>
        </p:blipFill>
        <p:spPr>
          <a:xfrm>
            <a:off x="873457" y="2210937"/>
            <a:ext cx="11048360" cy="4285397"/>
          </a:xfrm>
          <a:prstGeom prst="rect">
            <a:avLst/>
          </a:prstGeom>
        </p:spPr>
      </p:pic>
    </p:spTree>
    <p:extLst>
      <p:ext uri="{BB962C8B-B14F-4D97-AF65-F5344CB8AC3E}">
        <p14:creationId xmlns:p14="http://schemas.microsoft.com/office/powerpoint/2010/main" val="19621789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1334</TotalTime>
  <Words>1390</Words>
  <Application>Microsoft Office PowerPoint</Application>
  <PresentationFormat>Widescreen</PresentationFormat>
  <Paragraphs>121</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B Nazanin</vt:lpstr>
      <vt:lpstr>B Titr</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Alireza Golestan</dc:creator>
  <cp:lastModifiedBy>Alireza Golestan</cp:lastModifiedBy>
  <cp:revision>140</cp:revision>
  <dcterms:created xsi:type="dcterms:W3CDTF">2015-07-06T05:06:21Z</dcterms:created>
  <dcterms:modified xsi:type="dcterms:W3CDTF">2015-09-02T14:18:49Z</dcterms:modified>
</cp:coreProperties>
</file>