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FC84"/>
    <a:srgbClr val="000099"/>
    <a:srgbClr val="52F226"/>
    <a:srgbClr val="A907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72" autoAdjust="0"/>
    <p:restoredTop sz="94660"/>
  </p:normalViewPr>
  <p:slideViewPr>
    <p:cSldViewPr>
      <p:cViewPr varScale="1">
        <p:scale>
          <a:sx n="60" d="100"/>
          <a:sy n="60" d="100"/>
        </p:scale>
        <p:origin x="80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6A7FC62-289B-4ED8-9B99-52B7A2326668}" type="datetimeFigureOut">
              <a:rPr lang="fa-IR" smtClean="0"/>
              <a:pPr/>
              <a:t>06/28/1443</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05CCE7B-B7F0-4EB5-8FB3-AB5704CFC6D2}" type="slidenum">
              <a:rPr lang="fa-IR" smtClean="0"/>
              <a:pPr/>
              <a:t>‹#›</a:t>
            </a:fld>
            <a:endParaRPr lang="fa-IR"/>
          </a:p>
        </p:txBody>
      </p:sp>
    </p:spTree>
    <p:extLst>
      <p:ext uri="{BB962C8B-B14F-4D97-AF65-F5344CB8AC3E}">
        <p14:creationId xmlns:p14="http://schemas.microsoft.com/office/powerpoint/2010/main" val="206748361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2C63BFEA-C319-4ADD-B8B4-C4EF65293574}" type="datetimeFigureOut">
              <a:rPr lang="fa-IR" smtClean="0"/>
              <a:pPr/>
              <a:t>06/28/1443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7592BC1-424A-4D8C-9085-FF3C295A4160}"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C63BFEA-C319-4ADD-B8B4-C4EF65293574}" type="datetimeFigureOut">
              <a:rPr lang="fa-IR" smtClean="0"/>
              <a:pPr/>
              <a:t>06/28/1443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7592BC1-424A-4D8C-9085-FF3C295A4160}"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C63BFEA-C319-4ADD-B8B4-C4EF65293574}" type="datetimeFigureOut">
              <a:rPr lang="fa-IR" smtClean="0"/>
              <a:pPr/>
              <a:t>06/28/1443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7592BC1-424A-4D8C-9085-FF3C295A4160}"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C63BFEA-C319-4ADD-B8B4-C4EF65293574}" type="datetimeFigureOut">
              <a:rPr lang="fa-IR" smtClean="0"/>
              <a:pPr/>
              <a:t>06/28/1443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7592BC1-424A-4D8C-9085-FF3C295A4160}"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63BFEA-C319-4ADD-B8B4-C4EF65293574}" type="datetimeFigureOut">
              <a:rPr lang="fa-IR" smtClean="0"/>
              <a:pPr/>
              <a:t>06/28/1443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7592BC1-424A-4D8C-9085-FF3C295A4160}"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2C63BFEA-C319-4ADD-B8B4-C4EF65293574}" type="datetimeFigureOut">
              <a:rPr lang="fa-IR" smtClean="0"/>
              <a:pPr/>
              <a:t>06/28/1443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7592BC1-424A-4D8C-9085-FF3C295A4160}"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2C63BFEA-C319-4ADD-B8B4-C4EF65293574}" type="datetimeFigureOut">
              <a:rPr lang="fa-IR" smtClean="0"/>
              <a:pPr/>
              <a:t>06/28/1443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7592BC1-424A-4D8C-9085-FF3C295A4160}"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2C63BFEA-C319-4ADD-B8B4-C4EF65293574}" type="datetimeFigureOut">
              <a:rPr lang="fa-IR" smtClean="0"/>
              <a:pPr/>
              <a:t>06/28/1443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7592BC1-424A-4D8C-9085-FF3C295A4160}"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63BFEA-C319-4ADD-B8B4-C4EF65293574}" type="datetimeFigureOut">
              <a:rPr lang="fa-IR" smtClean="0"/>
              <a:pPr/>
              <a:t>06/28/1443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7592BC1-424A-4D8C-9085-FF3C295A4160}"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63BFEA-C319-4ADD-B8B4-C4EF65293574}" type="datetimeFigureOut">
              <a:rPr lang="fa-IR" smtClean="0"/>
              <a:pPr/>
              <a:t>06/28/1443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7592BC1-424A-4D8C-9085-FF3C295A4160}"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63BFEA-C319-4ADD-B8B4-C4EF65293574}" type="datetimeFigureOut">
              <a:rPr lang="fa-IR" smtClean="0"/>
              <a:pPr/>
              <a:t>06/28/1443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7592BC1-424A-4D8C-9085-FF3C295A4160}"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C63BFEA-C319-4ADD-B8B4-C4EF65293574}" type="datetimeFigureOut">
              <a:rPr lang="fa-IR" smtClean="0"/>
              <a:pPr/>
              <a:t>06/28/1443</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7592BC1-424A-4D8C-9085-FF3C295A4160}"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fa-IR"/>
          </a:p>
        </p:txBody>
      </p:sp>
      <p:pic>
        <p:nvPicPr>
          <p:cNvPr id="5" name="Picture 4" descr="9642879953.jpg"/>
          <p:cNvPicPr>
            <a:picLocks noChangeAspect="1"/>
          </p:cNvPicPr>
          <p:nvPr/>
        </p:nvPicPr>
        <p:blipFill>
          <a:blip r:embed="rId2"/>
          <a:stretch>
            <a:fillRect/>
          </a:stretch>
        </p:blipFill>
        <p:spPr>
          <a:xfrm>
            <a:off x="0" y="10778"/>
            <a:ext cx="9144000" cy="6847222"/>
          </a:xfrm>
          <a:prstGeom prst="rect">
            <a:avLst/>
          </a:prstGeom>
          <a:ln>
            <a:noFill/>
          </a:ln>
          <a:effectLst>
            <a:outerShdw blurRad="190500" algn="tl" rotWithShape="0">
              <a:srgbClr val="000000">
                <a:alpha val="70000"/>
              </a:srgbClr>
            </a:outerShdw>
          </a:effectLst>
        </p:spPr>
      </p:pic>
      <p:sp>
        <p:nvSpPr>
          <p:cNvPr id="6" name="TextBox 5"/>
          <p:cNvSpPr txBox="1"/>
          <p:nvPr/>
        </p:nvSpPr>
        <p:spPr>
          <a:xfrm>
            <a:off x="714348" y="4786322"/>
            <a:ext cx="7429552" cy="1015663"/>
          </a:xfrm>
          <a:prstGeom prst="rect">
            <a:avLst/>
          </a:prstGeom>
        </p:spPr>
        <p:style>
          <a:lnRef idx="1">
            <a:schemeClr val="accent2"/>
          </a:lnRef>
          <a:fillRef idx="2">
            <a:schemeClr val="accent2"/>
          </a:fillRef>
          <a:effectRef idx="1">
            <a:schemeClr val="accent2"/>
          </a:effectRef>
          <a:fontRef idx="minor">
            <a:schemeClr val="dk1"/>
          </a:fontRef>
        </p:style>
        <p:txBody>
          <a:bodyPr wrap="square" rtlCol="1">
            <a:spAutoFit/>
          </a:bodyPr>
          <a:lstStyle/>
          <a:p>
            <a:r>
              <a:rPr lang="fa-IR"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Badr" pitchFamily="2" charset="-78"/>
              </a:rPr>
              <a:t>تهیه و تنظیم : محمد نیکویی</a:t>
            </a:r>
            <a:endParaRPr lang="fa-IR"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Badr" pitchFamily="2" charset="-78"/>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1" nodeType="clickEffect">
                                  <p:stCondLst>
                                    <p:cond delay="0"/>
                                  </p:stCondLst>
                                  <p:iterate type="lt">
                                    <p:tmPct val="10000"/>
                                  </p:iterate>
                                  <p:childTnLst>
                                    <p:set>
                                      <p:cBhvr>
                                        <p:cTn id="6" dur="1" fill="hold">
                                          <p:stCondLst>
                                            <p:cond delay="0"/>
                                          </p:stCondLst>
                                        </p:cTn>
                                        <p:tgtEl>
                                          <p:spTgt spid="6">
                                            <p:bg/>
                                          </p:spTgt>
                                        </p:tgtEl>
                                        <p:attrNameLst>
                                          <p:attrName>style.visibility</p:attrName>
                                        </p:attrNameLst>
                                      </p:cBhvr>
                                      <p:to>
                                        <p:strVal val="visible"/>
                                      </p:to>
                                    </p:set>
                                    <p:animEffect transition="in" filter="fade">
                                      <p:cBhvr>
                                        <p:cTn id="7" dur="2000"/>
                                        <p:tgtEl>
                                          <p:spTgt spid="6">
                                            <p:bg/>
                                          </p:spTgt>
                                        </p:tgtEl>
                                      </p:cBhvr>
                                    </p:animEffect>
                                    <p:anim calcmode="lin" valueType="num">
                                      <p:cBhvr>
                                        <p:cTn id="8" dur="2000" fill="hold"/>
                                        <p:tgtEl>
                                          <p:spTgt spid="6">
                                            <p:bg/>
                                          </p:spTgt>
                                        </p:tgtEl>
                                        <p:attrNameLst>
                                          <p:attrName>ppt_w</p:attrName>
                                        </p:attrNameLst>
                                      </p:cBhvr>
                                      <p:tavLst>
                                        <p:tav tm="0" fmla="#ppt_w*sin(2.5*pi*$)">
                                          <p:val>
                                            <p:fltVal val="0"/>
                                          </p:val>
                                        </p:tav>
                                        <p:tav tm="100000">
                                          <p:val>
                                            <p:fltVal val="1"/>
                                          </p:val>
                                        </p:tav>
                                      </p:tavLst>
                                    </p:anim>
                                    <p:anim calcmode="lin" valueType="num">
                                      <p:cBhvr>
                                        <p:cTn id="9" dur="2000" fill="hold"/>
                                        <p:tgtEl>
                                          <p:spTgt spid="6">
                                            <p:bg/>
                                          </p:spTgt>
                                        </p:tgtEl>
                                        <p:attrNameLst>
                                          <p:attrName>ppt_h</p:attrName>
                                        </p:attrNameLst>
                                      </p:cBhvr>
                                      <p:tavLst>
                                        <p:tav tm="0">
                                          <p:val>
                                            <p:strVal val="#ppt_h"/>
                                          </p:val>
                                        </p:tav>
                                        <p:tav tm="100000">
                                          <p:val>
                                            <p:strVal val="#ppt_h"/>
                                          </p:val>
                                        </p:tav>
                                      </p:tavLst>
                                    </p:anim>
                                  </p:childTnLst>
                                </p:cTn>
                              </p:par>
                              <p:par>
                                <p:cTn id="10" presetID="45" presetClass="entr" presetSubtype="0" fill="hold" grpId="1" nodeType="withEffect">
                                  <p:stCondLst>
                                    <p:cond delay="0"/>
                                  </p:stCondLst>
                                  <p:iterate type="lt">
                                    <p:tmPct val="10000"/>
                                  </p:iterate>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2000"/>
                                        <p:tgtEl>
                                          <p:spTgt spid="6">
                                            <p:txEl>
                                              <p:pRg st="0" end="0"/>
                                            </p:txEl>
                                          </p:spTgt>
                                        </p:tgtEl>
                                      </p:cBhvr>
                                    </p:animEffect>
                                    <p:anim calcmode="lin" valueType="num">
                                      <p:cBhvr>
                                        <p:cTn id="13" dur="2000" fill="hold"/>
                                        <p:tgtEl>
                                          <p:spTgt spid="6">
                                            <p:txEl>
                                              <p:pRg st="0" end="0"/>
                                            </p:txEl>
                                          </p:spTgt>
                                        </p:tgtEl>
                                        <p:attrNameLst>
                                          <p:attrName>ppt_w</p:attrName>
                                        </p:attrNameLst>
                                      </p:cBhvr>
                                      <p:tavLst>
                                        <p:tav tm="0" fmla="#ppt_w*sin(2.5*pi*$)">
                                          <p:val>
                                            <p:fltVal val="0"/>
                                          </p:val>
                                        </p:tav>
                                        <p:tav tm="100000">
                                          <p:val>
                                            <p:fltVal val="1"/>
                                          </p:val>
                                        </p:tav>
                                      </p:tavLst>
                                    </p:anim>
                                    <p:anim calcmode="lin" valueType="num">
                                      <p:cBhvr>
                                        <p:cTn id="14" dur="2000" fill="hold"/>
                                        <p:tgtEl>
                                          <p:spTgt spid="6">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build="allAtOnce"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3409e44d65c482c4dab196eef3389654.jpg"/>
          <p:cNvPicPr>
            <a:picLocks noGrp="1" noChangeAspect="1"/>
          </p:cNvPicPr>
          <p:nvPr>
            <p:ph idx="1"/>
          </p:nvPr>
        </p:nvPicPr>
        <p:blipFill>
          <a:blip r:embed="rId2">
            <a:lum bright="-20000" contrast="-10000"/>
          </a:blip>
          <a:stretch>
            <a:fillRect/>
          </a:stretch>
        </p:blipFill>
        <p:spPr>
          <a:xfrm>
            <a:off x="0" y="0"/>
            <a:ext cx="9144000" cy="6858000"/>
          </a:xfrm>
        </p:spPr>
      </p:pic>
      <p:sp>
        <p:nvSpPr>
          <p:cNvPr id="2049" name="Rectangle 1"/>
          <p:cNvSpPr>
            <a:spLocks noChangeArrowheads="1"/>
          </p:cNvSpPr>
          <p:nvPr/>
        </p:nvSpPr>
        <p:spPr bwMode="auto">
          <a:xfrm>
            <a:off x="0" y="2571744"/>
            <a:ext cx="91440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6600" b="1" i="0" u="none" strike="noStrike" cap="none" normalizeH="0" baseline="0" dirty="0" smtClean="0">
                <a:ln>
                  <a:noFill/>
                </a:ln>
                <a:solidFill>
                  <a:srgbClr val="52F226"/>
                </a:solidFill>
                <a:effectLst/>
                <a:latin typeface="BLotus"/>
                <a:ea typeface="Calibri" pitchFamily="34" charset="0"/>
                <a:cs typeface="B Nazanin" pitchFamily="2" charset="-78"/>
              </a:rPr>
              <a:t>بشنويد اي </a:t>
            </a:r>
            <a:r>
              <a:rPr kumimoji="0" lang="fa-IR" sz="6600" b="1" i="0" u="none" strike="noStrike" cap="none" normalizeH="0" baseline="0" dirty="0" smtClean="0">
                <a:ln>
                  <a:noFill/>
                </a:ln>
                <a:solidFill>
                  <a:srgbClr val="52F226"/>
                </a:solidFill>
                <a:effectLst/>
                <a:latin typeface="BLotus"/>
                <a:ea typeface="Calibri" pitchFamily="34" charset="0"/>
                <a:cs typeface="B Nazanin" pitchFamily="2" charset="-78"/>
              </a:rPr>
              <a:t>دوستان</a:t>
            </a:r>
            <a:r>
              <a:rPr kumimoji="0" lang="en-US" sz="6600" b="1" i="0" u="none" strike="noStrike" cap="none" normalizeH="0" baseline="0" smtClean="0">
                <a:ln>
                  <a:noFill/>
                </a:ln>
                <a:solidFill>
                  <a:srgbClr val="52F226"/>
                </a:solidFill>
                <a:effectLst/>
                <a:latin typeface="BLotus"/>
                <a:ea typeface="Calibri" pitchFamily="34" charset="0"/>
                <a:cs typeface="B Nazanin" pitchFamily="2" charset="-78"/>
              </a:rPr>
              <a:t> </a:t>
            </a:r>
            <a:r>
              <a:rPr kumimoji="0" lang="fa-IR" sz="6600" b="1" i="0" u="none" strike="noStrike" cap="none" normalizeH="0" baseline="0" smtClean="0">
                <a:ln>
                  <a:noFill/>
                </a:ln>
                <a:solidFill>
                  <a:srgbClr val="52F226"/>
                </a:solidFill>
                <a:effectLst/>
                <a:latin typeface="BLotus"/>
                <a:ea typeface="Calibri" pitchFamily="34" charset="0"/>
                <a:cs typeface="B Nazanin" pitchFamily="2" charset="-78"/>
              </a:rPr>
              <a:t> </a:t>
            </a:r>
            <a:r>
              <a:rPr kumimoji="0" lang="fa-IR" sz="6600" b="1" i="0" u="none" strike="noStrike" cap="none" normalizeH="0" baseline="0" dirty="0" smtClean="0">
                <a:ln>
                  <a:noFill/>
                </a:ln>
                <a:solidFill>
                  <a:srgbClr val="52F226"/>
                </a:solidFill>
                <a:effectLst/>
                <a:latin typeface="BLotus"/>
                <a:ea typeface="Calibri" pitchFamily="34" charset="0"/>
                <a:cs typeface="B Nazanin" pitchFamily="2" charset="-78"/>
              </a:rPr>
              <a:t>اين داستان</a:t>
            </a:r>
            <a:endParaRPr kumimoji="0" lang="fa-IR" sz="8000" b="1" i="0" u="none" strike="noStrike" cap="none" normalizeH="0" baseline="0" dirty="0" smtClean="0">
              <a:ln>
                <a:noFill/>
              </a:ln>
              <a:solidFill>
                <a:srgbClr val="52F226"/>
              </a:solidFill>
              <a:effectLst/>
              <a:latin typeface="Arial" pitchFamily="34" charset="0"/>
              <a:cs typeface="Arial" pitchFamily="34" charset="0"/>
            </a:endParaRPr>
          </a:p>
        </p:txBody>
      </p:sp>
      <p:sp>
        <p:nvSpPr>
          <p:cNvPr id="2050" name="Rectangle 2"/>
          <p:cNvSpPr>
            <a:spLocks noChangeArrowheads="1"/>
          </p:cNvSpPr>
          <p:nvPr/>
        </p:nvSpPr>
        <p:spPr bwMode="auto">
          <a:xfrm>
            <a:off x="48240" y="3857628"/>
            <a:ext cx="9095760" cy="110799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6600" b="1" i="0" u="none" strike="noStrike" cap="none" normalizeH="0" baseline="0" dirty="0" smtClean="0">
                <a:ln>
                  <a:noFill/>
                </a:ln>
                <a:solidFill>
                  <a:srgbClr val="52F226"/>
                </a:solidFill>
                <a:effectLst/>
                <a:latin typeface="BLotus"/>
                <a:ea typeface="Calibri" pitchFamily="34" charset="0"/>
                <a:cs typeface="B Nazanin" pitchFamily="2" charset="-78"/>
              </a:rPr>
              <a:t>خود حقيقت نقد حال ماست آن</a:t>
            </a:r>
            <a:endParaRPr kumimoji="0" lang="fa-IR" sz="8000" b="1" i="0" u="none" strike="noStrike" cap="none" normalizeH="0" baseline="0" dirty="0" smtClean="0">
              <a:ln>
                <a:noFill/>
              </a:ln>
              <a:solidFill>
                <a:srgbClr val="52F226"/>
              </a:solidFill>
              <a:effectLst/>
              <a:latin typeface="Arial" pitchFamily="34" charset="0"/>
              <a:cs typeface="Arial" pitchFamily="34" charset="0"/>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049">
                                            <p:txEl>
                                              <p:pRg st="0" end="0"/>
                                            </p:txEl>
                                          </p:spTgt>
                                        </p:tgtEl>
                                        <p:attrNameLst>
                                          <p:attrName>style.visibility</p:attrName>
                                        </p:attrNameLst>
                                      </p:cBhvr>
                                      <p:to>
                                        <p:strVal val="visible"/>
                                      </p:to>
                                    </p:set>
                                    <p:animEffect transition="in" filter="wedge">
                                      <p:cBhvr>
                                        <p:cTn id="7" dur="2000"/>
                                        <p:tgtEl>
                                          <p:spTgt spid="20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2050">
                                            <p:txEl>
                                              <p:pRg st="0" end="0"/>
                                            </p:txEl>
                                          </p:spTgt>
                                        </p:tgtEl>
                                        <p:attrNameLst>
                                          <p:attrName>style.visibility</p:attrName>
                                        </p:attrNameLst>
                                      </p:cBhvr>
                                      <p:to>
                                        <p:strVal val="visible"/>
                                      </p:to>
                                    </p:set>
                                    <p:animEffect transition="in" filter="slide(fromBottom)">
                                      <p:cBhvr>
                                        <p:cTn id="12" dur="500"/>
                                        <p:tgtEl>
                                          <p:spTgt spid="205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1643050"/>
            <a:ext cx="8229600" cy="1143000"/>
          </a:xfrm>
        </p:spPr>
        <p:txBody>
          <a:bodyPr/>
          <a:lstStyle/>
          <a:p>
            <a:endParaRPr lang="fa-IR" dirty="0"/>
          </a:p>
        </p:txBody>
      </p:sp>
      <p:pic>
        <p:nvPicPr>
          <p:cNvPr id="4" name="Content Placeholder 3" descr="22.jpg"/>
          <p:cNvPicPr>
            <a:picLocks noGrp="1" noChangeAspect="1"/>
          </p:cNvPicPr>
          <p:nvPr>
            <p:ph idx="1"/>
          </p:nvPr>
        </p:nvPicPr>
        <p:blipFill>
          <a:blip r:embed="rId2">
            <a:lum bright="30000" contrast="40000"/>
          </a:blip>
          <a:stretch>
            <a:fillRect/>
          </a:stretch>
        </p:blipFill>
        <p:spPr>
          <a:xfrm>
            <a:off x="0" y="0"/>
            <a:ext cx="9143999" cy="6858000"/>
          </a:xfrm>
        </p:spPr>
      </p:pic>
      <p:sp>
        <p:nvSpPr>
          <p:cNvPr id="16385" name="Rectangle 1"/>
          <p:cNvSpPr>
            <a:spLocks noChangeArrowheads="1"/>
          </p:cNvSpPr>
          <p:nvPr/>
        </p:nvSpPr>
        <p:spPr bwMode="auto">
          <a:xfrm>
            <a:off x="424818" y="0"/>
            <a:ext cx="8719182"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a-IR" sz="6600" b="1" i="0" u="none" strike="noStrike" cap="none" normalizeH="0" baseline="0" dirty="0" smtClean="0">
                <a:ln>
                  <a:noFill/>
                </a:ln>
                <a:solidFill>
                  <a:srgbClr val="00B0F0"/>
                </a:solidFill>
                <a:effectLst>
                  <a:outerShdw blurRad="38100" dist="38100" dir="2700000" algn="tl">
                    <a:srgbClr val="000000">
                      <a:alpha val="43137"/>
                    </a:srgbClr>
                  </a:outerShdw>
                </a:effectLst>
                <a:latin typeface="BLotus"/>
                <a:ea typeface="Calibri" pitchFamily="34" charset="0"/>
                <a:cs typeface="B Badr" pitchFamily="2" charset="-78"/>
              </a:rPr>
              <a:t>روزي و روزگاري در زما نهاي قديم مارگيري زندگي ميكرد</a:t>
            </a:r>
            <a:r>
              <a:rPr kumimoji="0" lang="en-US" sz="6600" b="1" i="0" u="none" strike="noStrike" cap="none" normalizeH="0" baseline="0" dirty="0" smtClean="0">
                <a:ln>
                  <a:noFill/>
                </a:ln>
                <a:solidFill>
                  <a:srgbClr val="00B0F0"/>
                </a:solidFill>
                <a:effectLst>
                  <a:outerShdw blurRad="38100" dist="38100" dir="2700000" algn="tl">
                    <a:srgbClr val="000000">
                      <a:alpha val="43137"/>
                    </a:srgbClr>
                  </a:outerShdw>
                </a:effectLst>
                <a:latin typeface="BLotus"/>
                <a:ea typeface="Calibri" pitchFamily="34" charset="0"/>
                <a:cs typeface="B Badr" pitchFamily="2" charset="-78"/>
              </a:rPr>
              <a:t>. </a:t>
            </a:r>
            <a:r>
              <a:rPr kumimoji="0" lang="fa-IR" sz="6600" b="1" i="0" u="none" strike="noStrike" cap="none" normalizeH="0" baseline="0" dirty="0" smtClean="0">
                <a:ln>
                  <a:noFill/>
                </a:ln>
                <a:solidFill>
                  <a:srgbClr val="00B0F0"/>
                </a:solidFill>
                <a:effectLst>
                  <a:outerShdw blurRad="38100" dist="38100" dir="2700000" algn="tl">
                    <a:srgbClr val="000000">
                      <a:alpha val="43137"/>
                    </a:srgbClr>
                  </a:outerShdw>
                </a:effectLst>
                <a:latin typeface="BLotus"/>
                <a:ea typeface="Calibri" pitchFamily="34" charset="0"/>
                <a:cs typeface="B Badr" pitchFamily="2" charset="-78"/>
              </a:rPr>
              <a:t>مارگير به كوه و دشت و صحرا مي رفت،</a:t>
            </a:r>
            <a:r>
              <a:rPr kumimoji="0" lang="fa-IR" sz="6600" b="1" i="0" u="none" strike="noStrike" cap="none" normalizeH="0" dirty="0" smtClean="0">
                <a:ln>
                  <a:noFill/>
                </a:ln>
                <a:solidFill>
                  <a:srgbClr val="00B0F0"/>
                </a:solidFill>
                <a:effectLst>
                  <a:outerShdw blurRad="38100" dist="38100" dir="2700000" algn="tl">
                    <a:srgbClr val="000000">
                      <a:alpha val="43137"/>
                    </a:srgbClr>
                  </a:outerShdw>
                </a:effectLst>
                <a:latin typeface="BLotus"/>
                <a:ea typeface="Calibri" pitchFamily="34" charset="0"/>
                <a:cs typeface="B Badr" pitchFamily="2" charset="-78"/>
              </a:rPr>
              <a:t> </a:t>
            </a:r>
            <a:r>
              <a:rPr kumimoji="0" lang="fa-IR" sz="6600" b="1" i="0" u="none" strike="noStrike" cap="none" normalizeH="0" baseline="0" dirty="0" smtClean="0">
                <a:ln>
                  <a:noFill/>
                </a:ln>
                <a:solidFill>
                  <a:srgbClr val="00B0F0"/>
                </a:solidFill>
                <a:effectLst>
                  <a:outerShdw blurRad="38100" dist="38100" dir="2700000" algn="tl">
                    <a:srgbClr val="000000">
                      <a:alpha val="43137"/>
                    </a:srgbClr>
                  </a:outerShdw>
                </a:effectLst>
                <a:latin typeface="BLotus"/>
                <a:ea typeface="Calibri" pitchFamily="34" charset="0"/>
                <a:cs typeface="B Badr" pitchFamily="2" charset="-78"/>
              </a:rPr>
              <a:t>مار ميگرفت و آن ها را به طبيبان مي فروخت تا از زهر مارها دارو بسازند</a:t>
            </a:r>
            <a:r>
              <a:rPr kumimoji="0" lang="en-US" sz="2800" b="1" i="0" u="none" strike="noStrike" cap="none" normalizeH="0" baseline="0" dirty="0" smtClean="0">
                <a:ln>
                  <a:noFill/>
                </a:ln>
                <a:solidFill>
                  <a:srgbClr val="00B0F0"/>
                </a:solidFill>
                <a:effectLst>
                  <a:outerShdw blurRad="38100" dist="38100" dir="2700000" algn="tl">
                    <a:srgbClr val="000000">
                      <a:alpha val="43137"/>
                    </a:srgbClr>
                  </a:outerShdw>
                </a:effectLst>
                <a:latin typeface="BLotus"/>
                <a:ea typeface="Calibri" pitchFamily="34" charset="0"/>
                <a:cs typeface="B Badr" pitchFamily="2" charset="-78"/>
              </a:rPr>
              <a:t>. </a:t>
            </a:r>
            <a:endParaRPr kumimoji="0" lang="en-US" sz="3600" b="1" i="0" u="none" strike="noStrike" cap="none" normalizeH="0" baseline="0" dirty="0" smtClean="0">
              <a:ln>
                <a:noFill/>
              </a:ln>
              <a:solidFill>
                <a:srgbClr val="00B0F0"/>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6385"/>
                                        </p:tgtEl>
                                        <p:attrNameLst>
                                          <p:attrName>style.visibility</p:attrName>
                                        </p:attrNameLst>
                                      </p:cBhvr>
                                      <p:to>
                                        <p:strVal val="visible"/>
                                      </p:to>
                                    </p:set>
                                    <p:anim calcmode="lin" valueType="num">
                                      <p:cBhvr additive="base">
                                        <p:cTn id="7" dur="5000" fill="hold"/>
                                        <p:tgtEl>
                                          <p:spTgt spid="16385"/>
                                        </p:tgtEl>
                                        <p:attrNameLst>
                                          <p:attrName>ppt_x</p:attrName>
                                        </p:attrNameLst>
                                      </p:cBhvr>
                                      <p:tavLst>
                                        <p:tav tm="0">
                                          <p:val>
                                            <p:strVal val="#ppt_x"/>
                                          </p:val>
                                        </p:tav>
                                        <p:tav tm="100000">
                                          <p:val>
                                            <p:strVal val="#ppt_x"/>
                                          </p:val>
                                        </p:tav>
                                      </p:tavLst>
                                    </p:anim>
                                    <p:anim calcmode="lin" valueType="num">
                                      <p:cBhvr additive="base">
                                        <p:cTn id="8" dur="5000" fill="hold"/>
                                        <p:tgtEl>
                                          <p:spTgt spid="1638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0" b="-30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571472" y="1357298"/>
            <a:ext cx="8229600" cy="4368808"/>
          </a:xfrm>
        </p:spPr>
        <p:txBody>
          <a:bodyPr>
            <a:noAutofit/>
          </a:bodyPr>
          <a:lstStyle/>
          <a:p>
            <a:r>
              <a:rPr lang="fa-IR" sz="5400" b="1" dirty="0">
                <a:solidFill>
                  <a:srgbClr val="FFFF00"/>
                </a:solidFill>
                <a:effectLst>
                  <a:outerShdw blurRad="38100" dist="38100" dir="2700000" algn="tl">
                    <a:srgbClr val="000000">
                      <a:alpha val="43137"/>
                    </a:srgbClr>
                  </a:outerShdw>
                </a:effectLst>
                <a:cs typeface="B Davat" pitchFamily="2" charset="-78"/>
              </a:rPr>
              <a:t>گاهي اوقات مارگير با مارهايي كه</a:t>
            </a:r>
            <a:r>
              <a:rPr lang="en-US" sz="5400" b="1" dirty="0">
                <a:solidFill>
                  <a:srgbClr val="FFFF00"/>
                </a:solidFill>
                <a:effectLst>
                  <a:outerShdw blurRad="38100" dist="38100" dir="2700000" algn="tl">
                    <a:srgbClr val="000000">
                      <a:alpha val="43137"/>
                    </a:srgbClr>
                  </a:outerShdw>
                </a:effectLst>
                <a:cs typeface="B Davat" pitchFamily="2" charset="-78"/>
              </a:rPr>
              <a:t/>
            </a:r>
            <a:br>
              <a:rPr lang="en-US" sz="5400" b="1" dirty="0">
                <a:solidFill>
                  <a:srgbClr val="FFFF00"/>
                </a:solidFill>
                <a:effectLst>
                  <a:outerShdw blurRad="38100" dist="38100" dir="2700000" algn="tl">
                    <a:srgbClr val="000000">
                      <a:alpha val="43137"/>
                    </a:srgbClr>
                  </a:outerShdw>
                </a:effectLst>
                <a:cs typeface="B Davat" pitchFamily="2" charset="-78"/>
              </a:rPr>
            </a:br>
            <a:r>
              <a:rPr lang="fa-IR" sz="5400" b="1" dirty="0">
                <a:solidFill>
                  <a:srgbClr val="FFFF00"/>
                </a:solidFill>
                <a:effectLst>
                  <a:outerShdw blurRad="38100" dist="38100" dir="2700000" algn="tl">
                    <a:srgbClr val="000000">
                      <a:alpha val="43137"/>
                    </a:srgbClr>
                  </a:outerShdw>
                </a:effectLst>
                <a:cs typeface="B Davat" pitchFamily="2" charset="-78"/>
              </a:rPr>
              <a:t>مي گرفت در روستاها و شهرها</a:t>
            </a:r>
            <a:r>
              <a:rPr lang="en-US" sz="5400" b="1" dirty="0">
                <a:solidFill>
                  <a:srgbClr val="FFFF00"/>
                </a:solidFill>
                <a:effectLst>
                  <a:outerShdw blurRad="38100" dist="38100" dir="2700000" algn="tl">
                    <a:srgbClr val="000000">
                      <a:alpha val="43137"/>
                    </a:srgbClr>
                  </a:outerShdw>
                </a:effectLst>
                <a:cs typeface="B Davat" pitchFamily="2" charset="-78"/>
              </a:rPr>
              <a:t>  </a:t>
            </a:r>
            <a:r>
              <a:rPr lang="fa-IR" sz="5400" b="1" dirty="0" smtClean="0">
                <a:solidFill>
                  <a:srgbClr val="FFFF00"/>
                </a:solidFill>
                <a:effectLst>
                  <a:outerShdw blurRad="38100" dist="38100" dir="2700000" algn="tl">
                    <a:srgbClr val="000000">
                      <a:alpha val="43137"/>
                    </a:srgbClr>
                  </a:outerShdw>
                </a:effectLst>
                <a:cs typeface="B Davat" pitchFamily="2" charset="-78"/>
              </a:rPr>
              <a:t>ميگشت</a:t>
            </a:r>
            <a:r>
              <a:rPr lang="fa-IR" sz="5400" b="1" dirty="0">
                <a:solidFill>
                  <a:srgbClr val="FFFF00"/>
                </a:solidFill>
                <a:effectLst>
                  <a:outerShdw blurRad="38100" dist="38100" dir="2700000" algn="tl">
                    <a:srgbClr val="000000">
                      <a:alpha val="43137"/>
                    </a:srgbClr>
                  </a:outerShdw>
                </a:effectLst>
                <a:cs typeface="B Davat" pitchFamily="2" charset="-78"/>
              </a:rPr>
              <a:t>، بساط خويش را </a:t>
            </a:r>
            <a:r>
              <a:rPr lang="fa-IR" sz="5400" b="1" dirty="0" smtClean="0">
                <a:solidFill>
                  <a:srgbClr val="FFFF00"/>
                </a:solidFill>
                <a:effectLst>
                  <a:outerShdw blurRad="38100" dist="38100" dir="2700000" algn="tl">
                    <a:srgbClr val="000000">
                      <a:alpha val="43137"/>
                    </a:srgbClr>
                  </a:outerShdw>
                </a:effectLst>
                <a:cs typeface="B Davat" pitchFamily="2" charset="-78"/>
              </a:rPr>
              <a:t>ميگسترد </a:t>
            </a:r>
            <a:r>
              <a:rPr lang="fa-IR" sz="5400" b="1" dirty="0">
                <a:solidFill>
                  <a:srgbClr val="FFFF00"/>
                </a:solidFill>
                <a:effectLst>
                  <a:outerShdw blurRad="38100" dist="38100" dir="2700000" algn="tl">
                    <a:srgbClr val="000000">
                      <a:alpha val="43137"/>
                    </a:srgbClr>
                  </a:outerShdw>
                </a:effectLst>
                <a:cs typeface="B Davat" pitchFamily="2" charset="-78"/>
              </a:rPr>
              <a:t>و براي مردم نمايش مي داد</a:t>
            </a:r>
            <a:r>
              <a:rPr lang="en-US" sz="5400" b="1" dirty="0">
                <a:solidFill>
                  <a:srgbClr val="FFFF00"/>
                </a:solidFill>
                <a:effectLst>
                  <a:outerShdw blurRad="38100" dist="38100" dir="2700000" algn="tl">
                    <a:srgbClr val="000000">
                      <a:alpha val="43137"/>
                    </a:srgbClr>
                  </a:outerShdw>
                </a:effectLst>
                <a:cs typeface="B Davat" pitchFamily="2" charset="-78"/>
              </a:rPr>
              <a:t>. </a:t>
            </a:r>
            <a:r>
              <a:rPr lang="fa-IR" sz="5400" b="1" dirty="0" smtClean="0">
                <a:solidFill>
                  <a:srgbClr val="FFFF00"/>
                </a:solidFill>
                <a:effectLst>
                  <a:outerShdw blurRad="38100" dist="38100" dir="2700000" algn="tl">
                    <a:srgbClr val="000000">
                      <a:alpha val="43137"/>
                    </a:srgbClr>
                  </a:outerShdw>
                </a:effectLst>
                <a:cs typeface="B Davat" pitchFamily="2" charset="-78"/>
              </a:rPr>
              <a:t>مردم هم </a:t>
            </a:r>
            <a:r>
              <a:rPr lang="fa-IR" sz="5400" b="1" dirty="0">
                <a:solidFill>
                  <a:srgbClr val="FFFF00"/>
                </a:solidFill>
                <a:effectLst>
                  <a:outerShdw blurRad="38100" dist="38100" dir="2700000" algn="tl">
                    <a:srgbClr val="000000">
                      <a:alpha val="43137"/>
                    </a:srgbClr>
                  </a:outerShdw>
                </a:effectLst>
                <a:cs typeface="B Davat" pitchFamily="2" charset="-78"/>
              </a:rPr>
              <a:t>پس </a:t>
            </a:r>
            <a:r>
              <a:rPr lang="fa-IR" sz="5400" b="1" dirty="0" smtClean="0">
                <a:solidFill>
                  <a:srgbClr val="FFFF00"/>
                </a:solidFill>
                <a:effectLst>
                  <a:outerShdw blurRad="38100" dist="38100" dir="2700000" algn="tl">
                    <a:srgbClr val="000000">
                      <a:alpha val="43137"/>
                    </a:srgbClr>
                  </a:outerShdw>
                </a:effectLst>
                <a:cs typeface="B Davat" pitchFamily="2" charset="-78"/>
              </a:rPr>
              <a:t>ازتمام </a:t>
            </a:r>
            <a:r>
              <a:rPr lang="fa-IR" sz="5400" b="1" dirty="0">
                <a:solidFill>
                  <a:srgbClr val="FFFF00"/>
                </a:solidFill>
                <a:effectLst>
                  <a:outerShdw blurRad="38100" dist="38100" dir="2700000" algn="tl">
                    <a:srgbClr val="000000">
                      <a:alpha val="43137"/>
                    </a:srgbClr>
                  </a:outerShdw>
                </a:effectLst>
                <a:cs typeface="B Davat" pitchFamily="2" charset="-78"/>
              </a:rPr>
              <a:t>شدن نمايش </a:t>
            </a:r>
            <a:r>
              <a:rPr lang="fa-IR" sz="5400" b="1" dirty="0" smtClean="0">
                <a:solidFill>
                  <a:srgbClr val="FFFF00"/>
                </a:solidFill>
                <a:effectLst>
                  <a:outerShdw blurRad="38100" dist="38100" dir="2700000" algn="tl">
                    <a:srgbClr val="000000">
                      <a:alpha val="43137"/>
                    </a:srgbClr>
                  </a:outerShdw>
                </a:effectLst>
                <a:cs typeface="B Davat" pitchFamily="2" charset="-78"/>
              </a:rPr>
              <a:t>سكه هایی به </a:t>
            </a:r>
            <a:r>
              <a:rPr lang="fa-IR" sz="5400" b="1" dirty="0">
                <a:solidFill>
                  <a:srgbClr val="FFFF00"/>
                </a:solidFill>
                <a:effectLst>
                  <a:outerShdw blurRad="38100" dist="38100" dir="2700000" algn="tl">
                    <a:srgbClr val="000000">
                      <a:alpha val="43137"/>
                    </a:srgbClr>
                  </a:outerShdw>
                </a:effectLst>
                <a:cs typeface="B Davat" pitchFamily="2" charset="-78"/>
              </a:rPr>
              <a:t>مارگير مي دادند و او با اين سكه ها روزگار </a:t>
            </a:r>
            <a:r>
              <a:rPr lang="fa-IR" sz="5400" b="1" dirty="0" smtClean="0">
                <a:solidFill>
                  <a:srgbClr val="FFFF00"/>
                </a:solidFill>
                <a:effectLst>
                  <a:outerShdw blurRad="38100" dist="38100" dir="2700000" algn="tl">
                    <a:srgbClr val="000000">
                      <a:alpha val="43137"/>
                    </a:srgbClr>
                  </a:outerShdw>
                </a:effectLst>
                <a:cs typeface="B Davat" pitchFamily="2" charset="-78"/>
              </a:rPr>
              <a:t>ميگذرانيد</a:t>
            </a:r>
            <a:endParaRPr lang="fa-IR" sz="5400" b="1" dirty="0">
              <a:solidFill>
                <a:srgbClr val="FFFF00"/>
              </a:solidFill>
              <a:effectLst>
                <a:outerShdw blurRad="38100" dist="38100" dir="2700000" algn="tl">
                  <a:srgbClr val="000000">
                    <a:alpha val="43137"/>
                  </a:srgbClr>
                </a:outerShdw>
              </a:effectLst>
              <a:cs typeface="B Davat" pitchFamily="2" charset="-78"/>
            </a:endParaRPr>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r="-1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1472" y="785794"/>
            <a:ext cx="8229600" cy="5511816"/>
          </a:xfrm>
        </p:spPr>
        <p:txBody>
          <a:bodyPr>
            <a:noAutofit/>
          </a:bodyPr>
          <a:lstStyle/>
          <a:p>
            <a:r>
              <a:rPr lang="fa-IR" sz="3200" b="1" dirty="0" smtClean="0">
                <a:solidFill>
                  <a:srgbClr val="FF0000"/>
                </a:solidFill>
                <a:effectLst>
                  <a:outerShdw blurRad="38100" dist="38100" dir="2700000" algn="tl">
                    <a:srgbClr val="000000">
                      <a:alpha val="43137"/>
                    </a:srgbClr>
                  </a:outerShdw>
                </a:effectLst>
                <a:cs typeface="B Davat" pitchFamily="2" charset="-78"/>
              </a:rPr>
              <a:t>روزي </a:t>
            </a:r>
            <a:r>
              <a:rPr lang="fa-IR" sz="3200" b="1" dirty="0">
                <a:solidFill>
                  <a:srgbClr val="FF0000"/>
                </a:solidFill>
                <a:effectLst>
                  <a:outerShdw blurRad="38100" dist="38100" dir="2700000" algn="tl">
                    <a:srgbClr val="000000">
                      <a:alpha val="43137"/>
                    </a:srgbClr>
                  </a:outerShdw>
                </a:effectLst>
                <a:cs typeface="B Davat" pitchFamily="2" charset="-78"/>
              </a:rPr>
              <a:t>از روزهاي زمستان </a:t>
            </a:r>
            <a:r>
              <a:rPr lang="fa-IR" sz="3200" b="1" dirty="0" smtClean="0">
                <a:solidFill>
                  <a:srgbClr val="FF0000"/>
                </a:solidFill>
                <a:effectLst>
                  <a:outerShdw blurRad="38100" dist="38100" dir="2700000" algn="tl">
                    <a:srgbClr val="000000">
                      <a:alpha val="43137"/>
                    </a:srgbClr>
                  </a:outerShdw>
                </a:effectLst>
                <a:cs typeface="B Davat" pitchFamily="2" charset="-78"/>
              </a:rPr>
              <a:t>پر برف </a:t>
            </a:r>
            <a:r>
              <a:rPr lang="fa-IR" sz="3200" b="1" dirty="0">
                <a:solidFill>
                  <a:srgbClr val="FF0000"/>
                </a:solidFill>
                <a:effectLst>
                  <a:outerShdw blurRad="38100" dist="38100" dir="2700000" algn="tl">
                    <a:srgbClr val="000000">
                      <a:alpha val="43137"/>
                    </a:srgbClr>
                  </a:outerShdw>
                </a:effectLst>
                <a:cs typeface="B Davat" pitchFamily="2" charset="-78"/>
              </a:rPr>
              <a:t>مارگير به سوي كوهستان راه افتاد تا مار بگيرد</a:t>
            </a:r>
            <a:r>
              <a:rPr lang="en-US" sz="3200" b="1" dirty="0">
                <a:solidFill>
                  <a:srgbClr val="FF0000"/>
                </a:solidFill>
                <a:effectLst>
                  <a:outerShdw blurRad="38100" dist="38100" dir="2700000" algn="tl">
                    <a:srgbClr val="000000">
                      <a:alpha val="43137"/>
                    </a:srgbClr>
                  </a:outerShdw>
                </a:effectLst>
                <a:cs typeface="B Davat" pitchFamily="2" charset="-78"/>
              </a:rPr>
              <a:t>. </a:t>
            </a:r>
            <a:r>
              <a:rPr lang="fa-IR" sz="3200" b="1" dirty="0">
                <a:solidFill>
                  <a:srgbClr val="FF0000"/>
                </a:solidFill>
                <a:effectLst>
                  <a:outerShdw blurRad="38100" dist="38100" dir="2700000" algn="tl">
                    <a:srgbClr val="000000">
                      <a:alpha val="43137"/>
                    </a:srgbClr>
                  </a:outerShdw>
                </a:effectLst>
                <a:cs typeface="B Davat" pitchFamily="2" charset="-78"/>
              </a:rPr>
              <a:t>در دل كوهستان پر برف راه مي رفت، ناگهان اژدهاي مرده </a:t>
            </a:r>
            <a:r>
              <a:rPr lang="fa-IR" sz="3200" b="1" dirty="0" smtClean="0">
                <a:solidFill>
                  <a:srgbClr val="FF0000"/>
                </a:solidFill>
                <a:effectLst>
                  <a:outerShdw blurRad="38100" dist="38100" dir="2700000" algn="tl">
                    <a:srgbClr val="000000">
                      <a:alpha val="43137"/>
                    </a:srgbClr>
                  </a:outerShdw>
                </a:effectLst>
                <a:cs typeface="B Davat" pitchFamily="2" charset="-78"/>
              </a:rPr>
              <a:t>اي را </a:t>
            </a:r>
            <a:r>
              <a:rPr lang="fa-IR" sz="3200" b="1" dirty="0">
                <a:solidFill>
                  <a:srgbClr val="FF0000"/>
                </a:solidFill>
                <a:effectLst>
                  <a:outerShdw blurRad="38100" dist="38100" dir="2700000" algn="tl">
                    <a:srgbClr val="000000">
                      <a:alpha val="43137"/>
                    </a:srgbClr>
                  </a:outerShdw>
                </a:effectLst>
                <a:cs typeface="B Davat" pitchFamily="2" charset="-78"/>
              </a:rPr>
              <a:t>كه جثه اي عظيم داشت، ديد</a:t>
            </a:r>
            <a:r>
              <a:rPr lang="en-US" sz="3200" b="1" dirty="0">
                <a:solidFill>
                  <a:srgbClr val="FF0000"/>
                </a:solidFill>
                <a:effectLst>
                  <a:outerShdw blurRad="38100" dist="38100" dir="2700000" algn="tl">
                    <a:srgbClr val="000000">
                      <a:alpha val="43137"/>
                    </a:srgbClr>
                  </a:outerShdw>
                </a:effectLst>
                <a:cs typeface="B Davat" pitchFamily="2" charset="-78"/>
              </a:rPr>
              <a:t>. </a:t>
            </a:r>
            <a:r>
              <a:rPr lang="fa-IR" sz="3200" b="1" dirty="0">
                <a:solidFill>
                  <a:srgbClr val="FF0000"/>
                </a:solidFill>
                <a:effectLst>
                  <a:outerShdw blurRad="38100" dist="38100" dir="2700000" algn="tl">
                    <a:srgbClr val="000000">
                      <a:alpha val="43137"/>
                    </a:srgbClr>
                  </a:outerShdw>
                </a:effectLst>
                <a:cs typeface="B Davat" pitchFamily="2" charset="-78"/>
              </a:rPr>
              <a:t>نخست خيلي ترسيد و گمان كرد اژدها خواب است اما وقتي دقت كرد </a:t>
            </a:r>
            <a:r>
              <a:rPr lang="fa-IR" sz="3200" b="1" dirty="0" smtClean="0">
                <a:solidFill>
                  <a:srgbClr val="FF0000"/>
                </a:solidFill>
                <a:effectLst>
                  <a:outerShdw blurRad="38100" dist="38100" dir="2700000" algn="tl">
                    <a:srgbClr val="000000">
                      <a:alpha val="43137"/>
                    </a:srgbClr>
                  </a:outerShdw>
                </a:effectLst>
                <a:cs typeface="B Davat" pitchFamily="2" charset="-78"/>
              </a:rPr>
              <a:t>فهميدجان </a:t>
            </a:r>
            <a:r>
              <a:rPr lang="fa-IR" sz="3200" b="1" dirty="0">
                <a:solidFill>
                  <a:srgbClr val="FF0000"/>
                </a:solidFill>
                <a:effectLst>
                  <a:outerShdw blurRad="38100" dist="38100" dir="2700000" algn="tl">
                    <a:srgbClr val="000000">
                      <a:alpha val="43137"/>
                    </a:srgbClr>
                  </a:outerShdw>
                </a:effectLst>
                <a:cs typeface="B Davat" pitchFamily="2" charset="-78"/>
              </a:rPr>
              <a:t>در بدن ندارد</a:t>
            </a:r>
            <a:r>
              <a:rPr lang="en-US" sz="3200" b="1" dirty="0">
                <a:solidFill>
                  <a:srgbClr val="FF0000"/>
                </a:solidFill>
                <a:effectLst>
                  <a:outerShdw blurRad="38100" dist="38100" dir="2700000" algn="tl">
                    <a:srgbClr val="000000">
                      <a:alpha val="43137"/>
                    </a:srgbClr>
                  </a:outerShdw>
                </a:effectLst>
                <a:cs typeface="B Davat" pitchFamily="2" charset="-78"/>
              </a:rPr>
              <a:t>. </a:t>
            </a:r>
            <a:r>
              <a:rPr lang="fa-IR" sz="3200" b="1" dirty="0">
                <a:solidFill>
                  <a:srgbClr val="FF0000"/>
                </a:solidFill>
                <a:effectLst>
                  <a:outerShdw blurRad="38100" dist="38100" dir="2700000" algn="tl">
                    <a:srgbClr val="000000">
                      <a:alpha val="43137"/>
                    </a:srgbClr>
                  </a:outerShdw>
                </a:effectLst>
                <a:cs typeface="B Davat" pitchFamily="2" charset="-78"/>
              </a:rPr>
              <a:t>همين طور كه اژدهاي مرده را نگاه </a:t>
            </a:r>
            <a:r>
              <a:rPr lang="fa-IR" sz="3200" b="1" dirty="0" smtClean="0">
                <a:solidFill>
                  <a:srgbClr val="FF0000"/>
                </a:solidFill>
                <a:effectLst>
                  <a:outerShdw blurRad="38100" dist="38100" dir="2700000" algn="tl">
                    <a:srgbClr val="000000">
                      <a:alpha val="43137"/>
                    </a:srgbClr>
                  </a:outerShdw>
                </a:effectLst>
                <a:cs typeface="B Davat" pitchFamily="2" charset="-78"/>
              </a:rPr>
              <a:t> ميكرد</a:t>
            </a:r>
            <a:r>
              <a:rPr lang="fa-IR" sz="3200" b="1" dirty="0">
                <a:solidFill>
                  <a:srgbClr val="FF0000"/>
                </a:solidFill>
                <a:effectLst>
                  <a:outerShdw blurRad="38100" dist="38100" dir="2700000" algn="tl">
                    <a:srgbClr val="000000">
                      <a:alpha val="43137"/>
                    </a:srgbClr>
                  </a:outerShdw>
                </a:effectLst>
                <a:cs typeface="B Davat" pitchFamily="2" charset="-78"/>
              </a:rPr>
              <a:t>، با خود انديشيد و گفت اين اژدها جان </a:t>
            </a:r>
            <a:r>
              <a:rPr lang="fa-IR" sz="3200" b="1" dirty="0" smtClean="0">
                <a:solidFill>
                  <a:srgbClr val="FF0000"/>
                </a:solidFill>
                <a:effectLst>
                  <a:outerShdw blurRad="38100" dist="38100" dir="2700000" algn="tl">
                    <a:srgbClr val="000000">
                      <a:alpha val="43137"/>
                    </a:srgbClr>
                  </a:outerShdw>
                </a:effectLst>
                <a:cs typeface="B Davat" pitchFamily="2" charset="-78"/>
              </a:rPr>
              <a:t>ميدهد</a:t>
            </a:r>
            <a:r>
              <a:rPr lang="en-US" sz="3200" b="1" dirty="0">
                <a:solidFill>
                  <a:srgbClr val="FF0000"/>
                </a:solidFill>
                <a:effectLst>
                  <a:outerShdw blurRad="38100" dist="38100" dir="2700000" algn="tl">
                    <a:srgbClr val="000000">
                      <a:alpha val="43137"/>
                    </a:srgbClr>
                  </a:outerShdw>
                </a:effectLst>
                <a:cs typeface="B Davat" pitchFamily="2" charset="-78"/>
              </a:rPr>
              <a:t/>
            </a:r>
            <a:br>
              <a:rPr lang="en-US" sz="3200" b="1" dirty="0">
                <a:solidFill>
                  <a:srgbClr val="FF0000"/>
                </a:solidFill>
                <a:effectLst>
                  <a:outerShdw blurRad="38100" dist="38100" dir="2700000" algn="tl">
                    <a:srgbClr val="000000">
                      <a:alpha val="43137"/>
                    </a:srgbClr>
                  </a:outerShdw>
                </a:effectLst>
                <a:cs typeface="B Davat" pitchFamily="2" charset="-78"/>
              </a:rPr>
            </a:br>
            <a:r>
              <a:rPr lang="fa-IR" sz="3200" b="1" dirty="0">
                <a:solidFill>
                  <a:srgbClr val="FF0000"/>
                </a:solidFill>
                <a:effectLst>
                  <a:outerShdw blurRad="38100" dist="38100" dir="2700000" algn="tl">
                    <a:srgbClr val="000000">
                      <a:alpha val="43137"/>
                    </a:srgbClr>
                  </a:outerShdw>
                </a:effectLst>
                <a:cs typeface="B Davat" pitchFamily="2" charset="-78"/>
              </a:rPr>
              <a:t>براي نمايش در برابر مردم</a:t>
            </a:r>
            <a:r>
              <a:rPr lang="en-US" sz="3200" b="1" dirty="0">
                <a:solidFill>
                  <a:srgbClr val="FF0000"/>
                </a:solidFill>
                <a:effectLst>
                  <a:outerShdw blurRad="38100" dist="38100" dir="2700000" algn="tl">
                    <a:srgbClr val="000000">
                      <a:alpha val="43137"/>
                    </a:srgbClr>
                  </a:outerShdw>
                </a:effectLst>
                <a:cs typeface="B Davat" pitchFamily="2" charset="-78"/>
              </a:rPr>
              <a:t>. </a:t>
            </a:r>
            <a:r>
              <a:rPr lang="fa-IR" sz="3200" b="1" dirty="0">
                <a:solidFill>
                  <a:srgbClr val="FF0000"/>
                </a:solidFill>
                <a:effectLst>
                  <a:outerShdw blurRad="38100" dist="38100" dir="2700000" algn="tl">
                    <a:srgbClr val="000000">
                      <a:alpha val="43137"/>
                    </a:srgbClr>
                  </a:outerShdw>
                </a:effectLst>
                <a:cs typeface="B Davat" pitchFamily="2" charset="-78"/>
              </a:rPr>
              <a:t>آن را در ميان مردم مي برم و مي گويم آن را با همين دست هاي خودم كشته ام</a:t>
            </a:r>
            <a:r>
              <a:rPr lang="en-US" sz="3200" b="1" dirty="0">
                <a:solidFill>
                  <a:srgbClr val="FF0000"/>
                </a:solidFill>
                <a:effectLst>
                  <a:outerShdw blurRad="38100" dist="38100" dir="2700000" algn="tl">
                    <a:srgbClr val="000000">
                      <a:alpha val="43137"/>
                    </a:srgbClr>
                  </a:outerShdw>
                </a:effectLst>
                <a:cs typeface="B Davat" pitchFamily="2" charset="-78"/>
              </a:rPr>
              <a:t>. </a:t>
            </a:r>
            <a:r>
              <a:rPr lang="fa-IR" sz="3200" b="1" dirty="0">
                <a:solidFill>
                  <a:srgbClr val="FF0000"/>
                </a:solidFill>
                <a:effectLst>
                  <a:outerShdw blurRad="38100" dist="38100" dir="2700000" algn="tl">
                    <a:srgbClr val="000000">
                      <a:alpha val="43137"/>
                    </a:srgbClr>
                  </a:outerShdw>
                </a:effectLst>
                <a:cs typeface="B Davat" pitchFamily="2" charset="-78"/>
              </a:rPr>
              <a:t>آن وقت</a:t>
            </a:r>
            <a:r>
              <a:rPr lang="en-US" sz="3200" b="1" dirty="0">
                <a:solidFill>
                  <a:srgbClr val="FF0000"/>
                </a:solidFill>
                <a:effectLst>
                  <a:outerShdw blurRad="38100" dist="38100" dir="2700000" algn="tl">
                    <a:srgbClr val="000000">
                      <a:alpha val="43137"/>
                    </a:srgbClr>
                  </a:outerShdw>
                </a:effectLst>
                <a:cs typeface="B Davat" pitchFamily="2" charset="-78"/>
              </a:rPr>
              <a:t/>
            </a:r>
            <a:br>
              <a:rPr lang="en-US" sz="3200" b="1" dirty="0">
                <a:solidFill>
                  <a:srgbClr val="FF0000"/>
                </a:solidFill>
                <a:effectLst>
                  <a:outerShdw blurRad="38100" dist="38100" dir="2700000" algn="tl">
                    <a:srgbClr val="000000">
                      <a:alpha val="43137"/>
                    </a:srgbClr>
                  </a:outerShdw>
                </a:effectLst>
                <a:cs typeface="B Davat" pitchFamily="2" charset="-78"/>
              </a:rPr>
            </a:br>
            <a:r>
              <a:rPr lang="fa-IR" sz="3200" b="1" dirty="0">
                <a:solidFill>
                  <a:srgbClr val="FF0000"/>
                </a:solidFill>
                <a:effectLst>
                  <a:outerShdw blurRad="38100" dist="38100" dir="2700000" algn="tl">
                    <a:srgbClr val="000000">
                      <a:alpha val="43137"/>
                    </a:srgbClr>
                  </a:outerShdw>
                </a:effectLst>
                <a:cs typeface="B Davat" pitchFamily="2" charset="-78"/>
              </a:rPr>
              <a:t>با ديده ي احترام به من خواهند نگريست و مي گويند عجب مارگير شجاعي</a:t>
            </a:r>
            <a:r>
              <a:rPr lang="en-US" sz="3200" b="1" dirty="0">
                <a:solidFill>
                  <a:srgbClr val="FF0000"/>
                </a:solidFill>
                <a:effectLst>
                  <a:outerShdw blurRad="38100" dist="38100" dir="2700000" algn="tl">
                    <a:srgbClr val="000000">
                      <a:alpha val="43137"/>
                    </a:srgbClr>
                  </a:outerShdw>
                </a:effectLst>
                <a:cs typeface="B Davat" pitchFamily="2" charset="-78"/>
              </a:rPr>
              <a:t>. </a:t>
            </a:r>
            <a:r>
              <a:rPr lang="fa-IR" sz="3200" b="1" dirty="0">
                <a:solidFill>
                  <a:srgbClr val="FF0000"/>
                </a:solidFill>
                <a:effectLst>
                  <a:outerShdw blurRad="38100" dist="38100" dir="2700000" algn="tl">
                    <a:srgbClr val="000000">
                      <a:alpha val="43137"/>
                    </a:srgbClr>
                  </a:outerShdw>
                </a:effectLst>
                <a:cs typeface="B Davat" pitchFamily="2" charset="-78"/>
              </a:rPr>
              <a:t>اگر ديو هم در برابرش سبز شود</a:t>
            </a:r>
            <a:r>
              <a:rPr lang="en-US" sz="3200" b="1" dirty="0">
                <a:solidFill>
                  <a:srgbClr val="FF0000"/>
                </a:solidFill>
                <a:effectLst>
                  <a:outerShdw blurRad="38100" dist="38100" dir="2700000" algn="tl">
                    <a:srgbClr val="000000">
                      <a:alpha val="43137"/>
                    </a:srgbClr>
                  </a:outerShdw>
                </a:effectLst>
                <a:cs typeface="B Davat" pitchFamily="2" charset="-78"/>
              </a:rPr>
              <a:t/>
            </a:r>
            <a:br>
              <a:rPr lang="en-US" sz="3200" b="1" dirty="0">
                <a:solidFill>
                  <a:srgbClr val="FF0000"/>
                </a:solidFill>
                <a:effectLst>
                  <a:outerShdw blurRad="38100" dist="38100" dir="2700000" algn="tl">
                    <a:srgbClr val="000000">
                      <a:alpha val="43137"/>
                    </a:srgbClr>
                  </a:outerShdw>
                </a:effectLst>
                <a:cs typeface="B Davat" pitchFamily="2" charset="-78"/>
              </a:rPr>
            </a:br>
            <a:r>
              <a:rPr lang="fa-IR" sz="3200" b="1" dirty="0">
                <a:solidFill>
                  <a:srgbClr val="FF0000"/>
                </a:solidFill>
                <a:effectLst>
                  <a:outerShdw blurRad="38100" dist="38100" dir="2700000" algn="tl">
                    <a:srgbClr val="000000">
                      <a:alpha val="43137"/>
                    </a:srgbClr>
                  </a:outerShdw>
                </a:effectLst>
                <a:cs typeface="B Davat" pitchFamily="2" charset="-78"/>
              </a:rPr>
              <a:t>ذره اي نمي هراسد</a:t>
            </a:r>
            <a:r>
              <a:rPr lang="en-US" sz="3200" b="1" dirty="0">
                <a:solidFill>
                  <a:srgbClr val="FF0000"/>
                </a:solidFill>
                <a:effectLst>
                  <a:outerShdw blurRad="38100" dist="38100" dir="2700000" algn="tl">
                    <a:srgbClr val="000000">
                      <a:alpha val="43137"/>
                    </a:srgbClr>
                  </a:outerShdw>
                </a:effectLst>
                <a:cs typeface="B Davat" pitchFamily="2" charset="-78"/>
              </a:rPr>
              <a:t>.</a:t>
            </a:r>
            <a:r>
              <a:rPr lang="en-US" sz="4000" b="1" dirty="0">
                <a:solidFill>
                  <a:srgbClr val="000099"/>
                </a:solidFill>
                <a:effectLst>
                  <a:outerShdw blurRad="38100" dist="38100" dir="2700000" algn="tl">
                    <a:srgbClr val="000000">
                      <a:alpha val="43137"/>
                    </a:srgbClr>
                  </a:outerShdw>
                </a:effectLst>
              </a:rPr>
              <a:t/>
            </a:r>
            <a:br>
              <a:rPr lang="en-US" sz="4000" b="1" dirty="0">
                <a:solidFill>
                  <a:srgbClr val="000099"/>
                </a:solidFill>
                <a:effectLst>
                  <a:outerShdw blurRad="38100" dist="38100" dir="2700000" algn="tl">
                    <a:srgbClr val="000000">
                      <a:alpha val="43137"/>
                    </a:srgbClr>
                  </a:outerShdw>
                </a:effectLst>
              </a:rPr>
            </a:br>
            <a:endParaRPr lang="fa-IR" sz="4000" b="1" dirty="0">
              <a:solidFill>
                <a:srgbClr val="000099"/>
              </a:solidFill>
              <a:effectLst>
                <a:outerShdw blurRad="38100" dist="38100" dir="2700000" algn="tl">
                  <a:srgbClr val="000000">
                    <a:alpha val="43137"/>
                  </a:srgbClr>
                </a:outerShdw>
              </a:effectLst>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92FC84"/>
            </a:gs>
            <a:gs pos="53000">
              <a:srgbClr val="D4DEFF"/>
            </a:gs>
            <a:gs pos="83000">
              <a:srgbClr val="D4DEFF"/>
            </a:gs>
            <a:gs pos="100000">
              <a:srgbClr val="96AB94"/>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5720" y="357166"/>
            <a:ext cx="8229600" cy="5286412"/>
          </a:xfrm>
        </p:spPr>
        <p:txBody>
          <a:bodyPr>
            <a:normAutofit/>
          </a:bodyPr>
          <a:lstStyle/>
          <a:p>
            <a:r>
              <a:rPr lang="fa-IR"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t>آري مارگير دلش را خوش كرد به كار بزرگتري كه انجام نداده بود</a:t>
            </a:r>
            <a:r>
              <a:rPr lang="en-US"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t>. </a:t>
            </a:r>
            <a:r>
              <a:rPr lang="fa-IR"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t>نفس نفس زنان اژدهاي بزرگ را در</a:t>
            </a:r>
            <a:r>
              <a:rPr lang="en-US"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t/>
            </a:r>
            <a:br>
              <a:rPr lang="en-US"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br>
            <a:r>
              <a:rPr lang="fa-IR"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t>كوچه هاي شهر به دنبال خويش </a:t>
            </a:r>
            <a:r>
              <a:rPr lang="fa-IR"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t>ميكشيد </a:t>
            </a:r>
            <a:r>
              <a:rPr lang="fa-IR"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t>و فرياد </a:t>
            </a:r>
            <a:r>
              <a:rPr lang="fa-IR"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t>می زد كه</a:t>
            </a:r>
            <a:r>
              <a:rPr lang="en-US"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t>: </a:t>
            </a:r>
            <a:r>
              <a:rPr lang="fa-IR"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t>اژدهايي را كه در شكار كردنش خون </a:t>
            </a:r>
            <a:r>
              <a:rPr lang="fa-IR"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t>جگرهاخورده </a:t>
            </a:r>
            <a:r>
              <a:rPr lang="fa-IR"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t>ام براي نمايش آورد هام</a:t>
            </a:r>
            <a:r>
              <a:rPr lang="en-US"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t>. </a:t>
            </a:r>
            <a:r>
              <a:rPr lang="fa-IR"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t>افسوس كه مارگير به سوي مرگ </a:t>
            </a:r>
            <a:r>
              <a:rPr lang="fa-IR"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t>ميشتافت </a:t>
            </a:r>
            <a:r>
              <a:rPr lang="fa-IR"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t>و خبر نداشت كه اژدها در زير </a:t>
            </a:r>
            <a:r>
              <a:rPr lang="fa-IR"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t>سرماو </a:t>
            </a:r>
            <a:r>
              <a:rPr lang="fa-IR"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t>برف منجمد شده بود و وقتي خورشيد سوزان بر او نور بيفشانَد زنده خواهد </a:t>
            </a:r>
            <a:r>
              <a:rPr lang="fa-IR"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rPr>
              <a:t>شد </a:t>
            </a:r>
            <a:endParaRPr lang="fa-IR"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B Davat" pitchFamily="2" charset="-78"/>
            </a:endParaRPr>
          </a:p>
        </p:txBody>
      </p:sp>
      <p:pic>
        <p:nvPicPr>
          <p:cNvPr id="3" name="Picture 2" descr="drache.gif"/>
          <p:cNvPicPr>
            <a:picLocks noChangeAspect="1"/>
          </p:cNvPicPr>
          <p:nvPr/>
        </p:nvPicPr>
        <p:blipFill>
          <a:blip r:embed="rId2"/>
          <a:stretch>
            <a:fillRect/>
          </a:stretch>
        </p:blipFill>
        <p:spPr>
          <a:xfrm>
            <a:off x="285720" y="5000636"/>
            <a:ext cx="1718823" cy="1500174"/>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2000" fill="hold"/>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500174"/>
            <a:ext cx="7358114" cy="4929222"/>
          </a:xfrm>
        </p:spPr>
        <p:txBody>
          <a:bodyPr>
            <a:noAutofit/>
          </a:bodyPr>
          <a:lstStyle/>
          <a:p>
            <a:r>
              <a:rPr lang="fa-IR" sz="4800" b="1" dirty="0" smtClean="0">
                <a:solidFill>
                  <a:srgbClr val="000099"/>
                </a:solidFill>
                <a:effectLst>
                  <a:outerShdw blurRad="38100" dist="38100" dir="2700000" algn="tl">
                    <a:srgbClr val="000000">
                      <a:alpha val="43137"/>
                    </a:srgbClr>
                  </a:outerShdw>
                </a:effectLst>
                <a:cs typeface="B Davat" pitchFamily="2" charset="-78"/>
              </a:rPr>
              <a:t>مرد مارگير، در كنار شط كه جاي وسيعي براي اجتماع مردم بود بساطَش را گستراند، غلغله هاي در شهر افتاد</a:t>
            </a:r>
            <a:r>
              <a:rPr lang="en-US" sz="4800" b="1" dirty="0" smtClean="0">
                <a:solidFill>
                  <a:srgbClr val="000099"/>
                </a:solidFill>
                <a:effectLst>
                  <a:outerShdw blurRad="38100" dist="38100" dir="2700000" algn="tl">
                    <a:srgbClr val="000000">
                      <a:alpha val="43137"/>
                    </a:srgbClr>
                  </a:outerShdw>
                </a:effectLst>
                <a:cs typeface="B Davat" pitchFamily="2" charset="-78"/>
              </a:rPr>
              <a:t>. </a:t>
            </a:r>
            <a:r>
              <a:rPr lang="fa-IR" sz="4800" b="1" dirty="0" smtClean="0">
                <a:solidFill>
                  <a:srgbClr val="000099"/>
                </a:solidFill>
                <a:effectLst>
                  <a:outerShdw blurRad="38100" dist="38100" dir="2700000" algn="tl">
                    <a:srgbClr val="000000">
                      <a:alpha val="43137"/>
                    </a:srgbClr>
                  </a:outerShdw>
                </a:effectLst>
                <a:cs typeface="B Davat" pitchFamily="2" charset="-78"/>
              </a:rPr>
              <a:t>مردم دور مارگير جمع شدند اما مارگير روي اژدها را با پلاس و پرده پوشانده بود و منتظر بود مردم بيشتري جمع شوند تا پول بيشتري جمع كند</a:t>
            </a:r>
            <a:endParaRPr lang="fa-IR" sz="4800" b="1" dirty="0">
              <a:solidFill>
                <a:srgbClr val="000099"/>
              </a:solidFill>
              <a:effectLst>
                <a:outerShdw blurRad="38100" dist="38100" dir="2700000" algn="tl">
                  <a:srgbClr val="000000">
                    <a:alpha val="43137"/>
                  </a:srgbClr>
                </a:outerShdw>
              </a:effectLst>
              <a:cs typeface="B Davat" pitchFamily="2" charset="-78"/>
            </a:endParaRPr>
          </a:p>
        </p:txBody>
      </p:sp>
      <p:pic>
        <p:nvPicPr>
          <p:cNvPr id="3" name="Picture 2" descr="29249118124196115212100210415231691339070.jpg"/>
          <p:cNvPicPr>
            <a:picLocks noChangeAspect="1"/>
          </p:cNvPicPr>
          <p:nvPr/>
        </p:nvPicPr>
        <p:blipFill>
          <a:blip r:embed="rId2"/>
          <a:stretch>
            <a:fillRect/>
          </a:stretch>
        </p:blipFill>
        <p:spPr>
          <a:xfrm>
            <a:off x="7072330" y="357166"/>
            <a:ext cx="1785942" cy="2083599"/>
          </a:xfrm>
          <a:prstGeom prst="ellipse">
            <a:avLst/>
          </a:prstGeom>
          <a:ln>
            <a:noFill/>
          </a:ln>
          <a:effectLst>
            <a:softEdge rad="112500"/>
          </a:effectLst>
        </p:spPr>
      </p:pic>
    </p:spTree>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lide(fromBottom)">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900" decel="100000" fill="hold"/>
                                        <p:tgtEl>
                                          <p:spTgt spid="2"/>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0" r="-2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8596" y="714356"/>
            <a:ext cx="8229600" cy="5583254"/>
          </a:xfrm>
        </p:spPr>
        <p:txBody>
          <a:bodyPr>
            <a:normAutofit fontScale="90000"/>
          </a:bodyPr>
          <a:lstStyle/>
          <a:p>
            <a:r>
              <a:rPr lang="fa-IR" sz="4000" b="1" dirty="0" smtClean="0">
                <a:solidFill>
                  <a:srgbClr val="92FC84"/>
                </a:solidFill>
                <a:effectLst>
                  <a:outerShdw blurRad="38100" dist="38100" dir="2700000" algn="tl">
                    <a:srgbClr val="000000">
                      <a:alpha val="43137"/>
                    </a:srgbClr>
                  </a:outerShdw>
                </a:effectLst>
                <a:cs typeface="B Davat" pitchFamily="2" charset="-78"/>
              </a:rPr>
              <a:t>هنوز نمايش خود را شروع نكرده بود كه ناگهان متوجه شد پلاس ها و پرده ها تكان ميخورند، خوب كه</a:t>
            </a:r>
            <a:r>
              <a:rPr lang="en-US" sz="4000" b="1" dirty="0" smtClean="0">
                <a:solidFill>
                  <a:srgbClr val="92FC84"/>
                </a:solidFill>
                <a:effectLst>
                  <a:outerShdw blurRad="38100" dist="38100" dir="2700000" algn="tl">
                    <a:srgbClr val="000000">
                      <a:alpha val="43137"/>
                    </a:srgbClr>
                  </a:outerShdw>
                </a:effectLst>
                <a:cs typeface="B Davat" pitchFamily="2" charset="-78"/>
              </a:rPr>
              <a:t/>
            </a:r>
            <a:br>
              <a:rPr lang="en-US" sz="4000" b="1" dirty="0" smtClean="0">
                <a:solidFill>
                  <a:srgbClr val="92FC84"/>
                </a:solidFill>
                <a:effectLst>
                  <a:outerShdw blurRad="38100" dist="38100" dir="2700000" algn="tl">
                    <a:srgbClr val="000000">
                      <a:alpha val="43137"/>
                    </a:srgbClr>
                  </a:outerShdw>
                </a:effectLst>
                <a:cs typeface="B Davat" pitchFamily="2" charset="-78"/>
              </a:rPr>
            </a:br>
            <a:r>
              <a:rPr lang="fa-IR" sz="4000" b="1" dirty="0" smtClean="0">
                <a:solidFill>
                  <a:srgbClr val="92FC84"/>
                </a:solidFill>
                <a:effectLst>
                  <a:outerShdw blurRad="38100" dist="38100" dir="2700000" algn="tl">
                    <a:srgbClr val="000000">
                      <a:alpha val="43137"/>
                    </a:srgbClr>
                  </a:outerShdw>
                </a:effectLst>
                <a:cs typeface="B Davat" pitchFamily="2" charset="-78"/>
              </a:rPr>
              <a:t>دقت كرد متوجه شد اژدها مي جنبد</a:t>
            </a:r>
            <a:r>
              <a:rPr lang="en-US" sz="4000" b="1" dirty="0" smtClean="0">
                <a:solidFill>
                  <a:srgbClr val="92FC84"/>
                </a:solidFill>
                <a:effectLst>
                  <a:outerShdw blurRad="38100" dist="38100" dir="2700000" algn="tl">
                    <a:srgbClr val="000000">
                      <a:alpha val="43137"/>
                    </a:srgbClr>
                  </a:outerShdw>
                </a:effectLst>
                <a:cs typeface="B Davat" pitchFamily="2" charset="-78"/>
              </a:rPr>
              <a:t>. </a:t>
            </a:r>
            <a:r>
              <a:rPr lang="fa-IR" sz="4000" b="1" dirty="0" smtClean="0">
                <a:solidFill>
                  <a:srgbClr val="92FC84"/>
                </a:solidFill>
                <a:effectLst>
                  <a:outerShdw blurRad="38100" dist="38100" dir="2700000" algn="tl">
                    <a:srgbClr val="000000">
                      <a:alpha val="43137"/>
                    </a:srgbClr>
                  </a:outerShdw>
                </a:effectLst>
                <a:cs typeface="B Davat" pitchFamily="2" charset="-78"/>
              </a:rPr>
              <a:t>مردم نيز كم كم متوجه زنده شدن اژدها شدند و از هيبت اژدها پا به فرارگذاشتند در همين فرار كرد نها عد هاي زيادي از مردم كشته شدند</a:t>
            </a:r>
            <a:r>
              <a:rPr lang="en-US" sz="4000" b="1" dirty="0" smtClean="0">
                <a:solidFill>
                  <a:srgbClr val="92FC84"/>
                </a:solidFill>
                <a:effectLst>
                  <a:outerShdw blurRad="38100" dist="38100" dir="2700000" algn="tl">
                    <a:srgbClr val="000000">
                      <a:alpha val="43137"/>
                    </a:srgbClr>
                  </a:outerShdw>
                </a:effectLst>
                <a:cs typeface="B Davat" pitchFamily="2" charset="-78"/>
              </a:rPr>
              <a:t>. </a:t>
            </a:r>
            <a:r>
              <a:rPr lang="fa-IR" sz="4000" b="1" dirty="0" smtClean="0">
                <a:solidFill>
                  <a:srgbClr val="92FC84"/>
                </a:solidFill>
                <a:effectLst>
                  <a:outerShdw blurRad="38100" dist="38100" dir="2700000" algn="tl">
                    <a:srgbClr val="000000">
                      <a:alpha val="43137"/>
                    </a:srgbClr>
                  </a:outerShdw>
                </a:effectLst>
                <a:cs typeface="B Davat" pitchFamily="2" charset="-78"/>
              </a:rPr>
              <a:t>از آن جا كه مارگير قبلاً ادعا كرده بود اژدها راكشته است نمي توانست عقب نشيني كند به همين دليل به سوي اژدها رفت تا او را بكشد اما اژدها آن مارگيرفريب خورده را همچون لقمه اي خورد</a:t>
            </a:r>
            <a:r>
              <a:rPr lang="en-US" sz="4000" b="1" dirty="0" smtClean="0">
                <a:solidFill>
                  <a:srgbClr val="92FC84"/>
                </a:solidFill>
                <a:effectLst>
                  <a:outerShdw blurRad="38100" dist="38100" dir="2700000" algn="tl">
                    <a:srgbClr val="000000">
                      <a:alpha val="43137"/>
                    </a:srgbClr>
                  </a:outerShdw>
                </a:effectLst>
                <a:cs typeface="B Davat" pitchFamily="2" charset="-78"/>
              </a:rPr>
              <a:t>.</a:t>
            </a:r>
            <a:r>
              <a:rPr lang="en-US" dirty="0" smtClean="0"/>
              <a:t/>
            </a:r>
            <a:br>
              <a:rPr lang="en-US" dirty="0" smtClean="0"/>
            </a:br>
            <a:endParaRPr lang="fa-IR" dirty="0"/>
          </a:p>
        </p:txBody>
      </p:sp>
      <p:sp>
        <p:nvSpPr>
          <p:cNvPr id="4" name="TextBox 3"/>
          <p:cNvSpPr txBox="1"/>
          <p:nvPr/>
        </p:nvSpPr>
        <p:spPr>
          <a:xfrm>
            <a:off x="642910" y="6150114"/>
            <a:ext cx="1000131" cy="707886"/>
          </a:xfrm>
          <a:prstGeom prst="rect">
            <a:avLst/>
          </a:prstGeom>
          <a:noFill/>
        </p:spPr>
        <p:txBody>
          <a:bodyPr wrap="square" rtlCol="1">
            <a:spAutoFit/>
          </a:bodyPr>
          <a:lstStyle/>
          <a:p>
            <a:r>
              <a:rPr lang="fa-IR" sz="4000" b="1" dirty="0" smtClean="0">
                <a:solidFill>
                  <a:srgbClr val="7030A0"/>
                </a:solidFill>
                <a:effectLst>
                  <a:outerShdw blurRad="38100" dist="38100" dir="2700000" algn="tl">
                    <a:srgbClr val="000000">
                      <a:alpha val="43137"/>
                    </a:srgbClr>
                  </a:outerShdw>
                </a:effectLst>
              </a:rPr>
              <a:t>پایان</a:t>
            </a:r>
            <a:r>
              <a:rPr lang="fa-IR" dirty="0" smtClean="0"/>
              <a:t> </a:t>
            </a:r>
            <a:endParaRPr lang="fa-IR"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edg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درس مارگیر و اژدها تفکر و پژوهش ششم ابتدایی</Template>
  <TotalTime>0</TotalTime>
  <Words>229</Words>
  <Application>Microsoft Office PowerPoint</Application>
  <PresentationFormat>On-screen Show (4:3)</PresentationFormat>
  <Paragraphs>10</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B Badr</vt:lpstr>
      <vt:lpstr>B Davat</vt:lpstr>
      <vt:lpstr>B Nazanin</vt:lpstr>
      <vt:lpstr>BLotus</vt:lpstr>
      <vt:lpstr>Calibri</vt:lpstr>
      <vt:lpstr>Times New Roman</vt:lpstr>
      <vt:lpstr>Office Theme</vt:lpstr>
      <vt:lpstr>PowerPoint Presentation</vt:lpstr>
      <vt:lpstr>PowerPoint Presentation</vt:lpstr>
      <vt:lpstr>PowerPoint Presentation</vt:lpstr>
      <vt:lpstr>گاهي اوقات مارگير با مارهايي كه مي گرفت در روستاها و شهرها  ميگشت، بساط خويش را ميگسترد و براي مردم نمايش مي داد. مردم هم پس ازتمام شدن نمايش سكه هایی به مارگير مي دادند و او با اين سكه ها روزگار ميگذرانيد</vt:lpstr>
      <vt:lpstr>روزي از روزهاي زمستان پر برف مارگير به سوي كوهستان راه افتاد تا مار بگيرد. در دل كوهستان پر برف راه مي رفت، ناگهان اژدهاي مرده اي را كه جثه اي عظيم داشت، ديد. نخست خيلي ترسيد و گمان كرد اژدها خواب است اما وقتي دقت كرد فهميدجان در بدن ندارد. همين طور كه اژدهاي مرده را نگاه  ميكرد، با خود انديشيد و گفت اين اژدها جان ميدهد براي نمايش در برابر مردم. آن را در ميان مردم مي برم و مي گويم آن را با همين دست هاي خودم كشته ام. آن وقت با ديده ي احترام به من خواهند نگريست و مي گويند عجب مارگير شجاعي. اگر ديو هم در برابرش سبز شود ذره اي نمي هراسد. </vt:lpstr>
      <vt:lpstr>آري مارگير دلش را خوش كرد به كار بزرگتري كه انجام نداده بود. نفس نفس زنان اژدهاي بزرگ را در كوچه هاي شهر به دنبال خويش ميكشيد و فرياد می زد كه: اژدهايي را كه در شكار كردنش خون جگرهاخورده ام براي نمايش آورد هام. افسوس كه مارگير به سوي مرگ ميشتافت و خبر نداشت كه اژدها در زير سرماو برف منجمد شده بود و وقتي خورشيد سوزان بر او نور بيفشانَد زنده خواهد شد </vt:lpstr>
      <vt:lpstr>مرد مارگير، در كنار شط كه جاي وسيعي براي اجتماع مردم بود بساطَش را گستراند، غلغله هاي در شهر افتاد. مردم دور مارگير جمع شدند اما مارگير روي اژدها را با پلاس و پرده پوشانده بود و منتظر بود مردم بيشتري جمع شوند تا پول بيشتري جمع كند</vt:lpstr>
      <vt:lpstr>هنوز نمايش خود را شروع نكرده بود كه ناگهان متوجه شد پلاس ها و پرده ها تكان ميخورند، خوب كه دقت كرد متوجه شد اژدها مي جنبد. مردم نيز كم كم متوجه زنده شدن اژدها شدند و از هيبت اژدها پا به فرارگذاشتند در همين فرار كرد نها عد هاي زيادي از مردم كشته شدند. از آن جا كه مارگير قبلاً ادعا كرده بود اژدها راكشته است نمي توانست عقب نشيني كند به همين دليل به سوي اژدها رفت تا او را بكشد اما اژدها آن مارگيرفريب خورده را همچون لقمه اي خورد.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2022-01-31T19:12:40Z</dcterms:created>
  <dcterms:modified xsi:type="dcterms:W3CDTF">2022-01-31T19:12:58Z</dcterms:modified>
</cp:coreProperties>
</file>