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44"/>
  </p:notesMasterIdLst>
  <p:sldIdLst>
    <p:sldId id="256" r:id="rId2"/>
    <p:sldId id="338" r:id="rId3"/>
    <p:sldId id="296" r:id="rId4"/>
    <p:sldId id="328" r:id="rId5"/>
    <p:sldId id="327" r:id="rId6"/>
    <p:sldId id="331" r:id="rId7"/>
    <p:sldId id="339" r:id="rId8"/>
    <p:sldId id="332" r:id="rId9"/>
    <p:sldId id="313" r:id="rId10"/>
    <p:sldId id="314" r:id="rId11"/>
    <p:sldId id="316" r:id="rId12"/>
    <p:sldId id="317" r:id="rId13"/>
    <p:sldId id="318" r:id="rId14"/>
    <p:sldId id="321" r:id="rId15"/>
    <p:sldId id="322" r:id="rId16"/>
    <p:sldId id="341" r:id="rId17"/>
    <p:sldId id="372" r:id="rId18"/>
    <p:sldId id="374" r:id="rId19"/>
    <p:sldId id="375" r:id="rId20"/>
    <p:sldId id="388" r:id="rId21"/>
    <p:sldId id="389" r:id="rId22"/>
    <p:sldId id="390" r:id="rId23"/>
    <p:sldId id="391" r:id="rId24"/>
    <p:sldId id="392" r:id="rId25"/>
    <p:sldId id="393" r:id="rId26"/>
    <p:sldId id="401" r:id="rId27"/>
    <p:sldId id="402" r:id="rId28"/>
    <p:sldId id="403" r:id="rId29"/>
    <p:sldId id="404" r:id="rId30"/>
    <p:sldId id="396" r:id="rId31"/>
    <p:sldId id="397" r:id="rId32"/>
    <p:sldId id="398" r:id="rId33"/>
    <p:sldId id="399" r:id="rId34"/>
    <p:sldId id="400" r:id="rId35"/>
    <p:sldId id="394" r:id="rId36"/>
    <p:sldId id="395" r:id="rId37"/>
    <p:sldId id="353" r:id="rId38"/>
    <p:sldId id="354" r:id="rId39"/>
    <p:sldId id="406" r:id="rId40"/>
    <p:sldId id="407" r:id="rId41"/>
    <p:sldId id="344" r:id="rId42"/>
    <p:sldId id="409" r:id="rId4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5C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4660"/>
  </p:normalViewPr>
  <p:slideViewPr>
    <p:cSldViewPr snapToGrid="0">
      <p:cViewPr varScale="1">
        <p:scale>
          <a:sx n="60" d="100"/>
          <a:sy n="60" d="100"/>
        </p:scale>
        <p:origin x="234" y="66"/>
      </p:cViewPr>
      <p:guideLst/>
    </p:cSldViewPr>
  </p:slideViewPr>
  <p:notesTextViewPr>
    <p:cViewPr>
      <p:scale>
        <a:sx n="1" d="1"/>
        <a:sy n="1" d="1"/>
      </p:scale>
      <p:origin x="0" y="0"/>
    </p:cViewPr>
  </p:notesTextViewPr>
  <p:sorterViewPr>
    <p:cViewPr varScale="1">
      <p:scale>
        <a:sx n="1" d="1"/>
        <a:sy n="1" d="1"/>
      </p:scale>
      <p:origin x="0" y="-263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E89D044-28D4-46A5-82C7-B8C2290715DA}" type="datetimeFigureOut">
              <a:rPr lang="en-US"/>
              <a:pPr>
                <a:defRPr/>
              </a:pPr>
              <a:t>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09AA3425-7108-4FF1-9E53-4D5B0DB076FE}" type="slidenum">
              <a:rPr lang="en-US"/>
              <a:pPr>
                <a:defRPr/>
              </a:pPr>
              <a:t>‹#›</a:t>
            </a:fld>
            <a:endParaRPr lang="en-US"/>
          </a:p>
        </p:txBody>
      </p:sp>
    </p:spTree>
    <p:extLst>
      <p:ext uri="{BB962C8B-B14F-4D97-AF65-F5344CB8AC3E}">
        <p14:creationId xmlns:p14="http://schemas.microsoft.com/office/powerpoint/2010/main" val="11858483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5B737312-B7A0-4153-B08F-9BE19E0C4AE6}" type="slidenum">
              <a:rPr lang="en-US">
                <a:latin typeface="Calibri" panose="020F0502020204030204" pitchFamily="34" charset="0"/>
              </a:rPr>
              <a:pPr fontAlgn="base">
                <a:spcBef>
                  <a:spcPct val="0"/>
                </a:spcBef>
                <a:spcAft>
                  <a:spcPct val="0"/>
                </a:spcAft>
              </a:pPr>
              <a:t>3</a:t>
            </a:fld>
            <a:endParaRPr lang="en-US">
              <a:latin typeface="Calibri" panose="020F0502020204030204" pitchFamily="34"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01181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0CE55B42-20A6-43CA-845D-D8B6FC94E7AA}" type="slidenum">
              <a:rPr lang="en-GB" altLang="en-US">
                <a:latin typeface="Arial" panose="020B0604020202020204" pitchFamily="34" charset="0"/>
              </a:rPr>
              <a:pPr fontAlgn="base">
                <a:spcBef>
                  <a:spcPct val="0"/>
                </a:spcBef>
                <a:spcAft>
                  <a:spcPct val="0"/>
                </a:spcAft>
              </a:pPr>
              <a:t>4</a:t>
            </a:fld>
            <a:endParaRPr lang="en-GB" altLang="en-US">
              <a:latin typeface="Arial" panose="020B0604020202020204" pitchFamily="34" charset="0"/>
            </a:endParaRPr>
          </a:p>
        </p:txBody>
      </p:sp>
      <p:sp>
        <p:nvSpPr>
          <p:cNvPr id="245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r" eaLnBrk="1" hangingPunct="1"/>
            <a:fld id="{2A087375-EE82-4B96-B95B-B48151EA3F30}" type="slidenum">
              <a:rPr lang="en-US" altLang="en-US" sz="1200">
                <a:latin typeface="Arial" panose="020B0604020202020204" pitchFamily="34" charset="0"/>
              </a:rPr>
              <a:pPr algn="r" eaLnBrk="1" hangingPunct="1"/>
              <a:t>4</a:t>
            </a:fld>
            <a:endParaRPr lang="en-US" altLang="en-US" sz="1200">
              <a:latin typeface="Arial" panose="020B0604020202020204" pitchFamily="34" charset="0"/>
            </a:endParaRPr>
          </a:p>
        </p:txBody>
      </p:sp>
      <p:sp>
        <p:nvSpPr>
          <p:cNvPr id="2458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en-US" smtClean="0">
              <a:latin typeface="Arial" panose="020B0604020202020204" pitchFamily="34" charset="0"/>
            </a:endParaRPr>
          </a:p>
        </p:txBody>
      </p:sp>
    </p:spTree>
    <p:extLst>
      <p:ext uri="{BB962C8B-B14F-4D97-AF65-F5344CB8AC3E}">
        <p14:creationId xmlns:p14="http://schemas.microsoft.com/office/powerpoint/2010/main" val="1561082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57A6598A-5C7E-4BB8-BB0F-1189C9BC1972}" type="slidenum">
              <a:rPr lang="en-GB" altLang="en-US">
                <a:latin typeface="Arial" panose="020B0604020202020204" pitchFamily="34" charset="0"/>
              </a:rPr>
              <a:pPr fontAlgn="base">
                <a:spcBef>
                  <a:spcPct val="0"/>
                </a:spcBef>
                <a:spcAft>
                  <a:spcPct val="0"/>
                </a:spcAft>
              </a:pPr>
              <a:t>5</a:t>
            </a:fld>
            <a:endParaRPr lang="en-GB" altLang="en-US">
              <a:latin typeface="Arial" panose="020B0604020202020204" pitchFamily="34" charset="0"/>
            </a:endParaRPr>
          </a:p>
        </p:txBody>
      </p:sp>
      <p:sp>
        <p:nvSpPr>
          <p:cNvPr id="266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r" eaLnBrk="1" hangingPunct="1"/>
            <a:fld id="{A099390D-15A2-4906-BDC2-D95678FDDD52}" type="slidenum">
              <a:rPr lang="en-US" altLang="en-US" sz="1200">
                <a:latin typeface="Arial" panose="020B0604020202020204" pitchFamily="34" charset="0"/>
              </a:rPr>
              <a:pPr algn="r" eaLnBrk="1" hangingPunct="1"/>
              <a:t>5</a:t>
            </a:fld>
            <a:endParaRPr lang="en-US" altLang="en-US" sz="1200">
              <a:latin typeface="Arial" panose="020B0604020202020204" pitchFamily="34" charset="0"/>
            </a:endParaRPr>
          </a:p>
        </p:txBody>
      </p:sp>
      <p:sp>
        <p:nvSpPr>
          <p:cNvPr id="2662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en-US" smtClean="0">
              <a:latin typeface="Arial" panose="020B0604020202020204" pitchFamily="34" charset="0"/>
            </a:endParaRPr>
          </a:p>
        </p:txBody>
      </p:sp>
    </p:spTree>
    <p:extLst>
      <p:ext uri="{BB962C8B-B14F-4D97-AF65-F5344CB8AC3E}">
        <p14:creationId xmlns:p14="http://schemas.microsoft.com/office/powerpoint/2010/main" val="2415314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pPr>
            <a:fld id="{943AF770-63E3-4448-85AA-7096D6095C12}" type="slidenum">
              <a:rPr lang="en-US">
                <a:latin typeface="Calibri" panose="020F0502020204030204" pitchFamily="34" charset="0"/>
              </a:rPr>
              <a:pPr fontAlgn="base">
                <a:spcBef>
                  <a:spcPct val="0"/>
                </a:spcBef>
                <a:spcAft>
                  <a:spcPct val="0"/>
                </a:spcAft>
              </a:pPr>
              <a:t>12</a:t>
            </a:fld>
            <a:endParaRPr lang="en-US">
              <a:latin typeface="Calibri" panose="020F0502020204030204" pitchFamily="34" charset="0"/>
            </a:endParaRPr>
          </a:p>
        </p:txBody>
      </p:sp>
    </p:spTree>
    <p:extLst>
      <p:ext uri="{BB962C8B-B14F-4D97-AF65-F5344CB8AC3E}">
        <p14:creationId xmlns:p14="http://schemas.microsoft.com/office/powerpoint/2010/main" val="103868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5"/>
          <p:cNvSpPr>
            <a:spLocks/>
          </p:cNvSpPr>
          <p:nvPr/>
        </p:nvSpPr>
        <p:spPr bwMode="auto">
          <a:xfrm>
            <a:off x="0" y="4324350"/>
            <a:ext cx="1744663" cy="777875"/>
          </a:xfrm>
          <a:custGeom>
            <a:avLst/>
            <a:gdLst>
              <a:gd name="T0" fmla="*/ 287 w 372"/>
              <a:gd name="T1" fmla="*/ 166 h 166"/>
              <a:gd name="T2" fmla="*/ 293 w 372"/>
              <a:gd name="T3" fmla="*/ 164 h 166"/>
              <a:gd name="T4" fmla="*/ 294 w 372"/>
              <a:gd name="T5" fmla="*/ 163 h 166"/>
              <a:gd name="T6" fmla="*/ 370 w 372"/>
              <a:gd name="T7" fmla="*/ 87 h 166"/>
              <a:gd name="T8" fmla="*/ 370 w 372"/>
              <a:gd name="T9" fmla="*/ 78 h 166"/>
              <a:gd name="T10" fmla="*/ 294 w 372"/>
              <a:gd name="T11" fmla="*/ 3 h 166"/>
              <a:gd name="T12" fmla="*/ 293 w 372"/>
              <a:gd name="T13" fmla="*/ 2 h 166"/>
              <a:gd name="T14" fmla="*/ 287 w 372"/>
              <a:gd name="T15" fmla="*/ 0 h 166"/>
              <a:gd name="T16" fmla="*/ 0 w 372"/>
              <a:gd name="T17" fmla="*/ 0 h 166"/>
              <a:gd name="T18" fmla="*/ 0 w 372"/>
              <a:gd name="T19" fmla="*/ 166 h 166"/>
              <a:gd name="T20" fmla="*/ 287 w 372"/>
              <a:gd name="T21"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0D522E48-587D-4C3F-84C1-876E2A97BE72}" type="datetimeFigureOut">
              <a:rPr lang="en-US"/>
              <a:pPr>
                <a:defRPr/>
              </a:pPr>
              <a:t>2/8/2022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pPr>
              <a:defRPr/>
            </a:pPr>
            <a:fld id="{0A9E6E46-BFF3-4349-A21D-59977B9DE58F}" type="slidenum">
              <a:rPr lang="en-US"/>
              <a:pPr>
                <a:defRPr/>
              </a:pPr>
              <a:t>‹#›</a:t>
            </a:fld>
            <a:endParaRPr lang="en-US"/>
          </a:p>
        </p:txBody>
      </p:sp>
    </p:spTree>
    <p:extLst>
      <p:ext uri="{BB962C8B-B14F-4D97-AF65-F5344CB8AC3E}">
        <p14:creationId xmlns:p14="http://schemas.microsoft.com/office/powerpoint/2010/main" val="4081860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B31ED0-8F59-4DC4-BC09-5A1C53C436F6}" type="datetimeFigureOut">
              <a:rPr lang="en-US"/>
              <a:pPr>
                <a:defRPr/>
              </a:pPr>
              <a:t>2/8/2022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CD33BABB-41E0-4885-B690-43524EC0FDA8}" type="slidenum">
              <a:rPr lang="en-US"/>
              <a:pPr>
                <a:defRPr/>
              </a:pPr>
              <a:t>‹#›</a:t>
            </a:fld>
            <a:endParaRPr lang="en-US"/>
          </a:p>
        </p:txBody>
      </p:sp>
    </p:spTree>
    <p:extLst>
      <p:ext uri="{BB962C8B-B14F-4D97-AF65-F5344CB8AC3E}">
        <p14:creationId xmlns:p14="http://schemas.microsoft.com/office/powerpoint/2010/main" val="3327026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extBox 36"/>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eaLnBrk="1" hangingPunct="1"/>
            <a:r>
              <a:rPr lang="en-US" sz="8000">
                <a:solidFill>
                  <a:schemeClr val="accent1"/>
                </a:solidFill>
                <a:latin typeface="Arial" panose="020B0604020202020204" pitchFamily="34" charset="0"/>
              </a:rPr>
              <a:t>“</a:t>
            </a:r>
          </a:p>
        </p:txBody>
      </p:sp>
      <p:sp>
        <p:nvSpPr>
          <p:cNvPr id="7" name="TextBox 37"/>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eaLnBrk="1" hangingPunct="1"/>
            <a:r>
              <a:rPr lang="en-US" sz="8000">
                <a:solidFill>
                  <a:schemeClr val="accent1"/>
                </a:solidFill>
                <a:latin typeface="Arial" panose="020B0604020202020204" pitchFamily="34" charset="0"/>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713ED802-278D-4F07-9602-69888C53DC2A}" type="datetimeFigureOut">
              <a:rPr lang="en-US"/>
              <a:pPr>
                <a:defRPr/>
              </a:pPr>
              <a:t>2/8/2022</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648CE135-9BA2-4B02-944B-3FFC0BB38E48}" type="slidenum">
              <a:rPr lang="en-US"/>
              <a:pPr>
                <a:defRPr/>
              </a:pPr>
              <a:t>‹#›</a:t>
            </a:fld>
            <a:endParaRPr lang="en-US"/>
          </a:p>
        </p:txBody>
      </p:sp>
    </p:spTree>
    <p:extLst>
      <p:ext uri="{BB962C8B-B14F-4D97-AF65-F5344CB8AC3E}">
        <p14:creationId xmlns:p14="http://schemas.microsoft.com/office/powerpoint/2010/main" val="1398409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D86E2D38-E2D7-4046-BB6C-A391D48B1D38}" type="datetimeFigureOut">
              <a:rPr lang="en-US"/>
              <a:pPr>
                <a:defRPr/>
              </a:pPr>
              <a:t>2/8/2022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05C80210-DCAD-47F0-B73F-EA0E82A8B7BB}" type="slidenum">
              <a:rPr lang="en-US"/>
              <a:pPr>
                <a:defRPr/>
              </a:pPr>
              <a:t>‹#›</a:t>
            </a:fld>
            <a:endParaRPr lang="en-US"/>
          </a:p>
        </p:txBody>
      </p:sp>
    </p:spTree>
    <p:extLst>
      <p:ext uri="{BB962C8B-B14F-4D97-AF65-F5344CB8AC3E}">
        <p14:creationId xmlns:p14="http://schemas.microsoft.com/office/powerpoint/2010/main" val="2125354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extBox 36"/>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eaLnBrk="1" hangingPunct="1"/>
            <a:r>
              <a:rPr lang="en-US" sz="8000">
                <a:solidFill>
                  <a:schemeClr val="accent1"/>
                </a:solidFill>
                <a:latin typeface="Arial" panose="020B0604020202020204" pitchFamily="34" charset="0"/>
              </a:rPr>
              <a:t>“</a:t>
            </a:r>
          </a:p>
        </p:txBody>
      </p:sp>
      <p:sp>
        <p:nvSpPr>
          <p:cNvPr id="7" name="TextBox 37"/>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eaLnBrk="1" hangingPunct="1"/>
            <a:r>
              <a:rPr lang="en-US" sz="8000">
                <a:solidFill>
                  <a:schemeClr val="accent1"/>
                </a:solidFill>
                <a:latin typeface="Arial" panose="020B0604020202020204" pitchFamily="34" charset="0"/>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8" name="Date Placeholder 4"/>
          <p:cNvSpPr>
            <a:spLocks noGrp="1"/>
          </p:cNvSpPr>
          <p:nvPr>
            <p:ph type="dt" sz="half" idx="14"/>
          </p:nvPr>
        </p:nvSpPr>
        <p:spPr/>
        <p:txBody>
          <a:bodyPr/>
          <a:lstStyle>
            <a:lvl1pPr>
              <a:defRPr/>
            </a:lvl1pPr>
          </a:lstStyle>
          <a:p>
            <a:pPr>
              <a:defRPr/>
            </a:pPr>
            <a:fld id="{3F3B7F42-8E51-4F2C-B97E-840E7ABE83EE}" type="datetimeFigureOut">
              <a:rPr lang="en-US"/>
              <a:pPr>
                <a:defRPr/>
              </a:pPr>
              <a:t>2/8/2022</a:t>
            </a:fld>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D08F0652-9947-48EB-88E1-5CA8BF2A9858}" type="slidenum">
              <a:rPr lang="en-US"/>
              <a:pPr>
                <a:defRPr/>
              </a:pPr>
              <a:t>‹#›</a:t>
            </a:fld>
            <a:endParaRPr lang="en-US"/>
          </a:p>
        </p:txBody>
      </p:sp>
    </p:spTree>
    <p:extLst>
      <p:ext uri="{BB962C8B-B14F-4D97-AF65-F5344CB8AC3E}">
        <p14:creationId xmlns:p14="http://schemas.microsoft.com/office/powerpoint/2010/main" val="1459549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n-US" smtClean="0"/>
              <a:t>Click to edit Master text styles</a:t>
            </a:r>
          </a:p>
        </p:txBody>
      </p:sp>
      <p:sp>
        <p:nvSpPr>
          <p:cNvPr id="6" name="Date Placeholder 4"/>
          <p:cNvSpPr>
            <a:spLocks noGrp="1"/>
          </p:cNvSpPr>
          <p:nvPr>
            <p:ph type="dt" sz="half" idx="14"/>
          </p:nvPr>
        </p:nvSpPr>
        <p:spPr/>
        <p:txBody>
          <a:bodyPr/>
          <a:lstStyle>
            <a:lvl1pPr>
              <a:defRPr/>
            </a:lvl1pPr>
          </a:lstStyle>
          <a:p>
            <a:pPr>
              <a:defRPr/>
            </a:pPr>
            <a:fld id="{AF8E3C14-8ED2-4D67-AF32-4B0E8B5D70C6}" type="datetimeFigureOut">
              <a:rPr lang="en-US"/>
              <a:pPr>
                <a:defRPr/>
              </a:pPr>
              <a:t>2/8/2022</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B3A635E8-5EF8-465E-BB81-7CBF7020303B}" type="slidenum">
              <a:rPr lang="en-US"/>
              <a:pPr>
                <a:defRPr/>
              </a:pPr>
              <a:t>‹#›</a:t>
            </a:fld>
            <a:endParaRPr lang="en-US"/>
          </a:p>
        </p:txBody>
      </p:sp>
    </p:spTree>
    <p:extLst>
      <p:ext uri="{BB962C8B-B14F-4D97-AF65-F5344CB8AC3E}">
        <p14:creationId xmlns:p14="http://schemas.microsoft.com/office/powerpoint/2010/main" val="3579949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31F9E19-E5D0-4762-AF16-19CF1B0EDE5D}" type="datetimeFigureOut">
              <a:rPr lang="en-US"/>
              <a:pPr>
                <a:defRPr/>
              </a:pPr>
              <a:t>2/8/2022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88BFD9-2621-4CDC-A56E-60A679BE074D}" type="slidenum">
              <a:rPr lang="en-US"/>
              <a:pPr>
                <a:defRPr/>
              </a:pPr>
              <a:t>‹#›</a:t>
            </a:fld>
            <a:endParaRPr lang="en-US"/>
          </a:p>
        </p:txBody>
      </p:sp>
    </p:spTree>
    <p:extLst>
      <p:ext uri="{BB962C8B-B14F-4D97-AF65-F5344CB8AC3E}">
        <p14:creationId xmlns:p14="http://schemas.microsoft.com/office/powerpoint/2010/main" val="1804490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43704E7-FB03-49C1-A51C-E3FC94E4B8C7}" type="datetimeFigureOut">
              <a:rPr lang="en-US"/>
              <a:pPr>
                <a:defRPr/>
              </a:pPr>
              <a:t>2/8/2022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E9D900-D7AA-46CC-BF97-D60CCF21D801}" type="slidenum">
              <a:rPr lang="en-US"/>
              <a:pPr>
                <a:defRPr/>
              </a:pPr>
              <a:t>‹#›</a:t>
            </a:fld>
            <a:endParaRPr lang="en-US"/>
          </a:p>
        </p:txBody>
      </p:sp>
    </p:spTree>
    <p:extLst>
      <p:ext uri="{BB962C8B-B14F-4D97-AF65-F5344CB8AC3E}">
        <p14:creationId xmlns:p14="http://schemas.microsoft.com/office/powerpoint/2010/main" val="396973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6940C0E-40EA-4DAB-B6A9-819A849B8DA4}" type="datetimeFigureOut">
              <a:rPr lang="en-US"/>
              <a:pPr>
                <a:defRPr/>
              </a:pPr>
              <a:t>2/8/2022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20B0AA-E7CD-49FB-838B-85638CDFA127}" type="slidenum">
              <a:rPr lang="en-US"/>
              <a:pPr>
                <a:defRPr/>
              </a:pPr>
              <a:t>‹#›</a:t>
            </a:fld>
            <a:endParaRPr lang="en-US"/>
          </a:p>
        </p:txBody>
      </p:sp>
    </p:spTree>
    <p:extLst>
      <p:ext uri="{BB962C8B-B14F-4D97-AF65-F5344CB8AC3E}">
        <p14:creationId xmlns:p14="http://schemas.microsoft.com/office/powerpoint/2010/main" val="2306572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4F218C-3C55-43AE-805B-98700B758FA4}" type="datetimeFigureOut">
              <a:rPr lang="en-US"/>
              <a:pPr>
                <a:defRPr/>
              </a:pPr>
              <a:t>2/8/2022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543870DC-2404-4D8D-9141-545ED55F1992}" type="slidenum">
              <a:rPr lang="en-US"/>
              <a:pPr>
                <a:defRPr/>
              </a:pPr>
              <a:t>‹#›</a:t>
            </a:fld>
            <a:endParaRPr lang="en-US"/>
          </a:p>
        </p:txBody>
      </p:sp>
    </p:spTree>
    <p:extLst>
      <p:ext uri="{BB962C8B-B14F-4D97-AF65-F5344CB8AC3E}">
        <p14:creationId xmlns:p14="http://schemas.microsoft.com/office/powerpoint/2010/main" val="1718575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4186F496-E8EC-42AF-9292-B5371F9E87B5}" type="datetimeFigureOut">
              <a:rPr lang="en-US"/>
              <a:pPr>
                <a:defRPr/>
              </a:pPr>
              <a:t>2/8/2022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C1A3238-41C8-4956-890E-0CEE0F4FAA6F}" type="slidenum">
              <a:rPr lang="en-US"/>
              <a:pPr>
                <a:defRPr/>
              </a:pPr>
              <a:t>‹#›</a:t>
            </a:fld>
            <a:endParaRPr lang="en-US"/>
          </a:p>
        </p:txBody>
      </p:sp>
    </p:spTree>
    <p:extLst>
      <p:ext uri="{BB962C8B-B14F-4D97-AF65-F5344CB8AC3E}">
        <p14:creationId xmlns:p14="http://schemas.microsoft.com/office/powerpoint/2010/main" val="122200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35"/>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EB9EBBD4-F4B8-4517-983E-E8B63E6F356B}" type="datetimeFigureOut">
              <a:rPr lang="en-US"/>
              <a:pPr>
                <a:defRPr/>
              </a:pPr>
              <a:t>2/8/2022</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E66573DA-825D-4766-A6FC-3C9E980AC320}" type="slidenum">
              <a:rPr lang="en-US"/>
              <a:pPr>
                <a:defRPr/>
              </a:pPr>
              <a:t>‹#›</a:t>
            </a:fld>
            <a:endParaRPr lang="en-US"/>
          </a:p>
        </p:txBody>
      </p:sp>
    </p:spTree>
    <p:extLst>
      <p:ext uri="{BB962C8B-B14F-4D97-AF65-F5344CB8AC3E}">
        <p14:creationId xmlns:p14="http://schemas.microsoft.com/office/powerpoint/2010/main" val="221388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1426C8E9-4C8C-4F73-B1E2-3A7EB294EA8C}" type="datetimeFigureOut">
              <a:rPr lang="en-US"/>
              <a:pPr>
                <a:defRPr/>
              </a:pPr>
              <a:t>2/8/2022</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F9387CF5-6B42-466F-895A-4C8AFDE9A699}" type="slidenum">
              <a:rPr lang="en-US"/>
              <a:pPr>
                <a:defRPr/>
              </a:pPr>
              <a:t>‹#›</a:t>
            </a:fld>
            <a:endParaRPr lang="en-US"/>
          </a:p>
        </p:txBody>
      </p:sp>
    </p:spTree>
    <p:extLst>
      <p:ext uri="{BB962C8B-B14F-4D97-AF65-F5344CB8AC3E}">
        <p14:creationId xmlns:p14="http://schemas.microsoft.com/office/powerpoint/2010/main" val="3279614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Date Placeholder 1"/>
          <p:cNvSpPr>
            <a:spLocks noGrp="1"/>
          </p:cNvSpPr>
          <p:nvPr>
            <p:ph type="dt" sz="half" idx="10"/>
          </p:nvPr>
        </p:nvSpPr>
        <p:spPr/>
        <p:txBody>
          <a:bodyPr/>
          <a:lstStyle>
            <a:lvl1pPr>
              <a:defRPr/>
            </a:lvl1pPr>
          </a:lstStyle>
          <a:p>
            <a:pPr>
              <a:defRPr/>
            </a:pPr>
            <a:fld id="{57DA2187-05AB-4E25-B4E2-73804E97D138}" type="datetimeFigureOut">
              <a:rPr lang="en-US"/>
              <a:pPr>
                <a:defRPr/>
              </a:pPr>
              <a:t>2/8/2022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B8961451-CA5E-44F1-8B0A-CFA2FF6CA57C}" type="slidenum">
              <a:rPr lang="en-US"/>
              <a:pPr>
                <a:defRPr/>
              </a:pPr>
              <a:t>‹#›</a:t>
            </a:fld>
            <a:endParaRPr lang="en-US"/>
          </a:p>
        </p:txBody>
      </p:sp>
    </p:spTree>
    <p:extLst>
      <p:ext uri="{BB962C8B-B14F-4D97-AF65-F5344CB8AC3E}">
        <p14:creationId xmlns:p14="http://schemas.microsoft.com/office/powerpoint/2010/main" val="303667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09C411EF-91DC-4485-B11E-D528445241D9}" type="datetimeFigureOut">
              <a:rPr lang="en-US"/>
              <a:pPr>
                <a:defRPr/>
              </a:pPr>
              <a:t>2/8/2022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8B4588C-CC0A-4DFB-BF47-49AA79FEC2EE}" type="slidenum">
              <a:rPr lang="en-US"/>
              <a:pPr>
                <a:defRPr/>
              </a:pPr>
              <a:t>‹#›</a:t>
            </a:fld>
            <a:endParaRPr lang="en-US"/>
          </a:p>
        </p:txBody>
      </p:sp>
    </p:spTree>
    <p:extLst>
      <p:ext uri="{BB962C8B-B14F-4D97-AF65-F5344CB8AC3E}">
        <p14:creationId xmlns:p14="http://schemas.microsoft.com/office/powerpoint/2010/main" val="302030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8C9B8611-1C6F-4DC5-927B-536BBAED0262}" type="datetimeFigureOut">
              <a:rPr lang="en-US"/>
              <a:pPr>
                <a:defRPr/>
              </a:pPr>
              <a:t>2/8/2022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17670D48-D05F-4253-AD1D-5C8FB98A85E9}" type="slidenum">
              <a:rPr lang="en-US"/>
              <a:pPr>
                <a:defRPr/>
              </a:pPr>
              <a:t>‹#›</a:t>
            </a:fld>
            <a:endParaRPr lang="en-US"/>
          </a:p>
        </p:txBody>
      </p:sp>
    </p:spTree>
    <p:extLst>
      <p:ext uri="{BB962C8B-B14F-4D97-AF65-F5344CB8AC3E}">
        <p14:creationId xmlns:p14="http://schemas.microsoft.com/office/powerpoint/2010/main" val="3990486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413"/>
              <a:ext cx="85725" cy="533400"/>
            </a:xfrm>
            <a:custGeom>
              <a:avLst/>
              <a:gdLst>
                <a:gd name="T0" fmla="*/ 22 w 22"/>
                <a:gd name="T1" fmla="*/ 136 h 136"/>
                <a:gd name="T2" fmla="*/ 17 w 22"/>
                <a:gd name="T3" fmla="*/ 80 h 136"/>
                <a:gd name="T4" fmla="*/ 0 w 22"/>
                <a:gd name="T5" fmla="*/ 0 h 136"/>
                <a:gd name="T6" fmla="*/ 0 w 22"/>
                <a:gd name="T7" fmla="*/ 35 h 136"/>
                <a:gd name="T8" fmla="*/ 20 w 22"/>
                <a:gd name="T9" fmla="*/ 124 h 136"/>
                <a:gd name="T10" fmla="*/ 22 w 22"/>
                <a:gd name="T11" fmla="*/ 136 h 136"/>
              </a:gdLst>
              <a:ahLst/>
              <a:cxnLst>
                <a:cxn ang="0">
                  <a:pos x="T0" y="T1"/>
                </a:cxn>
                <a:cxn ang="0">
                  <a:pos x="T2" y="T3"/>
                </a:cxn>
                <a:cxn ang="0">
                  <a:pos x="T4" y="T5"/>
                </a:cxn>
                <a:cxn ang="0">
                  <a:pos x="T6" y="T7"/>
                </a:cxn>
                <a:cxn ang="0">
                  <a:pos x="T8" y="T9"/>
                </a:cxn>
                <a:cxn ang="0">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p:cNvSpPr>
              <a:spLocks/>
            </p:cNvSpPr>
            <p:nvPr/>
          </p:nvSpPr>
          <p:spPr bwMode="auto">
            <a:xfrm>
              <a:off x="2597151" y="2779713"/>
              <a:ext cx="550863" cy="1978025"/>
            </a:xfrm>
            <a:custGeom>
              <a:avLst/>
              <a:gdLst>
                <a:gd name="T0" fmla="*/ 86 w 140"/>
                <a:gd name="T1" fmla="*/ 350 h 504"/>
                <a:gd name="T2" fmla="*/ 139 w 140"/>
                <a:gd name="T3" fmla="*/ 504 h 504"/>
                <a:gd name="T4" fmla="*/ 140 w 140"/>
                <a:gd name="T5" fmla="*/ 478 h 504"/>
                <a:gd name="T6" fmla="*/ 95 w 140"/>
                <a:gd name="T7" fmla="*/ 347 h 504"/>
                <a:gd name="T8" fmla="*/ 0 w 140"/>
                <a:gd name="T9" fmla="*/ 0 h 504"/>
                <a:gd name="T10" fmla="*/ 6 w 140"/>
                <a:gd name="T11" fmla="*/ 61 h 504"/>
                <a:gd name="T12" fmla="*/ 86 w 140"/>
                <a:gd name="T13" fmla="*/ 350 h 504"/>
              </a:gdLst>
              <a:ahLst/>
              <a:cxnLst>
                <a:cxn ang="0">
                  <a:pos x="T0" y="T1"/>
                </a:cxn>
                <a:cxn ang="0">
                  <a:pos x="T2" y="T3"/>
                </a:cxn>
                <a:cxn ang="0">
                  <a:pos x="T4" y="T5"/>
                </a:cxn>
                <a:cxn ang="0">
                  <a:pos x="T6" y="T7"/>
                </a:cxn>
                <a:cxn ang="0">
                  <a:pos x="T8" y="T9"/>
                </a:cxn>
                <a:cxn ang="0">
                  <a:pos x="T10" y="T11"/>
                </a:cxn>
                <a:cxn ang="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p:cNvSpPr>
              <a:spLocks/>
            </p:cNvSpPr>
            <p:nvPr/>
          </p:nvSpPr>
          <p:spPr bwMode="auto">
            <a:xfrm>
              <a:off x="3175001" y="4730750"/>
              <a:ext cx="519113" cy="1209675"/>
            </a:xfrm>
            <a:custGeom>
              <a:avLst/>
              <a:gdLst>
                <a:gd name="T0" fmla="*/ 8 w 132"/>
                <a:gd name="T1" fmla="*/ 22 h 308"/>
                <a:gd name="T2" fmla="*/ 0 w 132"/>
                <a:gd name="T3" fmla="*/ 0 h 308"/>
                <a:gd name="T4" fmla="*/ 0 w 132"/>
                <a:gd name="T5" fmla="*/ 29 h 308"/>
                <a:gd name="T6" fmla="*/ 68 w 132"/>
                <a:gd name="T7" fmla="*/ 194 h 308"/>
                <a:gd name="T8" fmla="*/ 123 w 132"/>
                <a:gd name="T9" fmla="*/ 308 h 308"/>
                <a:gd name="T10" fmla="*/ 132 w 132"/>
                <a:gd name="T11" fmla="*/ 308 h 308"/>
                <a:gd name="T12" fmla="*/ 77 w 132"/>
                <a:gd name="T13" fmla="*/ 190 h 308"/>
                <a:gd name="T14" fmla="*/ 8 w 132"/>
                <a:gd name="T15" fmla="*/ 22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14"/>
            <p:cNvSpPr>
              <a:spLocks/>
            </p:cNvSpPr>
            <p:nvPr/>
          </p:nvSpPr>
          <p:spPr bwMode="auto">
            <a:xfrm>
              <a:off x="3305176" y="5630863"/>
              <a:ext cx="146050" cy="309563"/>
            </a:xfrm>
            <a:custGeom>
              <a:avLst/>
              <a:gdLst>
                <a:gd name="T0" fmla="*/ 28 w 37"/>
                <a:gd name="T1" fmla="*/ 79 h 79"/>
                <a:gd name="T2" fmla="*/ 37 w 37"/>
                <a:gd name="T3" fmla="*/ 79 h 79"/>
                <a:gd name="T4" fmla="*/ 0 w 37"/>
                <a:gd name="T5" fmla="*/ 0 h 79"/>
                <a:gd name="T6" fmla="*/ 28 w 37"/>
                <a:gd name="T7" fmla="*/ 79 h 79"/>
              </a:gdLst>
              <a:ahLst/>
              <a:cxnLst>
                <a:cxn ang="0">
                  <a:pos x="T0" y="T1"/>
                </a:cxn>
                <a:cxn ang="0">
                  <a:pos x="T2" y="T3"/>
                </a:cxn>
                <a:cxn ang="0">
                  <a:pos x="T4" y="T5"/>
                </a:cxn>
                <a:cxn ang="0">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15"/>
            <p:cNvSpPr>
              <a:spLocks/>
            </p:cNvSpPr>
            <p:nvPr/>
          </p:nvSpPr>
          <p:spPr bwMode="auto">
            <a:xfrm>
              <a:off x="2573338" y="2817813"/>
              <a:ext cx="700088" cy="2835275"/>
            </a:xfrm>
            <a:custGeom>
              <a:avLst/>
              <a:gdLst>
                <a:gd name="T0" fmla="*/ 162 w 178"/>
                <a:gd name="T1" fmla="*/ 660 h 722"/>
                <a:gd name="T2" fmla="*/ 116 w 178"/>
                <a:gd name="T3" fmla="*/ 534 h 722"/>
                <a:gd name="T4" fmla="*/ 40 w 178"/>
                <a:gd name="T5" fmla="*/ 236 h 722"/>
                <a:gd name="T6" fmla="*/ 12 w 178"/>
                <a:gd name="T7" fmla="*/ 51 h 722"/>
                <a:gd name="T8" fmla="*/ 0 w 178"/>
                <a:gd name="T9" fmla="*/ 0 h 722"/>
                <a:gd name="T10" fmla="*/ 33 w 178"/>
                <a:gd name="T11" fmla="*/ 237 h 722"/>
                <a:gd name="T12" fmla="*/ 107 w 178"/>
                <a:gd name="T13" fmla="*/ 537 h 722"/>
                <a:gd name="T14" fmla="*/ 160 w 178"/>
                <a:gd name="T15" fmla="*/ 681 h 722"/>
                <a:gd name="T16" fmla="*/ 178 w 178"/>
                <a:gd name="T17" fmla="*/ 722 h 722"/>
                <a:gd name="T18" fmla="*/ 174 w 178"/>
                <a:gd name="T19" fmla="*/ 708 h 722"/>
                <a:gd name="T20" fmla="*/ 162 w 178"/>
                <a:gd name="T21" fmla="*/ 66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16"/>
            <p:cNvSpPr>
              <a:spLocks/>
            </p:cNvSpPr>
            <p:nvPr/>
          </p:nvSpPr>
          <p:spPr bwMode="auto">
            <a:xfrm>
              <a:off x="2506663" y="285750"/>
              <a:ext cx="90488" cy="2493963"/>
            </a:xfrm>
            <a:custGeom>
              <a:avLst/>
              <a:gdLst>
                <a:gd name="T0" fmla="*/ 11 w 23"/>
                <a:gd name="T1" fmla="*/ 577 h 635"/>
                <a:gd name="T2" fmla="*/ 12 w 23"/>
                <a:gd name="T3" fmla="*/ 589 h 635"/>
                <a:gd name="T4" fmla="*/ 22 w 23"/>
                <a:gd name="T5" fmla="*/ 632 h 635"/>
                <a:gd name="T6" fmla="*/ 23 w 23"/>
                <a:gd name="T7" fmla="*/ 635 h 635"/>
                <a:gd name="T8" fmla="*/ 17 w 23"/>
                <a:gd name="T9" fmla="*/ 576 h 635"/>
                <a:gd name="T10" fmla="*/ 5 w 23"/>
                <a:gd name="T11" fmla="*/ 269 h 635"/>
                <a:gd name="T12" fmla="*/ 15 w 23"/>
                <a:gd name="T13" fmla="*/ 0 h 635"/>
                <a:gd name="T14" fmla="*/ 12 w 23"/>
                <a:gd name="T15" fmla="*/ 0 h 635"/>
                <a:gd name="T16" fmla="*/ 1 w 23"/>
                <a:gd name="T17" fmla="*/ 269 h 635"/>
                <a:gd name="T18" fmla="*/ 11 w 23"/>
                <a:gd name="T19" fmla="*/ 5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17"/>
            <p:cNvSpPr>
              <a:spLocks/>
            </p:cNvSpPr>
            <p:nvPr/>
          </p:nvSpPr>
          <p:spPr bwMode="auto">
            <a:xfrm>
              <a:off x="2554288" y="2598738"/>
              <a:ext cx="66675" cy="420688"/>
            </a:xfrm>
            <a:custGeom>
              <a:avLst/>
              <a:gdLst>
                <a:gd name="T0" fmla="*/ 0 w 17"/>
                <a:gd name="T1" fmla="*/ 0 h 107"/>
                <a:gd name="T2" fmla="*/ 5 w 17"/>
                <a:gd name="T3" fmla="*/ 56 h 107"/>
                <a:gd name="T4" fmla="*/ 17 w 17"/>
                <a:gd name="T5" fmla="*/ 107 h 107"/>
                <a:gd name="T6" fmla="*/ 11 w 17"/>
                <a:gd name="T7" fmla="*/ 46 h 107"/>
                <a:gd name="T8" fmla="*/ 10 w 17"/>
                <a:gd name="T9" fmla="*/ 43 h 107"/>
                <a:gd name="T10" fmla="*/ 0 w 17"/>
                <a:gd name="T11" fmla="*/ 0 h 107"/>
              </a:gdLst>
              <a:ahLst/>
              <a:cxnLst>
                <a:cxn ang="0">
                  <a:pos x="T0" y="T1"/>
                </a:cxn>
                <a:cxn ang="0">
                  <a:pos x="T2" y="T3"/>
                </a:cxn>
                <a:cxn ang="0">
                  <a:pos x="T4" y="T5"/>
                </a:cxn>
                <a:cxn ang="0">
                  <a:pos x="T6" y="T7"/>
                </a:cxn>
                <a:cxn ang="0">
                  <a:pos x="T8" y="T9"/>
                </a:cxn>
                <a:cxn ang="0">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18"/>
            <p:cNvSpPr>
              <a:spLocks/>
            </p:cNvSpPr>
            <p:nvPr/>
          </p:nvSpPr>
          <p:spPr bwMode="auto">
            <a:xfrm>
              <a:off x="3143251" y="4757738"/>
              <a:ext cx="161925" cy="873125"/>
            </a:xfrm>
            <a:custGeom>
              <a:avLst/>
              <a:gdLst>
                <a:gd name="T0" fmla="*/ 0 w 41"/>
                <a:gd name="T1" fmla="*/ 0 h 222"/>
                <a:gd name="T2" fmla="*/ 5 w 41"/>
                <a:gd name="T3" fmla="*/ 93 h 222"/>
                <a:gd name="T4" fmla="*/ 17 w 41"/>
                <a:gd name="T5" fmla="*/ 166 h 222"/>
                <a:gd name="T6" fmla="*/ 24 w 41"/>
                <a:gd name="T7" fmla="*/ 184 h 222"/>
                <a:gd name="T8" fmla="*/ 41 w 41"/>
                <a:gd name="T9" fmla="*/ 222 h 222"/>
                <a:gd name="T10" fmla="*/ 38 w 41"/>
                <a:gd name="T11" fmla="*/ 212 h 222"/>
                <a:gd name="T12" fmla="*/ 13 w 41"/>
                <a:gd name="T13" fmla="*/ 92 h 222"/>
                <a:gd name="T14" fmla="*/ 8 w 41"/>
                <a:gd name="T15" fmla="*/ 22 h 222"/>
                <a:gd name="T16" fmla="*/ 7 w 41"/>
                <a:gd name="T17" fmla="*/ 18 h 222"/>
                <a:gd name="T18" fmla="*/ 0 w 41"/>
                <a:gd name="T1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19"/>
            <p:cNvSpPr>
              <a:spLocks/>
            </p:cNvSpPr>
            <p:nvPr/>
          </p:nvSpPr>
          <p:spPr bwMode="auto">
            <a:xfrm>
              <a:off x="3148013" y="1282700"/>
              <a:ext cx="1768475" cy="3448050"/>
            </a:xfrm>
            <a:custGeom>
              <a:avLst/>
              <a:gdLst>
                <a:gd name="T0" fmla="*/ 7 w 450"/>
                <a:gd name="T1" fmla="*/ 854 h 878"/>
                <a:gd name="T2" fmla="*/ 50 w 450"/>
                <a:gd name="T3" fmla="*/ 613 h 878"/>
                <a:gd name="T4" fmla="*/ 149 w 450"/>
                <a:gd name="T5" fmla="*/ 388 h 878"/>
                <a:gd name="T6" fmla="*/ 285 w 450"/>
                <a:gd name="T7" fmla="*/ 183 h 878"/>
                <a:gd name="T8" fmla="*/ 364 w 450"/>
                <a:gd name="T9" fmla="*/ 89 h 878"/>
                <a:gd name="T10" fmla="*/ 406 w 450"/>
                <a:gd name="T11" fmla="*/ 44 h 878"/>
                <a:gd name="T12" fmla="*/ 450 w 450"/>
                <a:gd name="T13" fmla="*/ 1 h 878"/>
                <a:gd name="T14" fmla="*/ 450 w 450"/>
                <a:gd name="T15" fmla="*/ 0 h 878"/>
                <a:gd name="T16" fmla="*/ 405 w 450"/>
                <a:gd name="T17" fmla="*/ 43 h 878"/>
                <a:gd name="T18" fmla="*/ 363 w 450"/>
                <a:gd name="T19" fmla="*/ 88 h 878"/>
                <a:gd name="T20" fmla="*/ 283 w 450"/>
                <a:gd name="T21" fmla="*/ 181 h 878"/>
                <a:gd name="T22" fmla="*/ 145 w 450"/>
                <a:gd name="T23" fmla="*/ 386 h 878"/>
                <a:gd name="T24" fmla="*/ 45 w 450"/>
                <a:gd name="T25" fmla="*/ 611 h 878"/>
                <a:gd name="T26" fmla="*/ 0 w 450"/>
                <a:gd name="T27" fmla="*/ 854 h 878"/>
                <a:gd name="T28" fmla="*/ 0 w 450"/>
                <a:gd name="T29" fmla="*/ 859 h 878"/>
                <a:gd name="T30" fmla="*/ 7 w 450"/>
                <a:gd name="T31" fmla="*/ 878 h 878"/>
                <a:gd name="T32" fmla="*/ 7 w 450"/>
                <a:gd name="T33" fmla="*/ 854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20"/>
            <p:cNvSpPr>
              <a:spLocks/>
            </p:cNvSpPr>
            <p:nvPr/>
          </p:nvSpPr>
          <p:spPr bwMode="auto">
            <a:xfrm>
              <a:off x="3273426" y="5653088"/>
              <a:ext cx="138113" cy="287338"/>
            </a:xfrm>
            <a:custGeom>
              <a:avLst/>
              <a:gdLst>
                <a:gd name="T0" fmla="*/ 0 w 35"/>
                <a:gd name="T1" fmla="*/ 0 h 73"/>
                <a:gd name="T2" fmla="*/ 26 w 35"/>
                <a:gd name="T3" fmla="*/ 73 h 73"/>
                <a:gd name="T4" fmla="*/ 35 w 35"/>
                <a:gd name="T5" fmla="*/ 73 h 73"/>
                <a:gd name="T6" fmla="*/ 0 w 35"/>
                <a:gd name="T7" fmla="*/ 0 h 73"/>
              </a:gdLst>
              <a:ahLst/>
              <a:cxnLst>
                <a:cxn ang="0">
                  <a:pos x="T0" y="T1"/>
                </a:cxn>
                <a:cxn ang="0">
                  <a:pos x="T2" y="T3"/>
                </a:cxn>
                <a:cxn ang="0">
                  <a:pos x="T4" y="T5"/>
                </a:cxn>
                <a:cxn ang="0">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21"/>
            <p:cNvSpPr>
              <a:spLocks/>
            </p:cNvSpPr>
            <p:nvPr/>
          </p:nvSpPr>
          <p:spPr bwMode="auto">
            <a:xfrm>
              <a:off x="3143251" y="4656138"/>
              <a:ext cx="31750" cy="188913"/>
            </a:xfrm>
            <a:custGeom>
              <a:avLst/>
              <a:gdLst>
                <a:gd name="T0" fmla="*/ 7 w 8"/>
                <a:gd name="T1" fmla="*/ 44 h 48"/>
                <a:gd name="T2" fmla="*/ 8 w 8"/>
                <a:gd name="T3" fmla="*/ 48 h 48"/>
                <a:gd name="T4" fmla="*/ 8 w 8"/>
                <a:gd name="T5" fmla="*/ 19 h 48"/>
                <a:gd name="T6" fmla="*/ 1 w 8"/>
                <a:gd name="T7" fmla="*/ 0 h 48"/>
                <a:gd name="T8" fmla="*/ 0 w 8"/>
                <a:gd name="T9" fmla="*/ 26 h 48"/>
                <a:gd name="T10" fmla="*/ 7 w 8"/>
                <a:gd name="T11" fmla="*/ 44 h 48"/>
              </a:gdLst>
              <a:ahLst/>
              <a:cxnLst>
                <a:cxn ang="0">
                  <a:pos x="T0" y="T1"/>
                </a:cxn>
                <a:cxn ang="0">
                  <a:pos x="T2" y="T3"/>
                </a:cxn>
                <a:cxn ang="0">
                  <a:pos x="T4" y="T5"/>
                </a:cxn>
                <a:cxn ang="0">
                  <a:pos x="T6" y="T7"/>
                </a:cxn>
                <a:cxn ang="0">
                  <a:pos x="T8" y="T9"/>
                </a:cxn>
                <a:cxn ang="0">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22"/>
            <p:cNvSpPr>
              <a:spLocks/>
            </p:cNvSpPr>
            <p:nvPr/>
          </p:nvSpPr>
          <p:spPr bwMode="auto">
            <a:xfrm>
              <a:off x="3211513" y="5410200"/>
              <a:ext cx="203200" cy="530225"/>
            </a:xfrm>
            <a:custGeom>
              <a:avLst/>
              <a:gdLst>
                <a:gd name="T0" fmla="*/ 7 w 52"/>
                <a:gd name="T1" fmla="*/ 18 h 135"/>
                <a:gd name="T2" fmla="*/ 0 w 52"/>
                <a:gd name="T3" fmla="*/ 0 h 135"/>
                <a:gd name="T4" fmla="*/ 12 w 52"/>
                <a:gd name="T5" fmla="*/ 48 h 135"/>
                <a:gd name="T6" fmla="*/ 16 w 52"/>
                <a:gd name="T7" fmla="*/ 62 h 135"/>
                <a:gd name="T8" fmla="*/ 51 w 52"/>
                <a:gd name="T9" fmla="*/ 135 h 135"/>
                <a:gd name="T10" fmla="*/ 52 w 52"/>
                <a:gd name="T11" fmla="*/ 135 h 135"/>
                <a:gd name="T12" fmla="*/ 24 w 52"/>
                <a:gd name="T13" fmla="*/ 56 h 135"/>
                <a:gd name="T14" fmla="*/ 7 w 52"/>
                <a:gd name="T15" fmla="*/ 18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27" name="Group 9"/>
          <p:cNvGrpSpPr>
            <a:grpSpLocks/>
          </p:cNvGrpSpPr>
          <p:nvPr/>
        </p:nvGrpSpPr>
        <p:grpSpPr bwMode="auto">
          <a:xfrm>
            <a:off x="26988" y="0"/>
            <a:ext cx="2357437" cy="6853238"/>
            <a:chOff x="6627813" y="194833"/>
            <a:chExt cx="1952625" cy="5678918"/>
          </a:xfrm>
        </p:grpSpPr>
        <p:sp>
          <p:nvSpPr>
            <p:cNvPr id="1034" name="Freeform 27"/>
            <p:cNvSpPr>
              <a:spLocks/>
            </p:cNvSpPr>
            <p:nvPr/>
          </p:nvSpPr>
          <p:spPr bwMode="auto">
            <a:xfrm>
              <a:off x="6627813" y="194833"/>
              <a:ext cx="409575" cy="3646488"/>
            </a:xfrm>
            <a:custGeom>
              <a:avLst/>
              <a:gdLst>
                <a:gd name="T0" fmla="*/ 7 w 103"/>
                <a:gd name="T1" fmla="*/ 210 h 920"/>
                <a:gd name="T2" fmla="*/ 26 w 103"/>
                <a:gd name="T3" fmla="*/ 445 h 920"/>
                <a:gd name="T4" fmla="*/ 57 w 103"/>
                <a:gd name="T5" fmla="*/ 679 h 920"/>
                <a:gd name="T6" fmla="*/ 101 w 103"/>
                <a:gd name="T7" fmla="*/ 911 h 920"/>
                <a:gd name="T8" fmla="*/ 103 w 103"/>
                <a:gd name="T9" fmla="*/ 920 h 920"/>
                <a:gd name="T10" fmla="*/ 99 w 103"/>
                <a:gd name="T11" fmla="*/ 874 h 920"/>
                <a:gd name="T12" fmla="*/ 99 w 103"/>
                <a:gd name="T13" fmla="*/ 866 h 920"/>
                <a:gd name="T14" fmla="*/ 63 w 103"/>
                <a:gd name="T15" fmla="*/ 678 h 920"/>
                <a:gd name="T16" fmla="*/ 30 w 103"/>
                <a:gd name="T17" fmla="*/ 444 h 920"/>
                <a:gd name="T18" fmla="*/ 9 w 103"/>
                <a:gd name="T19" fmla="*/ 209 h 920"/>
                <a:gd name="T20" fmla="*/ 3 w 103"/>
                <a:gd name="T21" fmla="*/ 92 h 920"/>
                <a:gd name="T22" fmla="*/ 1 w 103"/>
                <a:gd name="T23" fmla="*/ 0 h 920"/>
                <a:gd name="T24" fmla="*/ 0 w 103"/>
                <a:gd name="T25" fmla="*/ 0 h 920"/>
                <a:gd name="T26" fmla="*/ 1 w 103"/>
                <a:gd name="T27" fmla="*/ 92 h 920"/>
                <a:gd name="T28" fmla="*/ 7 w 103"/>
                <a:gd name="T29" fmla="*/ 21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28"/>
            <p:cNvSpPr>
              <a:spLocks/>
            </p:cNvSpPr>
            <p:nvPr/>
          </p:nvSpPr>
          <p:spPr bwMode="auto">
            <a:xfrm>
              <a:off x="7061201" y="3771900"/>
              <a:ext cx="350838" cy="1309688"/>
            </a:xfrm>
            <a:custGeom>
              <a:avLst/>
              <a:gdLst>
                <a:gd name="T0" fmla="*/ 53 w 88"/>
                <a:gd name="T1" fmla="*/ 229 h 330"/>
                <a:gd name="T2" fmla="*/ 88 w 88"/>
                <a:gd name="T3" fmla="*/ 330 h 330"/>
                <a:gd name="T4" fmla="*/ 88 w 88"/>
                <a:gd name="T5" fmla="*/ 308 h 330"/>
                <a:gd name="T6" fmla="*/ 88 w 88"/>
                <a:gd name="T7" fmla="*/ 304 h 330"/>
                <a:gd name="T8" fmla="*/ 62 w 88"/>
                <a:gd name="T9" fmla="*/ 226 h 330"/>
                <a:gd name="T10" fmla="*/ 0 w 88"/>
                <a:gd name="T11" fmla="*/ 0 h 330"/>
                <a:gd name="T12" fmla="*/ 7 w 88"/>
                <a:gd name="T13" fmla="*/ 63 h 330"/>
                <a:gd name="T14" fmla="*/ 53 w 88"/>
                <a:gd name="T15" fmla="*/ 229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29"/>
            <p:cNvSpPr>
              <a:spLocks/>
            </p:cNvSpPr>
            <p:nvPr/>
          </p:nvSpPr>
          <p:spPr bwMode="auto">
            <a:xfrm>
              <a:off x="7439026" y="5053013"/>
              <a:ext cx="357188" cy="820738"/>
            </a:xfrm>
            <a:custGeom>
              <a:avLst/>
              <a:gdLst>
                <a:gd name="T0" fmla="*/ 6 w 90"/>
                <a:gd name="T1" fmla="*/ 15 h 207"/>
                <a:gd name="T2" fmla="*/ 0 w 90"/>
                <a:gd name="T3" fmla="*/ 0 h 207"/>
                <a:gd name="T4" fmla="*/ 1 w 90"/>
                <a:gd name="T5" fmla="*/ 29 h 207"/>
                <a:gd name="T6" fmla="*/ 42 w 90"/>
                <a:gd name="T7" fmla="*/ 127 h 207"/>
                <a:gd name="T8" fmla="*/ 80 w 90"/>
                <a:gd name="T9" fmla="*/ 207 h 207"/>
                <a:gd name="T10" fmla="*/ 90 w 90"/>
                <a:gd name="T11" fmla="*/ 207 h 207"/>
                <a:gd name="T12" fmla="*/ 50 w 90"/>
                <a:gd name="T13" fmla="*/ 123 h 207"/>
                <a:gd name="T14" fmla="*/ 6 w 90"/>
                <a:gd name="T15" fmla="*/ 15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30"/>
            <p:cNvSpPr>
              <a:spLocks/>
            </p:cNvSpPr>
            <p:nvPr/>
          </p:nvSpPr>
          <p:spPr bwMode="auto">
            <a:xfrm>
              <a:off x="7037388" y="3811588"/>
              <a:ext cx="457200" cy="1852613"/>
            </a:xfrm>
            <a:custGeom>
              <a:avLst/>
              <a:gdLst>
                <a:gd name="T0" fmla="*/ 101 w 115"/>
                <a:gd name="T1" fmla="*/ 409 h 467"/>
                <a:gd name="T2" fmla="*/ 78 w 115"/>
                <a:gd name="T3" fmla="*/ 344 h 467"/>
                <a:gd name="T4" fmla="*/ 29 w 115"/>
                <a:gd name="T5" fmla="*/ 151 h 467"/>
                <a:gd name="T6" fmla="*/ 13 w 115"/>
                <a:gd name="T7" fmla="*/ 53 h 467"/>
                <a:gd name="T8" fmla="*/ 0 w 115"/>
                <a:gd name="T9" fmla="*/ 0 h 467"/>
                <a:gd name="T10" fmla="*/ 21 w 115"/>
                <a:gd name="T11" fmla="*/ 152 h 467"/>
                <a:gd name="T12" fmla="*/ 69 w 115"/>
                <a:gd name="T13" fmla="*/ 347 h 467"/>
                <a:gd name="T14" fmla="*/ 103 w 115"/>
                <a:gd name="T15" fmla="*/ 441 h 467"/>
                <a:gd name="T16" fmla="*/ 115 w 115"/>
                <a:gd name="T17" fmla="*/ 467 h 467"/>
                <a:gd name="T18" fmla="*/ 112 w 115"/>
                <a:gd name="T19" fmla="*/ 458 h 467"/>
                <a:gd name="T20" fmla="*/ 101 w 115"/>
                <a:gd name="T21" fmla="*/ 40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31"/>
            <p:cNvSpPr>
              <a:spLocks/>
            </p:cNvSpPr>
            <p:nvPr/>
          </p:nvSpPr>
          <p:spPr bwMode="auto">
            <a:xfrm>
              <a:off x="6992938" y="1263650"/>
              <a:ext cx="144463" cy="2508250"/>
            </a:xfrm>
            <a:custGeom>
              <a:avLst/>
              <a:gdLst>
                <a:gd name="T0" fmla="*/ 17 w 36"/>
                <a:gd name="T1" fmla="*/ 633 h 633"/>
                <a:gd name="T2" fmla="*/ 13 w 36"/>
                <a:gd name="T3" fmla="*/ 597 h 633"/>
                <a:gd name="T4" fmla="*/ 5 w 36"/>
                <a:gd name="T5" fmla="*/ 398 h 633"/>
                <a:gd name="T6" fmla="*/ 13 w 36"/>
                <a:gd name="T7" fmla="*/ 198 h 633"/>
                <a:gd name="T8" fmla="*/ 22 w 36"/>
                <a:gd name="T9" fmla="*/ 99 h 633"/>
                <a:gd name="T10" fmla="*/ 36 w 36"/>
                <a:gd name="T11" fmla="*/ 0 h 633"/>
                <a:gd name="T12" fmla="*/ 35 w 36"/>
                <a:gd name="T13" fmla="*/ 0 h 633"/>
                <a:gd name="T14" fmla="*/ 20 w 36"/>
                <a:gd name="T15" fmla="*/ 99 h 633"/>
                <a:gd name="T16" fmla="*/ 10 w 36"/>
                <a:gd name="T17" fmla="*/ 198 h 633"/>
                <a:gd name="T18" fmla="*/ 1 w 36"/>
                <a:gd name="T19" fmla="*/ 398 h 633"/>
                <a:gd name="T20" fmla="*/ 7 w 36"/>
                <a:gd name="T21" fmla="*/ 589 h 633"/>
                <a:gd name="T22" fmla="*/ 16 w 36"/>
                <a:gd name="T23" fmla="*/ 632 h 633"/>
                <a:gd name="T24" fmla="*/ 17 w 36"/>
                <a:gd name="T25"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32"/>
            <p:cNvSpPr>
              <a:spLocks/>
            </p:cNvSpPr>
            <p:nvPr/>
          </p:nvSpPr>
          <p:spPr bwMode="auto">
            <a:xfrm>
              <a:off x="7526338" y="5640388"/>
              <a:ext cx="111125" cy="233363"/>
            </a:xfrm>
            <a:custGeom>
              <a:avLst/>
              <a:gdLst>
                <a:gd name="T0" fmla="*/ 22 w 28"/>
                <a:gd name="T1" fmla="*/ 59 h 59"/>
                <a:gd name="T2" fmla="*/ 28 w 28"/>
                <a:gd name="T3" fmla="*/ 59 h 59"/>
                <a:gd name="T4" fmla="*/ 0 w 28"/>
                <a:gd name="T5" fmla="*/ 0 h 59"/>
                <a:gd name="T6" fmla="*/ 22 w 28"/>
                <a:gd name="T7" fmla="*/ 59 h 59"/>
              </a:gdLst>
              <a:ahLst/>
              <a:cxnLst>
                <a:cxn ang="0">
                  <a:pos x="T0" y="T1"/>
                </a:cxn>
                <a:cxn ang="0">
                  <a:pos x="T2" y="T3"/>
                </a:cxn>
                <a:cxn ang="0">
                  <a:pos x="T4" y="T5"/>
                </a:cxn>
                <a:cxn ang="0">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33"/>
            <p:cNvSpPr>
              <a:spLocks/>
            </p:cNvSpPr>
            <p:nvPr/>
          </p:nvSpPr>
          <p:spPr bwMode="auto">
            <a:xfrm>
              <a:off x="7021513" y="3598863"/>
              <a:ext cx="68263" cy="423863"/>
            </a:xfrm>
            <a:custGeom>
              <a:avLst/>
              <a:gdLst>
                <a:gd name="T0" fmla="*/ 4 w 17"/>
                <a:gd name="T1" fmla="*/ 54 h 107"/>
                <a:gd name="T2" fmla="*/ 17 w 17"/>
                <a:gd name="T3" fmla="*/ 107 h 107"/>
                <a:gd name="T4" fmla="*/ 10 w 17"/>
                <a:gd name="T5" fmla="*/ 44 h 107"/>
                <a:gd name="T6" fmla="*/ 9 w 17"/>
                <a:gd name="T7" fmla="*/ 43 h 107"/>
                <a:gd name="T8" fmla="*/ 0 w 17"/>
                <a:gd name="T9" fmla="*/ 0 h 107"/>
                <a:gd name="T10" fmla="*/ 0 w 17"/>
                <a:gd name="T11" fmla="*/ 8 h 107"/>
                <a:gd name="T12" fmla="*/ 4 w 17"/>
                <a:gd name="T13" fmla="*/ 54 h 107"/>
              </a:gdLst>
              <a:ahLst/>
              <a:cxnLst>
                <a:cxn ang="0">
                  <a:pos x="T0" y="T1"/>
                </a:cxn>
                <a:cxn ang="0">
                  <a:pos x="T2" y="T3"/>
                </a:cxn>
                <a:cxn ang="0">
                  <a:pos x="T4" y="T5"/>
                </a:cxn>
                <a:cxn ang="0">
                  <a:pos x="T6" y="T7"/>
                </a:cxn>
                <a:cxn ang="0">
                  <a:pos x="T8" y="T9"/>
                </a:cxn>
                <a:cxn ang="0">
                  <a:pos x="T10" y="T11"/>
                </a:cxn>
                <a:cxn ang="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34"/>
            <p:cNvSpPr>
              <a:spLocks/>
            </p:cNvSpPr>
            <p:nvPr/>
          </p:nvSpPr>
          <p:spPr bwMode="auto">
            <a:xfrm>
              <a:off x="7412038" y="2801938"/>
              <a:ext cx="1168400" cy="2251075"/>
            </a:xfrm>
            <a:custGeom>
              <a:avLst/>
              <a:gdLst>
                <a:gd name="T0" fmla="*/ 8 w 294"/>
                <a:gd name="T1" fmla="*/ 553 h 568"/>
                <a:gd name="T2" fmla="*/ 35 w 294"/>
                <a:gd name="T3" fmla="*/ 397 h 568"/>
                <a:gd name="T4" fmla="*/ 99 w 294"/>
                <a:gd name="T5" fmla="*/ 252 h 568"/>
                <a:gd name="T6" fmla="*/ 187 w 294"/>
                <a:gd name="T7" fmla="*/ 119 h 568"/>
                <a:gd name="T8" fmla="*/ 238 w 294"/>
                <a:gd name="T9" fmla="*/ 58 h 568"/>
                <a:gd name="T10" fmla="*/ 265 w 294"/>
                <a:gd name="T11" fmla="*/ 28 h 568"/>
                <a:gd name="T12" fmla="*/ 294 w 294"/>
                <a:gd name="T13" fmla="*/ 0 h 568"/>
                <a:gd name="T14" fmla="*/ 293 w 294"/>
                <a:gd name="T15" fmla="*/ 0 h 568"/>
                <a:gd name="T16" fmla="*/ 264 w 294"/>
                <a:gd name="T17" fmla="*/ 27 h 568"/>
                <a:gd name="T18" fmla="*/ 237 w 294"/>
                <a:gd name="T19" fmla="*/ 56 h 568"/>
                <a:gd name="T20" fmla="*/ 185 w 294"/>
                <a:gd name="T21" fmla="*/ 117 h 568"/>
                <a:gd name="T22" fmla="*/ 95 w 294"/>
                <a:gd name="T23" fmla="*/ 249 h 568"/>
                <a:gd name="T24" fmla="*/ 30 w 294"/>
                <a:gd name="T25" fmla="*/ 396 h 568"/>
                <a:gd name="T26" fmla="*/ 0 w 294"/>
                <a:gd name="T27" fmla="*/ 549 h 568"/>
                <a:gd name="T28" fmla="*/ 7 w 294"/>
                <a:gd name="T29" fmla="*/ 568 h 568"/>
                <a:gd name="T30" fmla="*/ 8 w 294"/>
                <a:gd name="T31" fmla="*/ 55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35"/>
            <p:cNvSpPr>
              <a:spLocks/>
            </p:cNvSpPr>
            <p:nvPr/>
          </p:nvSpPr>
          <p:spPr bwMode="auto">
            <a:xfrm>
              <a:off x="7494588" y="5664200"/>
              <a:ext cx="100013" cy="209550"/>
            </a:xfrm>
            <a:custGeom>
              <a:avLst/>
              <a:gdLst>
                <a:gd name="T0" fmla="*/ 0 w 25"/>
                <a:gd name="T1" fmla="*/ 0 h 53"/>
                <a:gd name="T2" fmla="*/ 19 w 25"/>
                <a:gd name="T3" fmla="*/ 53 h 53"/>
                <a:gd name="T4" fmla="*/ 25 w 25"/>
                <a:gd name="T5" fmla="*/ 53 h 53"/>
                <a:gd name="T6" fmla="*/ 0 w 25"/>
                <a:gd name="T7" fmla="*/ 0 h 53"/>
              </a:gdLst>
              <a:ahLst/>
              <a:cxnLst>
                <a:cxn ang="0">
                  <a:pos x="T0" y="T1"/>
                </a:cxn>
                <a:cxn ang="0">
                  <a:pos x="T2" y="T3"/>
                </a:cxn>
                <a:cxn ang="0">
                  <a:pos x="T4" y="T5"/>
                </a:cxn>
                <a:cxn ang="0">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36"/>
            <p:cNvSpPr>
              <a:spLocks/>
            </p:cNvSpPr>
            <p:nvPr/>
          </p:nvSpPr>
          <p:spPr bwMode="auto">
            <a:xfrm>
              <a:off x="7412038" y="5081588"/>
              <a:ext cx="114300" cy="558800"/>
            </a:xfrm>
            <a:custGeom>
              <a:avLst/>
              <a:gdLst>
                <a:gd name="T0" fmla="*/ 0 w 29"/>
                <a:gd name="T1" fmla="*/ 0 h 141"/>
                <a:gd name="T2" fmla="*/ 7 w 29"/>
                <a:gd name="T3" fmla="*/ 89 h 141"/>
                <a:gd name="T4" fmla="*/ 18 w 29"/>
                <a:gd name="T5" fmla="*/ 117 h 141"/>
                <a:gd name="T6" fmla="*/ 29 w 29"/>
                <a:gd name="T7" fmla="*/ 141 h 141"/>
                <a:gd name="T8" fmla="*/ 27 w 29"/>
                <a:gd name="T9" fmla="*/ 135 h 141"/>
                <a:gd name="T10" fmla="*/ 8 w 29"/>
                <a:gd name="T11" fmla="*/ 22 h 141"/>
                <a:gd name="T12" fmla="*/ 4 w 29"/>
                <a:gd name="T13" fmla="*/ 11 h 141"/>
                <a:gd name="T14" fmla="*/ 0 w 29"/>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37"/>
            <p:cNvSpPr>
              <a:spLocks/>
            </p:cNvSpPr>
            <p:nvPr/>
          </p:nvSpPr>
          <p:spPr bwMode="auto">
            <a:xfrm>
              <a:off x="7412038" y="4978400"/>
              <a:ext cx="31750" cy="188913"/>
            </a:xfrm>
            <a:custGeom>
              <a:avLst/>
              <a:gdLst>
                <a:gd name="T0" fmla="*/ 0 w 8"/>
                <a:gd name="T1" fmla="*/ 26 h 48"/>
                <a:gd name="T2" fmla="*/ 4 w 8"/>
                <a:gd name="T3" fmla="*/ 37 h 48"/>
                <a:gd name="T4" fmla="*/ 8 w 8"/>
                <a:gd name="T5" fmla="*/ 48 h 48"/>
                <a:gd name="T6" fmla="*/ 7 w 8"/>
                <a:gd name="T7" fmla="*/ 19 h 48"/>
                <a:gd name="T8" fmla="*/ 0 w 8"/>
                <a:gd name="T9" fmla="*/ 0 h 48"/>
                <a:gd name="T10" fmla="*/ 0 w 8"/>
                <a:gd name="T11" fmla="*/ 4 h 48"/>
                <a:gd name="T12" fmla="*/ 0 w 8"/>
                <a:gd name="T13" fmla="*/ 26 h 48"/>
              </a:gdLst>
              <a:ahLst/>
              <a:cxnLst>
                <a:cxn ang="0">
                  <a:pos x="T0" y="T1"/>
                </a:cxn>
                <a:cxn ang="0">
                  <a:pos x="T2" y="T3"/>
                </a:cxn>
                <a:cxn ang="0">
                  <a:pos x="T4" y="T5"/>
                </a:cxn>
                <a:cxn ang="0">
                  <a:pos x="T6" y="T7"/>
                </a:cxn>
                <a:cxn ang="0">
                  <a:pos x="T8" y="T9"/>
                </a:cxn>
                <a:cxn ang="0">
                  <a:pos x="T10" y="T11"/>
                </a:cxn>
                <a:cxn ang="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38"/>
            <p:cNvSpPr>
              <a:spLocks/>
            </p:cNvSpPr>
            <p:nvPr/>
          </p:nvSpPr>
          <p:spPr bwMode="auto">
            <a:xfrm>
              <a:off x="7439026" y="5434013"/>
              <a:ext cx="174625" cy="439738"/>
            </a:xfrm>
            <a:custGeom>
              <a:avLst/>
              <a:gdLst>
                <a:gd name="T0" fmla="*/ 11 w 44"/>
                <a:gd name="T1" fmla="*/ 28 h 111"/>
                <a:gd name="T2" fmla="*/ 0 w 44"/>
                <a:gd name="T3" fmla="*/ 0 h 111"/>
                <a:gd name="T4" fmla="*/ 11 w 44"/>
                <a:gd name="T5" fmla="*/ 49 h 111"/>
                <a:gd name="T6" fmla="*/ 14 w 44"/>
                <a:gd name="T7" fmla="*/ 58 h 111"/>
                <a:gd name="T8" fmla="*/ 39 w 44"/>
                <a:gd name="T9" fmla="*/ 111 h 111"/>
                <a:gd name="T10" fmla="*/ 44 w 44"/>
                <a:gd name="T11" fmla="*/ 111 h 111"/>
                <a:gd name="T12" fmla="*/ 22 w 44"/>
                <a:gd name="T13" fmla="*/ 52 h 111"/>
                <a:gd name="T14" fmla="*/ 11 w 44"/>
                <a:gd name="T15" fmla="*/ 28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smtClean="0"/>
          </a:p>
        </p:txBody>
      </p:sp>
      <p:sp>
        <p:nvSpPr>
          <p:cNvPr id="1030"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E1E1EEEC-FC55-4FDF-AE83-051AA8C6FD82}" type="datetimeFigureOut">
              <a:rPr lang="en-US"/>
              <a:pPr>
                <a:defRPr/>
              </a:pPr>
              <a:t>2/8/2022</a:t>
            </a:fld>
            <a:endParaRPr lang="en-US"/>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bwMode="gray">
          <a:xfrm>
            <a:off x="531813" y="787400"/>
            <a:ext cx="779462" cy="365125"/>
          </a:xfrm>
          <a:prstGeom prst="rect">
            <a:avLst/>
          </a:prstGeom>
        </p:spPr>
        <p:txBody>
          <a:bodyPr vert="horz" lIns="91440" tIns="45720" rIns="91440" bIns="45720" rtlCol="0" anchor="ctr"/>
          <a:lstStyle>
            <a:lvl1pPr algn="r" eaLnBrk="1" fontAlgn="auto" hangingPunct="1">
              <a:spcBef>
                <a:spcPts val="0"/>
              </a:spcBef>
              <a:spcAft>
                <a:spcPts val="0"/>
              </a:spcAft>
              <a:defRPr sz="2000" smtClean="0">
                <a:solidFill>
                  <a:srgbClr val="FEFFFF"/>
                </a:solidFill>
                <a:latin typeface="+mn-lt"/>
              </a:defRPr>
            </a:lvl1pPr>
          </a:lstStyle>
          <a:p>
            <a:pPr>
              <a:defRPr/>
            </a:pPr>
            <a:fld id="{1657E7BD-95B0-4BAD-B699-E5E336FE30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xStyles>
    <p:titleStyle>
      <a:lvl1pPr algn="l" defTabSz="457200" rtl="0" eaLnBrk="1" fontAlgn="base" hangingPunct="1">
        <a:spcBef>
          <a:spcPct val="0"/>
        </a:spcBef>
        <a:spcAft>
          <a:spcPct val="0"/>
        </a:spcAft>
        <a:defRPr sz="3600" kern="1200">
          <a:solidFill>
            <a:srgbClr val="262626"/>
          </a:solidFill>
          <a:latin typeface="+mj-lt"/>
          <a:ea typeface="+mj-ea"/>
          <a:cs typeface="+mj-cs"/>
        </a:defRPr>
      </a:lvl1pPr>
      <a:lvl2pPr algn="l" defTabSz="457200" rtl="0" eaLnBrk="1" fontAlgn="base" hangingPunct="1">
        <a:spcBef>
          <a:spcPct val="0"/>
        </a:spcBef>
        <a:spcAft>
          <a:spcPct val="0"/>
        </a:spcAft>
        <a:defRPr sz="3600">
          <a:solidFill>
            <a:srgbClr val="262626"/>
          </a:solidFill>
          <a:latin typeface="Century Gothic" pitchFamily="34" charset="0"/>
        </a:defRPr>
      </a:lvl2pPr>
      <a:lvl3pPr algn="l" defTabSz="457200" rtl="0" eaLnBrk="1" fontAlgn="base" hangingPunct="1">
        <a:spcBef>
          <a:spcPct val="0"/>
        </a:spcBef>
        <a:spcAft>
          <a:spcPct val="0"/>
        </a:spcAft>
        <a:defRPr sz="3600">
          <a:solidFill>
            <a:srgbClr val="262626"/>
          </a:solidFill>
          <a:latin typeface="Century Gothic" pitchFamily="34" charset="0"/>
        </a:defRPr>
      </a:lvl3pPr>
      <a:lvl4pPr algn="l" defTabSz="457200" rtl="0" eaLnBrk="1" fontAlgn="base" hangingPunct="1">
        <a:spcBef>
          <a:spcPct val="0"/>
        </a:spcBef>
        <a:spcAft>
          <a:spcPct val="0"/>
        </a:spcAft>
        <a:defRPr sz="3600">
          <a:solidFill>
            <a:srgbClr val="262626"/>
          </a:solidFill>
          <a:latin typeface="Century Gothic" pitchFamily="34" charset="0"/>
        </a:defRPr>
      </a:lvl4pPr>
      <a:lvl5pPr algn="l" defTabSz="457200" rtl="0" eaLnBrk="1" fontAlgn="base" hangingPunct="1">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1" fontAlgn="base" hangingPunct="1">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1" fontAlgn="base" hangingPunct="1">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1" fontAlgn="base" hangingPunct="1">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1" fontAlgn="base" hangingPunct="1">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Microsoft_Excel_Chart1.xls"/><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oleObject" Target="../embeddings/Microsoft_Excel_Chart2.xls"/><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2368550" y="1111250"/>
            <a:ext cx="8915400" cy="2263775"/>
          </a:xfrm>
        </p:spPr>
        <p:txBody>
          <a:bodyPr/>
          <a:lstStyle/>
          <a:p>
            <a:pPr algn="ctr" rtl="1"/>
            <a:r>
              <a:rPr lang="fa-IR" sz="4400" dirty="0" smtClean="0">
                <a:solidFill>
                  <a:schemeClr val="accent1"/>
                </a:solidFill>
                <a:cs typeface="B Nazanin" pitchFamily="2" charset="-78"/>
              </a:rPr>
              <a:t>تغذیه و کنترل وزن دانش آموزان</a:t>
            </a:r>
            <a:endParaRPr lang="en-US" sz="4400" dirty="0" smtClean="0">
              <a:solidFill>
                <a:schemeClr val="accent1"/>
              </a:solidFill>
              <a:cs typeface="B Nazanin"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388" y="347663"/>
            <a:ext cx="8912225" cy="806450"/>
          </a:xfrm>
        </p:spPr>
        <p:txBody>
          <a:bodyPr rtlCol="0">
            <a:normAutofit fontScale="90000"/>
          </a:bodyPr>
          <a:lstStyle/>
          <a:p>
            <a:pPr algn="ctr" rtl="1" fontAlgn="auto">
              <a:spcAft>
                <a:spcPts val="0"/>
              </a:spcAft>
              <a:defRPr/>
            </a:pPr>
            <a:r>
              <a:rPr lang="fa-IR" sz="4000" b="1" dirty="0">
                <a:solidFill>
                  <a:schemeClr val="tx1">
                    <a:lumMod val="85000"/>
                    <a:lumOff val="15000"/>
                  </a:schemeClr>
                </a:solidFill>
                <a:cs typeface="B Nazanin" panose="00000400000000000000" pitchFamily="2" charset="-78"/>
              </a:rPr>
              <a:t>عوارض و پیامدهای چاقی کودکان</a:t>
            </a:r>
            <a:r>
              <a:rPr lang="en-US" b="1" dirty="0">
                <a:solidFill>
                  <a:schemeClr val="tx1">
                    <a:lumMod val="85000"/>
                    <a:lumOff val="15000"/>
                  </a:schemeClr>
                </a:solidFill>
                <a:cs typeface="B Nazanin" panose="00000400000000000000" pitchFamily="2" charset="-78"/>
              </a:rPr>
              <a:t/>
            </a:r>
            <a:br>
              <a:rPr lang="en-US" b="1" dirty="0">
                <a:solidFill>
                  <a:schemeClr val="tx1">
                    <a:lumMod val="85000"/>
                    <a:lumOff val="15000"/>
                  </a:schemeClr>
                </a:solidFill>
                <a:cs typeface="B Nazanin" panose="00000400000000000000" pitchFamily="2" charset="-78"/>
              </a:rPr>
            </a:br>
            <a:endParaRPr lang="en-US" b="1" dirty="0">
              <a:solidFill>
                <a:schemeClr val="accent1"/>
              </a:solidFill>
              <a:cs typeface="B Nazanin" panose="00000400000000000000" pitchFamily="2" charset="-78"/>
            </a:endParaRPr>
          </a:p>
        </p:txBody>
      </p:sp>
      <p:sp>
        <p:nvSpPr>
          <p:cNvPr id="3" name="Content Placeholder 2"/>
          <p:cNvSpPr>
            <a:spLocks noGrp="1"/>
          </p:cNvSpPr>
          <p:nvPr>
            <p:ph idx="1"/>
          </p:nvPr>
        </p:nvSpPr>
        <p:spPr>
          <a:xfrm>
            <a:off x="536575" y="1154113"/>
            <a:ext cx="11161713" cy="5357812"/>
          </a:xfrm>
        </p:spPr>
        <p:txBody>
          <a:bodyPr rtlCol="0">
            <a:normAutofit/>
          </a:bodyPr>
          <a:lstStyle/>
          <a:p>
            <a:pPr marL="0" indent="0" algn="r" rtl="1" fontAlgn="auto">
              <a:spcAft>
                <a:spcPts val="0"/>
              </a:spcAft>
              <a:buFont typeface="Wingdings 3" charset="2"/>
              <a:buNone/>
              <a:defRPr/>
            </a:pPr>
            <a:r>
              <a:rPr lang="fa-IR" sz="2800" b="1" dirty="0" smtClean="0">
                <a:solidFill>
                  <a:schemeClr val="tx1">
                    <a:lumMod val="75000"/>
                    <a:lumOff val="25000"/>
                  </a:schemeClr>
                </a:solidFill>
                <a:latin typeface="Arial" panose="020B0604020202020204" pitchFamily="34" charset="0"/>
                <a:cs typeface="B Nazanin" panose="00000400000000000000" pitchFamily="2" charset="-78"/>
              </a:rPr>
              <a:t> </a:t>
            </a:r>
            <a:r>
              <a:rPr lang="fa-IR" sz="2800" b="1" dirty="0" smtClean="0">
                <a:solidFill>
                  <a:srgbClr val="FF0000"/>
                </a:solidFill>
                <a:latin typeface="Arial" panose="020B0604020202020204" pitchFamily="34" charset="0"/>
                <a:cs typeface="B Nazanin" panose="00000400000000000000" pitchFamily="2" charset="-78"/>
              </a:rPr>
              <a:t>فشارخون بالا :</a:t>
            </a:r>
          </a:p>
          <a:p>
            <a:pPr algn="r" rtl="1" fontAlgn="auto">
              <a:spcAft>
                <a:spcPts val="0"/>
              </a:spcAft>
              <a:buClr>
                <a:schemeClr val="accent2">
                  <a:lumMod val="75000"/>
                </a:schemeClr>
              </a:buClr>
              <a:buFont typeface="Wingdings" panose="05000000000000000000" pitchFamily="2" charset="2"/>
              <a:buChar char="v"/>
              <a:defRPr/>
            </a:pPr>
            <a:r>
              <a:rPr lang="fa-IR" sz="3600" b="1" dirty="0" smtClean="0">
                <a:solidFill>
                  <a:schemeClr val="tx1">
                    <a:lumMod val="75000"/>
                    <a:lumOff val="25000"/>
                  </a:schemeClr>
                </a:solidFill>
                <a:latin typeface="Arial" panose="020B0604020202020204" pitchFamily="34" charset="0"/>
                <a:cs typeface="B Nazanin" panose="00000400000000000000" pitchFamily="2" charset="-78"/>
              </a:rPr>
              <a:t>مطالعات </a:t>
            </a:r>
            <a:r>
              <a:rPr lang="fa-IR" sz="3600" b="1" dirty="0">
                <a:solidFill>
                  <a:schemeClr val="tx1">
                    <a:lumMod val="75000"/>
                    <a:lumOff val="25000"/>
                  </a:schemeClr>
                </a:solidFill>
                <a:latin typeface="Arial" panose="020B0604020202020204" pitchFamily="34" charset="0"/>
                <a:cs typeface="B Nazanin" panose="00000400000000000000" pitchFamily="2" charset="-78"/>
              </a:rPr>
              <a:t>درازمدت </a:t>
            </a:r>
            <a:r>
              <a:rPr lang="fa-IR" sz="3600" b="1" dirty="0" smtClean="0">
                <a:solidFill>
                  <a:schemeClr val="tx1">
                    <a:lumMod val="75000"/>
                    <a:lumOff val="25000"/>
                  </a:schemeClr>
                </a:solidFill>
                <a:latin typeface="Arial" panose="020B0604020202020204" pitchFamily="34" charset="0"/>
                <a:cs typeface="B Nazanin" panose="00000400000000000000" pitchFamily="2" charset="-78"/>
              </a:rPr>
              <a:t>نشان داده بروز </a:t>
            </a:r>
            <a:r>
              <a:rPr lang="fa-IR" sz="3600" b="1" i="1" dirty="0">
                <a:solidFill>
                  <a:srgbClr val="FF0000"/>
                </a:solidFill>
                <a:latin typeface="Arial" panose="020B0604020202020204" pitchFamily="34" charset="0"/>
                <a:cs typeface="B Nazanin" panose="00000400000000000000" pitchFamily="2" charset="-78"/>
              </a:rPr>
              <a:t>پرفشاري خون در بزرگسالي</a:t>
            </a:r>
            <a:r>
              <a:rPr lang="fa-IR" sz="3600" b="1" dirty="0">
                <a:solidFill>
                  <a:srgbClr val="FF0000"/>
                </a:solidFill>
                <a:latin typeface="Arial" panose="020B0604020202020204" pitchFamily="34" charset="0"/>
                <a:cs typeface="B Nazanin" panose="00000400000000000000" pitchFamily="2" charset="-78"/>
              </a:rPr>
              <a:t> </a:t>
            </a:r>
            <a:r>
              <a:rPr lang="fa-IR" sz="3600" b="1" dirty="0">
                <a:solidFill>
                  <a:schemeClr val="tx1">
                    <a:lumMod val="75000"/>
                    <a:lumOff val="25000"/>
                  </a:schemeClr>
                </a:solidFill>
                <a:latin typeface="Arial" panose="020B0604020202020204" pitchFamily="34" charset="0"/>
                <a:cs typeface="B Nazanin" panose="00000400000000000000" pitchFamily="2" charset="-78"/>
              </a:rPr>
              <a:t>با </a:t>
            </a:r>
            <a:r>
              <a:rPr lang="fa-IR" sz="3600" b="1" i="1" dirty="0">
                <a:solidFill>
                  <a:srgbClr val="FF0000"/>
                </a:solidFill>
                <a:latin typeface="Arial" panose="020B0604020202020204" pitchFamily="34" charset="0"/>
                <a:cs typeface="B Nazanin" panose="00000400000000000000" pitchFamily="2" charset="-78"/>
              </a:rPr>
              <a:t>اضافه وزن و چاقي دوران كودكي</a:t>
            </a:r>
            <a:r>
              <a:rPr lang="fa-IR" sz="3600" b="1" dirty="0">
                <a:solidFill>
                  <a:schemeClr val="tx1">
                    <a:lumMod val="75000"/>
                    <a:lumOff val="25000"/>
                  </a:schemeClr>
                </a:solidFill>
                <a:latin typeface="Arial" panose="020B0604020202020204" pitchFamily="34" charset="0"/>
                <a:cs typeface="B Nazanin" panose="00000400000000000000" pitchFamily="2" charset="-78"/>
              </a:rPr>
              <a:t> در ارتباط </a:t>
            </a:r>
            <a:r>
              <a:rPr lang="fa-IR" sz="3600" b="1" dirty="0" smtClean="0">
                <a:solidFill>
                  <a:schemeClr val="tx1">
                    <a:lumMod val="75000"/>
                    <a:lumOff val="25000"/>
                  </a:schemeClr>
                </a:solidFill>
                <a:latin typeface="Arial" panose="020B0604020202020204" pitchFamily="34" charset="0"/>
                <a:cs typeface="B Nazanin" panose="00000400000000000000" pitchFamily="2" charset="-78"/>
              </a:rPr>
              <a:t>است</a:t>
            </a:r>
          </a:p>
          <a:p>
            <a:pPr algn="r" rtl="1" fontAlgn="auto">
              <a:spcAft>
                <a:spcPts val="0"/>
              </a:spcAft>
              <a:buClr>
                <a:schemeClr val="accent2">
                  <a:lumMod val="75000"/>
                </a:schemeClr>
              </a:buClr>
              <a:buFont typeface="Wingdings" panose="05000000000000000000" pitchFamily="2" charset="2"/>
              <a:buChar char="v"/>
              <a:defRPr/>
            </a:pPr>
            <a:endParaRPr lang="fa-IR" sz="3600" b="1" baseline="30000" dirty="0" smtClean="0">
              <a:solidFill>
                <a:schemeClr val="tx1">
                  <a:lumMod val="75000"/>
                  <a:lumOff val="25000"/>
                </a:schemeClr>
              </a:solidFill>
              <a:latin typeface="Arial" panose="020B0604020202020204" pitchFamily="34" charset="0"/>
              <a:cs typeface="B Nazanin" panose="00000400000000000000" pitchFamily="2" charset="-78"/>
            </a:endParaRPr>
          </a:p>
          <a:p>
            <a:pPr algn="r" rtl="1" fontAlgn="auto">
              <a:spcAft>
                <a:spcPts val="0"/>
              </a:spcAft>
              <a:buClr>
                <a:schemeClr val="accent2">
                  <a:lumMod val="75000"/>
                </a:schemeClr>
              </a:buClr>
              <a:buFont typeface="Wingdings" panose="05000000000000000000" pitchFamily="2" charset="2"/>
              <a:buChar char="v"/>
              <a:defRPr/>
            </a:pPr>
            <a:r>
              <a:rPr lang="fa-IR" sz="3600" b="1" dirty="0" smtClean="0">
                <a:solidFill>
                  <a:schemeClr val="tx1">
                    <a:lumMod val="75000"/>
                    <a:lumOff val="25000"/>
                  </a:schemeClr>
                </a:solidFill>
                <a:latin typeface="Arial" panose="020B0604020202020204" pitchFamily="34" charset="0"/>
                <a:cs typeface="B Nazanin" panose="00000400000000000000" pitchFamily="2" charset="-78"/>
              </a:rPr>
              <a:t>هرچه </a:t>
            </a:r>
            <a:r>
              <a:rPr lang="fa-IR" sz="3600" b="1" dirty="0">
                <a:solidFill>
                  <a:srgbClr val="FF0000"/>
                </a:solidFill>
                <a:latin typeface="Arial" panose="020B0604020202020204" pitchFamily="34" charset="0"/>
                <a:cs typeface="B Nazanin" panose="00000400000000000000" pitchFamily="2" charset="-78"/>
              </a:rPr>
              <a:t>وزن</a:t>
            </a:r>
            <a:r>
              <a:rPr lang="fa-IR" sz="3600" b="1" dirty="0">
                <a:solidFill>
                  <a:srgbClr val="FF66CC"/>
                </a:solidFill>
                <a:latin typeface="Arial" panose="020B0604020202020204" pitchFamily="34" charset="0"/>
                <a:cs typeface="B Nazanin" panose="00000400000000000000" pitchFamily="2" charset="-78"/>
              </a:rPr>
              <a:t> </a:t>
            </a:r>
            <a:r>
              <a:rPr lang="fa-IR" sz="3600" b="1" dirty="0">
                <a:solidFill>
                  <a:schemeClr val="tx1">
                    <a:lumMod val="75000"/>
                    <a:lumOff val="25000"/>
                  </a:schemeClr>
                </a:solidFill>
                <a:latin typeface="Arial" panose="020B0604020202020204" pitchFamily="34" charset="0"/>
                <a:cs typeface="B Nazanin" panose="00000400000000000000" pitchFamily="2" charset="-78"/>
              </a:rPr>
              <a:t>كودك و </a:t>
            </a:r>
            <a:r>
              <a:rPr lang="fa-IR" sz="3600" b="1" dirty="0" smtClean="0">
                <a:solidFill>
                  <a:schemeClr val="tx1">
                    <a:lumMod val="75000"/>
                    <a:lumOff val="25000"/>
                  </a:schemeClr>
                </a:solidFill>
                <a:latin typeface="Arial" panose="020B0604020202020204" pitchFamily="34" charset="0"/>
                <a:cs typeface="B Nazanin" panose="00000400000000000000" pitchFamily="2" charset="-78"/>
              </a:rPr>
              <a:t>نوجوان بیشتر </a:t>
            </a:r>
            <a:r>
              <a:rPr lang="fa-IR" sz="3600" b="1" dirty="0">
                <a:solidFill>
                  <a:schemeClr val="tx1">
                    <a:lumMod val="75000"/>
                    <a:lumOff val="25000"/>
                  </a:schemeClr>
                </a:solidFill>
                <a:latin typeface="Arial" panose="020B0604020202020204" pitchFamily="34" charset="0"/>
                <a:cs typeface="B Nazanin" panose="00000400000000000000" pitchFamily="2" charset="-78"/>
              </a:rPr>
              <a:t>باشد يا </a:t>
            </a:r>
            <a:r>
              <a:rPr lang="en-US" sz="3600" b="1" dirty="0" smtClean="0">
                <a:solidFill>
                  <a:srgbClr val="FF0000"/>
                </a:solidFill>
                <a:latin typeface="Arial" panose="020B0604020202020204" pitchFamily="34" charset="0"/>
                <a:cs typeface="B Nazanin" panose="00000400000000000000" pitchFamily="2" charset="-78"/>
              </a:rPr>
              <a:t>BMI</a:t>
            </a:r>
            <a:r>
              <a:rPr lang="fa-IR" sz="3600" b="1" dirty="0" smtClean="0">
                <a:solidFill>
                  <a:schemeClr val="tx1">
                    <a:lumMod val="75000"/>
                    <a:lumOff val="25000"/>
                  </a:schemeClr>
                </a:solidFill>
                <a:latin typeface="Arial" panose="020B0604020202020204" pitchFamily="34" charset="0"/>
                <a:cs typeface="B Nazanin" panose="00000400000000000000" pitchFamily="2" charset="-78"/>
              </a:rPr>
              <a:t>بيشتري </a:t>
            </a:r>
            <a:r>
              <a:rPr lang="fa-IR" sz="3600" b="1" dirty="0">
                <a:solidFill>
                  <a:schemeClr val="tx1">
                    <a:lumMod val="75000"/>
                    <a:lumOff val="25000"/>
                  </a:schemeClr>
                </a:solidFill>
                <a:latin typeface="Arial" panose="020B0604020202020204" pitchFamily="34" charset="0"/>
                <a:cs typeface="B Nazanin" panose="00000400000000000000" pitchFamily="2" charset="-78"/>
              </a:rPr>
              <a:t>داشته باشند ميانگين فشار خون بالاتر خواهد </a:t>
            </a:r>
            <a:r>
              <a:rPr lang="fa-IR" sz="3600" b="1" dirty="0" smtClean="0">
                <a:solidFill>
                  <a:schemeClr val="tx1">
                    <a:lumMod val="75000"/>
                    <a:lumOff val="25000"/>
                  </a:schemeClr>
                </a:solidFill>
                <a:latin typeface="Arial" panose="020B0604020202020204" pitchFamily="34" charset="0"/>
                <a:cs typeface="B Nazanin" panose="00000400000000000000" pitchFamily="2" charset="-78"/>
              </a:rPr>
              <a:t>بود.(تا50% کودکان چاق فشار خون بالا دارند)</a:t>
            </a:r>
          </a:p>
          <a:p>
            <a:pPr algn="r" rtl="1" fontAlgn="auto">
              <a:spcAft>
                <a:spcPts val="0"/>
              </a:spcAft>
              <a:buClr>
                <a:schemeClr val="accent2">
                  <a:lumMod val="75000"/>
                </a:schemeClr>
              </a:buClr>
              <a:buFont typeface="Wingdings" panose="05000000000000000000" pitchFamily="2" charset="2"/>
              <a:buChar char="v"/>
              <a:defRPr/>
            </a:pPr>
            <a:r>
              <a:rPr lang="fa-IR" sz="3600" b="1" dirty="0" smtClean="0">
                <a:solidFill>
                  <a:schemeClr val="tx1">
                    <a:lumMod val="75000"/>
                    <a:lumOff val="25000"/>
                  </a:schemeClr>
                </a:solidFill>
                <a:latin typeface="Arial" panose="020B0604020202020204" pitchFamily="34" charset="0"/>
                <a:cs typeface="B Nazanin" panose="00000400000000000000" pitchFamily="2" charset="-78"/>
              </a:rPr>
              <a:t>در کودکان با </a:t>
            </a:r>
            <a:r>
              <a:rPr lang="en-US" sz="3600" b="1" dirty="0" smtClean="0">
                <a:solidFill>
                  <a:schemeClr val="tx1">
                    <a:lumMod val="75000"/>
                    <a:lumOff val="25000"/>
                  </a:schemeClr>
                </a:solidFill>
                <a:latin typeface="Arial" panose="020B0604020202020204" pitchFamily="34" charset="0"/>
                <a:cs typeface="B Nazanin" panose="00000400000000000000" pitchFamily="2" charset="-78"/>
              </a:rPr>
              <a:t>  ≥95</a:t>
            </a:r>
            <a:r>
              <a:rPr lang="en-US" sz="3600" b="1" baseline="30000" dirty="0" smtClean="0">
                <a:solidFill>
                  <a:schemeClr val="tx1">
                    <a:lumMod val="75000"/>
                    <a:lumOff val="25000"/>
                  </a:schemeClr>
                </a:solidFill>
                <a:latin typeface="Arial" panose="020B0604020202020204" pitchFamily="34" charset="0"/>
                <a:cs typeface="B Nazanin" panose="00000400000000000000" pitchFamily="2" charset="-78"/>
              </a:rPr>
              <a:t>th</a:t>
            </a:r>
            <a:r>
              <a:rPr lang="en-US" sz="3600" b="1" dirty="0" smtClean="0">
                <a:solidFill>
                  <a:schemeClr val="tx1">
                    <a:lumMod val="75000"/>
                    <a:lumOff val="25000"/>
                  </a:schemeClr>
                </a:solidFill>
                <a:latin typeface="Arial" panose="020B0604020202020204" pitchFamily="34" charset="0"/>
                <a:cs typeface="B Nazanin" panose="00000400000000000000" pitchFamily="2" charset="-78"/>
              </a:rPr>
              <a:t> percentile</a:t>
            </a:r>
            <a:r>
              <a:rPr lang="fa-IR" sz="3600" b="1" dirty="0" smtClean="0">
                <a:solidFill>
                  <a:schemeClr val="tx1">
                    <a:lumMod val="75000"/>
                    <a:lumOff val="25000"/>
                  </a:schemeClr>
                </a:solidFill>
                <a:latin typeface="Arial" panose="020B0604020202020204" pitchFamily="34" charset="0"/>
                <a:cs typeface="B Nazanin" panose="00000400000000000000" pitchFamily="2" charset="-78"/>
              </a:rPr>
              <a:t>  </a:t>
            </a:r>
            <a:r>
              <a:rPr lang="en-US" sz="3600" b="1" dirty="0" smtClean="0">
                <a:solidFill>
                  <a:schemeClr val="tx1">
                    <a:lumMod val="75000"/>
                    <a:lumOff val="25000"/>
                  </a:schemeClr>
                </a:solidFill>
                <a:latin typeface="Arial" panose="020B0604020202020204" pitchFamily="34" charset="0"/>
                <a:cs typeface="B Nazanin" panose="00000400000000000000" pitchFamily="2" charset="-78"/>
              </a:rPr>
              <a:t>BMI</a:t>
            </a:r>
            <a:r>
              <a:rPr lang="fa-IR" sz="3600" b="1" dirty="0" smtClean="0">
                <a:solidFill>
                  <a:schemeClr val="tx1">
                    <a:lumMod val="75000"/>
                    <a:lumOff val="25000"/>
                  </a:schemeClr>
                </a:solidFill>
                <a:latin typeface="Arial" panose="020B0604020202020204" pitchFamily="34" charset="0"/>
                <a:cs typeface="B Nazanin" panose="00000400000000000000" pitchFamily="2" charset="-78"/>
              </a:rPr>
              <a:t>ریسک فشارخون بالا </a:t>
            </a:r>
            <a:r>
              <a:rPr lang="fa-IR" sz="3600" b="1" dirty="0" smtClean="0">
                <a:solidFill>
                  <a:srgbClr val="FF0000"/>
                </a:solidFill>
                <a:latin typeface="Arial" panose="020B0604020202020204" pitchFamily="34" charset="0"/>
                <a:cs typeface="B Nazanin" panose="00000400000000000000" pitchFamily="2" charset="-78"/>
              </a:rPr>
              <a:t>سه برابر بیشتر </a:t>
            </a:r>
            <a:r>
              <a:rPr lang="fa-IR" sz="3600" b="1" dirty="0" smtClean="0">
                <a:solidFill>
                  <a:schemeClr val="tx1">
                    <a:lumMod val="75000"/>
                    <a:lumOff val="25000"/>
                  </a:schemeClr>
                </a:solidFill>
                <a:latin typeface="Arial" panose="020B0604020202020204" pitchFamily="34" charset="0"/>
                <a:cs typeface="B Nazanin" panose="00000400000000000000" pitchFamily="2" charset="-78"/>
              </a:rPr>
              <a:t>است</a:t>
            </a:r>
            <a:endParaRPr lang="en-US" sz="3600" b="1" dirty="0">
              <a:solidFill>
                <a:schemeClr val="tx1">
                  <a:lumMod val="75000"/>
                  <a:lumOff val="25000"/>
                </a:schemeClr>
              </a:solidFill>
              <a:latin typeface="Arial" panose="020B0604020202020204" pitchFamily="34" charset="0"/>
              <a:cs typeface="B Nazanin" panose="00000400000000000000"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963" y="0"/>
            <a:ext cx="8229600" cy="928688"/>
          </a:xfrm>
        </p:spPr>
        <p:txBody>
          <a:bodyPr rtlCol="0">
            <a:normAutofit fontScale="90000"/>
          </a:bodyPr>
          <a:lstStyle/>
          <a:p>
            <a:pPr algn="ctr" rtl="1" fontAlgn="auto">
              <a:spcAft>
                <a:spcPts val="0"/>
              </a:spcAft>
              <a:defRPr/>
            </a:pPr>
            <a:r>
              <a:rPr lang="fa-IR" b="1" dirty="0" smtClean="0">
                <a:solidFill>
                  <a:srgbClr val="FF0000"/>
                </a:solidFill>
                <a:cs typeface="B Nazanin" panose="00000400000000000000" pitchFamily="2" charset="-78"/>
              </a:rPr>
              <a:t> </a:t>
            </a:r>
            <a:br>
              <a:rPr lang="fa-IR" b="1" dirty="0" smtClean="0">
                <a:solidFill>
                  <a:srgbClr val="FF0000"/>
                </a:solidFill>
                <a:cs typeface="B Nazanin" panose="00000400000000000000" pitchFamily="2" charset="-78"/>
              </a:rPr>
            </a:br>
            <a:r>
              <a:rPr lang="fa-IR" b="1" dirty="0" smtClean="0">
                <a:solidFill>
                  <a:schemeClr val="tx1">
                    <a:lumMod val="85000"/>
                    <a:lumOff val="15000"/>
                  </a:schemeClr>
                </a:solidFill>
                <a:cs typeface="B Nazanin" panose="00000400000000000000" pitchFamily="2" charset="-78"/>
              </a:rPr>
              <a:t>عوارض و پیامدهای چاقی کودکان</a:t>
            </a:r>
            <a:r>
              <a:rPr lang="en-US" b="1" dirty="0">
                <a:solidFill>
                  <a:schemeClr val="tx1">
                    <a:lumMod val="85000"/>
                    <a:lumOff val="15000"/>
                  </a:schemeClr>
                </a:solidFill>
                <a:cs typeface="B Nazanin" panose="00000400000000000000" pitchFamily="2" charset="-78"/>
              </a:rPr>
              <a:t/>
            </a:r>
            <a:br>
              <a:rPr lang="en-US" b="1" dirty="0">
                <a:solidFill>
                  <a:schemeClr val="tx1">
                    <a:lumMod val="85000"/>
                    <a:lumOff val="15000"/>
                  </a:schemeClr>
                </a:solidFill>
                <a:cs typeface="B Nazanin" panose="00000400000000000000" pitchFamily="2" charset="-78"/>
              </a:rPr>
            </a:br>
            <a:endParaRPr lang="en-US" dirty="0">
              <a:solidFill>
                <a:schemeClr val="tx1">
                  <a:lumMod val="85000"/>
                  <a:lumOff val="15000"/>
                </a:schemeClr>
              </a:solidFill>
              <a:cs typeface="B Nazanin" panose="00000400000000000000" pitchFamily="2" charset="-78"/>
            </a:endParaRPr>
          </a:p>
        </p:txBody>
      </p:sp>
      <p:sp>
        <p:nvSpPr>
          <p:cNvPr id="3" name="Content Placeholder 2"/>
          <p:cNvSpPr>
            <a:spLocks noGrp="1"/>
          </p:cNvSpPr>
          <p:nvPr>
            <p:ph idx="1"/>
          </p:nvPr>
        </p:nvSpPr>
        <p:spPr>
          <a:xfrm>
            <a:off x="741363" y="1357313"/>
            <a:ext cx="10720387" cy="4768850"/>
          </a:xfrm>
        </p:spPr>
        <p:txBody>
          <a:bodyPr rtlCol="0">
            <a:normAutofit/>
          </a:bodyPr>
          <a:lstStyle/>
          <a:p>
            <a:pPr algn="r" rtl="1" fontAlgn="auto">
              <a:spcAft>
                <a:spcPts val="0"/>
              </a:spcAft>
              <a:buFont typeface="Wingdings 3" charset="2"/>
              <a:buChar char=""/>
              <a:defRPr/>
            </a:pPr>
            <a:endParaRPr lang="fa-IR" dirty="0" smtClean="0">
              <a:solidFill>
                <a:schemeClr val="tx1">
                  <a:lumMod val="75000"/>
                  <a:lumOff val="25000"/>
                </a:schemeClr>
              </a:solidFill>
              <a:cs typeface="B Nazanin" panose="00000400000000000000" pitchFamily="2" charset="-78"/>
            </a:endParaRPr>
          </a:p>
          <a:p>
            <a:pPr marL="0" indent="0" algn="r" rtl="1" fontAlgn="auto">
              <a:spcAft>
                <a:spcPts val="0"/>
              </a:spcAft>
              <a:buFont typeface="Wingdings 3" charset="2"/>
              <a:buNone/>
              <a:defRPr/>
            </a:pPr>
            <a:r>
              <a:rPr lang="fa-IR" sz="3200" dirty="0" smtClean="0">
                <a:solidFill>
                  <a:srgbClr val="FF0000"/>
                </a:solidFill>
                <a:cs typeface="B Nazanin" panose="00000400000000000000" pitchFamily="2" charset="-78"/>
              </a:rPr>
              <a:t>دیابت :</a:t>
            </a:r>
          </a:p>
          <a:p>
            <a:pPr algn="r" rtl="1" fontAlgn="auto">
              <a:spcAft>
                <a:spcPts val="0"/>
              </a:spcAft>
              <a:buClr>
                <a:srgbClr val="C00000"/>
              </a:buClr>
              <a:buFont typeface="Wingdings" panose="05000000000000000000" pitchFamily="2" charset="2"/>
              <a:buChar char="v"/>
              <a:defRPr/>
            </a:pPr>
            <a:r>
              <a:rPr lang="fa-IR" sz="3200" b="1" i="1" dirty="0" smtClean="0">
                <a:solidFill>
                  <a:srgbClr val="FF0000"/>
                </a:solidFill>
                <a:latin typeface="Arial" panose="020B0604020202020204" pitchFamily="34" charset="0"/>
                <a:cs typeface="B Nazanin" panose="00000400000000000000" pitchFamily="2" charset="-78"/>
              </a:rPr>
              <a:t> </a:t>
            </a:r>
            <a:r>
              <a:rPr lang="fa-IR" sz="3200" b="1" i="1" dirty="0" smtClean="0">
                <a:solidFill>
                  <a:schemeClr val="tx1">
                    <a:lumMod val="75000"/>
                    <a:lumOff val="25000"/>
                  </a:schemeClr>
                </a:solidFill>
                <a:latin typeface="Arial" panose="020B0604020202020204" pitchFamily="34" charset="0"/>
                <a:cs typeface="B Nazanin" panose="00000400000000000000" pitchFamily="2" charset="-78"/>
              </a:rPr>
              <a:t>دیابت با اضافه </a:t>
            </a:r>
            <a:r>
              <a:rPr lang="fa-IR" sz="3200" b="1" i="1" dirty="0">
                <a:solidFill>
                  <a:schemeClr val="tx1">
                    <a:lumMod val="75000"/>
                    <a:lumOff val="25000"/>
                  </a:schemeClr>
                </a:solidFill>
                <a:latin typeface="Arial" panose="020B0604020202020204" pitchFamily="34" charset="0"/>
                <a:cs typeface="B Nazanin" panose="00000400000000000000" pitchFamily="2" charset="-78"/>
              </a:rPr>
              <a:t>وزن </a:t>
            </a:r>
            <a:r>
              <a:rPr lang="fa-IR" sz="3200" b="1" dirty="0">
                <a:solidFill>
                  <a:schemeClr val="tx1">
                    <a:lumMod val="75000"/>
                    <a:lumOff val="25000"/>
                  </a:schemeClr>
                </a:solidFill>
                <a:latin typeface="Arial" panose="020B0604020202020204" pitchFamily="34" charset="0"/>
                <a:cs typeface="B Nazanin" panose="00000400000000000000" pitchFamily="2" charset="-78"/>
              </a:rPr>
              <a:t>و چاقي داراي </a:t>
            </a:r>
            <a:r>
              <a:rPr lang="fa-IR" sz="3200" b="1" i="1" dirty="0">
                <a:solidFill>
                  <a:schemeClr val="tx1">
                    <a:lumMod val="75000"/>
                    <a:lumOff val="25000"/>
                  </a:schemeClr>
                </a:solidFill>
                <a:latin typeface="Arial" panose="020B0604020202020204" pitchFamily="34" charset="0"/>
                <a:cs typeface="B Nazanin" panose="00000400000000000000" pitchFamily="2" charset="-78"/>
              </a:rPr>
              <a:t>ارتباط نزديكي </a:t>
            </a:r>
            <a:r>
              <a:rPr lang="fa-IR" sz="3200" b="1" dirty="0">
                <a:solidFill>
                  <a:schemeClr val="tx1">
                    <a:lumMod val="75000"/>
                    <a:lumOff val="25000"/>
                  </a:schemeClr>
                </a:solidFill>
                <a:latin typeface="Arial" panose="020B0604020202020204" pitchFamily="34" charset="0"/>
                <a:cs typeface="B Nazanin" panose="00000400000000000000" pitchFamily="2" charset="-78"/>
              </a:rPr>
              <a:t>است و احتمال ابتلا به اين بيماري در افراد چاق بسيار بيشتر است</a:t>
            </a:r>
            <a:r>
              <a:rPr lang="fa-IR" sz="3200" b="1" dirty="0" smtClean="0">
                <a:solidFill>
                  <a:schemeClr val="tx1">
                    <a:lumMod val="75000"/>
                    <a:lumOff val="25000"/>
                  </a:schemeClr>
                </a:solidFill>
                <a:latin typeface="Arial" panose="020B0604020202020204" pitchFamily="34" charset="0"/>
                <a:cs typeface="B Nazanin" panose="00000400000000000000" pitchFamily="2" charset="-78"/>
              </a:rPr>
              <a:t>.</a:t>
            </a:r>
          </a:p>
          <a:p>
            <a:pPr algn="r" rtl="1" fontAlgn="auto">
              <a:spcAft>
                <a:spcPts val="0"/>
              </a:spcAft>
              <a:buClr>
                <a:srgbClr val="C00000"/>
              </a:buClr>
              <a:buFont typeface="Wingdings" panose="05000000000000000000" pitchFamily="2" charset="2"/>
              <a:buChar char="v"/>
              <a:defRPr/>
            </a:pPr>
            <a:r>
              <a:rPr lang="fa-IR" sz="3200" b="1" dirty="0" smtClean="0">
                <a:solidFill>
                  <a:schemeClr val="tx1">
                    <a:lumMod val="75000"/>
                    <a:lumOff val="25000"/>
                  </a:schemeClr>
                </a:solidFill>
                <a:latin typeface="Arial" panose="020B0604020202020204" pitchFamily="34" charset="0"/>
                <a:cs typeface="B Nazanin" panose="00000400000000000000" pitchFamily="2" charset="-78"/>
              </a:rPr>
              <a:t> </a:t>
            </a:r>
            <a:r>
              <a:rPr lang="fa-IR" sz="3200" b="1" dirty="0">
                <a:solidFill>
                  <a:schemeClr val="tx1">
                    <a:lumMod val="75000"/>
                    <a:lumOff val="25000"/>
                  </a:schemeClr>
                </a:solidFill>
                <a:latin typeface="Arial" panose="020B0604020202020204" pitchFamily="34" charset="0"/>
                <a:cs typeface="B Nazanin" panose="00000400000000000000" pitchFamily="2" charset="-78"/>
              </a:rPr>
              <a:t>آنچه كه در خصوص كودكان از اهميت بيشتري برخوردار است </a:t>
            </a:r>
            <a:r>
              <a:rPr lang="fa-IR" sz="3200" b="1" i="1" dirty="0">
                <a:solidFill>
                  <a:schemeClr val="tx1">
                    <a:lumMod val="75000"/>
                    <a:lumOff val="25000"/>
                  </a:schemeClr>
                </a:solidFill>
                <a:latin typeface="Arial" panose="020B0604020202020204" pitchFamily="34" charset="0"/>
                <a:cs typeface="B Nazanin" panose="00000400000000000000" pitchFamily="2" charset="-78"/>
              </a:rPr>
              <a:t>سرعت ابتلا و پيشرفت ديابت </a:t>
            </a:r>
            <a:r>
              <a:rPr lang="fa-IR" sz="3200" b="1" dirty="0">
                <a:solidFill>
                  <a:schemeClr val="tx1">
                    <a:lumMod val="75000"/>
                    <a:lumOff val="25000"/>
                  </a:schemeClr>
                </a:solidFill>
                <a:latin typeface="Arial" panose="020B0604020202020204" pitchFamily="34" charset="0"/>
                <a:cs typeface="B Nazanin" panose="00000400000000000000" pitchFamily="2" charset="-78"/>
              </a:rPr>
              <a:t>در كودكان در قياس با بزرگسالان </a:t>
            </a:r>
            <a:r>
              <a:rPr lang="fa-IR" sz="3200" b="1" dirty="0" smtClean="0">
                <a:solidFill>
                  <a:schemeClr val="tx1">
                    <a:lumMod val="75000"/>
                    <a:lumOff val="25000"/>
                  </a:schemeClr>
                </a:solidFill>
                <a:latin typeface="Arial" panose="020B0604020202020204" pitchFamily="34" charset="0"/>
                <a:cs typeface="B Nazanin" panose="00000400000000000000" pitchFamily="2" charset="-78"/>
              </a:rPr>
              <a:t>است</a:t>
            </a:r>
            <a:r>
              <a:rPr lang="fa-IR" sz="3200" b="1" baseline="30000" dirty="0" smtClean="0">
                <a:solidFill>
                  <a:schemeClr val="tx1">
                    <a:lumMod val="75000"/>
                    <a:lumOff val="25000"/>
                  </a:schemeClr>
                </a:solidFill>
                <a:latin typeface="Arial" panose="020B0604020202020204" pitchFamily="34" charset="0"/>
                <a:cs typeface="B Nazanin" panose="00000400000000000000" pitchFamily="2" charset="-78"/>
              </a:rPr>
              <a:t> </a:t>
            </a:r>
            <a:r>
              <a:rPr lang="fa-IR" sz="3200" b="1" dirty="0" smtClean="0">
                <a:solidFill>
                  <a:schemeClr val="tx1">
                    <a:lumMod val="75000"/>
                    <a:lumOff val="25000"/>
                  </a:schemeClr>
                </a:solidFill>
                <a:latin typeface="Arial" panose="020B0604020202020204" pitchFamily="34" charset="0"/>
                <a:cs typeface="B Nazanin" panose="00000400000000000000" pitchFamily="2" charset="-78"/>
              </a:rPr>
              <a:t>. </a:t>
            </a:r>
          </a:p>
          <a:p>
            <a:pPr algn="r" rtl="1" fontAlgn="auto">
              <a:spcAft>
                <a:spcPts val="0"/>
              </a:spcAft>
              <a:buClr>
                <a:srgbClr val="C00000"/>
              </a:buClr>
              <a:buFont typeface="Wingdings" panose="05000000000000000000" pitchFamily="2" charset="2"/>
              <a:buChar char="v"/>
              <a:defRPr/>
            </a:pPr>
            <a:r>
              <a:rPr lang="fa-IR" sz="3200" b="1" dirty="0" smtClean="0">
                <a:solidFill>
                  <a:schemeClr val="tx1">
                    <a:lumMod val="75000"/>
                    <a:lumOff val="25000"/>
                  </a:schemeClr>
                </a:solidFill>
                <a:latin typeface="Arial" panose="020B0604020202020204" pitchFamily="34" charset="0"/>
                <a:cs typeface="B Nazanin" panose="00000400000000000000" pitchFamily="2" charset="-78"/>
              </a:rPr>
              <a:t>تا </a:t>
            </a:r>
            <a:r>
              <a:rPr lang="fa-IR" sz="3200" b="1" dirty="0">
                <a:solidFill>
                  <a:schemeClr val="tx1">
                    <a:lumMod val="75000"/>
                    <a:lumOff val="25000"/>
                  </a:schemeClr>
                </a:solidFill>
                <a:latin typeface="Arial" panose="020B0604020202020204" pitchFamily="34" charset="0"/>
                <a:cs typeface="B Nazanin" panose="00000400000000000000" pitchFamily="2" charset="-78"/>
              </a:rPr>
              <a:t>قبل از سال 2000 </a:t>
            </a:r>
            <a:r>
              <a:rPr lang="fa-IR" sz="3200" b="1" i="1" dirty="0" smtClean="0">
                <a:solidFill>
                  <a:schemeClr val="tx1">
                    <a:lumMod val="75000"/>
                    <a:lumOff val="25000"/>
                  </a:schemeClr>
                </a:solidFill>
                <a:latin typeface="Arial" panose="020B0604020202020204" pitchFamily="34" charset="0"/>
                <a:cs typeface="B Nazanin" panose="00000400000000000000" pitchFamily="2" charset="-78"/>
              </a:rPr>
              <a:t>تنها </a:t>
            </a:r>
            <a:r>
              <a:rPr lang="fa-IR" sz="3200" b="1" i="1" dirty="0">
                <a:solidFill>
                  <a:schemeClr val="tx1">
                    <a:lumMod val="75000"/>
                    <a:lumOff val="25000"/>
                  </a:schemeClr>
                </a:solidFill>
                <a:latin typeface="Arial" panose="020B0604020202020204" pitchFamily="34" charset="0"/>
                <a:cs typeface="B Nazanin" panose="00000400000000000000" pitchFamily="2" charset="-78"/>
              </a:rPr>
              <a:t>3% </a:t>
            </a:r>
            <a:r>
              <a:rPr lang="fa-IR" sz="3200" b="1" dirty="0">
                <a:solidFill>
                  <a:schemeClr val="tx1">
                    <a:lumMod val="75000"/>
                    <a:lumOff val="25000"/>
                  </a:schemeClr>
                </a:solidFill>
                <a:latin typeface="Arial" panose="020B0604020202020204" pitchFamily="34" charset="0"/>
                <a:cs typeface="B Nazanin" panose="00000400000000000000" pitchFamily="2" charset="-78"/>
              </a:rPr>
              <a:t>از موارد ديابت </a:t>
            </a:r>
            <a:r>
              <a:rPr lang="fa-IR" sz="3200" b="1" dirty="0" smtClean="0">
                <a:solidFill>
                  <a:schemeClr val="tx1">
                    <a:lumMod val="75000"/>
                    <a:lumOff val="25000"/>
                  </a:schemeClr>
                </a:solidFill>
                <a:latin typeface="Arial" panose="020B0604020202020204" pitchFamily="34" charset="0"/>
                <a:cs typeface="B Nazanin" panose="00000400000000000000" pitchFamily="2" charset="-78"/>
              </a:rPr>
              <a:t>مربوط به </a:t>
            </a:r>
            <a:r>
              <a:rPr lang="fa-IR" sz="3200" b="1" dirty="0">
                <a:solidFill>
                  <a:schemeClr val="tx1">
                    <a:lumMod val="75000"/>
                    <a:lumOff val="25000"/>
                  </a:schemeClr>
                </a:solidFill>
                <a:latin typeface="Arial" panose="020B0604020202020204" pitchFamily="34" charset="0"/>
                <a:cs typeface="B Nazanin" panose="00000400000000000000" pitchFamily="2" charset="-78"/>
              </a:rPr>
              <a:t>كودكان و نوجوانان </a:t>
            </a:r>
            <a:r>
              <a:rPr lang="fa-IR" sz="3200" b="1" dirty="0" smtClean="0">
                <a:solidFill>
                  <a:schemeClr val="tx1">
                    <a:lumMod val="75000"/>
                    <a:lumOff val="25000"/>
                  </a:schemeClr>
                </a:solidFill>
                <a:latin typeface="Arial" panose="020B0604020202020204" pitchFamily="34" charset="0"/>
                <a:cs typeface="B Nazanin" panose="00000400000000000000" pitchFamily="2" charset="-78"/>
              </a:rPr>
              <a:t>بود که </a:t>
            </a:r>
            <a:r>
              <a:rPr lang="fa-IR" sz="3200" b="1" i="1" dirty="0" smtClean="0">
                <a:solidFill>
                  <a:schemeClr val="tx1">
                    <a:lumMod val="75000"/>
                    <a:lumOff val="25000"/>
                  </a:schemeClr>
                </a:solidFill>
                <a:latin typeface="Arial" panose="020B0604020202020204" pitchFamily="34" charset="0"/>
                <a:cs typeface="B Nazanin" panose="00000400000000000000" pitchFamily="2" charset="-78"/>
              </a:rPr>
              <a:t>در </a:t>
            </a:r>
            <a:r>
              <a:rPr lang="fa-IR" sz="3200" b="1" i="1" dirty="0">
                <a:solidFill>
                  <a:schemeClr val="tx1">
                    <a:lumMod val="75000"/>
                    <a:lumOff val="25000"/>
                  </a:schemeClr>
                </a:solidFill>
                <a:latin typeface="Arial" panose="020B0604020202020204" pitchFamily="34" charset="0"/>
                <a:cs typeface="B Nazanin" panose="00000400000000000000" pitchFamily="2" charset="-78"/>
              </a:rPr>
              <a:t>سال </a:t>
            </a:r>
            <a:r>
              <a:rPr lang="fa-IR" sz="3200" b="1" dirty="0">
                <a:solidFill>
                  <a:schemeClr val="tx1">
                    <a:lumMod val="75000"/>
                    <a:lumOff val="25000"/>
                  </a:schemeClr>
                </a:solidFill>
                <a:latin typeface="Arial" panose="020B0604020202020204" pitchFamily="34" charset="0"/>
                <a:cs typeface="B Nazanin" panose="00000400000000000000" pitchFamily="2" charset="-78"/>
              </a:rPr>
              <a:t>2007 به 45% </a:t>
            </a:r>
            <a:r>
              <a:rPr lang="fa-IR" sz="3200" b="1" dirty="0" smtClean="0">
                <a:solidFill>
                  <a:schemeClr val="tx1">
                    <a:lumMod val="75000"/>
                    <a:lumOff val="25000"/>
                  </a:schemeClr>
                </a:solidFill>
                <a:latin typeface="Arial" panose="020B0604020202020204" pitchFamily="34" charset="0"/>
                <a:cs typeface="B Nazanin" panose="00000400000000000000" pitchFamily="2" charset="-78"/>
              </a:rPr>
              <a:t>افزايش یافته است</a:t>
            </a:r>
            <a:endParaRPr lang="en-US" sz="3200" b="1" dirty="0">
              <a:solidFill>
                <a:schemeClr val="tx1">
                  <a:lumMod val="75000"/>
                  <a:lumOff val="25000"/>
                </a:schemeClr>
              </a:solidFill>
              <a:latin typeface="Arial" panose="020B0604020202020204" pitchFamily="34" charset="0"/>
              <a:cs typeface="B Nazanin" panose="00000400000000000000"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524000" y="382588"/>
            <a:ext cx="9144000" cy="741362"/>
          </a:xfrm>
        </p:spPr>
        <p:txBody>
          <a:bodyPr/>
          <a:lstStyle/>
          <a:p>
            <a:pPr algn="ctr" rtl="1"/>
            <a:r>
              <a:rPr lang="fa-IR" sz="4000" smtClean="0">
                <a:cs typeface="B Nazanin" pitchFamily="2" charset="-78"/>
              </a:rPr>
              <a:t>عوارض و پیامد های چاقی کودکان</a:t>
            </a:r>
            <a:endParaRPr lang="en-US" sz="4000" smtClean="0">
              <a:cs typeface="B Nazanin" pitchFamily="2" charset="-78"/>
            </a:endParaRPr>
          </a:p>
        </p:txBody>
      </p:sp>
      <p:sp>
        <p:nvSpPr>
          <p:cNvPr id="29699" name="Content Placeholder 2"/>
          <p:cNvSpPr>
            <a:spLocks noGrp="1"/>
          </p:cNvSpPr>
          <p:nvPr>
            <p:ph idx="1"/>
          </p:nvPr>
        </p:nvSpPr>
        <p:spPr>
          <a:xfrm>
            <a:off x="614363" y="1063625"/>
            <a:ext cx="10752137" cy="5794375"/>
          </a:xfrm>
        </p:spPr>
        <p:txBody>
          <a:bodyPr rtlCol="0">
            <a:normAutofit/>
          </a:bodyPr>
          <a:lstStyle/>
          <a:p>
            <a:pPr marL="0" indent="0" algn="r" rtl="1" fontAlgn="auto">
              <a:spcAft>
                <a:spcPts val="0"/>
              </a:spcAft>
              <a:buFont typeface="Wingdings 3" charset="2"/>
              <a:buNone/>
              <a:defRPr/>
            </a:pPr>
            <a:r>
              <a:rPr lang="fa-IR" sz="3200" b="1" dirty="0">
                <a:solidFill>
                  <a:schemeClr val="tx1">
                    <a:lumMod val="75000"/>
                    <a:lumOff val="25000"/>
                  </a:schemeClr>
                </a:solidFill>
                <a:latin typeface="Arial" panose="020B0604020202020204" pitchFamily="34" charset="0"/>
                <a:cs typeface="B Nazanin" panose="00000400000000000000" pitchFamily="2" charset="-78"/>
              </a:rPr>
              <a:t> </a:t>
            </a:r>
            <a:r>
              <a:rPr lang="fa-IR" sz="3600" b="1" dirty="0" smtClean="0">
                <a:solidFill>
                  <a:srgbClr val="FF0000"/>
                </a:solidFill>
                <a:latin typeface="Arial" panose="020B0604020202020204" pitchFamily="34" charset="0"/>
                <a:cs typeface="B Nazanin" panose="00000400000000000000" pitchFamily="2" charset="-78"/>
              </a:rPr>
              <a:t>کبد چرب :</a:t>
            </a:r>
          </a:p>
          <a:p>
            <a:pPr algn="r" rtl="1" fontAlgn="auto">
              <a:spcAft>
                <a:spcPts val="0"/>
              </a:spcAft>
              <a:buClr>
                <a:srgbClr val="B65C02"/>
              </a:buClr>
              <a:buFont typeface="Wingdings" panose="05000000000000000000" pitchFamily="2" charset="2"/>
              <a:buChar char="v"/>
              <a:defRPr/>
            </a:pPr>
            <a:r>
              <a:rPr lang="fa-IR" sz="2800" b="1" dirty="0">
                <a:solidFill>
                  <a:schemeClr val="tx1">
                    <a:lumMod val="75000"/>
                    <a:lumOff val="25000"/>
                  </a:schemeClr>
                </a:solidFill>
                <a:latin typeface="Arial" panose="020B0604020202020204" pitchFamily="34" charset="0"/>
                <a:cs typeface="B Nazanin" panose="00000400000000000000" pitchFamily="2" charset="-78"/>
              </a:rPr>
              <a:t>ا</a:t>
            </a:r>
            <a:r>
              <a:rPr lang="fa-IR" sz="2800" b="1" dirty="0" smtClean="0">
                <a:solidFill>
                  <a:schemeClr val="tx1">
                    <a:lumMod val="75000"/>
                    <a:lumOff val="25000"/>
                  </a:schemeClr>
                </a:solidFill>
                <a:latin typeface="Arial" panose="020B0604020202020204" pitchFamily="34" charset="0"/>
                <a:cs typeface="B Nazanin" panose="00000400000000000000" pitchFamily="2" charset="-78"/>
              </a:rPr>
              <a:t>ز جمله شایعترین عوارض چاقی کودکان کبد چرب است</a:t>
            </a:r>
          </a:p>
          <a:p>
            <a:pPr algn="r" rtl="1" fontAlgn="auto">
              <a:spcAft>
                <a:spcPts val="0"/>
              </a:spcAft>
              <a:buClr>
                <a:srgbClr val="B65C02"/>
              </a:buClr>
              <a:buFont typeface="Wingdings" panose="05000000000000000000" pitchFamily="2" charset="2"/>
              <a:buChar char="v"/>
              <a:defRPr/>
            </a:pPr>
            <a:r>
              <a:rPr lang="fa-IR" sz="2800" b="1" dirty="0" smtClean="0">
                <a:solidFill>
                  <a:schemeClr val="tx1">
                    <a:lumMod val="75000"/>
                    <a:lumOff val="25000"/>
                  </a:schemeClr>
                </a:solidFill>
                <a:latin typeface="Arial" panose="020B0604020202020204" pitchFamily="34" charset="0"/>
                <a:cs typeface="B Nazanin" panose="00000400000000000000" pitchFamily="2" charset="-78"/>
              </a:rPr>
              <a:t> کبد چرب معمولا درنتيجه تجمع چربي در كبد (تجمع ليپيد در هپاتوسيتها) به ميزان بيش از 5% وزن كبد است.</a:t>
            </a:r>
          </a:p>
          <a:p>
            <a:pPr algn="r" rtl="1" fontAlgn="auto">
              <a:spcAft>
                <a:spcPts val="0"/>
              </a:spcAft>
              <a:buClr>
                <a:srgbClr val="B65C02"/>
              </a:buClr>
              <a:buFont typeface="Wingdings" panose="05000000000000000000" pitchFamily="2" charset="2"/>
              <a:buChar char="v"/>
              <a:defRPr/>
            </a:pPr>
            <a:r>
              <a:rPr lang="fa-IR" sz="2800" b="1" dirty="0" smtClean="0">
                <a:solidFill>
                  <a:schemeClr val="tx1">
                    <a:lumMod val="75000"/>
                    <a:lumOff val="25000"/>
                  </a:schemeClr>
                </a:solidFill>
                <a:latin typeface="Arial" panose="020B0604020202020204" pitchFamily="34" charset="0"/>
                <a:cs typeface="B Nazanin" panose="00000400000000000000" pitchFamily="2" charset="-78"/>
              </a:rPr>
              <a:t>اين اختلال از يك شكل استئاتوز(كبد چرب ساده ) تا استئاتو هپاتيت غير الكلي (نوعي كبد چرب كه در آن تغييرات چربي همراه با التهاب و صدمه و فيبروز بافت كبدي ديده مي شود) و در نهايت فيبروز پيشرفته و سيروز متغيرميباشد.</a:t>
            </a:r>
          </a:p>
          <a:p>
            <a:pPr algn="r" rtl="1" fontAlgn="auto">
              <a:spcAft>
                <a:spcPts val="0"/>
              </a:spcAft>
              <a:buFont typeface="Wingdings 3" charset="2"/>
              <a:buChar char=""/>
              <a:defRPr/>
            </a:pPr>
            <a:endParaRPr lang="fa-IR" sz="2800" dirty="0" smtClean="0">
              <a:solidFill>
                <a:schemeClr val="tx1">
                  <a:lumMod val="75000"/>
                  <a:lumOff val="25000"/>
                </a:schemeClr>
              </a:solidFill>
              <a:cs typeface="B Nazanin" panose="00000400000000000000" pitchFamily="2" charset="-78"/>
            </a:endParaRPr>
          </a:p>
        </p:txBody>
      </p:sp>
      <p:pic>
        <p:nvPicPr>
          <p:cNvPr id="33796" name="Content Placeholder 3" descr="W:\Obesity\PNGs Book\IMG-020.pn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066925" y="4675188"/>
            <a:ext cx="6572250"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539875" y="307975"/>
            <a:ext cx="9144000" cy="857250"/>
          </a:xfrm>
        </p:spPr>
        <p:txBody>
          <a:bodyPr/>
          <a:lstStyle/>
          <a:p>
            <a:pPr algn="ctr" rtl="1"/>
            <a:r>
              <a:rPr lang="fa-IR" sz="4000" b="1" smtClean="0">
                <a:solidFill>
                  <a:schemeClr val="accent1"/>
                </a:solidFill>
                <a:cs typeface="B Nazanin" pitchFamily="2" charset="-78"/>
              </a:rPr>
              <a:t>عوارض و پیامد های چاقی کودکان</a:t>
            </a:r>
            <a:endParaRPr lang="en-US" sz="4000" b="1" smtClean="0">
              <a:solidFill>
                <a:schemeClr val="accent1"/>
              </a:solidFill>
              <a:cs typeface="B Nazanin" pitchFamily="2" charset="-78"/>
            </a:endParaRPr>
          </a:p>
        </p:txBody>
      </p:sp>
      <p:sp>
        <p:nvSpPr>
          <p:cNvPr id="3" name="Content Placeholder 2"/>
          <p:cNvSpPr>
            <a:spLocks noGrp="1"/>
          </p:cNvSpPr>
          <p:nvPr>
            <p:ph idx="1"/>
          </p:nvPr>
        </p:nvSpPr>
        <p:spPr>
          <a:xfrm>
            <a:off x="725488" y="1404938"/>
            <a:ext cx="11129962" cy="5248275"/>
          </a:xfrm>
        </p:spPr>
        <p:txBody>
          <a:bodyPr rtlCol="0">
            <a:normAutofit/>
          </a:bodyPr>
          <a:lstStyle/>
          <a:p>
            <a:pPr marL="0" indent="0" algn="r" rtl="1" fontAlgn="auto">
              <a:spcAft>
                <a:spcPts val="0"/>
              </a:spcAft>
              <a:buFont typeface="Wingdings 3" charset="2"/>
              <a:buNone/>
              <a:defRPr/>
            </a:pPr>
            <a:r>
              <a:rPr lang="fa-IR" dirty="0">
                <a:solidFill>
                  <a:schemeClr val="tx1">
                    <a:lumMod val="75000"/>
                    <a:lumOff val="25000"/>
                  </a:schemeClr>
                </a:solidFill>
                <a:cs typeface="B Nazanin" panose="00000400000000000000" pitchFamily="2" charset="-78"/>
              </a:rPr>
              <a:t> </a:t>
            </a:r>
            <a:r>
              <a:rPr lang="fa-IR" sz="3500" dirty="0" smtClean="0">
                <a:solidFill>
                  <a:srgbClr val="FF0000"/>
                </a:solidFill>
                <a:cs typeface="B Nazanin" panose="00000400000000000000" pitchFamily="2" charset="-78"/>
              </a:rPr>
              <a:t>اختلالات جنسی :</a:t>
            </a:r>
          </a:p>
          <a:p>
            <a:pPr algn="r" rtl="1" fontAlgn="auto">
              <a:spcAft>
                <a:spcPts val="0"/>
              </a:spcAft>
              <a:buClr>
                <a:srgbClr val="B65C02"/>
              </a:buClr>
              <a:buFont typeface="Wingdings" panose="05000000000000000000" pitchFamily="2" charset="2"/>
              <a:buChar char="v"/>
              <a:defRPr/>
            </a:pPr>
            <a:r>
              <a:rPr lang="ar-SA" sz="2800" b="1" dirty="0" smtClean="0">
                <a:solidFill>
                  <a:srgbClr val="0070C0"/>
                </a:solidFill>
                <a:latin typeface="Arial" panose="020B0604020202020204" pitchFamily="34" charset="0"/>
                <a:cs typeface="B Nazanin" panose="00000400000000000000" pitchFamily="2" charset="-78"/>
              </a:rPr>
              <a:t>بلوغ زودرس </a:t>
            </a:r>
            <a:r>
              <a:rPr lang="ar-SA" sz="2800" b="1" dirty="0" smtClean="0">
                <a:solidFill>
                  <a:schemeClr val="tx1">
                    <a:lumMod val="75000"/>
                    <a:lumOff val="25000"/>
                  </a:schemeClr>
                </a:solidFill>
                <a:latin typeface="Arial" panose="020B0604020202020204" pitchFamily="34" charset="0"/>
                <a:cs typeface="B Nazanin" panose="00000400000000000000" pitchFamily="2" charset="-78"/>
              </a:rPr>
              <a:t>در دختران و پسران</a:t>
            </a:r>
            <a:endParaRPr lang="fa-IR" sz="2800" b="1" baseline="30000" dirty="0" smtClean="0">
              <a:solidFill>
                <a:schemeClr val="tx1">
                  <a:lumMod val="75000"/>
                  <a:lumOff val="25000"/>
                </a:schemeClr>
              </a:solidFill>
              <a:latin typeface="Arial" panose="020B0604020202020204" pitchFamily="34" charset="0"/>
              <a:cs typeface="B Nazanin" panose="00000400000000000000" pitchFamily="2" charset="-78"/>
            </a:endParaRPr>
          </a:p>
          <a:p>
            <a:pPr algn="r" rtl="1" fontAlgn="auto">
              <a:spcAft>
                <a:spcPts val="0"/>
              </a:spcAft>
              <a:buClr>
                <a:srgbClr val="B65C02"/>
              </a:buClr>
              <a:buFont typeface="Wingdings" panose="05000000000000000000" pitchFamily="2" charset="2"/>
              <a:buChar char="v"/>
              <a:defRPr/>
            </a:pPr>
            <a:r>
              <a:rPr lang="fa-IR" sz="2800" b="1" dirty="0" smtClean="0">
                <a:solidFill>
                  <a:schemeClr val="tx1">
                    <a:lumMod val="75000"/>
                    <a:lumOff val="25000"/>
                  </a:schemeClr>
                </a:solidFill>
                <a:latin typeface="Arial" panose="020B0604020202020204" pitchFamily="34" charset="0"/>
                <a:cs typeface="B Nazanin" panose="00000400000000000000" pitchFamily="2" charset="-78"/>
              </a:rPr>
              <a:t> </a:t>
            </a:r>
            <a:r>
              <a:rPr lang="ar-SA" sz="2800" b="1" dirty="0" smtClean="0">
                <a:solidFill>
                  <a:srgbClr val="7030A0"/>
                </a:solidFill>
                <a:latin typeface="Arial" panose="020B0604020202020204" pitchFamily="34" charset="0"/>
                <a:cs typeface="B Nazanin" panose="00000400000000000000" pitchFamily="2" charset="-78"/>
              </a:rPr>
              <a:t>قاعدگي‌هاي نامنظم، </a:t>
            </a:r>
            <a:r>
              <a:rPr lang="ar-SA" sz="2800" b="1" dirty="0" smtClean="0">
                <a:solidFill>
                  <a:schemeClr val="tx1">
                    <a:lumMod val="75000"/>
                    <a:lumOff val="25000"/>
                  </a:schemeClr>
                </a:solidFill>
                <a:latin typeface="Arial" panose="020B0604020202020204" pitchFamily="34" charset="0"/>
                <a:cs typeface="B Nazanin" panose="00000400000000000000" pitchFamily="2" charset="-78"/>
              </a:rPr>
              <a:t>سيكلهاي بدون تخمك گذاري در دختران نوجوان، </a:t>
            </a:r>
            <a:endParaRPr lang="fa-IR" sz="2800" b="1" dirty="0" smtClean="0">
              <a:solidFill>
                <a:schemeClr val="tx1">
                  <a:lumMod val="75000"/>
                  <a:lumOff val="25000"/>
                </a:schemeClr>
              </a:solidFill>
              <a:latin typeface="Arial" panose="020B0604020202020204" pitchFamily="34" charset="0"/>
              <a:cs typeface="B Nazanin" panose="00000400000000000000" pitchFamily="2" charset="-78"/>
            </a:endParaRPr>
          </a:p>
          <a:p>
            <a:pPr algn="r" rtl="1" fontAlgn="auto">
              <a:spcAft>
                <a:spcPts val="0"/>
              </a:spcAft>
              <a:buClr>
                <a:srgbClr val="B65C02"/>
              </a:buClr>
              <a:buFont typeface="Wingdings" panose="05000000000000000000" pitchFamily="2" charset="2"/>
              <a:buChar char="v"/>
              <a:defRPr/>
            </a:pPr>
            <a:r>
              <a:rPr lang="fa-IR" sz="2800" b="1" dirty="0" smtClean="0">
                <a:solidFill>
                  <a:schemeClr val="tx1">
                    <a:lumMod val="75000"/>
                    <a:lumOff val="25000"/>
                  </a:schemeClr>
                </a:solidFill>
                <a:latin typeface="Arial" panose="020B0604020202020204" pitchFamily="34" charset="0"/>
                <a:cs typeface="B Nazanin" panose="00000400000000000000" pitchFamily="2" charset="-78"/>
              </a:rPr>
              <a:t> </a:t>
            </a:r>
            <a:r>
              <a:rPr lang="ar-SA" sz="2800" b="1" dirty="0" smtClean="0">
                <a:solidFill>
                  <a:schemeClr val="tx1">
                    <a:lumMod val="75000"/>
                    <a:lumOff val="25000"/>
                  </a:schemeClr>
                </a:solidFill>
                <a:latin typeface="Arial" panose="020B0604020202020204" pitchFamily="34" charset="0"/>
                <a:cs typeface="B Nazanin" panose="00000400000000000000" pitchFamily="2" charset="-78"/>
              </a:rPr>
              <a:t>بلوغ </a:t>
            </a:r>
            <a:r>
              <a:rPr lang="ar-SA" sz="2800" b="1" dirty="0">
                <a:solidFill>
                  <a:schemeClr val="tx1">
                    <a:lumMod val="75000"/>
                    <a:lumOff val="25000"/>
                  </a:schemeClr>
                </a:solidFill>
                <a:latin typeface="Arial" panose="020B0604020202020204" pitchFamily="34" charset="0"/>
                <a:cs typeface="B Nazanin" panose="00000400000000000000" pitchFamily="2" charset="-78"/>
              </a:rPr>
              <a:t>زودرس اگر سير سريعي داشته باشد </a:t>
            </a:r>
            <a:r>
              <a:rPr lang="fa-IR" sz="2800" b="1" dirty="0">
                <a:solidFill>
                  <a:schemeClr val="tx1">
                    <a:lumMod val="75000"/>
                    <a:lumOff val="25000"/>
                  </a:schemeClr>
                </a:solidFill>
                <a:latin typeface="Arial" panose="020B0604020202020204" pitchFamily="34" charset="0"/>
                <a:cs typeface="B Nazanin" panose="00000400000000000000" pitchFamily="2" charset="-78"/>
              </a:rPr>
              <a:t>موجب </a:t>
            </a:r>
            <a:r>
              <a:rPr lang="fa-IR" sz="2800" b="1" dirty="0">
                <a:solidFill>
                  <a:srgbClr val="7030A0"/>
                </a:solidFill>
                <a:latin typeface="Arial" panose="020B0604020202020204" pitchFamily="34" charset="0"/>
                <a:cs typeface="B Nazanin" panose="00000400000000000000" pitchFamily="2" charset="-78"/>
              </a:rPr>
              <a:t>توقف </a:t>
            </a:r>
            <a:r>
              <a:rPr lang="ar-SA" sz="2800" b="1" dirty="0">
                <a:solidFill>
                  <a:srgbClr val="7030A0"/>
                </a:solidFill>
                <a:latin typeface="Arial" panose="020B0604020202020204" pitchFamily="34" charset="0"/>
                <a:cs typeface="B Nazanin" panose="00000400000000000000" pitchFamily="2" charset="-78"/>
              </a:rPr>
              <a:t>رشد طولي </a:t>
            </a:r>
            <a:r>
              <a:rPr lang="ar-SA" sz="2800" b="1" dirty="0">
                <a:solidFill>
                  <a:schemeClr val="tx1">
                    <a:lumMod val="75000"/>
                    <a:lumOff val="25000"/>
                  </a:schemeClr>
                </a:solidFill>
                <a:latin typeface="Arial" panose="020B0604020202020204" pitchFamily="34" charset="0"/>
                <a:cs typeface="B Nazanin" panose="00000400000000000000" pitchFamily="2" charset="-78"/>
              </a:rPr>
              <a:t>در سن</a:t>
            </a:r>
            <a:r>
              <a:rPr lang="fa-IR" sz="2800" b="1" dirty="0">
                <a:solidFill>
                  <a:schemeClr val="tx1">
                    <a:lumMod val="75000"/>
                    <a:lumOff val="25000"/>
                  </a:schemeClr>
                </a:solidFill>
                <a:latin typeface="Arial" panose="020B0604020202020204" pitchFamily="34" charset="0"/>
                <a:cs typeface="B Nazanin" panose="00000400000000000000" pitchFamily="2" charset="-78"/>
              </a:rPr>
              <a:t>ین پایین </a:t>
            </a:r>
            <a:r>
              <a:rPr lang="fa-IR" sz="2800" b="1" dirty="0" smtClean="0">
                <a:solidFill>
                  <a:schemeClr val="tx1">
                    <a:lumMod val="75000"/>
                    <a:lumOff val="25000"/>
                  </a:schemeClr>
                </a:solidFill>
                <a:latin typeface="Arial" panose="020B0604020202020204" pitchFamily="34" charset="0"/>
                <a:cs typeface="B Nazanin" panose="00000400000000000000" pitchFamily="2" charset="-78"/>
              </a:rPr>
              <a:t>ترو کوتاه قدی </a:t>
            </a:r>
            <a:r>
              <a:rPr lang="fa-IR" sz="2800" b="1" dirty="0">
                <a:solidFill>
                  <a:schemeClr val="tx1">
                    <a:lumMod val="75000"/>
                    <a:lumOff val="25000"/>
                  </a:schemeClr>
                </a:solidFill>
                <a:latin typeface="Arial" panose="020B0604020202020204" pitchFamily="34" charset="0"/>
                <a:cs typeface="B Nazanin" panose="00000400000000000000" pitchFamily="2" charset="-78"/>
              </a:rPr>
              <a:t>می شود</a:t>
            </a:r>
            <a:r>
              <a:rPr lang="ar-SA" sz="2800" b="1" dirty="0">
                <a:solidFill>
                  <a:schemeClr val="tx1">
                    <a:lumMod val="75000"/>
                    <a:lumOff val="25000"/>
                  </a:schemeClr>
                </a:solidFill>
                <a:latin typeface="Arial" panose="020B0604020202020204" pitchFamily="34" charset="0"/>
                <a:cs typeface="B Nazanin" panose="00000400000000000000" pitchFamily="2" charset="-78"/>
              </a:rPr>
              <a:t> </a:t>
            </a:r>
            <a:endParaRPr lang="en-US" sz="2800" b="1" dirty="0" smtClean="0">
              <a:solidFill>
                <a:schemeClr val="tx1">
                  <a:lumMod val="75000"/>
                  <a:lumOff val="25000"/>
                </a:schemeClr>
              </a:solidFill>
              <a:latin typeface="Arial" panose="020B0604020202020204" pitchFamily="34" charset="0"/>
              <a:cs typeface="B Nazanin" panose="00000400000000000000" pitchFamily="2" charset="-78"/>
            </a:endParaRPr>
          </a:p>
          <a:p>
            <a:pPr algn="r" rtl="1" fontAlgn="auto">
              <a:spcAft>
                <a:spcPts val="0"/>
              </a:spcAft>
              <a:buClr>
                <a:srgbClr val="B65C02"/>
              </a:buClr>
              <a:buFont typeface="Wingdings" panose="05000000000000000000" pitchFamily="2" charset="2"/>
              <a:buChar char="v"/>
              <a:defRPr/>
            </a:pPr>
            <a:r>
              <a:rPr lang="ar-SA" sz="2800" b="1" dirty="0" smtClean="0">
                <a:solidFill>
                  <a:schemeClr val="tx1">
                    <a:lumMod val="75000"/>
                    <a:lumOff val="25000"/>
                  </a:schemeClr>
                </a:solidFill>
                <a:latin typeface="Arial" panose="020B0604020202020204" pitchFamily="34" charset="0"/>
                <a:cs typeface="B Nazanin" panose="00000400000000000000" pitchFamily="2" charset="-78"/>
              </a:rPr>
              <a:t>افزايش احتمال ابتلاء به سندرم تخمدان پلي‌کيستيک </a:t>
            </a:r>
            <a:r>
              <a:rPr lang="fa-IR" sz="2800" b="1" dirty="0" smtClean="0">
                <a:solidFill>
                  <a:schemeClr val="tx1">
                    <a:lumMod val="75000"/>
                    <a:lumOff val="25000"/>
                  </a:schemeClr>
                </a:solidFill>
                <a:latin typeface="Arial" panose="020B0604020202020204" pitchFamily="34" charset="0"/>
                <a:cs typeface="B Nazanin" panose="00000400000000000000" pitchFamily="2" charset="-78"/>
              </a:rPr>
              <a:t>(</a:t>
            </a:r>
            <a:r>
              <a:rPr lang="ar-SA" sz="2800" b="1" dirty="0" smtClean="0">
                <a:solidFill>
                  <a:schemeClr val="tx1">
                    <a:lumMod val="75000"/>
                    <a:lumOff val="25000"/>
                  </a:schemeClr>
                </a:solidFill>
                <a:latin typeface="Arial" panose="020B0604020202020204" pitchFamily="34" charset="0"/>
                <a:cs typeface="B Nazanin" panose="00000400000000000000" pitchFamily="2" charset="-78"/>
              </a:rPr>
              <a:t>مقاومت انسوليني و افزايش ترشح انسولين</a:t>
            </a:r>
            <a:r>
              <a:rPr lang="fa-IR" sz="2800" b="1" dirty="0" smtClean="0">
                <a:solidFill>
                  <a:schemeClr val="tx1">
                    <a:lumMod val="75000"/>
                    <a:lumOff val="25000"/>
                  </a:schemeClr>
                </a:solidFill>
                <a:latin typeface="Arial" panose="020B0604020202020204" pitchFamily="34" charset="0"/>
                <a:cs typeface="B Nazanin" panose="00000400000000000000" pitchFamily="2" charset="-78"/>
              </a:rPr>
              <a:t>،</a:t>
            </a:r>
            <a:r>
              <a:rPr lang="ar-SA" sz="2800" b="1" dirty="0" smtClean="0">
                <a:solidFill>
                  <a:schemeClr val="tx1">
                    <a:lumMod val="75000"/>
                    <a:lumOff val="25000"/>
                  </a:schemeClr>
                </a:solidFill>
                <a:latin typeface="Arial" panose="020B0604020202020204" pitchFamily="34" charset="0"/>
                <a:cs typeface="B Nazanin" panose="00000400000000000000" pitchFamily="2" charset="-78"/>
              </a:rPr>
              <a:t>افزايش توليد آندروژنهاي تخمداني و سركوب گلبولين‌هاي متصل به هورمون جنسي </a:t>
            </a:r>
            <a:r>
              <a:rPr lang="fa-IR" sz="2800" b="1" dirty="0" smtClean="0">
                <a:solidFill>
                  <a:schemeClr val="tx1">
                    <a:lumMod val="75000"/>
                    <a:lumOff val="25000"/>
                  </a:schemeClr>
                </a:solidFill>
                <a:latin typeface="Arial" panose="020B0604020202020204" pitchFamily="34" charset="0"/>
                <a:cs typeface="B Nazanin" panose="00000400000000000000" pitchFamily="2" charset="-78"/>
              </a:rPr>
              <a:t>،افزایش </a:t>
            </a:r>
            <a:r>
              <a:rPr lang="ar-SA" sz="2800" b="1" dirty="0" smtClean="0">
                <a:solidFill>
                  <a:schemeClr val="tx1">
                    <a:lumMod val="75000"/>
                    <a:lumOff val="25000"/>
                  </a:schemeClr>
                </a:solidFill>
                <a:latin typeface="Arial" panose="020B0604020202020204" pitchFamily="34" charset="0"/>
                <a:cs typeface="B Nazanin" panose="00000400000000000000" pitchFamily="2" charset="-78"/>
              </a:rPr>
              <a:t>دسترسي به آندروژنها </a:t>
            </a:r>
            <a:r>
              <a:rPr lang="fa-IR" sz="2800" b="1" dirty="0" smtClean="0">
                <a:solidFill>
                  <a:schemeClr val="tx1">
                    <a:lumMod val="75000"/>
                    <a:lumOff val="25000"/>
                  </a:schemeClr>
                </a:solidFill>
                <a:latin typeface="Arial" panose="020B0604020202020204" pitchFamily="34" charset="0"/>
                <a:cs typeface="B Nazanin" panose="00000400000000000000" pitchFamily="2" charset="-78"/>
              </a:rPr>
              <a:t>،</a:t>
            </a:r>
            <a:r>
              <a:rPr lang="ar-SA" sz="2800" b="1" dirty="0" smtClean="0">
                <a:solidFill>
                  <a:schemeClr val="tx1">
                    <a:lumMod val="75000"/>
                    <a:lumOff val="25000"/>
                  </a:schemeClr>
                </a:solidFill>
                <a:latin typeface="Arial" panose="020B0604020202020204" pitchFamily="34" charset="0"/>
                <a:cs typeface="B Nazanin" panose="00000400000000000000" pitchFamily="2" charset="-78"/>
              </a:rPr>
              <a:t> </a:t>
            </a:r>
            <a:r>
              <a:rPr lang="ar-SA" sz="2800" b="1" dirty="0" smtClean="0">
                <a:solidFill>
                  <a:srgbClr val="7030A0"/>
                </a:solidFill>
                <a:latin typeface="Arial" panose="020B0604020202020204" pitchFamily="34" charset="0"/>
                <a:cs typeface="B Nazanin" panose="00000400000000000000" pitchFamily="2" charset="-78"/>
              </a:rPr>
              <a:t>تشديد بروز سندرم تخمدان پلي‌کيستيک </a:t>
            </a:r>
            <a:r>
              <a:rPr lang="fa-IR" sz="2800" b="1" dirty="0" smtClean="0">
                <a:solidFill>
                  <a:schemeClr val="tx1">
                    <a:lumMod val="75000"/>
                    <a:lumOff val="25000"/>
                  </a:schemeClr>
                </a:solidFill>
                <a:latin typeface="Arial" panose="020B0604020202020204" pitchFamily="34" charset="0"/>
                <a:cs typeface="B Nazanin" panose="00000400000000000000" pitchFamily="2" charset="-78"/>
              </a:rPr>
              <a:t>)</a:t>
            </a:r>
          </a:p>
          <a:p>
            <a:pPr algn="r" rtl="1" fontAlgn="auto">
              <a:spcAft>
                <a:spcPts val="0"/>
              </a:spcAft>
              <a:buClr>
                <a:srgbClr val="B65C02"/>
              </a:buClr>
              <a:buFont typeface="Wingdings" panose="05000000000000000000" pitchFamily="2" charset="2"/>
              <a:buChar char="v"/>
              <a:defRPr/>
            </a:pPr>
            <a:r>
              <a:rPr lang="fa-IR" sz="2800" b="1" dirty="0">
                <a:solidFill>
                  <a:schemeClr val="tx1">
                    <a:lumMod val="75000"/>
                    <a:lumOff val="25000"/>
                  </a:schemeClr>
                </a:solidFill>
                <a:latin typeface="Arial" panose="020B0604020202020204" pitchFamily="34" charset="0"/>
                <a:cs typeface="B Nazanin" panose="00000400000000000000" pitchFamily="2" charset="-78"/>
              </a:rPr>
              <a:t>چاقی در کودکان مخصوصا در دختران نوجوان </a:t>
            </a:r>
            <a:r>
              <a:rPr lang="fa-IR" sz="2800" b="1" dirty="0">
                <a:solidFill>
                  <a:schemeClr val="tx1"/>
                </a:solidFill>
                <a:latin typeface="Arial" panose="020B0604020202020204" pitchFamily="34" charset="0"/>
                <a:cs typeface="B Nazanin" panose="00000400000000000000" pitchFamily="2" charset="-78"/>
              </a:rPr>
              <a:t>با ترشح آندروژن و ناکارایی انسولین </a:t>
            </a:r>
            <a:r>
              <a:rPr lang="fa-IR" sz="2800" b="1" dirty="0" smtClean="0">
                <a:solidFill>
                  <a:schemeClr val="tx1">
                    <a:lumMod val="75000"/>
                    <a:lumOff val="25000"/>
                  </a:schemeClr>
                </a:solidFill>
                <a:latin typeface="Arial" panose="020B0604020202020204" pitchFamily="34" charset="0"/>
                <a:cs typeface="B Nazanin" panose="00000400000000000000" pitchFamily="2" charset="-78"/>
              </a:rPr>
              <a:t>با </a:t>
            </a:r>
            <a:r>
              <a:rPr lang="fa-IR" sz="2800" b="1" dirty="0">
                <a:solidFill>
                  <a:srgbClr val="FF0000"/>
                </a:solidFill>
                <a:latin typeface="Arial" panose="020B0604020202020204" pitchFamily="34" charset="0"/>
                <a:cs typeface="B Nazanin" panose="00000400000000000000" pitchFamily="2" charset="-78"/>
              </a:rPr>
              <a:t>افزایش کلسترول،تری گلیسرید و </a:t>
            </a:r>
            <a:r>
              <a:rPr lang="en-US" sz="2800" b="1" dirty="0">
                <a:solidFill>
                  <a:srgbClr val="FF0000"/>
                </a:solidFill>
                <a:latin typeface="Arial" panose="020B0604020202020204" pitchFamily="34" charset="0"/>
                <a:cs typeface="B Nazanin" panose="00000400000000000000" pitchFamily="2" charset="-78"/>
              </a:rPr>
              <a:t>LDL</a:t>
            </a:r>
            <a:r>
              <a:rPr lang="fa-IR" sz="2800" b="1" dirty="0">
                <a:solidFill>
                  <a:schemeClr val="tx1">
                    <a:lumMod val="75000"/>
                    <a:lumOff val="25000"/>
                  </a:schemeClr>
                </a:solidFill>
                <a:latin typeface="Arial" panose="020B0604020202020204" pitchFamily="34" charset="0"/>
                <a:cs typeface="B Nazanin" panose="00000400000000000000" pitchFamily="2" charset="-78"/>
              </a:rPr>
              <a:t> و همچنین ابتلا به </a:t>
            </a:r>
            <a:r>
              <a:rPr lang="fa-IR" sz="2800" b="1" dirty="0">
                <a:solidFill>
                  <a:srgbClr val="FF0000"/>
                </a:solidFill>
                <a:latin typeface="Arial" panose="020B0604020202020204" pitchFamily="34" charset="0"/>
                <a:cs typeface="B Nazanin" panose="00000400000000000000" pitchFamily="2" charset="-78"/>
              </a:rPr>
              <a:t>دیابت نوع2</a:t>
            </a:r>
            <a:r>
              <a:rPr lang="fa-IR" sz="2800" b="1" dirty="0">
                <a:solidFill>
                  <a:schemeClr val="tx1">
                    <a:lumMod val="75000"/>
                    <a:lumOff val="25000"/>
                  </a:schemeClr>
                </a:solidFill>
                <a:latin typeface="Arial" panose="020B0604020202020204" pitchFamily="34" charset="0"/>
                <a:cs typeface="B Nazanin" panose="00000400000000000000" pitchFamily="2" charset="-78"/>
              </a:rPr>
              <a:t> </a:t>
            </a:r>
            <a:r>
              <a:rPr lang="fa-IR" sz="2800" b="1" dirty="0" smtClean="0">
                <a:solidFill>
                  <a:schemeClr val="tx1">
                    <a:lumMod val="75000"/>
                    <a:lumOff val="25000"/>
                  </a:schemeClr>
                </a:solidFill>
                <a:latin typeface="Arial" panose="020B0604020202020204" pitchFamily="34" charset="0"/>
                <a:cs typeface="B Nazanin" panose="00000400000000000000" pitchFamily="2" charset="-78"/>
              </a:rPr>
              <a:t>همراه است.</a:t>
            </a:r>
            <a:endParaRPr lang="en-US" sz="2800" b="1" dirty="0">
              <a:solidFill>
                <a:schemeClr val="tx1">
                  <a:lumMod val="75000"/>
                  <a:lumOff val="25000"/>
                </a:schemeClr>
              </a:solidFill>
              <a:latin typeface="Arial" panose="020B0604020202020204" pitchFamily="34" charset="0"/>
              <a:cs typeface="B Nazanin" panose="00000400000000000000" pitchFamily="2"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946275" y="331788"/>
            <a:ext cx="8912225" cy="1281112"/>
          </a:xfrm>
        </p:spPr>
        <p:txBody>
          <a:bodyPr/>
          <a:lstStyle/>
          <a:p>
            <a:pPr algn="ctr" rtl="1"/>
            <a:r>
              <a:rPr lang="fa-IR" sz="4000" b="1" smtClean="0">
                <a:cs typeface="B Nazanin" pitchFamily="2" charset="-78"/>
              </a:rPr>
              <a:t>عوارض و پیامدهای چاقی کودکان</a:t>
            </a:r>
            <a:endParaRPr lang="en-US" sz="4000" b="1" smtClean="0">
              <a:cs typeface="B Nazanin" pitchFamily="2" charset="-78"/>
            </a:endParaRPr>
          </a:p>
        </p:txBody>
      </p:sp>
      <p:sp>
        <p:nvSpPr>
          <p:cNvPr id="3" name="Content Placeholder 2"/>
          <p:cNvSpPr>
            <a:spLocks noGrp="1"/>
          </p:cNvSpPr>
          <p:nvPr>
            <p:ph idx="1"/>
          </p:nvPr>
        </p:nvSpPr>
        <p:spPr>
          <a:xfrm>
            <a:off x="1403350" y="1612900"/>
            <a:ext cx="10231438" cy="4567238"/>
          </a:xfrm>
        </p:spPr>
        <p:txBody>
          <a:bodyPr rtlCol="0">
            <a:normAutofit/>
          </a:bodyPr>
          <a:lstStyle/>
          <a:p>
            <a:pPr marL="0" indent="0" algn="r" rtl="1" fontAlgn="auto">
              <a:spcAft>
                <a:spcPts val="0"/>
              </a:spcAft>
              <a:buFont typeface="Wingdings 3" charset="2"/>
              <a:buNone/>
              <a:defRPr/>
            </a:pPr>
            <a:r>
              <a:rPr lang="fa-IR" sz="4400" b="1" dirty="0" smtClean="0">
                <a:solidFill>
                  <a:schemeClr val="tx1">
                    <a:lumMod val="75000"/>
                    <a:lumOff val="25000"/>
                  </a:schemeClr>
                </a:solidFill>
                <a:latin typeface="Arial" panose="020B0604020202020204" pitchFamily="34" charset="0"/>
                <a:cs typeface="B Nazanin" panose="00000400000000000000" pitchFamily="2" charset="-78"/>
              </a:rPr>
              <a:t> </a:t>
            </a:r>
            <a:r>
              <a:rPr lang="fa-IR" sz="3600" b="1" dirty="0" smtClean="0">
                <a:solidFill>
                  <a:srgbClr val="FF0000"/>
                </a:solidFill>
                <a:latin typeface="Arial" panose="020B0604020202020204" pitchFamily="34" charset="0"/>
                <a:cs typeface="B Nazanin" panose="00000400000000000000" pitchFamily="2" charset="-78"/>
              </a:rPr>
              <a:t>سنگ کیسه صفرا:</a:t>
            </a:r>
          </a:p>
          <a:p>
            <a:pPr algn="r" rtl="1" fontAlgn="auto">
              <a:spcAft>
                <a:spcPts val="0"/>
              </a:spcAft>
              <a:buFont typeface="Wingdings 3" charset="2"/>
              <a:buChar char=""/>
              <a:defRPr/>
            </a:pPr>
            <a:r>
              <a:rPr lang="fa-IR" sz="4400" dirty="0" smtClean="0">
                <a:solidFill>
                  <a:schemeClr val="tx1">
                    <a:lumMod val="75000"/>
                    <a:lumOff val="25000"/>
                  </a:schemeClr>
                </a:solidFill>
                <a:latin typeface="Arial" panose="020B0604020202020204" pitchFamily="34" charset="0"/>
                <a:cs typeface="B Nazanin" panose="00000400000000000000" pitchFamily="2" charset="-78"/>
              </a:rPr>
              <a:t> با </a:t>
            </a:r>
            <a:r>
              <a:rPr lang="fa-IR" sz="4400" dirty="0">
                <a:solidFill>
                  <a:schemeClr val="tx1">
                    <a:lumMod val="75000"/>
                    <a:lumOff val="25000"/>
                  </a:schemeClr>
                </a:solidFill>
                <a:latin typeface="Arial" panose="020B0604020202020204" pitchFamily="34" charset="0"/>
                <a:cs typeface="B Nazanin" panose="00000400000000000000" pitchFamily="2" charset="-78"/>
              </a:rPr>
              <a:t>افزايش سن كودك چاق احتمال بروز </a:t>
            </a:r>
            <a:r>
              <a:rPr lang="fa-IR" sz="4400" dirty="0" smtClean="0">
                <a:solidFill>
                  <a:schemeClr val="tx1">
                    <a:lumMod val="75000"/>
                    <a:lumOff val="25000"/>
                  </a:schemeClr>
                </a:solidFill>
                <a:latin typeface="Arial" panose="020B0604020202020204" pitchFamily="34" charset="0"/>
                <a:cs typeface="B Nazanin" panose="00000400000000000000" pitchFamily="2" charset="-78"/>
              </a:rPr>
              <a:t>اختلال در کارکرد کیسه صفرا (</a:t>
            </a:r>
            <a:r>
              <a:rPr lang="fa-IR" sz="4400" dirty="0" smtClean="0">
                <a:solidFill>
                  <a:srgbClr val="FF0000"/>
                </a:solidFill>
                <a:latin typeface="Arial" panose="020B0604020202020204" pitchFamily="34" charset="0"/>
                <a:cs typeface="B Nazanin" panose="00000400000000000000" pitchFamily="2" charset="-78"/>
              </a:rPr>
              <a:t>هپاتوبیلیاری) از 0.7درصد در 4 سالگی </a:t>
            </a:r>
            <a:r>
              <a:rPr lang="fa-IR" sz="4400" dirty="0" smtClean="0">
                <a:solidFill>
                  <a:schemeClr val="tx1">
                    <a:lumMod val="75000"/>
                    <a:lumOff val="25000"/>
                  </a:schemeClr>
                </a:solidFill>
                <a:latin typeface="Arial" panose="020B0604020202020204" pitchFamily="34" charset="0"/>
                <a:cs typeface="B Nazanin" panose="00000400000000000000" pitchFamily="2" charset="-78"/>
              </a:rPr>
              <a:t>به </a:t>
            </a:r>
            <a:r>
              <a:rPr lang="en-US" sz="4400" dirty="0" smtClean="0">
                <a:solidFill>
                  <a:srgbClr val="FF0000"/>
                </a:solidFill>
                <a:latin typeface="Arial" panose="020B0604020202020204" pitchFamily="34" charset="0"/>
                <a:cs typeface="B Nazanin" panose="00000400000000000000" pitchFamily="2" charset="-78"/>
              </a:rPr>
              <a:t>17.3</a:t>
            </a:r>
            <a:r>
              <a:rPr lang="fa-IR" sz="4400" dirty="0">
                <a:solidFill>
                  <a:srgbClr val="FF0000"/>
                </a:solidFill>
                <a:latin typeface="Arial" panose="020B0604020202020204" pitchFamily="34" charset="0"/>
                <a:cs typeface="B Nazanin" panose="00000400000000000000" pitchFamily="2" charset="-78"/>
              </a:rPr>
              <a:t> </a:t>
            </a:r>
            <a:r>
              <a:rPr lang="fa-IR" sz="4400" dirty="0" smtClean="0">
                <a:solidFill>
                  <a:srgbClr val="FF0000"/>
                </a:solidFill>
                <a:latin typeface="Arial" panose="020B0604020202020204" pitchFamily="34" charset="0"/>
                <a:cs typeface="B Nazanin" panose="00000400000000000000" pitchFamily="2" charset="-78"/>
              </a:rPr>
              <a:t>درصد در</a:t>
            </a:r>
            <a:r>
              <a:rPr lang="fa-IR" sz="4400" dirty="0" smtClean="0">
                <a:solidFill>
                  <a:schemeClr val="tx1">
                    <a:lumMod val="75000"/>
                    <a:lumOff val="25000"/>
                  </a:schemeClr>
                </a:solidFill>
                <a:latin typeface="Arial" panose="020B0604020202020204" pitchFamily="34" charset="0"/>
                <a:cs typeface="B Nazanin" panose="00000400000000000000" pitchFamily="2" charset="-78"/>
              </a:rPr>
              <a:t> </a:t>
            </a:r>
            <a:r>
              <a:rPr lang="fa-IR" sz="4400" dirty="0">
                <a:solidFill>
                  <a:schemeClr val="tx1">
                    <a:lumMod val="75000"/>
                    <a:lumOff val="25000"/>
                  </a:schemeClr>
                </a:solidFill>
                <a:latin typeface="Arial" panose="020B0604020202020204" pitchFamily="34" charset="0"/>
                <a:cs typeface="B Nazanin" panose="00000400000000000000" pitchFamily="2" charset="-78"/>
              </a:rPr>
              <a:t>سنين 15 تا 19 </a:t>
            </a:r>
            <a:r>
              <a:rPr lang="fa-IR" sz="4400" dirty="0" smtClean="0">
                <a:solidFill>
                  <a:schemeClr val="tx1">
                    <a:lumMod val="75000"/>
                    <a:lumOff val="25000"/>
                  </a:schemeClr>
                </a:solidFill>
                <a:latin typeface="Arial" panose="020B0604020202020204" pitchFamily="34" charset="0"/>
                <a:cs typeface="B Nazanin" panose="00000400000000000000" pitchFamily="2" charset="-78"/>
              </a:rPr>
              <a:t>سالگی بالا می رود.</a:t>
            </a:r>
            <a:endParaRPr lang="en-US" sz="4400" dirty="0">
              <a:solidFill>
                <a:schemeClr val="tx1">
                  <a:lumMod val="75000"/>
                  <a:lumOff val="25000"/>
                </a:schemeClr>
              </a:solidFill>
              <a:latin typeface="Arial" panose="020B0604020202020204" pitchFamily="34" charset="0"/>
              <a:cs typeface="B Nazanin" panose="00000400000000000000" pitchFamily="2"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063" y="0"/>
            <a:ext cx="8229600" cy="714375"/>
          </a:xfrm>
        </p:spPr>
        <p:txBody>
          <a:bodyPr rtlCol="0">
            <a:normAutofit fontScale="90000"/>
          </a:bodyPr>
          <a:lstStyle/>
          <a:p>
            <a:pPr algn="ctr" rtl="1" fontAlgn="auto">
              <a:spcAft>
                <a:spcPts val="0"/>
              </a:spcAft>
              <a:defRPr/>
            </a:pPr>
            <a:r>
              <a:rPr lang="fa-IR" b="1" dirty="0" smtClean="0">
                <a:solidFill>
                  <a:srgbClr val="FF0000"/>
                </a:solidFill>
                <a:cs typeface="B Nazanin" panose="00000400000000000000" pitchFamily="2" charset="-78"/>
              </a:rPr>
              <a:t/>
            </a:r>
            <a:br>
              <a:rPr lang="fa-IR" b="1" dirty="0" smtClean="0">
                <a:solidFill>
                  <a:srgbClr val="FF0000"/>
                </a:solidFill>
                <a:cs typeface="B Nazanin" panose="00000400000000000000" pitchFamily="2" charset="-78"/>
              </a:rPr>
            </a:br>
            <a:r>
              <a:rPr lang="fa-IR" b="1" dirty="0" smtClean="0">
                <a:solidFill>
                  <a:schemeClr val="tx1">
                    <a:lumMod val="85000"/>
                    <a:lumOff val="15000"/>
                  </a:schemeClr>
                </a:solidFill>
                <a:cs typeface="B Nazanin" panose="00000400000000000000" pitchFamily="2" charset="-78"/>
              </a:rPr>
              <a:t>عوارض و پیامدهای چاقی کودکان</a:t>
            </a:r>
            <a:r>
              <a:rPr lang="en-US" b="1" dirty="0" smtClean="0">
                <a:solidFill>
                  <a:srgbClr val="FF0000"/>
                </a:solidFill>
                <a:cs typeface="B Nazanin" panose="00000400000000000000" pitchFamily="2" charset="-78"/>
              </a:rPr>
              <a:t/>
            </a:r>
            <a:br>
              <a:rPr lang="en-US" b="1" dirty="0" smtClean="0">
                <a:solidFill>
                  <a:srgbClr val="FF0000"/>
                </a:solidFill>
                <a:cs typeface="B Nazanin" panose="00000400000000000000" pitchFamily="2" charset="-78"/>
              </a:rPr>
            </a:br>
            <a:endParaRPr lang="en-US" dirty="0">
              <a:solidFill>
                <a:srgbClr val="FF0000"/>
              </a:solidFill>
              <a:cs typeface="B Nazanin" panose="00000400000000000000" pitchFamily="2" charset="-78"/>
            </a:endParaRPr>
          </a:p>
        </p:txBody>
      </p:sp>
      <p:sp>
        <p:nvSpPr>
          <p:cNvPr id="5" name="Content Placeholder 4"/>
          <p:cNvSpPr>
            <a:spLocks noGrp="1"/>
          </p:cNvSpPr>
          <p:nvPr>
            <p:ph idx="1"/>
          </p:nvPr>
        </p:nvSpPr>
        <p:spPr>
          <a:xfrm>
            <a:off x="1087438" y="1363663"/>
            <a:ext cx="10610850" cy="6000750"/>
          </a:xfrm>
        </p:spPr>
        <p:txBody>
          <a:bodyPr rtlCol="0">
            <a:normAutofit/>
          </a:bodyPr>
          <a:lstStyle/>
          <a:p>
            <a:pPr marL="0" indent="0" algn="r" rtl="1" fontAlgn="auto">
              <a:spcAft>
                <a:spcPts val="0"/>
              </a:spcAft>
              <a:buFont typeface="Wingdings 3" charset="2"/>
              <a:buNone/>
              <a:defRPr/>
            </a:pPr>
            <a:r>
              <a:rPr lang="fa-IR" dirty="0" smtClean="0">
                <a:solidFill>
                  <a:schemeClr val="tx1">
                    <a:lumMod val="75000"/>
                    <a:lumOff val="25000"/>
                  </a:schemeClr>
                </a:solidFill>
                <a:cs typeface="B Nazanin" panose="00000400000000000000" pitchFamily="2" charset="-78"/>
              </a:rPr>
              <a:t> </a:t>
            </a:r>
            <a:r>
              <a:rPr lang="fa-IR" sz="2800" dirty="0" smtClean="0">
                <a:solidFill>
                  <a:srgbClr val="FF0000"/>
                </a:solidFill>
                <a:cs typeface="B Nazanin" panose="00000400000000000000" pitchFamily="2" charset="-78"/>
              </a:rPr>
              <a:t>مشکلات روحی و اجتماعی :</a:t>
            </a:r>
          </a:p>
          <a:p>
            <a:pPr algn="r" rtl="1" fontAlgn="auto">
              <a:spcAft>
                <a:spcPts val="0"/>
              </a:spcAft>
              <a:buClr>
                <a:srgbClr val="B65C02"/>
              </a:buClr>
              <a:buFont typeface="Wingdings" panose="05000000000000000000" pitchFamily="2" charset="2"/>
              <a:buChar char="v"/>
              <a:defRPr/>
            </a:pPr>
            <a:r>
              <a:rPr lang="en-US" sz="2000" dirty="0" smtClean="0">
                <a:solidFill>
                  <a:schemeClr val="tx1">
                    <a:lumMod val="75000"/>
                    <a:lumOff val="25000"/>
                  </a:schemeClr>
                </a:solidFill>
                <a:latin typeface="Arial" panose="020B0604020202020204" pitchFamily="34" charset="0"/>
                <a:cs typeface="B Nazanin" panose="00000400000000000000" pitchFamily="2" charset="-78"/>
              </a:rPr>
              <a:t> </a:t>
            </a:r>
            <a:r>
              <a:rPr lang="ar-SA" sz="3600" dirty="0" smtClean="0">
                <a:solidFill>
                  <a:schemeClr val="tx1"/>
                </a:solidFill>
                <a:latin typeface="Arial" panose="020B0604020202020204" pitchFamily="34" charset="0"/>
                <a:cs typeface="B Nazanin" panose="00000400000000000000" pitchFamily="2" charset="-78"/>
              </a:rPr>
              <a:t>كاهش اعتماد به  نفس </a:t>
            </a:r>
            <a:endParaRPr lang="fa-IR" sz="3600" dirty="0" smtClean="0">
              <a:solidFill>
                <a:schemeClr val="tx1"/>
              </a:solidFill>
              <a:latin typeface="Arial" panose="020B0604020202020204" pitchFamily="34" charset="0"/>
              <a:cs typeface="B Nazanin" panose="00000400000000000000" pitchFamily="2" charset="-78"/>
            </a:endParaRPr>
          </a:p>
          <a:p>
            <a:pPr algn="r" rtl="1" fontAlgn="auto">
              <a:spcAft>
                <a:spcPts val="0"/>
              </a:spcAft>
              <a:buClr>
                <a:srgbClr val="B65C02"/>
              </a:buClr>
              <a:buFont typeface="Wingdings" panose="05000000000000000000" pitchFamily="2" charset="2"/>
              <a:buChar char="v"/>
              <a:defRPr/>
            </a:pPr>
            <a:r>
              <a:rPr lang="en-US" sz="3600" dirty="0" smtClean="0">
                <a:solidFill>
                  <a:schemeClr val="tx1"/>
                </a:solidFill>
                <a:latin typeface="Arial" panose="020B0604020202020204" pitchFamily="34" charset="0"/>
                <a:cs typeface="B Nazanin" panose="00000400000000000000" pitchFamily="2" charset="-78"/>
              </a:rPr>
              <a:t> </a:t>
            </a:r>
            <a:r>
              <a:rPr lang="fa-IR" sz="3600" dirty="0" smtClean="0">
                <a:solidFill>
                  <a:schemeClr val="tx1"/>
                </a:solidFill>
                <a:latin typeface="Arial" panose="020B0604020202020204" pitchFamily="34" charset="0"/>
                <a:cs typeface="B Nazanin" panose="00000400000000000000" pitchFamily="2" charset="-78"/>
              </a:rPr>
              <a:t>اضطراب و افسردگی</a:t>
            </a:r>
            <a:r>
              <a:rPr lang="en-US" sz="3600" dirty="0" smtClean="0">
                <a:solidFill>
                  <a:schemeClr val="tx1"/>
                </a:solidFill>
                <a:latin typeface="Arial" panose="020B0604020202020204" pitchFamily="34" charset="0"/>
                <a:cs typeface="B Nazanin" panose="00000400000000000000" pitchFamily="2" charset="-78"/>
              </a:rPr>
              <a:t> </a:t>
            </a:r>
            <a:r>
              <a:rPr lang="fa-IR" sz="3600" dirty="0" smtClean="0">
                <a:solidFill>
                  <a:schemeClr val="tx1"/>
                </a:solidFill>
                <a:latin typeface="Arial" panose="020B0604020202020204" pitchFamily="34" charset="0"/>
                <a:cs typeface="B Nazanin" panose="00000400000000000000" pitchFamily="2" charset="-78"/>
              </a:rPr>
              <a:t>بويژه دردختران</a:t>
            </a:r>
            <a:r>
              <a:rPr lang="en-US" sz="3600" dirty="0" smtClean="0">
                <a:solidFill>
                  <a:schemeClr val="tx1"/>
                </a:solidFill>
                <a:latin typeface="Arial" panose="020B0604020202020204" pitchFamily="34" charset="0"/>
                <a:cs typeface="B Nazanin" panose="00000400000000000000" pitchFamily="2" charset="-78"/>
              </a:rPr>
              <a:t> </a:t>
            </a:r>
            <a:r>
              <a:rPr lang="fa-IR" sz="3600" dirty="0" smtClean="0">
                <a:solidFill>
                  <a:schemeClr val="tx1"/>
                </a:solidFill>
                <a:latin typeface="Arial" panose="020B0604020202020204" pitchFamily="34" charset="0"/>
                <a:cs typeface="B Nazanin" panose="00000400000000000000" pitchFamily="2" charset="-78"/>
              </a:rPr>
              <a:t> نوجوان </a:t>
            </a:r>
            <a:endParaRPr lang="en-US" sz="3600" dirty="0" smtClean="0">
              <a:solidFill>
                <a:schemeClr val="tx1"/>
              </a:solidFill>
              <a:latin typeface="Arial" panose="020B0604020202020204" pitchFamily="34" charset="0"/>
              <a:cs typeface="B Nazanin" panose="00000400000000000000" pitchFamily="2" charset="-78"/>
            </a:endParaRPr>
          </a:p>
          <a:p>
            <a:pPr algn="r" rtl="1" fontAlgn="auto">
              <a:spcAft>
                <a:spcPts val="0"/>
              </a:spcAft>
              <a:buClr>
                <a:srgbClr val="B65C02"/>
              </a:buClr>
              <a:buFont typeface="Wingdings" panose="05000000000000000000" pitchFamily="2" charset="2"/>
              <a:buChar char="v"/>
              <a:defRPr/>
            </a:pPr>
            <a:r>
              <a:rPr lang="fa-IR" sz="3600" dirty="0" smtClean="0">
                <a:solidFill>
                  <a:schemeClr val="tx1"/>
                </a:solidFill>
                <a:latin typeface="Arial" panose="020B0604020202020204" pitchFamily="34" charset="0"/>
                <a:cs typeface="B Nazanin" panose="00000400000000000000" pitchFamily="2" charset="-78"/>
              </a:rPr>
              <a:t>عدم پذيرش و مقبوليت در جمع بخصوص در سنين مدرسه </a:t>
            </a:r>
            <a:endParaRPr lang="en-US" sz="3600" dirty="0" smtClean="0">
              <a:solidFill>
                <a:schemeClr val="tx1"/>
              </a:solidFill>
              <a:latin typeface="Arial" panose="020B0604020202020204" pitchFamily="34" charset="0"/>
              <a:cs typeface="B Nazanin" panose="00000400000000000000" pitchFamily="2" charset="-78"/>
            </a:endParaRPr>
          </a:p>
          <a:p>
            <a:pPr algn="r" rtl="1" fontAlgn="auto">
              <a:spcAft>
                <a:spcPts val="0"/>
              </a:spcAft>
              <a:buClr>
                <a:srgbClr val="B65C02"/>
              </a:buClr>
              <a:buFont typeface="Wingdings" panose="05000000000000000000" pitchFamily="2" charset="2"/>
              <a:buChar char="v"/>
              <a:defRPr/>
            </a:pPr>
            <a:r>
              <a:rPr lang="fa-IR" sz="3600" dirty="0" smtClean="0">
                <a:solidFill>
                  <a:schemeClr val="tx1"/>
                </a:solidFill>
                <a:latin typeface="Arial" panose="020B0604020202020204" pitchFamily="34" charset="0"/>
                <a:cs typeface="B Nazanin" panose="00000400000000000000" pitchFamily="2" charset="-78"/>
              </a:rPr>
              <a:t> به دلیل نا</a:t>
            </a:r>
            <a:r>
              <a:rPr lang="ar-SA" sz="3600" dirty="0" smtClean="0">
                <a:solidFill>
                  <a:schemeClr val="tx1"/>
                </a:solidFill>
                <a:latin typeface="Arial" panose="020B0604020202020204" pitchFamily="34" charset="0"/>
                <a:cs typeface="B Nazanin" panose="00000400000000000000" pitchFamily="2" charset="-78"/>
              </a:rPr>
              <a:t> توان</a:t>
            </a:r>
            <a:r>
              <a:rPr lang="fa-IR" sz="3600" dirty="0" smtClean="0">
                <a:solidFill>
                  <a:schemeClr val="tx1"/>
                </a:solidFill>
                <a:latin typeface="Arial" panose="020B0604020202020204" pitchFamily="34" charset="0"/>
                <a:cs typeface="B Nazanin" panose="00000400000000000000" pitchFamily="2" charset="-78"/>
              </a:rPr>
              <a:t>ی</a:t>
            </a:r>
            <a:r>
              <a:rPr lang="ar-SA" sz="3600" dirty="0" smtClean="0">
                <a:solidFill>
                  <a:schemeClr val="tx1"/>
                </a:solidFill>
                <a:latin typeface="Arial" panose="020B0604020202020204" pitchFamily="34" charset="0"/>
                <a:cs typeface="B Nazanin" panose="00000400000000000000" pitchFamily="2" charset="-78"/>
              </a:rPr>
              <a:t> </a:t>
            </a:r>
            <a:r>
              <a:rPr lang="fa-IR" sz="3600" dirty="0" smtClean="0">
                <a:solidFill>
                  <a:schemeClr val="tx1"/>
                </a:solidFill>
                <a:latin typeface="Arial" panose="020B0604020202020204" pitchFamily="34" charset="0"/>
                <a:cs typeface="B Nazanin" panose="00000400000000000000" pitchFamily="2" charset="-78"/>
              </a:rPr>
              <a:t>در</a:t>
            </a:r>
            <a:r>
              <a:rPr lang="ar-SA" sz="3600" dirty="0" smtClean="0">
                <a:solidFill>
                  <a:schemeClr val="tx1"/>
                </a:solidFill>
                <a:latin typeface="Arial" panose="020B0604020202020204" pitchFamily="34" charset="0"/>
                <a:cs typeface="B Nazanin" panose="00000400000000000000" pitchFamily="2" charset="-78"/>
              </a:rPr>
              <a:t> بازيهاي پرتحرك </a:t>
            </a:r>
            <a:r>
              <a:rPr lang="fa-IR" sz="3600" dirty="0" smtClean="0">
                <a:solidFill>
                  <a:schemeClr val="tx1"/>
                </a:solidFill>
                <a:latin typeface="Arial" panose="020B0604020202020204" pitchFamily="34" charset="0"/>
                <a:cs typeface="B Nazanin" panose="00000400000000000000" pitchFamily="2" charset="-78"/>
              </a:rPr>
              <a:t>کمتر</a:t>
            </a:r>
            <a:r>
              <a:rPr lang="ar-SA" sz="3600" dirty="0" smtClean="0">
                <a:solidFill>
                  <a:schemeClr val="tx1"/>
                </a:solidFill>
                <a:latin typeface="Arial" panose="020B0604020202020204" pitchFamily="34" charset="0"/>
                <a:cs typeface="B Nazanin" panose="00000400000000000000" pitchFamily="2" charset="-78"/>
              </a:rPr>
              <a:t> به بازي گرفته</a:t>
            </a:r>
            <a:r>
              <a:rPr lang="fa-IR" sz="3600" dirty="0" smtClean="0">
                <a:solidFill>
                  <a:schemeClr val="tx1"/>
                </a:solidFill>
                <a:latin typeface="Arial" panose="020B0604020202020204" pitchFamily="34" charset="0"/>
                <a:cs typeface="B Nazanin" panose="00000400000000000000" pitchFamily="2" charset="-78"/>
              </a:rPr>
              <a:t> می</a:t>
            </a:r>
            <a:r>
              <a:rPr lang="ar-SA" sz="3600" dirty="0" smtClean="0">
                <a:solidFill>
                  <a:schemeClr val="tx1"/>
                </a:solidFill>
                <a:latin typeface="Arial" panose="020B0604020202020204" pitchFamily="34" charset="0"/>
                <a:cs typeface="B Nazanin" panose="00000400000000000000" pitchFamily="2" charset="-78"/>
              </a:rPr>
              <a:t> شوند </a:t>
            </a:r>
            <a:r>
              <a:rPr lang="fa-IR" sz="3600" dirty="0" smtClean="0">
                <a:solidFill>
                  <a:schemeClr val="tx1"/>
                </a:solidFill>
                <a:latin typeface="Arial" panose="020B0604020202020204" pitchFamily="34" charset="0"/>
                <a:cs typeface="B Nazanin" panose="00000400000000000000" pitchFamily="2" charset="-78"/>
              </a:rPr>
              <a:t>(</a:t>
            </a:r>
            <a:r>
              <a:rPr lang="ar-SA" sz="3600" dirty="0" smtClean="0">
                <a:solidFill>
                  <a:schemeClr val="tx1"/>
                </a:solidFill>
                <a:latin typeface="Arial" panose="020B0604020202020204" pitchFamily="34" charset="0"/>
                <a:cs typeface="B Nazanin" panose="00000400000000000000" pitchFamily="2" charset="-78"/>
              </a:rPr>
              <a:t> </a:t>
            </a:r>
            <a:r>
              <a:rPr lang="ar-SA" sz="3600" dirty="0">
                <a:solidFill>
                  <a:schemeClr val="tx1"/>
                </a:solidFill>
                <a:latin typeface="Arial" panose="020B0604020202020204" pitchFamily="34" charset="0"/>
                <a:cs typeface="B Nazanin" panose="00000400000000000000" pitchFamily="2" charset="-78"/>
              </a:rPr>
              <a:t>يك چرخه معيوب </a:t>
            </a:r>
            <a:r>
              <a:rPr lang="fa-IR" sz="3600" dirty="0" smtClean="0">
                <a:solidFill>
                  <a:schemeClr val="tx1"/>
                </a:solidFill>
                <a:latin typeface="Arial" panose="020B0604020202020204" pitchFamily="34" charset="0"/>
                <a:cs typeface="B Nazanin" panose="00000400000000000000" pitchFamily="2" charset="-78"/>
              </a:rPr>
              <a:t>)</a:t>
            </a:r>
            <a:r>
              <a:rPr lang="ar-SA" sz="3600" dirty="0" smtClean="0">
                <a:solidFill>
                  <a:schemeClr val="tx1"/>
                </a:solidFill>
                <a:latin typeface="Arial" panose="020B0604020202020204" pitchFamily="34" charset="0"/>
                <a:cs typeface="B Nazanin" panose="00000400000000000000" pitchFamily="2" charset="-78"/>
              </a:rPr>
              <a:t>.</a:t>
            </a:r>
            <a:endParaRPr lang="en-US" sz="3600" dirty="0">
              <a:solidFill>
                <a:schemeClr val="tx1"/>
              </a:solidFill>
              <a:latin typeface="Arial" panose="020B0604020202020204" pitchFamily="34" charset="0"/>
              <a:cs typeface="B Nazanin" panose="00000400000000000000" pitchFamily="2" charset="-78"/>
            </a:endParaRPr>
          </a:p>
          <a:p>
            <a:pPr marL="0" indent="0" algn="r" rtl="1" fontAlgn="auto">
              <a:spcAft>
                <a:spcPts val="0"/>
              </a:spcAft>
              <a:buFont typeface="Wingdings 3" charset="2"/>
              <a:buNone/>
              <a:defRPr/>
            </a:pPr>
            <a:endParaRPr lang="en-US" sz="2800" b="1" dirty="0">
              <a:solidFill>
                <a:schemeClr val="tx1"/>
              </a:solidFill>
              <a:latin typeface="Arial" panose="020B0604020202020204" pitchFamily="34" charset="0"/>
              <a:cs typeface="B Nazanin" panose="00000400000000000000"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355850" y="214313"/>
            <a:ext cx="8912225" cy="1281112"/>
          </a:xfrm>
        </p:spPr>
        <p:txBody>
          <a:bodyPr/>
          <a:lstStyle/>
          <a:p>
            <a:pPr algn="ctr" rtl="1"/>
            <a:r>
              <a:rPr lang="fa-IR" sz="4000" b="1" smtClean="0">
                <a:solidFill>
                  <a:srgbClr val="C00000"/>
                </a:solidFill>
                <a:cs typeface="B Nazanin" pitchFamily="2" charset="-78"/>
              </a:rPr>
              <a:t>علل موثر در بروز چاقي دانش آموزان</a:t>
            </a:r>
            <a:endParaRPr lang="fa-IR" sz="4000" smtClean="0">
              <a:cs typeface="B Nazanin" pitchFamily="2" charset="-78"/>
            </a:endParaRPr>
          </a:p>
        </p:txBody>
      </p:sp>
      <p:sp>
        <p:nvSpPr>
          <p:cNvPr id="38915" name="Content Placeholder 2"/>
          <p:cNvSpPr>
            <a:spLocks noGrp="1"/>
          </p:cNvSpPr>
          <p:nvPr>
            <p:ph idx="1"/>
          </p:nvPr>
        </p:nvSpPr>
        <p:spPr>
          <a:xfrm>
            <a:off x="1119188" y="1495425"/>
            <a:ext cx="10385425" cy="4416425"/>
          </a:xfrm>
        </p:spPr>
        <p:txBody>
          <a:bodyPr/>
          <a:lstStyle/>
          <a:p>
            <a:pPr algn="r" rtl="1"/>
            <a:r>
              <a:rPr lang="fa-IR" sz="3200" smtClean="0">
                <a:latin typeface="Arial" panose="020B0604020202020204" pitchFamily="34" charset="0"/>
                <a:cs typeface="B Nazanin" pitchFamily="2" charset="-78"/>
              </a:rPr>
              <a:t>ژنتيك وسابقه فاميلي</a:t>
            </a:r>
          </a:p>
          <a:p>
            <a:pPr algn="r" rtl="1"/>
            <a:r>
              <a:rPr lang="fa-IR" sz="3200" smtClean="0">
                <a:latin typeface="Arial" panose="020B0604020202020204" pitchFamily="34" charset="0"/>
                <a:cs typeface="B Nazanin" pitchFamily="2" charset="-78"/>
              </a:rPr>
              <a:t>شرايط محيطي ، دريافت زياد غذا و نحوه انتخاب غذا الگوي ژنتيكي را تغيير و ريسك ابتلا به چاقي را افزايش مي دهد</a:t>
            </a:r>
          </a:p>
          <a:p>
            <a:pPr algn="r" rtl="1"/>
            <a:r>
              <a:rPr lang="fa-IR" sz="3200" smtClean="0">
                <a:latin typeface="Arial" panose="020B0604020202020204" pitchFamily="34" charset="0"/>
                <a:cs typeface="B Nazanin" pitchFamily="2" charset="-78"/>
              </a:rPr>
              <a:t>عوامل رفتاري :  رفتارهاي غذايي كودك متاثر از رفتار غذايي والدين است.</a:t>
            </a:r>
          </a:p>
          <a:p>
            <a:pPr algn="r" rtl="1"/>
            <a:r>
              <a:rPr lang="fa-IR" sz="3200" smtClean="0">
                <a:latin typeface="Arial" panose="020B0604020202020204" pitchFamily="34" charset="0"/>
                <a:cs typeface="B Nazanin" pitchFamily="2" charset="-78"/>
              </a:rPr>
              <a:t>محيط :  اگر در منزل غذاي سالم در دسترس نباشد ، يا انتخاب هاي غذايي درست نباشد( فست فود ها ، تنقلات کم ارزش ، نوشیدنی های شیرین و..) چاقی بروز می کند</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2262188" y="134938"/>
            <a:ext cx="8910637" cy="1281112"/>
          </a:xfrm>
        </p:spPr>
        <p:txBody>
          <a:bodyPr/>
          <a:lstStyle/>
          <a:p>
            <a:pPr algn="ctr" rtl="1"/>
            <a:r>
              <a:rPr lang="fa-IR" smtClean="0">
                <a:solidFill>
                  <a:srgbClr val="C00000"/>
                </a:solidFill>
                <a:cs typeface="B Nazanin" pitchFamily="2" charset="-78"/>
              </a:rPr>
              <a:t>نکاتي در مورد تغذيه دانش آموزان</a:t>
            </a:r>
            <a:endParaRPr lang="en-US" smtClean="0">
              <a:solidFill>
                <a:srgbClr val="C00000"/>
              </a:solidFill>
              <a:cs typeface="B Nazanin" pitchFamily="2" charset="-78"/>
            </a:endParaRPr>
          </a:p>
        </p:txBody>
      </p:sp>
      <p:sp>
        <p:nvSpPr>
          <p:cNvPr id="39939" name="Rectangle 3"/>
          <p:cNvSpPr>
            <a:spLocks noGrp="1" noChangeArrowheads="1"/>
          </p:cNvSpPr>
          <p:nvPr>
            <p:ph idx="1"/>
          </p:nvPr>
        </p:nvSpPr>
        <p:spPr>
          <a:xfrm>
            <a:off x="1198563" y="1182688"/>
            <a:ext cx="10306050" cy="4729162"/>
          </a:xfrm>
        </p:spPr>
        <p:txBody>
          <a:bodyPr/>
          <a:lstStyle/>
          <a:p>
            <a:pPr algn="r" rtl="1">
              <a:lnSpc>
                <a:spcPct val="90000"/>
              </a:lnSpc>
              <a:buClr>
                <a:srgbClr val="00B050"/>
              </a:buClr>
              <a:buFont typeface="Wingdings" panose="05000000000000000000" pitchFamily="2" charset="2"/>
              <a:buChar char="v"/>
            </a:pPr>
            <a:r>
              <a:rPr lang="fa-IR" sz="4400" smtClean="0">
                <a:latin typeface="Arial" panose="020B0604020202020204" pitchFamily="34" charset="0"/>
                <a:cs typeface="B Nazanin" pitchFamily="2" charset="-78"/>
              </a:rPr>
              <a:t>بطور کلي در سنين مدرسه ،رشد کودک با سرعت کمتري ادامه دارد.</a:t>
            </a:r>
            <a:endParaRPr lang="en-US" sz="4400" smtClean="0">
              <a:latin typeface="Arial" panose="020B0604020202020204" pitchFamily="34" charset="0"/>
              <a:cs typeface="B Nazanin" pitchFamily="2" charset="-78"/>
            </a:endParaRPr>
          </a:p>
          <a:p>
            <a:pPr algn="r" rtl="1">
              <a:lnSpc>
                <a:spcPct val="90000"/>
              </a:lnSpc>
              <a:buClr>
                <a:srgbClr val="00B050"/>
              </a:buClr>
              <a:buFont typeface="Wingdings" panose="05000000000000000000" pitchFamily="2" charset="2"/>
              <a:buChar char="v"/>
            </a:pPr>
            <a:r>
              <a:rPr lang="fa-IR" sz="4400" smtClean="0">
                <a:latin typeface="Arial" panose="020B0604020202020204" pitchFamily="34" charset="0"/>
                <a:cs typeface="B Nazanin" pitchFamily="2" charset="-78"/>
              </a:rPr>
              <a:t> انرژي و مواد مغذی  مورد نياز در اين سنين به اندازه بدن ،سرعت رشد و ميزان فعاليت بستگي  دارد</a:t>
            </a:r>
          </a:p>
          <a:p>
            <a:pPr algn="r" rtl="1">
              <a:lnSpc>
                <a:spcPct val="90000"/>
              </a:lnSpc>
              <a:buClr>
                <a:srgbClr val="00B050"/>
              </a:buClr>
              <a:buFont typeface="Wingdings" panose="05000000000000000000" pitchFamily="2" charset="2"/>
              <a:buChar char="v"/>
            </a:pPr>
            <a:r>
              <a:rPr lang="fa-IR" sz="4400" smtClean="0">
                <a:latin typeface="Arial" panose="020B0604020202020204" pitchFamily="34" charset="0"/>
                <a:cs typeface="B Nazanin" pitchFamily="2" charset="-78"/>
              </a:rPr>
              <a:t>الگو ي غذايي يکساني براي دانش آموزان نمي توان تعيين کرد</a:t>
            </a:r>
            <a:r>
              <a:rPr lang="fa-IR" sz="4400" smtClean="0">
                <a:solidFill>
                  <a:schemeClr val="bg1"/>
                </a:solidFill>
                <a:latin typeface="Arial" panose="020B0604020202020204" pitchFamily="34" charset="0"/>
                <a:cs typeface="B Nazanin" pitchFamily="2" charset="-78"/>
              </a:rPr>
              <a:t>  </a:t>
            </a:r>
            <a:endParaRPr lang="en-US" sz="4400" smtClean="0">
              <a:solidFill>
                <a:schemeClr val="bg1"/>
              </a:solidFill>
              <a:latin typeface="Arial" panose="020B0604020202020204" pitchFamily="34" charset="0"/>
              <a:cs typeface="B Nazanin"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057400" y="166688"/>
            <a:ext cx="8912225" cy="873125"/>
          </a:xfrm>
        </p:spPr>
        <p:txBody>
          <a:bodyPr/>
          <a:lstStyle/>
          <a:p>
            <a:pPr algn="ctr" rtl="1"/>
            <a:r>
              <a:rPr lang="fa-IR" b="1" smtClean="0">
                <a:solidFill>
                  <a:srgbClr val="C00000"/>
                </a:solidFill>
                <a:cs typeface="B Nazanin" pitchFamily="2" charset="-78"/>
              </a:rPr>
              <a:t>اهمیت میان وعده ها </a:t>
            </a:r>
            <a:endParaRPr lang="en-US" smtClean="0">
              <a:solidFill>
                <a:srgbClr val="C00000"/>
              </a:solidFill>
              <a:cs typeface="B Nazanin" pitchFamily="2" charset="-78"/>
            </a:endParaRPr>
          </a:p>
        </p:txBody>
      </p:sp>
      <p:sp>
        <p:nvSpPr>
          <p:cNvPr id="3" name="Content Placeholder 2"/>
          <p:cNvSpPr>
            <a:spLocks noGrp="1"/>
          </p:cNvSpPr>
          <p:nvPr>
            <p:ph idx="1"/>
          </p:nvPr>
        </p:nvSpPr>
        <p:spPr>
          <a:xfrm>
            <a:off x="1276350" y="1295400"/>
            <a:ext cx="10374313" cy="5105400"/>
          </a:xfrm>
        </p:spPr>
        <p:txBody>
          <a:bodyPr rtlCol="0">
            <a:normAutofit/>
          </a:bodyPr>
          <a:lstStyle/>
          <a:p>
            <a:pPr algn="r" rtl="1" fontAlgn="auto">
              <a:spcAft>
                <a:spcPts val="0"/>
              </a:spcAft>
              <a:buClr>
                <a:srgbClr val="00B050"/>
              </a:buClr>
              <a:buFont typeface="Wingdings" panose="05000000000000000000" pitchFamily="2" charset="2"/>
              <a:buChar char="v"/>
              <a:defRPr/>
            </a:pPr>
            <a:r>
              <a:rPr lang="fa-IR" sz="3600" dirty="0">
                <a:solidFill>
                  <a:schemeClr val="tx1">
                    <a:lumMod val="75000"/>
                    <a:lumOff val="25000"/>
                  </a:schemeClr>
                </a:solidFill>
                <a:latin typeface="Arial" panose="020B0604020202020204" pitchFamily="34" charset="0"/>
                <a:cs typeface="B Nazanin" panose="00000400000000000000" pitchFamily="2" charset="-78"/>
              </a:rPr>
              <a:t>در این </a:t>
            </a:r>
            <a:r>
              <a:rPr lang="fa-IR" sz="3200" dirty="0" smtClean="0">
                <a:solidFill>
                  <a:schemeClr val="tx1">
                    <a:lumMod val="75000"/>
                    <a:lumOff val="25000"/>
                  </a:schemeClr>
                </a:solidFill>
                <a:latin typeface="Arial" panose="020B0604020202020204" pitchFamily="34" charset="0"/>
                <a:cs typeface="B Nazanin" panose="00000400000000000000" pitchFamily="2" charset="-78"/>
              </a:rPr>
              <a:t>سنین، باید </a:t>
            </a:r>
            <a:r>
              <a:rPr lang="fa-IR" sz="3200" dirty="0">
                <a:solidFill>
                  <a:schemeClr val="tx1">
                    <a:lumMod val="75000"/>
                    <a:lumOff val="25000"/>
                  </a:schemeClr>
                </a:solidFill>
                <a:latin typeface="Arial" panose="020B0604020202020204" pitchFamily="34" charset="0"/>
                <a:cs typeface="B Nazanin" panose="00000400000000000000" pitchFamily="2" charset="-78"/>
              </a:rPr>
              <a:t>هر 4 تا 6 ساعت  براي :</a:t>
            </a:r>
          </a:p>
          <a:p>
            <a:pPr algn="r" rtl="1" fontAlgn="auto">
              <a:spcAft>
                <a:spcPts val="0"/>
              </a:spcAft>
              <a:buClr>
                <a:srgbClr val="00B050"/>
              </a:buClr>
              <a:buFont typeface="Wingdings" panose="05000000000000000000" pitchFamily="2" charset="2"/>
              <a:buChar char="v"/>
              <a:defRPr/>
            </a:pPr>
            <a:r>
              <a:rPr lang="fa-IR" sz="3200" dirty="0">
                <a:solidFill>
                  <a:schemeClr val="tx1">
                    <a:lumMod val="75000"/>
                    <a:lumOff val="25000"/>
                  </a:schemeClr>
                </a:solidFill>
                <a:latin typeface="Arial" panose="020B0604020202020204" pitchFamily="34" charset="0"/>
                <a:cs typeface="B Nazanin" panose="00000400000000000000" pitchFamily="2" charset="-78"/>
              </a:rPr>
              <a:t>نگهداشتن غلظت قند خون در حد طبیعی،</a:t>
            </a:r>
          </a:p>
          <a:p>
            <a:pPr algn="r" rtl="1" fontAlgn="auto">
              <a:spcAft>
                <a:spcPts val="0"/>
              </a:spcAft>
              <a:buClr>
                <a:srgbClr val="00B050"/>
              </a:buClr>
              <a:buFont typeface="Wingdings" panose="05000000000000000000" pitchFamily="2" charset="2"/>
              <a:buChar char="v"/>
              <a:defRPr/>
            </a:pPr>
            <a:r>
              <a:rPr lang="fa-IR" sz="3200" dirty="0">
                <a:solidFill>
                  <a:schemeClr val="tx1">
                    <a:lumMod val="75000"/>
                    <a:lumOff val="25000"/>
                  </a:schemeClr>
                </a:solidFill>
                <a:latin typeface="Arial" panose="020B0604020202020204" pitchFamily="34" charset="0"/>
                <a:cs typeface="B Nazanin" panose="00000400000000000000" pitchFamily="2" charset="-78"/>
              </a:rPr>
              <a:t>فعالیت سیستم عصبی و عملکرد مغز در حد مطلوب </a:t>
            </a:r>
          </a:p>
          <a:p>
            <a:pPr algn="r" rtl="1" fontAlgn="auto">
              <a:spcAft>
                <a:spcPts val="0"/>
              </a:spcAft>
              <a:buClr>
                <a:srgbClr val="00B050"/>
              </a:buClr>
              <a:buFont typeface="Wingdings" panose="05000000000000000000" pitchFamily="2" charset="2"/>
              <a:buChar char="v"/>
              <a:defRPr/>
            </a:pPr>
            <a:r>
              <a:rPr lang="fa-IR" sz="3200" dirty="0">
                <a:solidFill>
                  <a:schemeClr val="tx1">
                    <a:lumMod val="75000"/>
                    <a:lumOff val="25000"/>
                  </a:schemeClr>
                </a:solidFill>
                <a:latin typeface="Arial" panose="020B0604020202020204" pitchFamily="34" charset="0"/>
                <a:cs typeface="B Nazanin" panose="00000400000000000000" pitchFamily="2" charset="-78"/>
              </a:rPr>
              <a:t>ذخیره سازي گلوکز بصورت گلیکوژن  درکبد و آزاد سازي آن به خون در مواقع ضروري  غذا بخورند.</a:t>
            </a:r>
          </a:p>
          <a:p>
            <a:pPr algn="r" rtl="1" fontAlgn="auto">
              <a:spcAft>
                <a:spcPts val="0"/>
              </a:spcAft>
              <a:buClr>
                <a:srgbClr val="00B050"/>
              </a:buClr>
              <a:buFont typeface="Wingdings" panose="05000000000000000000" pitchFamily="2" charset="2"/>
              <a:buChar char="v"/>
              <a:defRPr/>
            </a:pPr>
            <a:r>
              <a:rPr lang="fa-IR" sz="3200" dirty="0">
                <a:solidFill>
                  <a:schemeClr val="tx1">
                    <a:lumMod val="75000"/>
                    <a:lumOff val="25000"/>
                  </a:schemeClr>
                </a:solidFill>
                <a:latin typeface="Arial" panose="020B0604020202020204" pitchFamily="34" charset="0"/>
                <a:cs typeface="B Nazanin" panose="00000400000000000000" pitchFamily="2" charset="-78"/>
              </a:rPr>
              <a:t>در این سنین تنها براي حدود 4 ساعت گلیکوژن ذخیره </a:t>
            </a:r>
            <a:r>
              <a:rPr lang="fa-IR" sz="3200" dirty="0" smtClean="0">
                <a:solidFill>
                  <a:schemeClr val="tx1">
                    <a:lumMod val="75000"/>
                    <a:lumOff val="25000"/>
                  </a:schemeClr>
                </a:solidFill>
                <a:latin typeface="Arial" panose="020B0604020202020204" pitchFamily="34" charset="0"/>
                <a:cs typeface="B Nazanin" panose="00000400000000000000" pitchFamily="2" charset="-78"/>
              </a:rPr>
              <a:t>میکند</a:t>
            </a:r>
          </a:p>
          <a:p>
            <a:pPr algn="r" rtl="1" fontAlgn="auto">
              <a:spcAft>
                <a:spcPts val="0"/>
              </a:spcAft>
              <a:buClr>
                <a:srgbClr val="00B050"/>
              </a:buClr>
              <a:buFont typeface="Wingdings" panose="05000000000000000000" pitchFamily="2" charset="2"/>
              <a:buChar char="v"/>
              <a:defRPr/>
            </a:pPr>
            <a:r>
              <a:rPr lang="fa-IR" sz="3200" dirty="0" smtClean="0">
                <a:solidFill>
                  <a:schemeClr val="tx1">
                    <a:lumMod val="75000"/>
                    <a:lumOff val="25000"/>
                  </a:schemeClr>
                </a:solidFill>
                <a:latin typeface="Arial" panose="020B0604020202020204" pitchFamily="34" charset="0"/>
                <a:cs typeface="B Nazanin" panose="00000400000000000000" pitchFamily="2" charset="-78"/>
              </a:rPr>
              <a:t>انواع میوه ، خشکبار ، سبزی و صیفی ، شیر ، لقمه خانگی ، تنقلات سنتی میان وعده های مناسب و سالمی هستند.</a:t>
            </a:r>
            <a:endParaRPr lang="en-US" sz="3200" dirty="0">
              <a:solidFill>
                <a:schemeClr val="tx1">
                  <a:lumMod val="75000"/>
                  <a:lumOff val="25000"/>
                </a:schemeClr>
              </a:solidFill>
              <a:latin typeface="Arial" panose="020B0604020202020204" pitchFamily="34" charset="0"/>
              <a:cs typeface="B Nazanin" panose="00000400000000000000" pitchFamily="2" charset="-78"/>
            </a:endParaRPr>
          </a:p>
          <a:p>
            <a:pPr marL="0" indent="0" algn="r" rtl="1" fontAlgn="auto">
              <a:spcAft>
                <a:spcPts val="0"/>
              </a:spcAft>
              <a:buFont typeface="Wingdings 3" charset="2"/>
              <a:buNone/>
              <a:defRPr/>
            </a:pPr>
            <a:endParaRPr lang="en-US" dirty="0" smtClean="0">
              <a:solidFill>
                <a:schemeClr val="tx1">
                  <a:lumMod val="75000"/>
                  <a:lumOff val="25000"/>
                </a:schemeClr>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286125" y="188913"/>
            <a:ext cx="56435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itchFamily="34" charset="0"/>
              </a:defRPr>
            </a:lvl9pPr>
          </a:lstStyle>
          <a:p>
            <a:pPr algn="ctr" rtl="1" eaLnBrk="1" hangingPunct="1">
              <a:spcBef>
                <a:spcPct val="0"/>
              </a:spcBef>
              <a:buClrTx/>
              <a:buFontTx/>
              <a:buNone/>
            </a:pPr>
            <a:r>
              <a:rPr lang="fa-IR" altLang="en-US" sz="4400">
                <a:solidFill>
                  <a:srgbClr val="C00000"/>
                </a:solidFill>
                <a:latin typeface="Arial" panose="020B0604020202020204" pitchFamily="34" charset="0"/>
                <a:cs typeface="B Nazanin" pitchFamily="2" charset="-78"/>
              </a:rPr>
              <a:t>اهميت مصرف صبحانه</a:t>
            </a:r>
            <a:endParaRPr lang="en-US" altLang="en-US" sz="4400">
              <a:solidFill>
                <a:srgbClr val="C00000"/>
              </a:solidFill>
              <a:latin typeface="Arial" panose="020B0604020202020204" pitchFamily="34" charset="0"/>
              <a:cs typeface="B Nazanin" pitchFamily="2" charset="-78"/>
            </a:endParaRPr>
          </a:p>
        </p:txBody>
      </p:sp>
      <p:sp>
        <p:nvSpPr>
          <p:cNvPr id="5" name="TextBox 4"/>
          <p:cNvSpPr txBox="1">
            <a:spLocks noChangeArrowheads="1"/>
          </p:cNvSpPr>
          <p:nvPr/>
        </p:nvSpPr>
        <p:spPr bwMode="auto">
          <a:xfrm>
            <a:off x="1292225" y="1471613"/>
            <a:ext cx="9869488"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itchFamily="34" charset="0"/>
              </a:defRPr>
            </a:lvl9pPr>
          </a:lstStyle>
          <a:p>
            <a:pPr algn="r" rtl="1" eaLnBrk="1" hangingPunct="1">
              <a:spcBef>
                <a:spcPct val="0"/>
              </a:spcBef>
              <a:buClrTx/>
              <a:buFont typeface="Wingdings" panose="05000000000000000000" pitchFamily="2" charset="2"/>
              <a:buChar char="v"/>
            </a:pPr>
            <a:r>
              <a:rPr lang="fa-IR" altLang="en-US" sz="2800">
                <a:solidFill>
                  <a:schemeClr val="tx1"/>
                </a:solidFill>
                <a:latin typeface="Arial" panose="020B0604020202020204" pitchFamily="34" charset="0"/>
                <a:cs typeface="B Nazanin" pitchFamily="2" charset="-78"/>
              </a:rPr>
              <a:t> چون تغذيه صحيح بر ميزان قدرت يادگيري موثر است، در نتيجه افزايش نسبي قند خون موجب </a:t>
            </a:r>
            <a:r>
              <a:rPr lang="fa-IR" altLang="en-US" sz="2800" b="1">
                <a:solidFill>
                  <a:srgbClr val="0070C0"/>
                </a:solidFill>
                <a:latin typeface="Arial" panose="020B0604020202020204" pitchFamily="34" charset="0"/>
                <a:cs typeface="B Nazanin" pitchFamily="2" charset="-78"/>
              </a:rPr>
              <a:t>بهبود عملكرد مغز و در نتيجه يادگيري</a:t>
            </a:r>
            <a:r>
              <a:rPr lang="en-US" altLang="en-US" sz="2800" b="1">
                <a:solidFill>
                  <a:srgbClr val="0070C0"/>
                </a:solidFill>
                <a:latin typeface="Arial" panose="020B0604020202020204" pitchFamily="34" charset="0"/>
                <a:cs typeface="B Nazanin" pitchFamily="2" charset="-78"/>
              </a:rPr>
              <a:t> </a:t>
            </a:r>
            <a:r>
              <a:rPr lang="fa-IR" altLang="en-US" sz="2800" b="1">
                <a:solidFill>
                  <a:srgbClr val="0070C0"/>
                </a:solidFill>
                <a:latin typeface="Arial" panose="020B0604020202020204" pitchFamily="34" charset="0"/>
                <a:cs typeface="B Nazanin" pitchFamily="2" charset="-78"/>
              </a:rPr>
              <a:t> بهتر  </a:t>
            </a:r>
            <a:r>
              <a:rPr lang="fa-IR" altLang="en-US" sz="2800">
                <a:solidFill>
                  <a:schemeClr val="tx1"/>
                </a:solidFill>
                <a:latin typeface="Arial" panose="020B0604020202020204" pitchFamily="34" charset="0"/>
                <a:cs typeface="B Nazanin" pitchFamily="2" charset="-78"/>
              </a:rPr>
              <a:t>مي شود.</a:t>
            </a:r>
          </a:p>
          <a:p>
            <a:pPr algn="r" rtl="1" eaLnBrk="1" hangingPunct="1">
              <a:spcBef>
                <a:spcPct val="0"/>
              </a:spcBef>
              <a:buClrTx/>
              <a:buFontTx/>
              <a:buNone/>
            </a:pPr>
            <a:endParaRPr lang="fa-IR" altLang="en-US" sz="2800">
              <a:solidFill>
                <a:schemeClr val="tx1"/>
              </a:solidFill>
              <a:latin typeface="Arial" panose="020B0604020202020204" pitchFamily="34" charset="0"/>
              <a:cs typeface="B Nazanin" pitchFamily="2" charset="-78"/>
            </a:endParaRPr>
          </a:p>
          <a:p>
            <a:pPr algn="r" rtl="1" eaLnBrk="1" hangingPunct="1">
              <a:spcBef>
                <a:spcPct val="0"/>
              </a:spcBef>
              <a:buClrTx/>
              <a:buFont typeface="Wingdings" panose="05000000000000000000" pitchFamily="2" charset="2"/>
              <a:buChar char="v"/>
            </a:pPr>
            <a:r>
              <a:rPr lang="fa-IR" altLang="en-US" sz="2800">
                <a:solidFill>
                  <a:schemeClr val="tx1"/>
                </a:solidFill>
                <a:latin typeface="Arial" panose="020B0604020202020204" pitchFamily="34" charset="0"/>
                <a:cs typeface="B Nazanin" pitchFamily="2" charset="-78"/>
              </a:rPr>
              <a:t> اگر مدت زمان ناشتايي طولاني شود، نگهداري قند خون در سطح مطلوب دشوارتر مي شود و </a:t>
            </a:r>
            <a:r>
              <a:rPr lang="fa-IR" altLang="en-US" sz="2800" b="1">
                <a:solidFill>
                  <a:srgbClr val="0070C0"/>
                </a:solidFill>
                <a:latin typeface="Arial" panose="020B0604020202020204" pitchFamily="34" charset="0"/>
                <a:cs typeface="B Nazanin" pitchFamily="2" charset="-78"/>
              </a:rPr>
              <a:t>تمركز حواس مختل مي گردد.</a:t>
            </a:r>
          </a:p>
          <a:p>
            <a:pPr algn="r" rtl="1" eaLnBrk="1" hangingPunct="1">
              <a:spcBef>
                <a:spcPct val="0"/>
              </a:spcBef>
              <a:buClrTx/>
              <a:buFont typeface="Wingdings" panose="05000000000000000000" pitchFamily="2" charset="2"/>
              <a:buChar char="v"/>
            </a:pPr>
            <a:endParaRPr lang="fa-IR" altLang="en-US" sz="2800">
              <a:solidFill>
                <a:schemeClr val="tx1"/>
              </a:solidFill>
              <a:latin typeface="Arial" panose="020B0604020202020204" pitchFamily="34" charset="0"/>
              <a:cs typeface="B Nazanin" pitchFamily="2" charset="-78"/>
            </a:endParaRPr>
          </a:p>
          <a:p>
            <a:pPr algn="r" rtl="1" eaLnBrk="1" hangingPunct="1">
              <a:spcBef>
                <a:spcPct val="0"/>
              </a:spcBef>
              <a:buClrTx/>
              <a:buFont typeface="Wingdings" panose="05000000000000000000" pitchFamily="2" charset="2"/>
              <a:buChar char="v"/>
            </a:pPr>
            <a:r>
              <a:rPr lang="fa-IR" altLang="en-US" sz="2800">
                <a:solidFill>
                  <a:schemeClr val="tx1"/>
                </a:solidFill>
                <a:latin typeface="Arial" panose="020B0604020202020204" pitchFamily="34" charset="0"/>
                <a:cs typeface="B Nazanin" pitchFamily="2" charset="-78"/>
              </a:rPr>
              <a:t> مي بايست شام در ساعات ابتداي شب صرف شود و ساعات خواب معين و منظم باشد.</a:t>
            </a:r>
          </a:p>
          <a:p>
            <a:pPr algn="r" rtl="1" eaLnBrk="1" hangingPunct="1">
              <a:spcBef>
                <a:spcPct val="0"/>
              </a:spcBef>
              <a:buClrTx/>
              <a:buFont typeface="Wingdings" panose="05000000000000000000" pitchFamily="2" charset="2"/>
              <a:buChar char="v"/>
            </a:pPr>
            <a:r>
              <a:rPr lang="fa-IR" altLang="en-US" sz="2800">
                <a:solidFill>
                  <a:schemeClr val="tx1"/>
                </a:solidFill>
                <a:latin typeface="Arial" panose="020B0604020202020204" pitchFamily="34" charset="0"/>
                <a:cs typeface="B Nazanin" pitchFamily="2" charset="-78"/>
              </a:rPr>
              <a:t>یکی از علل مهم </a:t>
            </a:r>
            <a:r>
              <a:rPr lang="fa-IR" altLang="en-US" sz="2800" b="1">
                <a:solidFill>
                  <a:srgbClr val="7030A0"/>
                </a:solidFill>
                <a:latin typeface="Arial" panose="020B0604020202020204" pitchFamily="34" charset="0"/>
                <a:cs typeface="B Nazanin" pitchFamily="2" charset="-78"/>
              </a:rPr>
              <a:t>چاقی </a:t>
            </a:r>
            <a:r>
              <a:rPr lang="fa-IR" altLang="en-US" sz="2800">
                <a:solidFill>
                  <a:schemeClr val="tx1"/>
                </a:solidFill>
                <a:latin typeface="Arial" panose="020B0604020202020204" pitchFamily="34" charset="0"/>
                <a:cs typeface="B Nazanin" pitchFamily="2" charset="-78"/>
              </a:rPr>
              <a:t>، </a:t>
            </a:r>
            <a:r>
              <a:rPr lang="fa-IR" altLang="en-US" sz="2800">
                <a:solidFill>
                  <a:srgbClr val="7030A0"/>
                </a:solidFill>
                <a:latin typeface="Arial" panose="020B0604020202020204" pitchFamily="34" charset="0"/>
                <a:cs typeface="B Nazanin" pitchFamily="2" charset="-78"/>
              </a:rPr>
              <a:t>نخوردن صبحانه </a:t>
            </a:r>
            <a:r>
              <a:rPr lang="fa-IR" altLang="en-US" sz="2800">
                <a:solidFill>
                  <a:schemeClr val="tx1"/>
                </a:solidFill>
                <a:latin typeface="Arial" panose="020B0604020202020204" pitchFamily="34" charset="0"/>
                <a:cs typeface="B Nazanin" pitchFamily="2" charset="-78"/>
              </a:rPr>
              <a:t>است</a:t>
            </a:r>
          </a:p>
          <a:p>
            <a:pPr algn="r" rtl="1" eaLnBrk="1" hangingPunct="1">
              <a:spcBef>
                <a:spcPct val="0"/>
              </a:spcBef>
              <a:buClrTx/>
              <a:buFont typeface="Wingdings" panose="05000000000000000000" pitchFamily="2" charset="2"/>
              <a:buChar char="v"/>
            </a:pPr>
            <a:endParaRPr lang="fa-IR" altLang="en-US" sz="2800">
              <a:solidFill>
                <a:schemeClr val="tx1"/>
              </a:solidFill>
              <a:latin typeface="Arial" panose="020B0604020202020204" pitchFamily="34" charset="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600" decel="100000"/>
                                        <p:tgtEl>
                                          <p:spTgt spid="5"/>
                                        </p:tgtEl>
                                      </p:cBhvr>
                                    </p:animEffect>
                                    <p:anim calcmode="lin" valueType="num">
                                      <p:cBhvr>
                                        <p:cTn id="13" dur="1600" decel="100000" fill="hold"/>
                                        <p:tgtEl>
                                          <p:spTgt spid="5"/>
                                        </p:tgtEl>
                                        <p:attrNameLst>
                                          <p:attrName>style.rotation</p:attrName>
                                        </p:attrNameLst>
                                      </p:cBhvr>
                                      <p:tavLst>
                                        <p:tav tm="0">
                                          <p:val>
                                            <p:fltVal val="-90"/>
                                          </p:val>
                                        </p:tav>
                                        <p:tav tm="100000">
                                          <p:val>
                                            <p:fltVal val="0"/>
                                          </p:val>
                                        </p:tav>
                                      </p:tavLst>
                                    </p:anim>
                                    <p:anim calcmode="lin" valueType="num">
                                      <p:cBhvr>
                                        <p:cTn id="14" dur="1600" decel="100000" fill="hold"/>
                                        <p:tgtEl>
                                          <p:spTgt spid="5"/>
                                        </p:tgtEl>
                                        <p:attrNameLst>
                                          <p:attrName>ppt_x</p:attrName>
                                        </p:attrNameLst>
                                      </p:cBhvr>
                                      <p:tavLst>
                                        <p:tav tm="0">
                                          <p:val>
                                            <p:strVal val="#ppt_x+0.4"/>
                                          </p:val>
                                        </p:tav>
                                        <p:tav tm="100000">
                                          <p:val>
                                            <p:strVal val="#ppt_x-0.05"/>
                                          </p:val>
                                        </p:tav>
                                      </p:tavLst>
                                    </p:anim>
                                    <p:anim calcmode="lin" valueType="num">
                                      <p:cBhvr>
                                        <p:cTn id="15" dur="1600" decel="100000" fill="hold"/>
                                        <p:tgtEl>
                                          <p:spTgt spid="5"/>
                                        </p:tgtEl>
                                        <p:attrNameLst>
                                          <p:attrName>ppt_y</p:attrName>
                                        </p:attrNameLst>
                                      </p:cBhvr>
                                      <p:tavLst>
                                        <p:tav tm="0">
                                          <p:val>
                                            <p:strVal val="#ppt_y-0.4"/>
                                          </p:val>
                                        </p:tav>
                                        <p:tav tm="100000">
                                          <p:val>
                                            <p:strVal val="#ppt_y+0.1"/>
                                          </p:val>
                                        </p:tav>
                                      </p:tavLst>
                                    </p:anim>
                                    <p:anim calcmode="lin" valueType="num">
                                      <p:cBhvr>
                                        <p:cTn id="16" dur="400" accel="100000" fill="hold">
                                          <p:stCondLst>
                                            <p:cond delay="1600"/>
                                          </p:stCondLst>
                                        </p:cTn>
                                        <p:tgtEl>
                                          <p:spTgt spid="5"/>
                                        </p:tgtEl>
                                        <p:attrNameLst>
                                          <p:attrName>ppt_x</p:attrName>
                                        </p:attrNameLst>
                                      </p:cBhvr>
                                      <p:tavLst>
                                        <p:tav tm="0">
                                          <p:val>
                                            <p:strVal val="#ppt_x-0.05"/>
                                          </p:val>
                                        </p:tav>
                                        <p:tav tm="100000">
                                          <p:val>
                                            <p:strVal val="#ppt_x"/>
                                          </p:val>
                                        </p:tav>
                                      </p:tavLst>
                                    </p:anim>
                                    <p:anim calcmode="lin" valueType="num">
                                      <p:cBhvr>
                                        <p:cTn id="17" dur="400" accel="100000" fill="hold">
                                          <p:stCondLst>
                                            <p:cond delay="16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890713" y="0"/>
            <a:ext cx="7481887" cy="1320800"/>
          </a:xfrm>
        </p:spPr>
        <p:txBody>
          <a:bodyPr/>
          <a:lstStyle/>
          <a:p>
            <a:pPr algn="ctr" rtl="1"/>
            <a:r>
              <a:rPr lang="fa-IR" sz="4000" b="1" smtClean="0">
                <a:solidFill>
                  <a:schemeClr val="accent1"/>
                </a:solidFill>
                <a:latin typeface="Arial" panose="020B0604020202020204" pitchFamily="34" charset="0"/>
                <a:cs typeface="B Nazanin" pitchFamily="2" charset="-78"/>
              </a:rPr>
              <a:t>نقش تغذیه در پیشگیری از بیماری ها</a:t>
            </a:r>
            <a:endParaRPr lang="en-US" sz="4000" b="1" smtClean="0">
              <a:solidFill>
                <a:schemeClr val="accent1"/>
              </a:solidFill>
              <a:latin typeface="Arial" panose="020B0604020202020204" pitchFamily="34" charset="0"/>
              <a:cs typeface="B Nazanin" pitchFamily="2" charset="-78"/>
            </a:endParaRPr>
          </a:p>
        </p:txBody>
      </p:sp>
      <p:sp>
        <p:nvSpPr>
          <p:cNvPr id="14339" name="Rectangle 3"/>
          <p:cNvSpPr>
            <a:spLocks noGrp="1" noChangeArrowheads="1"/>
          </p:cNvSpPr>
          <p:nvPr>
            <p:ph idx="1"/>
          </p:nvPr>
        </p:nvSpPr>
        <p:spPr>
          <a:xfrm>
            <a:off x="1055688" y="1247775"/>
            <a:ext cx="10690225" cy="5278438"/>
          </a:xfrm>
        </p:spPr>
        <p:txBody>
          <a:bodyPr rtlCol="0">
            <a:normAutofit/>
          </a:bodyPr>
          <a:lstStyle/>
          <a:p>
            <a:pPr marL="681037" indent="-571500" algn="r" rtl="1" fontAlgn="auto">
              <a:spcAft>
                <a:spcPts val="0"/>
              </a:spcAft>
              <a:buFont typeface="Wingdings" panose="05000000000000000000" pitchFamily="2" charset="2"/>
              <a:buChar char="v"/>
              <a:defRPr/>
            </a:pPr>
            <a:r>
              <a:rPr lang="fa-IR" altLang="en-US" sz="3600" b="1" dirty="0" smtClean="0">
                <a:solidFill>
                  <a:schemeClr val="tx1">
                    <a:lumMod val="75000"/>
                    <a:lumOff val="25000"/>
                  </a:schemeClr>
                </a:solidFill>
                <a:latin typeface="Arial" panose="020B0604020202020204" pitchFamily="34" charset="0"/>
                <a:cs typeface="B Nazanin" panose="00000400000000000000" pitchFamily="2" charset="-78"/>
              </a:rPr>
              <a:t>80 </a:t>
            </a:r>
            <a:r>
              <a:rPr lang="fa-IR" altLang="en-US" sz="4800" dirty="0" smtClean="0">
                <a:solidFill>
                  <a:schemeClr val="tx1">
                    <a:lumMod val="75000"/>
                    <a:lumOff val="25000"/>
                  </a:schemeClr>
                </a:solidFill>
                <a:latin typeface="Arial" panose="020B0604020202020204" pitchFamily="34" charset="0"/>
                <a:cs typeface="B Nazanin" panose="00000400000000000000" pitchFamily="2" charset="-78"/>
              </a:rPr>
              <a:t>% </a:t>
            </a:r>
            <a:r>
              <a:rPr lang="fa-IR" altLang="en-US" sz="4800" dirty="0" err="1">
                <a:solidFill>
                  <a:srgbClr val="FF0000"/>
                </a:solidFill>
                <a:latin typeface="Arial" panose="020B0604020202020204" pitchFamily="34" charset="0"/>
                <a:cs typeface="B Nazanin" panose="00000400000000000000" pitchFamily="2" charset="-78"/>
              </a:rPr>
              <a:t>بيماری</a:t>
            </a:r>
            <a:r>
              <a:rPr lang="fa-IR" altLang="en-US" sz="4800" dirty="0">
                <a:solidFill>
                  <a:srgbClr val="FF0000"/>
                </a:solidFill>
                <a:latin typeface="Arial" panose="020B0604020202020204" pitchFamily="34" charset="0"/>
                <a:cs typeface="B Nazanin" panose="00000400000000000000" pitchFamily="2" charset="-78"/>
              </a:rPr>
              <a:t> های قلبی عروقی </a:t>
            </a:r>
          </a:p>
          <a:p>
            <a:pPr marL="681037" indent="-571500" algn="r" rtl="1" fontAlgn="auto">
              <a:spcAft>
                <a:spcPts val="0"/>
              </a:spcAft>
              <a:buFont typeface="Wingdings" panose="05000000000000000000" pitchFamily="2" charset="2"/>
              <a:buChar char="v"/>
              <a:defRPr/>
            </a:pPr>
            <a:r>
              <a:rPr lang="fa-IR" altLang="en-US" sz="4000" b="1" dirty="0">
                <a:solidFill>
                  <a:schemeClr val="tx1">
                    <a:lumMod val="75000"/>
                    <a:lumOff val="25000"/>
                  </a:schemeClr>
                </a:solidFill>
                <a:latin typeface="Arial" panose="020B0604020202020204" pitchFamily="34" charset="0"/>
                <a:cs typeface="B Nazanin" panose="00000400000000000000" pitchFamily="2" charset="-78"/>
              </a:rPr>
              <a:t>90</a:t>
            </a:r>
            <a:r>
              <a:rPr lang="fa-IR" altLang="en-US" sz="4800" dirty="0">
                <a:solidFill>
                  <a:schemeClr val="tx1">
                    <a:lumMod val="75000"/>
                    <a:lumOff val="25000"/>
                  </a:schemeClr>
                </a:solidFill>
                <a:latin typeface="Arial" panose="020B0604020202020204" pitchFamily="34" charset="0"/>
                <a:cs typeface="B Nazanin" panose="00000400000000000000" pitchFamily="2" charset="-78"/>
              </a:rPr>
              <a:t>% </a:t>
            </a:r>
            <a:r>
              <a:rPr lang="fa-IR" altLang="en-US" sz="4800" dirty="0" err="1">
                <a:solidFill>
                  <a:srgbClr val="FF0000"/>
                </a:solidFill>
                <a:latin typeface="Arial" panose="020B0604020202020204" pitchFamily="34" charset="0"/>
                <a:cs typeface="B Nazanin" panose="00000400000000000000" pitchFamily="2" charset="-78"/>
              </a:rPr>
              <a:t>ديابت</a:t>
            </a:r>
            <a:r>
              <a:rPr lang="fa-IR" altLang="en-US" sz="4800" dirty="0">
                <a:solidFill>
                  <a:srgbClr val="FF0000"/>
                </a:solidFill>
                <a:latin typeface="Arial" panose="020B0604020202020204" pitchFamily="34" charset="0"/>
                <a:cs typeface="B Nazanin" panose="00000400000000000000" pitchFamily="2" charset="-78"/>
              </a:rPr>
              <a:t> نوع 2 </a:t>
            </a:r>
            <a:r>
              <a:rPr lang="fa-IR" altLang="en-US" sz="4800" dirty="0">
                <a:solidFill>
                  <a:schemeClr val="tx1">
                    <a:lumMod val="75000"/>
                    <a:lumOff val="25000"/>
                  </a:schemeClr>
                </a:solidFill>
                <a:latin typeface="Arial" panose="020B0604020202020204" pitchFamily="34" charset="0"/>
                <a:cs typeface="B Nazanin" panose="00000400000000000000" pitchFamily="2" charset="-78"/>
              </a:rPr>
              <a:t>از </a:t>
            </a:r>
            <a:r>
              <a:rPr lang="fa-IR" altLang="en-US" sz="4800" dirty="0" err="1">
                <a:solidFill>
                  <a:schemeClr val="tx1">
                    <a:lumMod val="75000"/>
                    <a:lumOff val="25000"/>
                  </a:schemeClr>
                </a:solidFill>
                <a:latin typeface="Arial" panose="020B0604020202020204" pitchFamily="34" charset="0"/>
                <a:cs typeface="B Nazanin" panose="00000400000000000000" pitchFamily="2" charset="-78"/>
              </a:rPr>
              <a:t>طريق</a:t>
            </a:r>
            <a:r>
              <a:rPr lang="fa-IR" altLang="en-US" sz="4800" dirty="0">
                <a:solidFill>
                  <a:schemeClr val="tx1">
                    <a:lumMod val="75000"/>
                    <a:lumOff val="25000"/>
                  </a:schemeClr>
                </a:solidFill>
                <a:latin typeface="Arial" panose="020B0604020202020204" pitchFamily="34" charset="0"/>
                <a:cs typeface="B Nazanin" panose="00000400000000000000" pitchFamily="2" charset="-78"/>
              </a:rPr>
              <a:t> </a:t>
            </a:r>
            <a:r>
              <a:rPr lang="fa-IR" altLang="en-US" sz="4800" dirty="0" smtClean="0">
                <a:solidFill>
                  <a:schemeClr val="tx1">
                    <a:lumMod val="75000"/>
                    <a:lumOff val="25000"/>
                  </a:schemeClr>
                </a:solidFill>
                <a:latin typeface="Arial" panose="020B0604020202020204" pitchFamily="34" charset="0"/>
                <a:cs typeface="B Nazanin" panose="00000400000000000000" pitchFamily="2" charset="-78"/>
              </a:rPr>
              <a:t>اصلاح سبک زندگی  </a:t>
            </a:r>
            <a:r>
              <a:rPr lang="fa-IR" altLang="en-US" sz="4800" dirty="0">
                <a:solidFill>
                  <a:schemeClr val="tx1">
                    <a:lumMod val="75000"/>
                    <a:lumOff val="25000"/>
                  </a:schemeClr>
                </a:solidFill>
                <a:latin typeface="Arial" panose="020B0604020202020204" pitchFamily="34" charset="0"/>
                <a:cs typeface="B Nazanin" panose="00000400000000000000" pitchFamily="2" charset="-78"/>
              </a:rPr>
              <a:t>و </a:t>
            </a:r>
            <a:r>
              <a:rPr lang="fa-IR" altLang="en-US" sz="4800" dirty="0" smtClean="0">
                <a:solidFill>
                  <a:schemeClr val="tx1">
                    <a:lumMod val="75000"/>
                    <a:lumOff val="25000"/>
                  </a:schemeClr>
                </a:solidFill>
                <a:latin typeface="Arial" panose="020B0604020202020204" pitchFamily="34" charset="0"/>
                <a:cs typeface="B Nazanin" panose="00000400000000000000" pitchFamily="2" charset="-78"/>
              </a:rPr>
              <a:t>رعایت تغذیه صحیح قابل </a:t>
            </a:r>
            <a:r>
              <a:rPr lang="fa-IR" altLang="en-US" sz="4800" dirty="0" err="1">
                <a:solidFill>
                  <a:schemeClr val="tx1">
                    <a:lumMod val="75000"/>
                    <a:lumOff val="25000"/>
                  </a:schemeClr>
                </a:solidFill>
                <a:latin typeface="Arial" panose="020B0604020202020204" pitchFamily="34" charset="0"/>
                <a:cs typeface="B Nazanin" panose="00000400000000000000" pitchFamily="2" charset="-78"/>
              </a:rPr>
              <a:t>پيشگيری</a:t>
            </a:r>
            <a:r>
              <a:rPr lang="fa-IR" altLang="en-US" sz="4800" dirty="0">
                <a:solidFill>
                  <a:schemeClr val="tx1">
                    <a:lumMod val="75000"/>
                    <a:lumOff val="25000"/>
                  </a:schemeClr>
                </a:solidFill>
                <a:latin typeface="Arial" panose="020B0604020202020204" pitchFamily="34" charset="0"/>
                <a:cs typeface="B Nazanin" panose="00000400000000000000" pitchFamily="2" charset="-78"/>
              </a:rPr>
              <a:t> است</a:t>
            </a:r>
            <a:endParaRPr lang="en-US" altLang="en-US" sz="4800" dirty="0">
              <a:solidFill>
                <a:schemeClr val="tx1">
                  <a:lumMod val="75000"/>
                  <a:lumOff val="25000"/>
                </a:schemeClr>
              </a:solidFill>
              <a:latin typeface="Arial" panose="020B0604020202020204" pitchFamily="34" charset="0"/>
              <a:cs typeface="B Nazanin" panose="00000400000000000000" pitchFamily="2" charset="-78"/>
            </a:endParaRPr>
          </a:p>
          <a:p>
            <a:pPr marL="795337" indent="-685800" algn="r" rtl="1" fontAlgn="auto">
              <a:spcAft>
                <a:spcPts val="0"/>
              </a:spcAft>
              <a:buFont typeface="Wingdings" panose="05000000000000000000" pitchFamily="2" charset="2"/>
              <a:buChar char="v"/>
              <a:defRPr/>
            </a:pPr>
            <a:r>
              <a:rPr lang="fa-IR" altLang="en-US" sz="4800" dirty="0" smtClean="0">
                <a:solidFill>
                  <a:schemeClr val="tx1">
                    <a:lumMod val="75000"/>
                    <a:lumOff val="25000"/>
                  </a:schemeClr>
                </a:solidFill>
                <a:latin typeface="Arial" panose="020B0604020202020204" pitchFamily="34" charset="0"/>
                <a:cs typeface="B Nazanin" panose="00000400000000000000" pitchFamily="2" charset="-78"/>
              </a:rPr>
              <a:t>30-40% </a:t>
            </a:r>
            <a:r>
              <a:rPr lang="fa-IR" altLang="en-US" sz="4800" dirty="0">
                <a:solidFill>
                  <a:srgbClr val="FF0000"/>
                </a:solidFill>
                <a:latin typeface="Arial" panose="020B0604020202020204" pitchFamily="34" charset="0"/>
                <a:cs typeface="B Nazanin" panose="00000400000000000000" pitchFamily="2" charset="-78"/>
              </a:rPr>
              <a:t>سرطان ها </a:t>
            </a:r>
            <a:r>
              <a:rPr lang="fa-IR" altLang="en-US" sz="4800" dirty="0">
                <a:solidFill>
                  <a:schemeClr val="tx1">
                    <a:lumMod val="75000"/>
                    <a:lumOff val="25000"/>
                  </a:schemeClr>
                </a:solidFill>
                <a:latin typeface="Arial" panose="020B0604020202020204" pitchFamily="34" charset="0"/>
                <a:cs typeface="B Nazanin" panose="00000400000000000000" pitchFamily="2" charset="-78"/>
              </a:rPr>
              <a:t>از </a:t>
            </a:r>
            <a:r>
              <a:rPr lang="fa-IR" altLang="en-US" sz="4800" dirty="0" err="1">
                <a:solidFill>
                  <a:schemeClr val="tx1">
                    <a:lumMod val="75000"/>
                    <a:lumOff val="25000"/>
                  </a:schemeClr>
                </a:solidFill>
                <a:latin typeface="Arial" panose="020B0604020202020204" pitchFamily="34" charset="0"/>
                <a:cs typeface="B Nazanin" panose="00000400000000000000" pitchFamily="2" charset="-78"/>
              </a:rPr>
              <a:t>طريق</a:t>
            </a:r>
            <a:r>
              <a:rPr lang="fa-IR" altLang="en-US" sz="4800" dirty="0">
                <a:solidFill>
                  <a:schemeClr val="tx1">
                    <a:lumMod val="75000"/>
                    <a:lumOff val="25000"/>
                  </a:schemeClr>
                </a:solidFill>
                <a:latin typeface="Arial" panose="020B0604020202020204" pitchFamily="34" charset="0"/>
                <a:cs typeface="B Nazanin" panose="00000400000000000000" pitchFamily="2" charset="-78"/>
              </a:rPr>
              <a:t> </a:t>
            </a:r>
            <a:r>
              <a:rPr lang="fa-IR" altLang="en-US" sz="4800" dirty="0" err="1">
                <a:solidFill>
                  <a:schemeClr val="tx1">
                    <a:lumMod val="75000"/>
                    <a:lumOff val="25000"/>
                  </a:schemeClr>
                </a:solidFill>
                <a:latin typeface="Arial" panose="020B0604020202020204" pitchFamily="34" charset="0"/>
                <a:cs typeface="B Nazanin" panose="00000400000000000000" pitchFamily="2" charset="-78"/>
              </a:rPr>
              <a:t>رژيم</a:t>
            </a:r>
            <a:r>
              <a:rPr lang="fa-IR" altLang="en-US" sz="4800" dirty="0">
                <a:solidFill>
                  <a:schemeClr val="tx1">
                    <a:lumMod val="75000"/>
                    <a:lumOff val="25000"/>
                  </a:schemeClr>
                </a:solidFill>
                <a:latin typeface="Arial" panose="020B0604020202020204" pitchFamily="34" charset="0"/>
                <a:cs typeface="B Nazanin" panose="00000400000000000000" pitchFamily="2" charset="-78"/>
              </a:rPr>
              <a:t> </a:t>
            </a:r>
            <a:r>
              <a:rPr lang="fa-IR" altLang="en-US" sz="4800" dirty="0" err="1">
                <a:solidFill>
                  <a:schemeClr val="tx1">
                    <a:lumMod val="75000"/>
                    <a:lumOff val="25000"/>
                  </a:schemeClr>
                </a:solidFill>
                <a:latin typeface="Arial" panose="020B0604020202020204" pitchFamily="34" charset="0"/>
                <a:cs typeface="B Nazanin" panose="00000400000000000000" pitchFamily="2" charset="-78"/>
              </a:rPr>
              <a:t>غذايي</a:t>
            </a:r>
            <a:r>
              <a:rPr lang="fa-IR" altLang="en-US" sz="4800" dirty="0">
                <a:solidFill>
                  <a:schemeClr val="tx1">
                    <a:lumMod val="75000"/>
                    <a:lumOff val="25000"/>
                  </a:schemeClr>
                </a:solidFill>
                <a:latin typeface="Arial" panose="020B0604020202020204" pitchFamily="34" charset="0"/>
                <a:cs typeface="B Nazanin" panose="00000400000000000000" pitchFamily="2" charset="-78"/>
              </a:rPr>
              <a:t> سالم، نگهداری وزن </a:t>
            </a:r>
            <a:r>
              <a:rPr lang="fa-IR" altLang="en-US" sz="4800" dirty="0" err="1">
                <a:solidFill>
                  <a:schemeClr val="tx1">
                    <a:lumMod val="75000"/>
                    <a:lumOff val="25000"/>
                  </a:schemeClr>
                </a:solidFill>
                <a:latin typeface="Arial" panose="020B0604020202020204" pitchFamily="34" charset="0"/>
                <a:cs typeface="B Nazanin" panose="00000400000000000000" pitchFamily="2" charset="-78"/>
              </a:rPr>
              <a:t>درحد</a:t>
            </a:r>
            <a:r>
              <a:rPr lang="fa-IR" altLang="en-US" sz="4800" dirty="0">
                <a:solidFill>
                  <a:schemeClr val="tx1">
                    <a:lumMod val="75000"/>
                    <a:lumOff val="25000"/>
                  </a:schemeClr>
                </a:solidFill>
                <a:latin typeface="Arial" panose="020B0604020202020204" pitchFamily="34" charset="0"/>
                <a:cs typeface="B Nazanin" panose="00000400000000000000" pitchFamily="2" charset="-78"/>
              </a:rPr>
              <a:t> </a:t>
            </a:r>
            <a:r>
              <a:rPr lang="fa-IR" altLang="en-US" sz="4800" dirty="0" err="1">
                <a:solidFill>
                  <a:schemeClr val="tx1">
                    <a:lumMod val="75000"/>
                    <a:lumOff val="25000"/>
                  </a:schemeClr>
                </a:solidFill>
                <a:latin typeface="Arial" panose="020B0604020202020204" pitchFamily="34" charset="0"/>
                <a:cs typeface="B Nazanin" panose="00000400000000000000" pitchFamily="2" charset="-78"/>
              </a:rPr>
              <a:t>طبيعی</a:t>
            </a:r>
            <a:r>
              <a:rPr lang="fa-IR" altLang="en-US" sz="4800" dirty="0">
                <a:solidFill>
                  <a:schemeClr val="tx1">
                    <a:lumMod val="75000"/>
                    <a:lumOff val="25000"/>
                  </a:schemeClr>
                </a:solidFill>
                <a:latin typeface="Arial" panose="020B0604020202020204" pitchFamily="34" charset="0"/>
                <a:cs typeface="B Nazanin" panose="00000400000000000000" pitchFamily="2" charset="-78"/>
              </a:rPr>
              <a:t> و </a:t>
            </a:r>
            <a:r>
              <a:rPr lang="fa-IR" altLang="en-US" sz="4800" dirty="0" err="1">
                <a:solidFill>
                  <a:schemeClr val="tx1">
                    <a:lumMod val="75000"/>
                    <a:lumOff val="25000"/>
                  </a:schemeClr>
                </a:solidFill>
                <a:latin typeface="Arial" panose="020B0604020202020204" pitchFamily="34" charset="0"/>
                <a:cs typeface="B Nazanin" panose="00000400000000000000" pitchFamily="2" charset="-78"/>
              </a:rPr>
              <a:t>فعاليت</a:t>
            </a:r>
            <a:r>
              <a:rPr lang="fa-IR" altLang="en-US" sz="4800" dirty="0">
                <a:solidFill>
                  <a:schemeClr val="tx1">
                    <a:lumMod val="75000"/>
                    <a:lumOff val="25000"/>
                  </a:schemeClr>
                </a:solidFill>
                <a:latin typeface="Arial" panose="020B0604020202020204" pitchFamily="34" charset="0"/>
                <a:cs typeface="B Nazanin" panose="00000400000000000000" pitchFamily="2" charset="-78"/>
              </a:rPr>
              <a:t> بدنی قابل </a:t>
            </a:r>
            <a:r>
              <a:rPr lang="fa-IR" altLang="en-US" sz="4800" dirty="0" err="1">
                <a:solidFill>
                  <a:schemeClr val="tx1">
                    <a:lumMod val="75000"/>
                    <a:lumOff val="25000"/>
                  </a:schemeClr>
                </a:solidFill>
                <a:latin typeface="Arial" panose="020B0604020202020204" pitchFamily="34" charset="0"/>
                <a:cs typeface="B Nazanin" panose="00000400000000000000" pitchFamily="2" charset="-78"/>
              </a:rPr>
              <a:t>پيشگيری</a:t>
            </a:r>
            <a:r>
              <a:rPr lang="fa-IR" altLang="en-US" sz="4800" dirty="0">
                <a:solidFill>
                  <a:schemeClr val="tx1">
                    <a:lumMod val="75000"/>
                    <a:lumOff val="25000"/>
                  </a:schemeClr>
                </a:solidFill>
                <a:latin typeface="Arial" panose="020B0604020202020204" pitchFamily="34" charset="0"/>
                <a:cs typeface="B Nazanin" panose="00000400000000000000" pitchFamily="2" charset="-78"/>
              </a:rPr>
              <a:t> است</a:t>
            </a:r>
          </a:p>
          <a:p>
            <a:pPr marL="365125" indent="-255588" algn="r" rtl="1" fontAlgn="auto">
              <a:spcAft>
                <a:spcPts val="0"/>
              </a:spcAft>
              <a:buFont typeface="Wingdings 3" charset="2"/>
              <a:buNone/>
              <a:defRPr/>
            </a:pPr>
            <a:endParaRPr lang="en-US" altLang="en-US" u="sng" dirty="0" smtClean="0">
              <a:solidFill>
                <a:schemeClr val="tx1">
                  <a:lumMod val="75000"/>
                  <a:lumOff val="25000"/>
                </a:schemeClr>
              </a:solidFill>
              <a:cs typeface="B Nazanin" panose="00000400000000000000"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993900" y="214313"/>
            <a:ext cx="8912225" cy="1281112"/>
          </a:xfrm>
        </p:spPr>
        <p:txBody>
          <a:bodyPr/>
          <a:lstStyle/>
          <a:p>
            <a:pPr algn="ctr" rtl="1"/>
            <a:r>
              <a:rPr lang="fa-IR" smtClean="0">
                <a:solidFill>
                  <a:srgbClr val="C00000"/>
                </a:solidFill>
                <a:cs typeface="B Nazanin" pitchFamily="2" charset="-78"/>
              </a:rPr>
              <a:t>معیارهای سنجش چاقی </a:t>
            </a:r>
            <a:endParaRPr lang="en-US" smtClean="0">
              <a:solidFill>
                <a:srgbClr val="C00000"/>
              </a:solidFill>
              <a:cs typeface="B Nazanin" pitchFamily="2" charset="-78"/>
            </a:endParaRPr>
          </a:p>
        </p:txBody>
      </p:sp>
      <p:sp>
        <p:nvSpPr>
          <p:cNvPr id="43011" name="Content Placeholder 2"/>
          <p:cNvSpPr>
            <a:spLocks noGrp="1"/>
          </p:cNvSpPr>
          <p:nvPr>
            <p:ph idx="1"/>
          </p:nvPr>
        </p:nvSpPr>
        <p:spPr>
          <a:xfrm>
            <a:off x="977900" y="1376363"/>
            <a:ext cx="10798175" cy="4976812"/>
          </a:xfrm>
        </p:spPr>
        <p:txBody>
          <a:bodyPr/>
          <a:lstStyle/>
          <a:p>
            <a:pPr algn="r" rtl="1">
              <a:buFont typeface="Wingdings" panose="05000000000000000000" pitchFamily="2" charset="2"/>
              <a:buChar char="v"/>
            </a:pPr>
            <a:r>
              <a:rPr lang="fa-IR" altLang="en-US" sz="3600" smtClean="0">
                <a:solidFill>
                  <a:schemeClr val="tx1"/>
                </a:solidFill>
                <a:latin typeface="Arial" panose="020B0604020202020204" pitchFamily="34" charset="0"/>
                <a:ea typeface="Majalla UI"/>
                <a:cs typeface="B Nazanin" pitchFamily="2" charset="-78"/>
              </a:rPr>
              <a:t>شاخص نمایه توده بدنی (</a:t>
            </a:r>
            <a:r>
              <a:rPr lang="en-US" altLang="en-US" sz="3600" smtClean="0">
                <a:solidFill>
                  <a:schemeClr val="tx1"/>
                </a:solidFill>
                <a:latin typeface="Arial" panose="020B0604020202020204" pitchFamily="34" charset="0"/>
                <a:cs typeface="B Nazanin" pitchFamily="2" charset="-78"/>
              </a:rPr>
              <a:t>BMI</a:t>
            </a:r>
            <a:r>
              <a:rPr lang="fa-IR" altLang="en-US" sz="3600" smtClean="0">
                <a:solidFill>
                  <a:schemeClr val="tx1"/>
                </a:solidFill>
                <a:latin typeface="Arial" panose="020B0604020202020204" pitchFamily="34" charset="0"/>
                <a:cs typeface="B Nazanin" pitchFamily="2" charset="-78"/>
              </a:rPr>
              <a:t>) برای سن </a:t>
            </a:r>
            <a:r>
              <a:rPr lang="fa-IR" altLang="en-US" sz="3600" smtClean="0">
                <a:latin typeface="Arial" panose="020B0604020202020204" pitchFamily="34" charset="0"/>
                <a:cs typeface="B Nazanin" pitchFamily="2" charset="-78"/>
              </a:rPr>
              <a:t>یک روش مهم برای تعیین میزان وزن بدن است. </a:t>
            </a:r>
          </a:p>
          <a:p>
            <a:pPr algn="r" rtl="1">
              <a:lnSpc>
                <a:spcPct val="150000"/>
              </a:lnSpc>
              <a:buFont typeface="Wingdings" panose="05000000000000000000" pitchFamily="2" charset="2"/>
              <a:buChar char="v"/>
            </a:pPr>
            <a:r>
              <a:rPr lang="fa-IR" altLang="en-US" sz="3600" smtClean="0">
                <a:latin typeface="Arial" panose="020B0604020202020204" pitchFamily="34" charset="0"/>
                <a:cs typeface="B Nazanin" pitchFamily="2" charset="-78"/>
              </a:rPr>
              <a:t>هر دانش آموزی علاقه مند است بداند از نظر وضعیت جسمانی و رشد بدن در مقایسه با استاندارد چگونه است. </a:t>
            </a:r>
          </a:p>
          <a:p>
            <a:pPr algn="r" rtl="1">
              <a:lnSpc>
                <a:spcPct val="150000"/>
              </a:lnSpc>
              <a:buFont typeface="Wingdings" panose="05000000000000000000" pitchFamily="2" charset="2"/>
              <a:buChar char="v"/>
            </a:pPr>
            <a:r>
              <a:rPr lang="fa-IR" altLang="en-US" sz="3600" smtClean="0">
                <a:latin typeface="Arial" panose="020B0604020202020204" pitchFamily="34" charset="0"/>
                <a:cs typeface="B Nazanin" pitchFamily="2" charset="-78"/>
              </a:rPr>
              <a:t>بر اساس شاخص </a:t>
            </a:r>
            <a:r>
              <a:rPr lang="en-US" altLang="en-US" sz="3600" smtClean="0">
                <a:latin typeface="Arial" panose="020B0604020202020204" pitchFamily="34" charset="0"/>
                <a:cs typeface="B Nazanin" pitchFamily="2" charset="-78"/>
              </a:rPr>
              <a:t>BMI</a:t>
            </a:r>
            <a:r>
              <a:rPr lang="fa-IR" altLang="en-US" sz="3600" smtClean="0">
                <a:latin typeface="Arial" panose="020B0604020202020204" pitchFamily="34" charset="0"/>
                <a:cs typeface="B Nazanin" pitchFamily="2" charset="-78"/>
              </a:rPr>
              <a:t>،  دانش آموزان به لاغر؛ طبیعی؛ اضافه وزن و چاق تقسیم بندی می شوند. </a:t>
            </a:r>
            <a:endParaRPr lang="en-US" altLang="en-US" sz="3600" smtClean="0">
              <a:latin typeface="Arial" panose="020B0604020202020204" pitchFamily="34" charset="0"/>
              <a:cs typeface="B Nazanin" pitchFamily="2" charset="-78"/>
            </a:endParaRPr>
          </a:p>
          <a:p>
            <a:pPr algn="r" rtl="1">
              <a:buFont typeface="Wingdings" panose="05000000000000000000" pitchFamily="2" charset="2"/>
              <a:buChar char="v"/>
            </a:pPr>
            <a:endParaRPr lang="en-US" sz="3600" smtClean="0">
              <a:latin typeface="Arial" panose="020B0604020202020204" pitchFamily="34" charset="0"/>
              <a:cs typeface="B Nazanin" pitchFamily="2"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057400" y="339725"/>
            <a:ext cx="8910638" cy="890588"/>
          </a:xfrm>
        </p:spPr>
        <p:txBody>
          <a:bodyPr/>
          <a:lstStyle/>
          <a:p>
            <a:pPr algn="ctr" rtl="1"/>
            <a:r>
              <a:rPr lang="fa-IR" smtClean="0">
                <a:solidFill>
                  <a:schemeClr val="accent1"/>
                </a:solidFill>
                <a:cs typeface="B Nazanin" pitchFamily="2" charset="-78"/>
              </a:rPr>
              <a:t>معیار های چاقی دانش آموزان </a:t>
            </a:r>
            <a:endParaRPr lang="en-US" smtClean="0">
              <a:solidFill>
                <a:schemeClr val="accent1"/>
              </a:solidFill>
              <a:cs typeface="B Nazanin" pitchFamily="2" charset="-78"/>
            </a:endParaRPr>
          </a:p>
        </p:txBody>
      </p:sp>
      <p:sp>
        <p:nvSpPr>
          <p:cNvPr id="44035" name="Content Placeholder 2"/>
          <p:cNvSpPr>
            <a:spLocks noGrp="1"/>
          </p:cNvSpPr>
          <p:nvPr>
            <p:ph idx="1"/>
          </p:nvPr>
        </p:nvSpPr>
        <p:spPr>
          <a:xfrm>
            <a:off x="1214438" y="1355725"/>
            <a:ext cx="10290175" cy="4556125"/>
          </a:xfrm>
        </p:spPr>
        <p:txBody>
          <a:bodyPr/>
          <a:lstStyle/>
          <a:p>
            <a:pPr algn="just" rtl="1">
              <a:lnSpc>
                <a:spcPct val="80000"/>
              </a:lnSpc>
              <a:buClr>
                <a:schemeClr val="accent2"/>
              </a:buClr>
              <a:buFont typeface="Wingdings" panose="05000000000000000000" pitchFamily="2" charset="2"/>
              <a:buChar char="Ø"/>
            </a:pPr>
            <a:r>
              <a:rPr lang="ar-SA" sz="3600" smtClean="0">
                <a:latin typeface="Arial" panose="020B0604020202020204" pitchFamily="34" charset="0"/>
                <a:cs typeface="B Nazanin" pitchFamily="2" charset="-78"/>
              </a:rPr>
              <a:t>چاقي</a:t>
            </a:r>
            <a:r>
              <a:rPr lang="fa-IR" sz="3600" smtClean="0">
                <a:latin typeface="Arial" panose="020B0604020202020204" pitchFamily="34" charset="0"/>
                <a:cs typeface="B Nazanin" pitchFamily="2" charset="-78"/>
              </a:rPr>
              <a:t> </a:t>
            </a:r>
            <a:r>
              <a:rPr lang="ar-SA" sz="3600" smtClean="0">
                <a:latin typeface="Arial" panose="020B0604020202020204" pitchFamily="34" charset="0"/>
                <a:cs typeface="B Nazanin" pitchFamily="2" charset="-78"/>
              </a:rPr>
              <a:t>واكنشي پيچيده بين عوامل ژنتيک، فيزيولوژي و</a:t>
            </a:r>
            <a:r>
              <a:rPr lang="fa-IR" sz="3600" smtClean="0">
                <a:latin typeface="Arial" panose="020B0604020202020204" pitchFamily="34" charset="0"/>
                <a:cs typeface="B Nazanin" pitchFamily="2" charset="-78"/>
              </a:rPr>
              <a:t> </a:t>
            </a:r>
            <a:r>
              <a:rPr lang="ar-SA" sz="3600" smtClean="0">
                <a:latin typeface="Arial" panose="020B0604020202020204" pitchFamily="34" charset="0"/>
                <a:cs typeface="B Nazanin" pitchFamily="2" charset="-78"/>
              </a:rPr>
              <a:t>وضعيت اجتماعي </a:t>
            </a:r>
            <a:r>
              <a:rPr lang="fa-IR" sz="3600" smtClean="0">
                <a:latin typeface="Arial" panose="020B0604020202020204" pitchFamily="34" charset="0"/>
                <a:cs typeface="B Nazanin" pitchFamily="2" charset="-78"/>
              </a:rPr>
              <a:t>،</a:t>
            </a:r>
            <a:r>
              <a:rPr lang="ar-SA" sz="3600" smtClean="0">
                <a:latin typeface="Arial" panose="020B0604020202020204" pitchFamily="34" charset="0"/>
                <a:cs typeface="B Nazanin" pitchFamily="2" charset="-78"/>
              </a:rPr>
              <a:t> اقتصادي و فرهنگي </a:t>
            </a:r>
            <a:r>
              <a:rPr lang="fa-IR" sz="3600" smtClean="0">
                <a:latin typeface="Arial" panose="020B0604020202020204" pitchFamily="34" charset="0"/>
                <a:cs typeface="B Nazanin" pitchFamily="2" charset="-78"/>
              </a:rPr>
              <a:t>است.</a:t>
            </a:r>
          </a:p>
          <a:p>
            <a:pPr algn="just" rtl="1">
              <a:lnSpc>
                <a:spcPct val="80000"/>
              </a:lnSpc>
              <a:buClr>
                <a:schemeClr val="accent2"/>
              </a:buClr>
              <a:buFont typeface="Wingdings" panose="05000000000000000000" pitchFamily="2" charset="2"/>
              <a:buChar char="Ø"/>
            </a:pPr>
            <a:r>
              <a:rPr lang="fa-IR" sz="3600" smtClean="0">
                <a:latin typeface="Arial" panose="020B0604020202020204" pitchFamily="34" charset="0"/>
                <a:cs typeface="B Nazanin" pitchFamily="2" charset="-78"/>
              </a:rPr>
              <a:t> </a:t>
            </a:r>
            <a:r>
              <a:rPr lang="ar-SA" sz="3600" smtClean="0">
                <a:latin typeface="Arial" panose="020B0604020202020204" pitchFamily="34" charset="0"/>
                <a:cs typeface="B Nazanin" pitchFamily="2" charset="-78"/>
              </a:rPr>
              <a:t>روش</a:t>
            </a:r>
            <a:r>
              <a:rPr lang="fa-IR" sz="3600" smtClean="0">
                <a:latin typeface="Arial" panose="020B0604020202020204" pitchFamily="34" charset="0"/>
                <a:cs typeface="B Nazanin" pitchFamily="2" charset="-78"/>
              </a:rPr>
              <a:t> </a:t>
            </a:r>
            <a:r>
              <a:rPr lang="ar-SA" sz="3600" smtClean="0">
                <a:latin typeface="Arial" panose="020B0604020202020204" pitchFamily="34" charset="0"/>
                <a:cs typeface="B Nazanin" pitchFamily="2" charset="-78"/>
              </a:rPr>
              <a:t>رايج براي تعريف لاغري، اضافه وزن و چاقي در كودكان</a:t>
            </a:r>
            <a:r>
              <a:rPr lang="fa-IR" sz="3600" smtClean="0">
                <a:latin typeface="Arial" panose="020B0604020202020204" pitchFamily="34" charset="0"/>
                <a:cs typeface="B Nazanin" pitchFamily="2" charset="-78"/>
              </a:rPr>
              <a:t> و نوجوانان </a:t>
            </a:r>
            <a:r>
              <a:rPr lang="en-US" sz="3600" smtClean="0">
                <a:latin typeface="Arial" panose="020B0604020202020204" pitchFamily="34" charset="0"/>
                <a:cs typeface="B Nazanin" pitchFamily="2" charset="-78"/>
              </a:rPr>
              <a:t>BMI</a:t>
            </a:r>
            <a:r>
              <a:rPr lang="fa-IR" sz="3600" smtClean="0">
                <a:latin typeface="Arial" panose="020B0604020202020204" pitchFamily="34" charset="0"/>
                <a:cs typeface="B Nazanin" pitchFamily="2" charset="-78"/>
              </a:rPr>
              <a:t> </a:t>
            </a:r>
            <a:r>
              <a:rPr lang="ar-SA" sz="3600" smtClean="0">
                <a:latin typeface="Arial" panose="020B0604020202020204" pitchFamily="34" charset="0"/>
                <a:cs typeface="B Nazanin" pitchFamily="2" charset="-78"/>
              </a:rPr>
              <a:t>است كه از تقسيم وزن(كيلوگرم) بر مجذور قد</a:t>
            </a:r>
            <a:r>
              <a:rPr lang="fa-IR" sz="3600" smtClean="0">
                <a:latin typeface="Arial" panose="020B0604020202020204" pitchFamily="34" charset="0"/>
                <a:cs typeface="B Nazanin" pitchFamily="2" charset="-78"/>
              </a:rPr>
              <a:t>(متر) </a:t>
            </a:r>
            <a:r>
              <a:rPr lang="ar-SA" sz="3600" smtClean="0">
                <a:latin typeface="Arial" panose="020B0604020202020204" pitchFamily="34" charset="0"/>
                <a:cs typeface="B Nazanin" pitchFamily="2" charset="-78"/>
              </a:rPr>
              <a:t>به دست مي آيد</a:t>
            </a:r>
            <a:endParaRPr lang="fa-IR" sz="3600" smtClean="0">
              <a:latin typeface="Arial" panose="020B0604020202020204" pitchFamily="34" charset="0"/>
              <a:cs typeface="B Nazanin" pitchFamily="2" charset="-78"/>
            </a:endParaRPr>
          </a:p>
          <a:p>
            <a:pPr algn="just" rtl="1">
              <a:lnSpc>
                <a:spcPct val="80000"/>
              </a:lnSpc>
              <a:buClr>
                <a:schemeClr val="accent2"/>
              </a:buClr>
              <a:buFont typeface="Wingdings" panose="05000000000000000000" pitchFamily="2" charset="2"/>
              <a:buChar char="ü"/>
            </a:pPr>
            <a:r>
              <a:rPr lang="ar-SA" sz="3600" smtClean="0">
                <a:latin typeface="Arial" panose="020B0604020202020204" pitchFamily="34" charset="0"/>
                <a:cs typeface="B Nazanin" pitchFamily="2" charset="-78"/>
              </a:rPr>
              <a:t> </a:t>
            </a:r>
            <a:r>
              <a:rPr lang="en-US" sz="3600" b="1" smtClean="0">
                <a:solidFill>
                  <a:srgbClr val="0070C0"/>
                </a:solidFill>
                <a:latin typeface="Arial" panose="020B0604020202020204" pitchFamily="34" charset="0"/>
                <a:cs typeface="B Nazanin" pitchFamily="2" charset="-78"/>
              </a:rPr>
              <a:t>BMI</a:t>
            </a:r>
            <a:r>
              <a:rPr lang="fa-IR" sz="3600" b="1" smtClean="0">
                <a:solidFill>
                  <a:srgbClr val="0070C0"/>
                </a:solidFill>
                <a:latin typeface="Arial" panose="020B0604020202020204" pitchFamily="34" charset="0"/>
                <a:cs typeface="B Nazanin" pitchFamily="2" charset="-78"/>
              </a:rPr>
              <a:t> </a:t>
            </a:r>
            <a:r>
              <a:rPr lang="ar-SA" sz="3600" b="1" smtClean="0">
                <a:solidFill>
                  <a:srgbClr val="0070C0"/>
                </a:solidFill>
                <a:latin typeface="Arial" panose="020B0604020202020204" pitchFamily="34" charset="0"/>
                <a:cs typeface="B Nazanin" pitchFamily="2" charset="-78"/>
              </a:rPr>
              <a:t>كمتر از صدك 5 </a:t>
            </a:r>
            <a:r>
              <a:rPr lang="fa-IR" sz="3600" b="1" smtClean="0">
                <a:solidFill>
                  <a:srgbClr val="0070C0"/>
                </a:solidFill>
                <a:latin typeface="Arial" panose="020B0604020202020204" pitchFamily="34" charset="0"/>
                <a:cs typeface="B Nazanin" pitchFamily="2" charset="-78"/>
              </a:rPr>
              <a:t>: </a:t>
            </a:r>
            <a:r>
              <a:rPr lang="ar-SA" sz="3600" b="1" smtClean="0">
                <a:solidFill>
                  <a:srgbClr val="0070C0"/>
                </a:solidFill>
                <a:latin typeface="Arial" panose="020B0604020202020204" pitchFamily="34" charset="0"/>
                <a:cs typeface="B Nazanin" pitchFamily="2" charset="-78"/>
              </a:rPr>
              <a:t>لاغري</a:t>
            </a:r>
            <a:endParaRPr lang="fa-IR" sz="3600" b="1" smtClean="0">
              <a:solidFill>
                <a:srgbClr val="0070C0"/>
              </a:solidFill>
              <a:latin typeface="Arial" panose="020B0604020202020204" pitchFamily="34" charset="0"/>
              <a:cs typeface="B Nazanin" pitchFamily="2" charset="-78"/>
            </a:endParaRPr>
          </a:p>
          <a:p>
            <a:pPr algn="just" rtl="1">
              <a:lnSpc>
                <a:spcPct val="80000"/>
              </a:lnSpc>
              <a:buClr>
                <a:schemeClr val="accent2"/>
              </a:buClr>
              <a:buFont typeface="Wingdings" panose="05000000000000000000" pitchFamily="2" charset="2"/>
              <a:buChar char="ü"/>
            </a:pPr>
            <a:r>
              <a:rPr lang="en-US" sz="3600" b="1" smtClean="0">
                <a:solidFill>
                  <a:srgbClr val="0070C0"/>
                </a:solidFill>
                <a:latin typeface="Arial" panose="020B0604020202020204" pitchFamily="34" charset="0"/>
                <a:cs typeface="B Nazanin" pitchFamily="2" charset="-78"/>
              </a:rPr>
              <a:t>BMI</a:t>
            </a:r>
            <a:r>
              <a:rPr lang="fa-IR" sz="3600" b="1" smtClean="0">
                <a:solidFill>
                  <a:srgbClr val="0070C0"/>
                </a:solidFill>
                <a:latin typeface="Arial" panose="020B0604020202020204" pitchFamily="34" charset="0"/>
                <a:cs typeface="B Nazanin" pitchFamily="2" charset="-78"/>
              </a:rPr>
              <a:t> بين95-85 : اضافه وزن</a:t>
            </a:r>
          </a:p>
          <a:p>
            <a:pPr algn="just" rtl="1">
              <a:lnSpc>
                <a:spcPct val="80000"/>
              </a:lnSpc>
              <a:buClr>
                <a:schemeClr val="accent2"/>
              </a:buClr>
              <a:buFont typeface="Wingdings" panose="05000000000000000000" pitchFamily="2" charset="2"/>
              <a:buChar char="ü"/>
            </a:pPr>
            <a:r>
              <a:rPr lang="en-US" sz="3600" b="1" smtClean="0">
                <a:solidFill>
                  <a:srgbClr val="0070C0"/>
                </a:solidFill>
                <a:latin typeface="Arial" panose="020B0604020202020204" pitchFamily="34" charset="0"/>
                <a:cs typeface="B Nazanin" pitchFamily="2" charset="-78"/>
              </a:rPr>
              <a:t>BMI</a:t>
            </a:r>
            <a:r>
              <a:rPr lang="ar-SA" sz="3600" b="1" smtClean="0">
                <a:solidFill>
                  <a:srgbClr val="0070C0"/>
                </a:solidFill>
                <a:latin typeface="Arial" panose="020B0604020202020204" pitchFamily="34" charset="0"/>
                <a:cs typeface="B Nazanin" pitchFamily="2" charset="-78"/>
              </a:rPr>
              <a:t> بيش از</a:t>
            </a:r>
            <a:r>
              <a:rPr lang="fa-IR" sz="3600" b="1" smtClean="0">
                <a:solidFill>
                  <a:srgbClr val="0070C0"/>
                </a:solidFill>
                <a:latin typeface="Arial" panose="020B0604020202020204" pitchFamily="34" charset="0"/>
                <a:cs typeface="B Nazanin" pitchFamily="2" charset="-78"/>
              </a:rPr>
              <a:t> صدك</a:t>
            </a:r>
            <a:r>
              <a:rPr lang="ar-SA" sz="3600" b="1" smtClean="0">
                <a:solidFill>
                  <a:srgbClr val="0070C0"/>
                </a:solidFill>
                <a:latin typeface="Arial" panose="020B0604020202020204" pitchFamily="34" charset="0"/>
                <a:cs typeface="B Nazanin" pitchFamily="2" charset="-78"/>
              </a:rPr>
              <a:t> 95</a:t>
            </a:r>
            <a:r>
              <a:rPr lang="en-US" sz="3600" b="1" smtClean="0">
                <a:solidFill>
                  <a:srgbClr val="0070C0"/>
                </a:solidFill>
                <a:latin typeface="Arial" panose="020B0604020202020204" pitchFamily="34" charset="0"/>
                <a:cs typeface="B Nazanin" pitchFamily="2" charset="-78"/>
              </a:rPr>
              <a:t>:</a:t>
            </a:r>
            <a:r>
              <a:rPr lang="fa-IR" sz="3600" b="1" smtClean="0">
                <a:solidFill>
                  <a:srgbClr val="0070C0"/>
                </a:solidFill>
                <a:latin typeface="Arial" panose="020B0604020202020204" pitchFamily="34" charset="0"/>
                <a:cs typeface="B Nazanin" pitchFamily="2" charset="-78"/>
              </a:rPr>
              <a:t> چاقي</a:t>
            </a:r>
            <a:endParaRPr lang="en-US" sz="3600" b="1" smtClean="0">
              <a:solidFill>
                <a:srgbClr val="0070C0"/>
              </a:solidFill>
              <a:latin typeface="Arial" panose="020B0604020202020204" pitchFamily="34" charset="0"/>
              <a:cs typeface="B Nazanin" pitchFamily="2" charset="-78"/>
            </a:endParaRPr>
          </a:p>
          <a:p>
            <a:pPr algn="r" rtl="1"/>
            <a:endParaRPr lang="en-US" sz="3600" smtClean="0">
              <a:solidFill>
                <a:srgbClr val="0070C0"/>
              </a:solidFill>
              <a:latin typeface="Arial" panose="020B0604020202020204" pitchFamily="34" charset="0"/>
              <a:cs typeface="B Nazanin" pitchFamily="2"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Documents and Settings\fallah\Desktop\دانش آموزان\کتاب\کتاب دانش آموزا خودم\نمودار\سیادت\bmifa_boys_z_5_19_lab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476250"/>
            <a:ext cx="968692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Documents and Settings\fallah\Desktop\دانش آموزان\کتاب\کتاب دانش آموزا خودم\نمودار\سیادت\bmifa_girls_z_5_19_lab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50" y="549275"/>
            <a:ext cx="10294938"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773238" y="134938"/>
            <a:ext cx="8912225" cy="920750"/>
          </a:xfrm>
        </p:spPr>
        <p:txBody>
          <a:bodyPr/>
          <a:lstStyle/>
          <a:p>
            <a:pPr algn="ctr" rtl="1"/>
            <a:r>
              <a:rPr lang="fa-IR" b="1" smtClean="0">
                <a:solidFill>
                  <a:schemeClr val="accent1"/>
                </a:solidFill>
                <a:cs typeface="B Nazanin" pitchFamily="2" charset="-78"/>
              </a:rPr>
              <a:t>اصلاح رفتارهای غذایی نوجوانان و دانش آموزان  </a:t>
            </a:r>
            <a:endParaRPr lang="en-US" smtClean="0">
              <a:solidFill>
                <a:schemeClr val="accent1"/>
              </a:solidFill>
              <a:cs typeface="B Nazanin" pitchFamily="2" charset="-78"/>
            </a:endParaRPr>
          </a:p>
        </p:txBody>
      </p:sp>
      <p:sp>
        <p:nvSpPr>
          <p:cNvPr id="47107" name="Content Placeholder 2"/>
          <p:cNvSpPr>
            <a:spLocks noGrp="1"/>
          </p:cNvSpPr>
          <p:nvPr>
            <p:ph idx="1"/>
          </p:nvPr>
        </p:nvSpPr>
        <p:spPr>
          <a:xfrm>
            <a:off x="882650" y="1055688"/>
            <a:ext cx="10531475" cy="5219700"/>
          </a:xfrm>
        </p:spPr>
        <p:txBody>
          <a:bodyPr/>
          <a:lstStyle/>
          <a:p>
            <a:pPr algn="r" rtl="1">
              <a:buClr>
                <a:srgbClr val="00B050"/>
              </a:buClr>
              <a:buFont typeface="Wingdings" panose="05000000000000000000" pitchFamily="2" charset="2"/>
              <a:buChar char="Ø"/>
            </a:pPr>
            <a:r>
              <a:rPr lang="fa-IR" sz="2400" smtClean="0">
                <a:latin typeface="Arial" panose="020B0604020202020204" pitchFamily="34" charset="0"/>
                <a:cs typeface="B Nazanin" pitchFamily="2" charset="-78"/>
              </a:rPr>
              <a:t>مشاركت با والدین در انتخاب و خريد مواد غذايي سالم </a:t>
            </a:r>
            <a:endParaRPr lang="en-US" sz="2400" smtClean="0">
              <a:latin typeface="Arial" panose="020B0604020202020204" pitchFamily="34" charset="0"/>
              <a:cs typeface="B Nazanin" pitchFamily="2" charset="-78"/>
            </a:endParaRPr>
          </a:p>
          <a:p>
            <a:pPr algn="r" rtl="1">
              <a:buClr>
                <a:srgbClr val="00B050"/>
              </a:buClr>
              <a:buFont typeface="Wingdings" panose="05000000000000000000" pitchFamily="2" charset="2"/>
              <a:buChar char="Ø"/>
            </a:pPr>
            <a:r>
              <a:rPr lang="fa-IR" sz="2400" smtClean="0">
                <a:latin typeface="Arial" panose="020B0604020202020204" pitchFamily="34" charset="0"/>
                <a:cs typeface="B Nazanin" pitchFamily="2" charset="-78"/>
              </a:rPr>
              <a:t>مشاركت در آماده سازی، پخت غذاي سالم و تهيه سالاد و تزئین آن،</a:t>
            </a:r>
            <a:endParaRPr lang="en-US" sz="2400" smtClean="0">
              <a:latin typeface="Arial" panose="020B0604020202020204" pitchFamily="34" charset="0"/>
              <a:cs typeface="B Nazanin" pitchFamily="2" charset="-78"/>
            </a:endParaRPr>
          </a:p>
          <a:p>
            <a:pPr algn="r" rtl="1">
              <a:buClr>
                <a:srgbClr val="00B050"/>
              </a:buClr>
              <a:buFont typeface="Wingdings" panose="05000000000000000000" pitchFamily="2" charset="2"/>
              <a:buChar char="Ø"/>
            </a:pPr>
            <a:r>
              <a:rPr lang="fa-IR" sz="2400" smtClean="0">
                <a:latin typeface="Arial" panose="020B0604020202020204" pitchFamily="34" charset="0"/>
                <a:cs typeface="B Nazanin" pitchFamily="2" charset="-78"/>
              </a:rPr>
              <a:t>مشارکت در تهیه کیک و شیرینی خانگی با استفاده از میوه ها به جای شکر </a:t>
            </a:r>
            <a:endParaRPr lang="en-US" sz="2400" smtClean="0">
              <a:latin typeface="Arial" panose="020B0604020202020204" pitchFamily="34" charset="0"/>
              <a:cs typeface="B Nazanin" pitchFamily="2" charset="-78"/>
            </a:endParaRPr>
          </a:p>
          <a:p>
            <a:pPr algn="r" rtl="1">
              <a:buClr>
                <a:srgbClr val="00B050"/>
              </a:buClr>
              <a:buFont typeface="Wingdings" panose="05000000000000000000" pitchFamily="2" charset="2"/>
              <a:buChar char="Ø"/>
            </a:pPr>
            <a:r>
              <a:rPr lang="fa-IR" sz="2400" smtClean="0">
                <a:latin typeface="Arial" panose="020B0604020202020204" pitchFamily="34" charset="0"/>
                <a:cs typeface="B Nazanin" pitchFamily="2" charset="-78"/>
              </a:rPr>
              <a:t>تهيه نوشيدني هاي سالم مثل دوغ هاي بي نمك و خانگي و جايگزيني آن به جاي نوشيدني هاي گازدار، آب میوه های صنعتي و شربت ها</a:t>
            </a:r>
            <a:endParaRPr lang="en-US" sz="2400" smtClean="0">
              <a:latin typeface="Arial" panose="020B0604020202020204" pitchFamily="34" charset="0"/>
              <a:cs typeface="B Nazanin" pitchFamily="2" charset="-78"/>
            </a:endParaRPr>
          </a:p>
          <a:p>
            <a:pPr algn="r" rtl="1">
              <a:buClr>
                <a:srgbClr val="00B050"/>
              </a:buClr>
              <a:buFont typeface="Wingdings" panose="05000000000000000000" pitchFamily="2" charset="2"/>
              <a:buChar char="Ø"/>
            </a:pPr>
            <a:r>
              <a:rPr lang="fa-IR" sz="2400" smtClean="0">
                <a:latin typeface="Arial" panose="020B0604020202020204" pitchFamily="34" charset="0"/>
                <a:cs typeface="B Nazanin" pitchFamily="2" charset="-78"/>
              </a:rPr>
              <a:t>آهسته غذا خوردن و جويدن کامل غذا</a:t>
            </a:r>
            <a:endParaRPr lang="en-US" sz="2400" smtClean="0">
              <a:latin typeface="Arial" panose="020B0604020202020204" pitchFamily="34" charset="0"/>
              <a:cs typeface="B Nazanin" pitchFamily="2" charset="-78"/>
            </a:endParaRPr>
          </a:p>
          <a:p>
            <a:pPr algn="r" rtl="1">
              <a:buClr>
                <a:srgbClr val="00B050"/>
              </a:buClr>
              <a:buFont typeface="Wingdings" panose="05000000000000000000" pitchFamily="2" charset="2"/>
              <a:buChar char="Ø"/>
            </a:pPr>
            <a:r>
              <a:rPr lang="fa-IR" sz="2400" smtClean="0">
                <a:latin typeface="Arial" panose="020B0604020202020204" pitchFamily="34" charset="0"/>
                <a:cs typeface="B Nazanin" pitchFamily="2" charset="-78"/>
              </a:rPr>
              <a:t>استفاده از بشقاب هاي كوچك باعث می شود مقدار کمتری غذا خورده شود.</a:t>
            </a:r>
            <a:endParaRPr lang="en-US" sz="2400" smtClean="0">
              <a:latin typeface="Arial" panose="020B0604020202020204" pitchFamily="34" charset="0"/>
              <a:cs typeface="B Nazanin" pitchFamily="2" charset="-78"/>
            </a:endParaRPr>
          </a:p>
          <a:p>
            <a:pPr algn="r" rtl="1">
              <a:buClr>
                <a:srgbClr val="00B050"/>
              </a:buClr>
              <a:buFont typeface="Wingdings" panose="05000000000000000000" pitchFamily="2" charset="2"/>
              <a:buChar char="Ø"/>
            </a:pPr>
            <a:r>
              <a:rPr lang="fa-IR" sz="2400" smtClean="0">
                <a:latin typeface="Arial" panose="020B0604020202020204" pitchFamily="34" charset="0"/>
                <a:cs typeface="B Nazanin" pitchFamily="2" charset="-78"/>
              </a:rPr>
              <a:t>مجبور نکردن کودک/نوجوان به تمام کردن غذای بشقاب </a:t>
            </a:r>
            <a:endParaRPr lang="en-US" sz="2400" smtClean="0">
              <a:latin typeface="Arial" panose="020B0604020202020204" pitchFamily="34" charset="0"/>
              <a:cs typeface="B Nazanin" pitchFamily="2" charset="-78"/>
            </a:endParaRPr>
          </a:p>
          <a:p>
            <a:pPr algn="r" rtl="1">
              <a:buClr>
                <a:srgbClr val="00B050"/>
              </a:buClr>
              <a:buFont typeface="Wingdings" panose="05000000000000000000" pitchFamily="2" charset="2"/>
              <a:buChar char="Ø"/>
            </a:pPr>
            <a:r>
              <a:rPr lang="fa-IR" sz="2400" smtClean="0">
                <a:latin typeface="Arial" panose="020B0604020202020204" pitchFamily="34" charset="0"/>
                <a:cs typeface="B Nazanin" pitchFamily="2" charset="-78"/>
              </a:rPr>
              <a:t>كاهش مصرف تنقلات در بين وعده هاي اصلي غذا </a:t>
            </a:r>
            <a:endParaRPr lang="en-US" sz="2400" smtClean="0">
              <a:latin typeface="Arial" panose="020B0604020202020204" pitchFamily="34" charset="0"/>
              <a:cs typeface="B Nazanin" pitchFamily="2" charset="-78"/>
            </a:endParaRPr>
          </a:p>
          <a:p>
            <a:pPr algn="r" rtl="1">
              <a:buClr>
                <a:srgbClr val="00B050"/>
              </a:buClr>
              <a:buFont typeface="Wingdings" panose="05000000000000000000" pitchFamily="2" charset="2"/>
              <a:buChar char="Ø"/>
            </a:pPr>
            <a:r>
              <a:rPr lang="fa-IR" sz="2400" smtClean="0">
                <a:latin typeface="Arial" panose="020B0604020202020204" pitchFamily="34" charset="0"/>
                <a:cs typeface="B Nazanin" pitchFamily="2" charset="-78"/>
              </a:rPr>
              <a:t>استفاده از تنقلات تازه و سالم مثل انواع میوه های فصل، کاهو، ساقه کرفس، گل کلم، خیار، هویج و گوجه فرنگی به جاي چیپس، پفک، شکلات و شیرینی و ... </a:t>
            </a:r>
            <a:endParaRPr lang="en-US" sz="2400" smtClean="0">
              <a:latin typeface="Arial" panose="020B0604020202020204" pitchFamily="34" charset="0"/>
              <a:cs typeface="B Nazanin" pitchFamily="2" charset="-78"/>
            </a:endParaRPr>
          </a:p>
          <a:p>
            <a:pPr algn="r" rtl="1">
              <a:buClr>
                <a:srgbClr val="00B050"/>
              </a:buClr>
              <a:buFont typeface="Wingdings" panose="05000000000000000000" pitchFamily="2" charset="2"/>
              <a:buChar char="Ø"/>
            </a:pPr>
            <a:endParaRPr lang="en-US" smtClean="0">
              <a:cs typeface="B Nazanin" pitchFamily="2" charset="-78"/>
            </a:endParaRPr>
          </a:p>
          <a:p>
            <a:pPr algn="r" rtl="1"/>
            <a:endParaRPr lang="en-US" smtClean="0">
              <a:cs typeface="B Nazanin" pitchFamily="2"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2119313" y="119063"/>
            <a:ext cx="8912225" cy="731837"/>
          </a:xfrm>
        </p:spPr>
        <p:txBody>
          <a:bodyPr/>
          <a:lstStyle/>
          <a:p>
            <a:pPr algn="ctr" rtl="1"/>
            <a:r>
              <a:rPr lang="fa-IR" sz="3200" b="1" smtClean="0">
                <a:solidFill>
                  <a:schemeClr val="accent1"/>
                </a:solidFill>
                <a:cs typeface="B Nazanin" pitchFamily="2" charset="-78"/>
              </a:rPr>
              <a:t>پیشنهادهایی برای اصلاح رفتار های غذایی براي خانواده </a:t>
            </a:r>
            <a:endParaRPr lang="en-US" sz="3200" smtClean="0">
              <a:solidFill>
                <a:schemeClr val="accent1"/>
              </a:solidFill>
              <a:cs typeface="B Nazanin" pitchFamily="2" charset="-78"/>
            </a:endParaRPr>
          </a:p>
        </p:txBody>
      </p:sp>
      <p:sp>
        <p:nvSpPr>
          <p:cNvPr id="48131" name="Content Placeholder 2"/>
          <p:cNvSpPr>
            <a:spLocks noGrp="1"/>
          </p:cNvSpPr>
          <p:nvPr>
            <p:ph idx="1"/>
          </p:nvPr>
        </p:nvSpPr>
        <p:spPr>
          <a:xfrm>
            <a:off x="993775" y="981075"/>
            <a:ext cx="10988675" cy="6097588"/>
          </a:xfrm>
        </p:spPr>
        <p:txBody>
          <a:bodyPr/>
          <a:lstStyle/>
          <a:p>
            <a:pPr algn="r" rtl="1">
              <a:buClr>
                <a:srgbClr val="00B050"/>
              </a:buClr>
              <a:buFont typeface="Wingdings" panose="05000000000000000000" pitchFamily="2" charset="2"/>
              <a:buChar char="v"/>
            </a:pPr>
            <a:r>
              <a:rPr lang="fa-IR" sz="2400" smtClean="0">
                <a:latin typeface="Arial" panose="020B0604020202020204" pitchFamily="34" charset="0"/>
                <a:cs typeface="B Nazanin" pitchFamily="2" charset="-78"/>
              </a:rPr>
              <a:t>اصلاح محيط خانواده (پرهيز از خريد زياد تنقلات مثل انواع آجیل، شکلات، شیرینی، آب نبات، چیپس، پفک، پخت مقدار زياد غذا، استفاده از بشقاب هاي کوچک و رعایت اعتدال در پذیرایی هنگام مهمانی ها مثلا پذیرایی با میوه به جای کیک و شیرینی و شکلات، استفاده از توت و کشمش به جای قند، تهیه غذاهای کم چرب)</a:t>
            </a:r>
            <a:endParaRPr lang="en-US" sz="2400" smtClean="0">
              <a:latin typeface="Arial" panose="020B0604020202020204" pitchFamily="34" charset="0"/>
              <a:cs typeface="B Nazanin" pitchFamily="2" charset="-78"/>
            </a:endParaRPr>
          </a:p>
          <a:p>
            <a:pPr algn="r" rtl="1">
              <a:buClr>
                <a:srgbClr val="00B050"/>
              </a:buClr>
              <a:buFont typeface="Wingdings" panose="05000000000000000000" pitchFamily="2" charset="2"/>
              <a:buChar char="v"/>
            </a:pPr>
            <a:r>
              <a:rPr lang="fa-IR" sz="2400" smtClean="0">
                <a:latin typeface="Arial" panose="020B0604020202020204" pitchFamily="34" charset="0"/>
                <a:cs typeface="B Nazanin" pitchFamily="2" charset="-78"/>
              </a:rPr>
              <a:t>جايگزين كردن غذاهاي آبپز، كبابي يا بخارپز به جاي سرخ شده ( تفت دادن با مقدار کم روغن و مدت کوتاه )</a:t>
            </a:r>
            <a:endParaRPr lang="en-US" sz="2400" smtClean="0">
              <a:latin typeface="Arial" panose="020B0604020202020204" pitchFamily="34" charset="0"/>
              <a:cs typeface="B Nazanin" pitchFamily="2" charset="-78"/>
            </a:endParaRPr>
          </a:p>
          <a:p>
            <a:pPr algn="r" rtl="1">
              <a:buClr>
                <a:srgbClr val="00B050"/>
              </a:buClr>
              <a:buFont typeface="Wingdings" panose="05000000000000000000" pitchFamily="2" charset="2"/>
              <a:buChar char="v"/>
            </a:pPr>
            <a:r>
              <a:rPr lang="fa-IR" sz="2400" smtClean="0">
                <a:latin typeface="Arial" panose="020B0604020202020204" pitchFamily="34" charset="0"/>
                <a:cs typeface="B Nazanin" pitchFamily="2" charset="-78"/>
              </a:rPr>
              <a:t>پرهيز از تعارف بيش از حد غذا و اجبار نکردن مهمان ها و افراد خانواده برای خوردن بیشتر</a:t>
            </a:r>
            <a:endParaRPr lang="en-US" sz="2400" smtClean="0">
              <a:latin typeface="Arial" panose="020B0604020202020204" pitchFamily="34" charset="0"/>
              <a:cs typeface="B Nazanin" pitchFamily="2" charset="-78"/>
            </a:endParaRPr>
          </a:p>
          <a:p>
            <a:pPr algn="r" rtl="1">
              <a:buClr>
                <a:srgbClr val="00B050"/>
              </a:buClr>
              <a:buFont typeface="Wingdings" panose="05000000000000000000" pitchFamily="2" charset="2"/>
              <a:buChar char="v"/>
            </a:pPr>
            <a:r>
              <a:rPr lang="fa-IR" sz="2400" smtClean="0">
                <a:latin typeface="Arial" panose="020B0604020202020204" pitchFamily="34" charset="0"/>
                <a:cs typeface="B Nazanin" pitchFamily="2" charset="-78"/>
              </a:rPr>
              <a:t>مصرف آب به جاي آبميوه و نوشابه و شربت در هنگام تشنگي</a:t>
            </a:r>
            <a:endParaRPr lang="en-US" sz="2400" smtClean="0">
              <a:latin typeface="Arial" panose="020B0604020202020204" pitchFamily="34" charset="0"/>
              <a:cs typeface="B Nazanin" pitchFamily="2" charset="-78"/>
            </a:endParaRPr>
          </a:p>
          <a:p>
            <a:pPr algn="r" rtl="1">
              <a:buClr>
                <a:srgbClr val="00B050"/>
              </a:buClr>
              <a:buFont typeface="Wingdings" panose="05000000000000000000" pitchFamily="2" charset="2"/>
              <a:buChar char="v"/>
            </a:pPr>
            <a:r>
              <a:rPr lang="fa-IR" sz="2400" smtClean="0">
                <a:latin typeface="Arial" panose="020B0604020202020204" pitchFamily="34" charset="0"/>
                <a:cs typeface="B Nazanin" pitchFamily="2" charset="-78"/>
              </a:rPr>
              <a:t>حذف قندان از روی میز پذیرایی و حذف شکر پاش در سفره صبحانه</a:t>
            </a:r>
            <a:endParaRPr lang="en-US" sz="2400" smtClean="0">
              <a:latin typeface="Arial" panose="020B0604020202020204" pitchFamily="34" charset="0"/>
              <a:cs typeface="B Nazanin" pitchFamily="2" charset="-78"/>
            </a:endParaRPr>
          </a:p>
          <a:p>
            <a:pPr algn="r" rtl="1">
              <a:buClr>
                <a:srgbClr val="00B050"/>
              </a:buClr>
              <a:buFont typeface="Wingdings" panose="05000000000000000000" pitchFamily="2" charset="2"/>
              <a:buChar char="v"/>
            </a:pPr>
            <a:r>
              <a:rPr lang="fa-IR" sz="2400" smtClean="0">
                <a:latin typeface="Arial" panose="020B0604020202020204" pitchFamily="34" charset="0"/>
                <a:cs typeface="B Nazanin" pitchFamily="2" charset="-78"/>
              </a:rPr>
              <a:t>عدم استفاده از تلویزیون، موبایل یا هر چیزی که باعث حواس پرتی در هنگام غذا خوردن می شود.</a:t>
            </a:r>
            <a:endParaRPr lang="en-US" sz="2400" smtClean="0">
              <a:latin typeface="Arial" panose="020B0604020202020204" pitchFamily="34" charset="0"/>
              <a:cs typeface="B Nazanin" pitchFamily="2" charset="-78"/>
            </a:endParaRPr>
          </a:p>
          <a:p>
            <a:pPr algn="r" rtl="1">
              <a:buClr>
                <a:srgbClr val="00B050"/>
              </a:buClr>
              <a:buFont typeface="Wingdings" panose="05000000000000000000" pitchFamily="2" charset="2"/>
              <a:buChar char="v"/>
            </a:pPr>
            <a:r>
              <a:rPr lang="fa-IR" sz="2400" smtClean="0">
                <a:latin typeface="Arial" panose="020B0604020202020204" pitchFamily="34" charset="0"/>
                <a:cs typeface="B Nazanin" pitchFamily="2" charset="-78"/>
              </a:rPr>
              <a:t>انجام ورزش های خانگی و حرکات نرمشی در منزل</a:t>
            </a:r>
            <a:endParaRPr lang="en-US" sz="2400" smtClean="0">
              <a:latin typeface="Arial" panose="020B0604020202020204" pitchFamily="34" charset="0"/>
              <a:cs typeface="B Nazanin" pitchFamily="2" charset="-7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860550" y="182563"/>
            <a:ext cx="9644063" cy="1281112"/>
          </a:xfrm>
        </p:spPr>
        <p:txBody>
          <a:bodyPr/>
          <a:lstStyle/>
          <a:p>
            <a:pPr algn="ctr" rtl="1"/>
            <a:r>
              <a:rPr lang="fa-IR" sz="3200" b="1" smtClean="0">
                <a:solidFill>
                  <a:srgbClr val="C00000"/>
                </a:solidFill>
                <a:cs typeface="B Nazanin" pitchFamily="2" charset="-78"/>
              </a:rPr>
              <a:t>پيشنهاد سازمان جهانی بهداشت  براي نوجوانان سنين مدرسه</a:t>
            </a:r>
            <a:br>
              <a:rPr lang="fa-IR" sz="3200" b="1" smtClean="0">
                <a:solidFill>
                  <a:srgbClr val="C00000"/>
                </a:solidFill>
                <a:cs typeface="B Nazanin" pitchFamily="2" charset="-78"/>
              </a:rPr>
            </a:br>
            <a:r>
              <a:rPr lang="fa-IR" sz="3200" b="1" smtClean="0">
                <a:solidFill>
                  <a:srgbClr val="C00000"/>
                </a:solidFill>
                <a:cs typeface="B Nazanin" pitchFamily="2" charset="-78"/>
              </a:rPr>
              <a:t> (6 تا 18 سال)</a:t>
            </a:r>
            <a:endParaRPr lang="en-US" sz="3200" b="1" smtClean="0">
              <a:solidFill>
                <a:srgbClr val="C00000"/>
              </a:solidFill>
              <a:cs typeface="B Nazanin" pitchFamily="2" charset="-78"/>
            </a:endParaRPr>
          </a:p>
        </p:txBody>
      </p:sp>
      <p:sp>
        <p:nvSpPr>
          <p:cNvPr id="49155" name="Content Placeholder 2"/>
          <p:cNvSpPr>
            <a:spLocks noGrp="1"/>
          </p:cNvSpPr>
          <p:nvPr>
            <p:ph idx="1"/>
          </p:nvPr>
        </p:nvSpPr>
        <p:spPr>
          <a:xfrm>
            <a:off x="1608138" y="1463675"/>
            <a:ext cx="9896475" cy="4448175"/>
          </a:xfrm>
        </p:spPr>
        <p:txBody>
          <a:bodyPr/>
          <a:lstStyle/>
          <a:p>
            <a:pPr algn="r" rtl="1">
              <a:buFont typeface="Wingdings" panose="05000000000000000000" pitchFamily="2" charset="2"/>
              <a:buChar char="ü"/>
            </a:pPr>
            <a:r>
              <a:rPr lang="fa-IR" sz="3200" smtClean="0">
                <a:latin typeface="Arial" panose="020B0604020202020204" pitchFamily="34" charset="0"/>
                <a:cs typeface="B Nazanin" pitchFamily="2" charset="-78"/>
              </a:rPr>
              <a:t>محدود ساختن تامين انرژي از منابع چربي و قندهاي ساده</a:t>
            </a:r>
            <a:endParaRPr lang="en-US" sz="3200" smtClean="0">
              <a:latin typeface="Arial" panose="020B0604020202020204" pitchFamily="34" charset="0"/>
              <a:cs typeface="B Nazanin" pitchFamily="2" charset="-78"/>
            </a:endParaRPr>
          </a:p>
          <a:p>
            <a:pPr algn="r" rtl="1">
              <a:buFont typeface="Wingdings" panose="05000000000000000000" pitchFamily="2" charset="2"/>
              <a:buChar char="ü"/>
            </a:pPr>
            <a:r>
              <a:rPr lang="fa-IR" sz="3200" smtClean="0">
                <a:latin typeface="Arial" panose="020B0604020202020204" pitchFamily="34" charset="0"/>
                <a:cs typeface="B Nazanin" pitchFamily="2" charset="-78"/>
              </a:rPr>
              <a:t>افزايش مصرف ميوه‌ها ، سبزي‌ها ، حبوبات </a:t>
            </a:r>
            <a:endParaRPr lang="en-US" sz="3200" smtClean="0">
              <a:latin typeface="Arial" panose="020B0604020202020204" pitchFamily="34" charset="0"/>
              <a:cs typeface="B Nazanin" pitchFamily="2" charset="-78"/>
            </a:endParaRPr>
          </a:p>
          <a:p>
            <a:pPr algn="r" rtl="1">
              <a:buFont typeface="Wingdings" panose="05000000000000000000" pitchFamily="2" charset="2"/>
              <a:buChar char="ü"/>
            </a:pPr>
            <a:r>
              <a:rPr lang="fa-IR" sz="3200" smtClean="0">
                <a:latin typeface="Arial" panose="020B0604020202020204" pitchFamily="34" charset="0"/>
                <a:cs typeface="B Nazanin" pitchFamily="2" charset="-78"/>
              </a:rPr>
              <a:t>مبادرت به فعاليت‌هاي بدني منظم و روزانه (دست كم 60 دقيقه در روز)</a:t>
            </a:r>
          </a:p>
          <a:p>
            <a:pPr algn="r" rtl="1">
              <a:buFont typeface="Wingdings" panose="05000000000000000000" pitchFamily="2" charset="2"/>
              <a:buChar char="ü"/>
            </a:pPr>
            <a:r>
              <a:rPr lang="fa-IR" sz="3200" smtClean="0">
                <a:latin typeface="Arial" panose="020B0604020202020204" pitchFamily="34" charset="0"/>
                <a:cs typeface="B Nazanin" pitchFamily="2" charset="-78"/>
              </a:rPr>
              <a:t>محدود کردن مصرف نوشیدنی های دارای قند افزوده( نوشابه های گازدار، آب میوه های صنعتی و..)</a:t>
            </a:r>
          </a:p>
          <a:p>
            <a:pPr algn="r" rtl="1">
              <a:buFont typeface="Wingdings" panose="05000000000000000000" pitchFamily="2" charset="2"/>
              <a:buChar char="ü"/>
            </a:pPr>
            <a:r>
              <a:rPr lang="fa-IR" sz="3200" smtClean="0">
                <a:latin typeface="Arial" panose="020B0604020202020204" pitchFamily="34" charset="0"/>
                <a:cs typeface="B Nazanin" pitchFamily="2" charset="-78"/>
              </a:rPr>
              <a:t>محدود کردن مصرف فست فود ها</a:t>
            </a:r>
            <a:endParaRPr lang="en-US" sz="3200" smtClean="0">
              <a:latin typeface="Arial" panose="020B0604020202020204" pitchFamily="34" charset="0"/>
              <a:cs typeface="B Nazanin" pitchFamily="2" charset="-7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176463" y="120650"/>
            <a:ext cx="7467600" cy="1143000"/>
          </a:xfrm>
        </p:spPr>
        <p:txBody>
          <a:bodyPr/>
          <a:lstStyle/>
          <a:p>
            <a:pPr algn="ctr" rtl="1"/>
            <a:r>
              <a:rPr lang="fa-IR" b="1" smtClean="0">
                <a:solidFill>
                  <a:srgbClr val="C00000"/>
                </a:solidFill>
                <a:cs typeface="B Nazanin" pitchFamily="2" charset="-78"/>
              </a:rPr>
              <a:t>پیامد های مصرف زیاد قند  و شکر              </a:t>
            </a:r>
            <a:endParaRPr lang="en-US" b="1" smtClean="0">
              <a:solidFill>
                <a:srgbClr val="C00000"/>
              </a:solidFill>
              <a:cs typeface="B Nazanin" pitchFamily="2" charset="-78"/>
            </a:endParaRPr>
          </a:p>
        </p:txBody>
      </p:sp>
      <p:sp>
        <p:nvSpPr>
          <p:cNvPr id="50179" name="Content Placeholder 2"/>
          <p:cNvSpPr>
            <a:spLocks noGrp="1"/>
          </p:cNvSpPr>
          <p:nvPr>
            <p:ph idx="1"/>
          </p:nvPr>
        </p:nvSpPr>
        <p:spPr>
          <a:xfrm>
            <a:off x="236538" y="981075"/>
            <a:ext cx="11587162" cy="5703888"/>
          </a:xfrm>
        </p:spPr>
        <p:txBody>
          <a:bodyPr/>
          <a:lstStyle/>
          <a:p>
            <a:pPr algn="r" rtl="1">
              <a:buClr>
                <a:srgbClr val="00B050"/>
              </a:buClr>
              <a:buFont typeface="Wingdings" panose="05000000000000000000" pitchFamily="2" charset="2"/>
              <a:buChar char="v"/>
            </a:pPr>
            <a:r>
              <a:rPr lang="fa-IR" altLang="en-US" sz="2800" smtClean="0">
                <a:solidFill>
                  <a:srgbClr val="FF0000"/>
                </a:solidFill>
                <a:latin typeface="Arial" panose="020B0604020202020204" pitchFamily="34" charset="0"/>
                <a:cs typeface="B Nazanin" pitchFamily="2" charset="-78"/>
              </a:rPr>
              <a:t>توصیه</a:t>
            </a:r>
            <a:r>
              <a:rPr lang="en-US" altLang="en-US" sz="2800" smtClean="0">
                <a:solidFill>
                  <a:srgbClr val="FF0000"/>
                </a:solidFill>
                <a:latin typeface="Arial" panose="020B0604020202020204" pitchFamily="34" charset="0"/>
                <a:cs typeface="B Nazanin" pitchFamily="2" charset="-78"/>
              </a:rPr>
              <a:t> WHO </a:t>
            </a:r>
            <a:r>
              <a:rPr lang="fa-IR" altLang="en-US" sz="2800" smtClean="0">
                <a:solidFill>
                  <a:srgbClr val="FF0000"/>
                </a:solidFill>
                <a:latin typeface="Arial" panose="020B0604020202020204" pitchFamily="34" charset="0"/>
                <a:cs typeface="B Nazanin" pitchFamily="2" charset="-78"/>
              </a:rPr>
              <a:t>: مصرف روزانه کمتر از 25 گرم (5 قاشق مربا خوری) شکر و یا 6 حبه قند( هر حبه قند 4-3 گرم )</a:t>
            </a:r>
          </a:p>
          <a:p>
            <a:pPr algn="r" rtl="1">
              <a:buClr>
                <a:srgbClr val="00B050"/>
              </a:buClr>
              <a:buFont typeface="Wingdings" panose="05000000000000000000" pitchFamily="2" charset="2"/>
              <a:buChar char="v"/>
            </a:pPr>
            <a:r>
              <a:rPr lang="fa-IR" altLang="en-US" sz="2800" smtClean="0">
                <a:latin typeface="Arial" panose="020B0604020202020204" pitchFamily="34" charset="0"/>
                <a:cs typeface="B Nazanin" pitchFamily="2" charset="-78"/>
              </a:rPr>
              <a:t>این مقدار شامل قند پنهان در مواد خوراکی مثل عسل، مربا ، بستنی ، نوشابه و آب میوه ، شیرینی و شکلات هم می شود.</a:t>
            </a:r>
          </a:p>
          <a:p>
            <a:pPr algn="r" rtl="1">
              <a:buClr>
                <a:srgbClr val="00B050"/>
              </a:buClr>
              <a:buFont typeface="Wingdings" panose="05000000000000000000" pitchFamily="2" charset="2"/>
              <a:buChar char="v"/>
            </a:pPr>
            <a:r>
              <a:rPr lang="fa-IR" altLang="en-US" sz="2800" smtClean="0">
                <a:latin typeface="Arial" panose="020B0604020202020204" pitchFamily="34" charset="0"/>
                <a:cs typeface="B Nazanin" pitchFamily="2" charset="-78"/>
              </a:rPr>
              <a:t>یک قوطی نوشابه 28 گرم  قند دارد</a:t>
            </a:r>
          </a:p>
          <a:p>
            <a:pPr algn="r" rtl="1">
              <a:buClr>
                <a:srgbClr val="00B050"/>
              </a:buClr>
              <a:buFont typeface="Wingdings" panose="05000000000000000000" pitchFamily="2" charset="2"/>
              <a:buChar char="v"/>
            </a:pPr>
            <a:r>
              <a:rPr lang="fa-IR" altLang="en-US" sz="2800" smtClean="0">
                <a:latin typeface="Arial" panose="020B0604020202020204" pitchFamily="34" charset="0"/>
                <a:cs typeface="B Nazanin" pitchFamily="2" charset="-78"/>
              </a:rPr>
              <a:t>مصرف روزانه یک قوطی نوشابه = 7 کیلوگرم اضافه وزن در سال</a:t>
            </a:r>
          </a:p>
          <a:p>
            <a:pPr algn="r" rtl="1">
              <a:buClr>
                <a:srgbClr val="00B050"/>
              </a:buClr>
              <a:buFont typeface="Wingdings" panose="05000000000000000000" pitchFamily="2" charset="2"/>
              <a:buChar char="v"/>
            </a:pPr>
            <a:r>
              <a:rPr lang="fa-IR" altLang="en-US" sz="2800" smtClean="0">
                <a:latin typeface="Arial" panose="020B0604020202020204" pitchFamily="34" charset="0"/>
                <a:cs typeface="B Nazanin" pitchFamily="2" charset="-78"/>
              </a:rPr>
              <a:t>مصرف منظم و روزانه نوشیدنی های شیرین خطر </a:t>
            </a:r>
            <a:r>
              <a:rPr lang="fa-IR" altLang="en-US" sz="2800" smtClean="0">
                <a:solidFill>
                  <a:srgbClr val="0070C0"/>
                </a:solidFill>
                <a:latin typeface="Arial" panose="020B0604020202020204" pitchFamily="34" charset="0"/>
                <a:cs typeface="B Nazanin" pitchFamily="2" charset="-78"/>
              </a:rPr>
              <a:t>بیماری های قلبی عروقی </a:t>
            </a:r>
            <a:r>
              <a:rPr lang="fa-IR" altLang="en-US" sz="2800" smtClean="0">
                <a:latin typeface="Arial" panose="020B0604020202020204" pitchFamily="34" charset="0"/>
                <a:cs typeface="B Nazanin" pitchFamily="2" charset="-78"/>
              </a:rPr>
              <a:t>را افزایش می دهد</a:t>
            </a:r>
          </a:p>
          <a:p>
            <a:pPr algn="r" rtl="1">
              <a:buClr>
                <a:srgbClr val="00B050"/>
              </a:buClr>
              <a:buFont typeface="Wingdings" panose="05000000000000000000" pitchFamily="2" charset="2"/>
              <a:buChar char="v"/>
            </a:pPr>
            <a:r>
              <a:rPr lang="fa-IR" altLang="en-US" sz="2800" smtClean="0">
                <a:latin typeface="Arial" panose="020B0604020202020204" pitchFamily="34" charset="0"/>
                <a:cs typeface="B Nazanin" pitchFamily="2" charset="-78"/>
              </a:rPr>
              <a:t>محصولات غذایی دارای قند افزوده (قهوه فوری، نوشیدنی ها و..) خطر ابتلا به </a:t>
            </a:r>
            <a:r>
              <a:rPr lang="fa-IR" altLang="en-US" sz="2800" smtClean="0">
                <a:solidFill>
                  <a:srgbClr val="0070C0"/>
                </a:solidFill>
                <a:latin typeface="Arial" panose="020B0604020202020204" pitchFamily="34" charset="0"/>
                <a:cs typeface="B Nazanin" pitchFamily="2" charset="-78"/>
              </a:rPr>
              <a:t>سرطان پانکراس و پستان </a:t>
            </a:r>
            <a:r>
              <a:rPr lang="fa-IR" altLang="en-US" sz="2800" smtClean="0">
                <a:latin typeface="Arial" panose="020B0604020202020204" pitchFamily="34" charset="0"/>
                <a:cs typeface="B Nazanin" pitchFamily="2" charset="-78"/>
              </a:rPr>
              <a:t>را افزایش می دهد</a:t>
            </a:r>
          </a:p>
          <a:p>
            <a:pPr algn="r" rtl="1">
              <a:buClr>
                <a:srgbClr val="00B050"/>
              </a:buClr>
              <a:buFont typeface="Wingdings" panose="05000000000000000000" pitchFamily="2" charset="2"/>
              <a:buChar char="v"/>
            </a:pPr>
            <a:r>
              <a:rPr lang="fa-IR" altLang="en-US" sz="2800" smtClean="0">
                <a:latin typeface="Arial" panose="020B0604020202020204" pitchFamily="34" charset="0"/>
                <a:cs typeface="B Nazanin" pitchFamily="2" charset="-78"/>
              </a:rPr>
              <a:t>مصرف زیاد قند و شكر موجب كاهش كلسترول خوب </a:t>
            </a:r>
            <a:r>
              <a:rPr lang="en-US" altLang="en-US" sz="2800" smtClean="0">
                <a:latin typeface="Arial" panose="020B0604020202020204" pitchFamily="34" charset="0"/>
                <a:cs typeface="B Nazanin" pitchFamily="2" charset="-78"/>
              </a:rPr>
              <a:t>HDL</a:t>
            </a:r>
            <a:r>
              <a:rPr lang="fa-IR" altLang="en-US" sz="2800" smtClean="0">
                <a:latin typeface="Arial" panose="020B0604020202020204" pitchFamily="34" charset="0"/>
                <a:cs typeface="B Nazanin" pitchFamily="2" charset="-78"/>
              </a:rPr>
              <a:t> و بالارفتن تري گليسريد خون می شود.</a:t>
            </a:r>
          </a:p>
          <a:p>
            <a:pPr algn="r" rtl="1"/>
            <a:endParaRPr lang="en-US" altLang="en-US" smtClean="0">
              <a:cs typeface="B Nazanin"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946275" y="119063"/>
            <a:ext cx="8912225" cy="1281112"/>
          </a:xfrm>
        </p:spPr>
        <p:txBody>
          <a:bodyPr/>
          <a:lstStyle/>
          <a:p>
            <a:pPr algn="ctr" rtl="1"/>
            <a:r>
              <a:rPr lang="fa-IR" b="1" smtClean="0">
                <a:solidFill>
                  <a:srgbClr val="C00000"/>
                </a:solidFill>
                <a:cs typeface="B Nazanin" pitchFamily="2" charset="-78"/>
              </a:rPr>
              <a:t>پیامد های مصرف زیاد روغن و چربی               </a:t>
            </a:r>
            <a:endParaRPr lang="en-US" b="1" smtClean="0">
              <a:solidFill>
                <a:srgbClr val="C00000"/>
              </a:solidFill>
              <a:cs typeface="B Nazanin" pitchFamily="2" charset="-78"/>
            </a:endParaRPr>
          </a:p>
        </p:txBody>
      </p:sp>
      <p:sp>
        <p:nvSpPr>
          <p:cNvPr id="51203" name="Content Placeholder 2"/>
          <p:cNvSpPr>
            <a:spLocks noGrp="1"/>
          </p:cNvSpPr>
          <p:nvPr>
            <p:ph idx="1"/>
          </p:nvPr>
        </p:nvSpPr>
        <p:spPr>
          <a:xfrm>
            <a:off x="504825" y="1230313"/>
            <a:ext cx="11445875" cy="5281612"/>
          </a:xfrm>
        </p:spPr>
        <p:txBody>
          <a:bodyPr/>
          <a:lstStyle/>
          <a:p>
            <a:pPr algn="r" rtl="1">
              <a:buClr>
                <a:srgbClr val="00B050"/>
              </a:buClr>
              <a:buFont typeface="Wingdings" panose="05000000000000000000" pitchFamily="2" charset="2"/>
              <a:buChar char="v"/>
            </a:pPr>
            <a:r>
              <a:rPr lang="fa-IR" sz="2800" smtClean="0">
                <a:latin typeface="Arial" panose="020B0604020202020204" pitchFamily="34" charset="0"/>
                <a:cs typeface="B Nazanin" pitchFamily="2" charset="-78"/>
              </a:rPr>
              <a:t>مصرف بيش از حد روغنها علاوه بر ايجاد چاقي،خطر ابتلا به بيمار يهاي قلب ي عروقي و برخي از انواع سرطا نها را افزايش ميدهد</a:t>
            </a:r>
            <a:endParaRPr lang="en-US" sz="2800" smtClean="0">
              <a:latin typeface="Arial" panose="020B0604020202020204" pitchFamily="34" charset="0"/>
              <a:cs typeface="B Nazanin" pitchFamily="2" charset="-78"/>
            </a:endParaRPr>
          </a:p>
          <a:p>
            <a:pPr algn="r" rtl="1">
              <a:buClr>
                <a:srgbClr val="00B050"/>
              </a:buClr>
              <a:buFont typeface="Wingdings" panose="05000000000000000000" pitchFamily="2" charset="2"/>
              <a:buChar char="v"/>
            </a:pPr>
            <a:r>
              <a:rPr lang="fa-IR" sz="2800" smtClean="0">
                <a:latin typeface="Arial" panose="020B0604020202020204" pitchFamily="34" charset="0"/>
                <a:cs typeface="B Nazanin" pitchFamily="2" charset="-78"/>
              </a:rPr>
              <a:t>براي پيشگيري ازچاقی و بيماريهاي قلبي عروقي و سرطانها، حذف چربي اشباع از منابع حيواني مثل گوشت قرمز و لبنيات پرچرب بسيار سودمند است.</a:t>
            </a:r>
          </a:p>
          <a:p>
            <a:pPr algn="r" rtl="1">
              <a:buClr>
                <a:srgbClr val="00B050"/>
              </a:buClr>
              <a:buFont typeface="Wingdings" panose="05000000000000000000" pitchFamily="2" charset="2"/>
              <a:buChar char="v"/>
            </a:pPr>
            <a:r>
              <a:rPr lang="fa-IR" sz="2800" smtClean="0">
                <a:latin typeface="Arial" panose="020B0604020202020204" pitchFamily="34" charset="0"/>
                <a:cs typeface="B Nazanin" pitchFamily="2" charset="-78"/>
              </a:rPr>
              <a:t>جایگزین کردن چربیهاي جامد حاوی اسیدهای چرب اشباع با روغن های مایع حاوی اسیدهای چرب غیر اشباع موجب کاهش غلظت کلسترول خون می شود.</a:t>
            </a:r>
          </a:p>
          <a:p>
            <a:pPr algn="r" rtl="1">
              <a:buClr>
                <a:srgbClr val="00B050"/>
              </a:buClr>
              <a:buFont typeface="Wingdings" panose="05000000000000000000" pitchFamily="2" charset="2"/>
              <a:buChar char="v"/>
            </a:pPr>
            <a:r>
              <a:rPr lang="fa-IR" sz="2800" smtClean="0">
                <a:latin typeface="Arial" panose="020B0604020202020204" pitchFamily="34" charset="0"/>
                <a:cs typeface="B Nazanin" pitchFamily="2" charset="-78"/>
              </a:rPr>
              <a:t>از جمله شایعترین سرطان ها در کشور ما سرطان پروستات و سرطان سینه است که ارتباط آن با مصرف زیاد چربی و روغن نشان داده شده است.</a:t>
            </a:r>
          </a:p>
          <a:p>
            <a:pPr algn="r" rtl="1">
              <a:buClr>
                <a:srgbClr val="00B050"/>
              </a:buClr>
              <a:buFont typeface="Wingdings" panose="05000000000000000000" pitchFamily="2" charset="2"/>
              <a:buChar char="v"/>
            </a:pPr>
            <a:r>
              <a:rPr lang="fa-IR" sz="2800" smtClean="0">
                <a:latin typeface="Arial" panose="020B0604020202020204" pitchFamily="34" charset="0"/>
                <a:cs typeface="B Nazanin" pitchFamily="2" charset="-78"/>
              </a:rPr>
              <a:t>دریافت مواد غذایی حاوی اسید های چرب ترانس که عمده ترین آن روغن نباتی هیدروژنه ، غذاهای فرآوری شده و کیک ها و کلوچه هاست باعث افزایش در غلظت کلسترول بد</a:t>
            </a:r>
            <a:r>
              <a:rPr lang="en-US" sz="2800" smtClean="0">
                <a:latin typeface="Arial" panose="020B0604020202020204" pitchFamily="34" charset="0"/>
                <a:cs typeface="B Nazanin" pitchFamily="2" charset="-78"/>
              </a:rPr>
              <a:t> ( LDL)</a:t>
            </a:r>
            <a:r>
              <a:rPr lang="fa-IR" sz="2800" smtClean="0">
                <a:latin typeface="Arial" panose="020B0604020202020204" pitchFamily="34" charset="0"/>
                <a:cs typeface="B Nazanin" pitchFamily="2" charset="-78"/>
              </a:rPr>
              <a:t>و کاهش کلسترول خوب </a:t>
            </a:r>
            <a:r>
              <a:rPr lang="en-US" sz="2800" smtClean="0">
                <a:latin typeface="Arial" panose="020B0604020202020204" pitchFamily="34" charset="0"/>
                <a:cs typeface="B Nazanin" pitchFamily="2" charset="-78"/>
              </a:rPr>
              <a:t> (HDL)</a:t>
            </a:r>
            <a:r>
              <a:rPr lang="fa-IR" sz="2800" smtClean="0">
                <a:latin typeface="Arial" panose="020B0604020202020204" pitchFamily="34" charset="0"/>
                <a:cs typeface="B Nazanin" pitchFamily="2" charset="-78"/>
              </a:rPr>
              <a:t>می شود</a:t>
            </a:r>
            <a:endParaRPr lang="en-US" sz="2800" smtClean="0">
              <a:latin typeface="Arial" panose="020B0604020202020204" pitchFamily="34" charset="0"/>
              <a:cs typeface="B Nazanin"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4713" y="125413"/>
            <a:ext cx="7172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9459913" y="1924050"/>
            <a:ext cx="2584450" cy="2820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sz="2400" dirty="0">
                <a:cs typeface="B Nazanin" panose="00000400000000000000" pitchFamily="2" charset="-78"/>
              </a:rPr>
              <a:t>رعایت تعادل و تنوع در برنامه غذایی روزانه شرط سلامتی و پیشگیری از چاقی است</a:t>
            </a:r>
            <a:endParaRPr lang="en-US" sz="2400"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057400" y="-220663"/>
            <a:ext cx="8910638" cy="1281113"/>
          </a:xfrm>
        </p:spPr>
        <p:txBody>
          <a:bodyPr rtlCol="0">
            <a:normAutofit fontScale="90000"/>
          </a:bodyPr>
          <a:lstStyle/>
          <a:p>
            <a:pPr algn="ctr" rtl="1" fontAlgn="auto">
              <a:spcAft>
                <a:spcPts val="0"/>
              </a:spcAft>
              <a:defRPr/>
            </a:pPr>
            <a:r>
              <a:rPr lang="en-US" sz="4000" dirty="0">
                <a:solidFill>
                  <a:schemeClr val="tx1">
                    <a:lumMod val="85000"/>
                    <a:lumOff val="15000"/>
                  </a:schemeClr>
                </a:solidFill>
                <a:cs typeface="B Nazanin" panose="00000400000000000000" pitchFamily="2" charset="-78"/>
              </a:rPr>
              <a:t/>
            </a:r>
            <a:br>
              <a:rPr lang="en-US" sz="4000" dirty="0">
                <a:solidFill>
                  <a:schemeClr val="tx1">
                    <a:lumMod val="85000"/>
                    <a:lumOff val="15000"/>
                  </a:schemeClr>
                </a:solidFill>
                <a:cs typeface="B Nazanin" panose="00000400000000000000" pitchFamily="2" charset="-78"/>
              </a:rPr>
            </a:br>
            <a:r>
              <a:rPr lang="fa-IR" sz="4000" dirty="0" smtClean="0">
                <a:solidFill>
                  <a:srgbClr val="C00000"/>
                </a:solidFill>
                <a:cs typeface="B Nazanin" panose="00000400000000000000" pitchFamily="2" charset="-78"/>
              </a:rPr>
              <a:t>شیوع چاقی کودکان  و نوجوانان در جهان</a:t>
            </a:r>
            <a:endParaRPr lang="en-US" sz="4000" dirty="0">
              <a:solidFill>
                <a:srgbClr val="C00000"/>
              </a:solidFill>
              <a:cs typeface="B Nazanin" panose="00000400000000000000" pitchFamily="2" charset="-78"/>
            </a:endParaRPr>
          </a:p>
        </p:txBody>
      </p:sp>
      <p:sp>
        <p:nvSpPr>
          <p:cNvPr id="21507" name="Rectangle 3"/>
          <p:cNvSpPr>
            <a:spLocks noGrp="1" noChangeArrowheads="1"/>
          </p:cNvSpPr>
          <p:nvPr>
            <p:ph idx="1"/>
          </p:nvPr>
        </p:nvSpPr>
        <p:spPr>
          <a:xfrm>
            <a:off x="803275" y="1450975"/>
            <a:ext cx="10701338" cy="4918075"/>
          </a:xfrm>
        </p:spPr>
        <p:txBody>
          <a:bodyPr/>
          <a:lstStyle/>
          <a:p>
            <a:pPr algn="r" rtl="1">
              <a:lnSpc>
                <a:spcPct val="90000"/>
              </a:lnSpc>
              <a:buClr>
                <a:schemeClr val="accent2"/>
              </a:buClr>
              <a:buFont typeface="Wingdings" panose="05000000000000000000" pitchFamily="2" charset="2"/>
              <a:buChar char="v"/>
            </a:pPr>
            <a:r>
              <a:rPr lang="fa-IR" sz="4400" smtClean="0">
                <a:solidFill>
                  <a:schemeClr val="tx1"/>
                </a:solidFill>
                <a:latin typeface="Arial" panose="020B0604020202020204" pitchFamily="34" charset="0"/>
                <a:cs typeface="B Nazanin" pitchFamily="2" charset="-78"/>
              </a:rPr>
              <a:t>چاقی کودکان  و نوجوانان یک مشکل جدی بهداشت عمومی در جهان است.</a:t>
            </a:r>
          </a:p>
          <a:p>
            <a:pPr algn="r" rtl="1">
              <a:buClr>
                <a:schemeClr val="accent2"/>
              </a:buClr>
              <a:buFont typeface="Wingdings" panose="05000000000000000000" pitchFamily="2" charset="2"/>
              <a:buChar char="v"/>
            </a:pPr>
            <a:r>
              <a:rPr lang="fa-IR" sz="4400" smtClean="0">
                <a:latin typeface="Arial" panose="020B0604020202020204" pitchFamily="34" charset="0"/>
                <a:cs typeface="B Nazanin" pitchFamily="2" charset="-78"/>
              </a:rPr>
              <a:t>شیوع اضافه وزن و چاقی درکودکان و نوجوانان 19-5 سال از 4 درصد در سال 1975 به 18 درصد در دختران و 19% در پسران در سال 2017 افزایش یافته است . </a:t>
            </a:r>
            <a:endParaRPr lang="fa-IR" sz="4400" smtClean="0">
              <a:solidFill>
                <a:schemeClr val="tx1"/>
              </a:solidFill>
              <a:latin typeface="Arial" panose="020B0604020202020204" pitchFamily="34" charset="0"/>
              <a:cs typeface="B Nazanin"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103438" y="166688"/>
            <a:ext cx="8912225" cy="889000"/>
          </a:xfrm>
        </p:spPr>
        <p:txBody>
          <a:bodyPr/>
          <a:lstStyle/>
          <a:p>
            <a:pPr algn="ctr"/>
            <a:r>
              <a:rPr lang="fa-IR" smtClean="0">
                <a:solidFill>
                  <a:schemeClr val="accent1"/>
                </a:solidFill>
                <a:cs typeface="B Nazanin" pitchFamily="2" charset="-78"/>
              </a:rPr>
              <a:t>توصیه های تغذیه ای برای کنترل وزن </a:t>
            </a:r>
            <a:endParaRPr lang="en-US" smtClean="0">
              <a:solidFill>
                <a:schemeClr val="accent1"/>
              </a:solidFill>
              <a:cs typeface="B Nazanin" pitchFamily="2" charset="-78"/>
            </a:endParaRPr>
          </a:p>
        </p:txBody>
      </p:sp>
      <p:sp>
        <p:nvSpPr>
          <p:cNvPr id="53251" name="Content Placeholder 2"/>
          <p:cNvSpPr>
            <a:spLocks noGrp="1"/>
          </p:cNvSpPr>
          <p:nvPr>
            <p:ph idx="1"/>
          </p:nvPr>
        </p:nvSpPr>
        <p:spPr>
          <a:xfrm>
            <a:off x="614363" y="1246188"/>
            <a:ext cx="10890250" cy="5106987"/>
          </a:xfrm>
        </p:spPr>
        <p:txBody>
          <a:bodyPr/>
          <a:lstStyle/>
          <a:p>
            <a:pPr algn="r" rtl="1">
              <a:buClr>
                <a:srgbClr val="7030A0"/>
              </a:buClr>
              <a:buFont typeface="Wingdings" panose="05000000000000000000" pitchFamily="2" charset="2"/>
              <a:buChar char="Ø"/>
            </a:pPr>
            <a:r>
              <a:rPr lang="fa-IR" sz="3200" smtClean="0">
                <a:latin typeface="Arial" panose="020B0604020202020204" pitchFamily="34" charset="0"/>
                <a:cs typeface="B Nazanin" pitchFamily="2" charset="-78"/>
              </a:rPr>
              <a:t>مصرف روزانه صبحانه سالم. یک صبحانه سالم شامل نان سبوس دار، پنیر کم چرب، تخم مرغ آب پز، خیار، گوجه فرنگی، عدسی کم چرب، حلیم کم چرب و کم شیرین، شیر ساده و ... است. </a:t>
            </a:r>
            <a:endParaRPr lang="en-US" sz="3200" smtClean="0">
              <a:latin typeface="Arial" panose="020B0604020202020204" pitchFamily="34" charset="0"/>
              <a:cs typeface="B Nazanin" pitchFamily="2" charset="-78"/>
            </a:endParaRPr>
          </a:p>
          <a:p>
            <a:pPr algn="r" rtl="1">
              <a:buClr>
                <a:srgbClr val="7030A0"/>
              </a:buClr>
              <a:buFont typeface="Wingdings" panose="05000000000000000000" pitchFamily="2" charset="2"/>
              <a:buChar char="Ø"/>
            </a:pPr>
            <a:r>
              <a:rPr lang="fa-IR" sz="3200" smtClean="0">
                <a:latin typeface="Arial" panose="020B0604020202020204" pitchFamily="34" charset="0"/>
                <a:cs typeface="B Nazanin" pitchFamily="2" charset="-78"/>
              </a:rPr>
              <a:t>مصرف روزانه میوه و سبزی به میزان 5 سهم ، (حداقل 2 واحد میوه و حداقل 3 واحد سبزی). مصرف سبزی حداقل 3 واحد در روز است و می تواند تا 5 واحد هم افزایش یابد. </a:t>
            </a:r>
            <a:endParaRPr lang="en-US" sz="3200" smtClean="0">
              <a:latin typeface="Arial" panose="020B0604020202020204" pitchFamily="34" charset="0"/>
              <a:cs typeface="B Nazanin" pitchFamily="2" charset="-78"/>
            </a:endParaRPr>
          </a:p>
          <a:p>
            <a:pPr algn="r" rtl="1">
              <a:buClr>
                <a:srgbClr val="7030A0"/>
              </a:buClr>
              <a:buFont typeface="Wingdings" panose="05000000000000000000" pitchFamily="2" charset="2"/>
              <a:buChar char="Ø"/>
            </a:pPr>
            <a:r>
              <a:rPr lang="fa-IR" sz="3200" smtClean="0">
                <a:latin typeface="Arial" panose="020B0604020202020204" pitchFamily="34" charset="0"/>
                <a:cs typeface="B Nazanin" pitchFamily="2" charset="-78"/>
              </a:rPr>
              <a:t>به حداقل رساندن مصرف نوشیدنی های شیرین از قبیل نوشابه های گازدار (زیرو یا بدون قند طبیعی)، نوشابه های ورزشی یا هر نوع نوشیدنی شیرین از جمله آبمیوه‌های صنعتی، ماءالشعیر، شربت ها، شیر کاکائو و شیرهای طعم دار که حاوی قند افزوده، بهتر است حذف یا بسیار محدود شوند</a:t>
            </a:r>
            <a:endParaRPr lang="en-US" sz="3200" smtClean="0">
              <a:latin typeface="Arial" panose="020B0604020202020204" pitchFamily="34" charset="0"/>
              <a:cs typeface="B Nazanin" pitchFamily="2"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041525" y="134938"/>
            <a:ext cx="8910638" cy="795337"/>
          </a:xfrm>
        </p:spPr>
        <p:txBody>
          <a:bodyPr/>
          <a:lstStyle/>
          <a:p>
            <a:pPr algn="ctr" rtl="1"/>
            <a:r>
              <a:rPr lang="fa-IR" smtClean="0">
                <a:solidFill>
                  <a:schemeClr val="accent1"/>
                </a:solidFill>
                <a:cs typeface="B Nazanin" pitchFamily="2" charset="-78"/>
              </a:rPr>
              <a:t>توصیه های تغذیه ای کنترل وزن </a:t>
            </a:r>
            <a:endParaRPr lang="en-US" smtClean="0">
              <a:solidFill>
                <a:schemeClr val="accent1"/>
              </a:solidFill>
              <a:cs typeface="B Nazanin" pitchFamily="2" charset="-78"/>
            </a:endParaRPr>
          </a:p>
        </p:txBody>
      </p:sp>
      <p:sp>
        <p:nvSpPr>
          <p:cNvPr id="54275" name="Content Placeholder 2"/>
          <p:cNvSpPr>
            <a:spLocks noGrp="1"/>
          </p:cNvSpPr>
          <p:nvPr>
            <p:ph idx="1"/>
          </p:nvPr>
        </p:nvSpPr>
        <p:spPr>
          <a:xfrm>
            <a:off x="819150" y="930275"/>
            <a:ext cx="10685463" cy="4981575"/>
          </a:xfrm>
        </p:spPr>
        <p:txBody>
          <a:bodyPr/>
          <a:lstStyle/>
          <a:p>
            <a:pPr algn="r" rtl="1">
              <a:buClr>
                <a:srgbClr val="00B050"/>
              </a:buClr>
              <a:buFont typeface="Wingdings" panose="05000000000000000000" pitchFamily="2" charset="2"/>
              <a:buChar char="v"/>
            </a:pPr>
            <a:r>
              <a:rPr lang="fa-IR" sz="2800" smtClean="0">
                <a:latin typeface="Arial" panose="020B0604020202020204" pitchFamily="34" charset="0"/>
                <a:cs typeface="B Nazanin" pitchFamily="2" charset="-78"/>
              </a:rPr>
              <a:t>به کودک/نوجوان توصیه شود از خود میوه به میزان 2 تا 4 واحد استفاده کند. ضمن اینکه مصرف زیاد میوه هم بدلیل قند موجود در آن ( فروکتوز) موجب چاقی می شود. </a:t>
            </a:r>
            <a:endParaRPr lang="en-US" sz="2800" smtClean="0">
              <a:latin typeface="Arial" panose="020B0604020202020204" pitchFamily="34" charset="0"/>
              <a:cs typeface="B Nazanin" pitchFamily="2" charset="-78"/>
            </a:endParaRPr>
          </a:p>
          <a:p>
            <a:pPr algn="r" rtl="1">
              <a:buClr>
                <a:srgbClr val="00B050"/>
              </a:buClr>
              <a:buFont typeface="Wingdings" panose="05000000000000000000" pitchFamily="2" charset="2"/>
              <a:buChar char="v"/>
            </a:pPr>
            <a:r>
              <a:rPr lang="fa-IR" sz="2800" smtClean="0">
                <a:latin typeface="Arial" panose="020B0604020202020204" pitchFamily="34" charset="0"/>
                <a:cs typeface="B Nazanin" pitchFamily="2" charset="-78"/>
              </a:rPr>
              <a:t>استفاده از نوشیدنی های سالم از جمله دوغ کم نمک و بدون گاز، کفیر، عرقیجات و شربت های سنتی خیلی کم شیرین.</a:t>
            </a:r>
            <a:endParaRPr lang="en-US" sz="2800" smtClean="0">
              <a:latin typeface="Arial" panose="020B0604020202020204" pitchFamily="34" charset="0"/>
              <a:cs typeface="B Nazanin" pitchFamily="2" charset="-78"/>
            </a:endParaRPr>
          </a:p>
          <a:p>
            <a:pPr algn="r" rtl="1">
              <a:buClr>
                <a:srgbClr val="00B050"/>
              </a:buClr>
              <a:buFont typeface="Wingdings" panose="05000000000000000000" pitchFamily="2" charset="2"/>
              <a:buChar char="v"/>
            </a:pPr>
            <a:r>
              <a:rPr lang="fa-IR" sz="2800" smtClean="0">
                <a:latin typeface="Arial" panose="020B0604020202020204" pitchFamily="34" charset="0"/>
                <a:cs typeface="B Nazanin" pitchFamily="2" charset="-78"/>
              </a:rPr>
              <a:t>تشويق به جايگزيني غذاي خانگي به جاي غذاهای رستورانی وفست فود (پیتزا، سوسیس، کالباس و سایر ساندویچ ها).</a:t>
            </a:r>
            <a:endParaRPr lang="en-US" sz="2800" smtClean="0">
              <a:latin typeface="Arial" panose="020B0604020202020204" pitchFamily="34" charset="0"/>
              <a:cs typeface="B Nazanin" pitchFamily="2" charset="-78"/>
            </a:endParaRPr>
          </a:p>
          <a:p>
            <a:pPr algn="r" rtl="1">
              <a:buClr>
                <a:srgbClr val="00B050"/>
              </a:buClr>
              <a:buFont typeface="Wingdings" panose="05000000000000000000" pitchFamily="2" charset="2"/>
              <a:buChar char="v"/>
            </a:pPr>
            <a:r>
              <a:rPr lang="fa-IR" sz="2800" smtClean="0">
                <a:latin typeface="Arial" panose="020B0604020202020204" pitchFamily="34" charset="0"/>
                <a:cs typeface="B Nazanin" pitchFamily="2" charset="-78"/>
              </a:rPr>
              <a:t>در صورت تمایل به مصرف پیتزا، در منزل و با استفاده از مواد غذایی سالم مثل مرغ، ماهی، انواع سبزی ها، مقدار کم پنیر پیتزای کم چرب و حتی الامکان نان سبوس دار</a:t>
            </a:r>
            <a:endParaRPr lang="en-US" smtClean="0">
              <a:cs typeface="B Nazanin" pitchFamily="2" charset="-7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930400" y="134938"/>
            <a:ext cx="8912225" cy="984250"/>
          </a:xfrm>
        </p:spPr>
        <p:txBody>
          <a:bodyPr/>
          <a:lstStyle/>
          <a:p>
            <a:pPr algn="ctr" rtl="1"/>
            <a:r>
              <a:rPr lang="fa-IR" smtClean="0">
                <a:solidFill>
                  <a:schemeClr val="accent1"/>
                </a:solidFill>
                <a:cs typeface="B Nazanin" pitchFamily="2" charset="-78"/>
              </a:rPr>
              <a:t>توصیه های تغذیه ای کنترل وزن</a:t>
            </a:r>
            <a:endParaRPr lang="en-US" smtClean="0">
              <a:solidFill>
                <a:schemeClr val="accent1"/>
              </a:solidFill>
              <a:cs typeface="B Nazanin" pitchFamily="2" charset="-78"/>
            </a:endParaRPr>
          </a:p>
        </p:txBody>
      </p:sp>
      <p:sp>
        <p:nvSpPr>
          <p:cNvPr id="55299" name="Content Placeholder 2"/>
          <p:cNvSpPr>
            <a:spLocks noGrp="1"/>
          </p:cNvSpPr>
          <p:nvPr>
            <p:ph idx="1"/>
          </p:nvPr>
        </p:nvSpPr>
        <p:spPr>
          <a:xfrm>
            <a:off x="882650" y="1119188"/>
            <a:ext cx="10621963" cy="4792662"/>
          </a:xfrm>
        </p:spPr>
        <p:txBody>
          <a:bodyPr/>
          <a:lstStyle/>
          <a:p>
            <a:pPr algn="r" rtl="1">
              <a:buClr>
                <a:srgbClr val="00B050"/>
              </a:buClr>
              <a:buFont typeface="Wingdings" panose="05000000000000000000" pitchFamily="2" charset="2"/>
              <a:buChar char="v"/>
            </a:pPr>
            <a:r>
              <a:rPr lang="fa-IR" sz="3200" smtClean="0">
                <a:latin typeface="Arial" panose="020B0604020202020204" pitchFamily="34" charset="0"/>
                <a:cs typeface="B Nazanin" pitchFamily="2" charset="-78"/>
              </a:rPr>
              <a:t>مصرف انواع سس سالاد و کچاپ که مقدار زیادی قند و نمک دارند، بسیار محدود شود. سس سالاد را می توان با ترکیب ماست، روغن زیتون، آب لیمو و سرکه در منزل تهیه کرد.</a:t>
            </a:r>
            <a:endParaRPr lang="en-US" sz="3200" smtClean="0">
              <a:latin typeface="Arial" panose="020B0604020202020204" pitchFamily="34" charset="0"/>
              <a:cs typeface="B Nazanin" pitchFamily="2" charset="-78"/>
            </a:endParaRPr>
          </a:p>
          <a:p>
            <a:pPr algn="r" rtl="1">
              <a:buClr>
                <a:srgbClr val="00B050"/>
              </a:buClr>
              <a:buFont typeface="Wingdings" panose="05000000000000000000" pitchFamily="2" charset="2"/>
              <a:buChar char="v"/>
            </a:pPr>
            <a:r>
              <a:rPr lang="fa-IR" sz="3200" smtClean="0">
                <a:latin typeface="Arial" panose="020B0604020202020204" pitchFamily="34" charset="0"/>
                <a:cs typeface="B Nazanin" pitchFamily="2" charset="-78"/>
              </a:rPr>
              <a:t>تشويق کودک/ نوجوان به مصرف غذا به آهستگی و جويدن طولاني مدت آن.</a:t>
            </a:r>
            <a:endParaRPr lang="en-US" sz="3200" smtClean="0">
              <a:latin typeface="Arial" panose="020B0604020202020204" pitchFamily="34" charset="0"/>
              <a:cs typeface="B Nazanin" pitchFamily="2" charset="-78"/>
            </a:endParaRPr>
          </a:p>
          <a:p>
            <a:pPr algn="r" rtl="1">
              <a:buClr>
                <a:srgbClr val="00B050"/>
              </a:buClr>
              <a:buFont typeface="Wingdings" panose="05000000000000000000" pitchFamily="2" charset="2"/>
              <a:buChar char="v"/>
            </a:pPr>
            <a:r>
              <a:rPr lang="fa-IR" sz="3200" smtClean="0">
                <a:latin typeface="Arial" panose="020B0604020202020204" pitchFamily="34" charset="0"/>
                <a:cs typeface="B Nazanin" pitchFamily="2" charset="-78"/>
              </a:rPr>
              <a:t>تشويق به تنظيم وعده هاي غذايي سالم در وقت مشخص و پرهیز از ریزه خواری توسط کودک/نوجوان.</a:t>
            </a:r>
            <a:endParaRPr lang="en-US" sz="3200" smtClean="0">
              <a:latin typeface="Arial" panose="020B0604020202020204" pitchFamily="34" charset="0"/>
              <a:cs typeface="B Nazanin" pitchFamily="2" charset="-7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879600" y="150813"/>
            <a:ext cx="8912225" cy="874712"/>
          </a:xfrm>
        </p:spPr>
        <p:txBody>
          <a:bodyPr/>
          <a:lstStyle/>
          <a:p>
            <a:pPr algn="ctr" rtl="1"/>
            <a:r>
              <a:rPr lang="fa-IR" smtClean="0">
                <a:solidFill>
                  <a:schemeClr val="accent1"/>
                </a:solidFill>
                <a:cs typeface="B Nazanin" pitchFamily="2" charset="-78"/>
              </a:rPr>
              <a:t>توصیه های تغذیه ای کنترل وزن</a:t>
            </a:r>
            <a:endParaRPr lang="en-US" smtClean="0">
              <a:solidFill>
                <a:schemeClr val="accent1"/>
              </a:solidFill>
              <a:cs typeface="B Nazanin" pitchFamily="2" charset="-78"/>
            </a:endParaRPr>
          </a:p>
        </p:txBody>
      </p:sp>
      <p:sp>
        <p:nvSpPr>
          <p:cNvPr id="56323" name="Content Placeholder 2"/>
          <p:cNvSpPr>
            <a:spLocks noGrp="1"/>
          </p:cNvSpPr>
          <p:nvPr>
            <p:ph idx="1"/>
          </p:nvPr>
        </p:nvSpPr>
        <p:spPr>
          <a:xfrm>
            <a:off x="1166813" y="1025525"/>
            <a:ext cx="10337800" cy="5580063"/>
          </a:xfrm>
        </p:spPr>
        <p:txBody>
          <a:bodyPr/>
          <a:lstStyle/>
          <a:p>
            <a:pPr algn="r" rtl="1">
              <a:buFont typeface="Wingdings" panose="05000000000000000000" pitchFamily="2" charset="2"/>
              <a:buChar char="v"/>
            </a:pPr>
            <a:r>
              <a:rPr lang="fa-IR" sz="2800" smtClean="0">
                <a:latin typeface="Arial" panose="020B0604020202020204" pitchFamily="34" charset="0"/>
                <a:cs typeface="B Nazanin" pitchFamily="2" charset="-78"/>
              </a:rPr>
              <a:t>استفاده از نان و غلات کامل مثل برنج قهوه ای، نان های سبوس دار، گندم، جو و بلغور در غذاهای مختلف.  </a:t>
            </a:r>
            <a:endParaRPr lang="en-US" sz="2800" smtClean="0">
              <a:latin typeface="Arial" panose="020B0604020202020204" pitchFamily="34" charset="0"/>
              <a:cs typeface="B Nazanin" pitchFamily="2" charset="-78"/>
            </a:endParaRPr>
          </a:p>
          <a:p>
            <a:pPr algn="r" rtl="1">
              <a:buFont typeface="Wingdings" panose="05000000000000000000" pitchFamily="2" charset="2"/>
              <a:buChar char="v"/>
            </a:pPr>
            <a:r>
              <a:rPr lang="fa-IR" sz="2800" smtClean="0">
                <a:latin typeface="Arial" panose="020B0604020202020204" pitchFamily="34" charset="0"/>
                <a:cs typeface="B Nazanin" pitchFamily="2" charset="-78"/>
              </a:rPr>
              <a:t>استفاده از شیر و لبنیات کم چرب (ماست و پنیر کم چرب)</a:t>
            </a:r>
            <a:endParaRPr lang="en-US" sz="2800" smtClean="0">
              <a:latin typeface="Arial" panose="020B0604020202020204" pitchFamily="34" charset="0"/>
              <a:cs typeface="B Nazanin" pitchFamily="2" charset="-78"/>
            </a:endParaRPr>
          </a:p>
          <a:p>
            <a:pPr algn="r" rtl="1">
              <a:buFont typeface="Wingdings" panose="05000000000000000000" pitchFamily="2" charset="2"/>
              <a:buChar char="v"/>
            </a:pPr>
            <a:r>
              <a:rPr lang="fa-IR" sz="2800" smtClean="0">
                <a:latin typeface="Arial" panose="020B0604020202020204" pitchFamily="34" charset="0"/>
                <a:cs typeface="B Nazanin" pitchFamily="2" charset="-78"/>
              </a:rPr>
              <a:t>محدود کردن مصرف پنیر خامه ایی، انواع خامه و سرشیر، مربا، عسل، دسرهای صنعتی و بستنی.</a:t>
            </a:r>
            <a:endParaRPr lang="en-US" sz="2800" smtClean="0">
              <a:latin typeface="Arial" panose="020B0604020202020204" pitchFamily="34" charset="0"/>
              <a:cs typeface="B Nazanin" pitchFamily="2" charset="-78"/>
            </a:endParaRPr>
          </a:p>
          <a:p>
            <a:pPr algn="r" rtl="1">
              <a:buFont typeface="Wingdings" panose="05000000000000000000" pitchFamily="2" charset="2"/>
              <a:buChar char="v"/>
            </a:pPr>
            <a:r>
              <a:rPr lang="fa-IR" sz="2800" smtClean="0">
                <a:latin typeface="Arial" panose="020B0604020202020204" pitchFamily="34" charset="0"/>
                <a:cs typeface="B Nazanin" pitchFamily="2" charset="-78"/>
              </a:rPr>
              <a:t>مصرف غذاهای با انواع حبوبات (آش ها، خورشت ها، پلوها، خوراک ها مانند عدسی، خوراک لوبیا و...).</a:t>
            </a:r>
            <a:endParaRPr lang="en-US" sz="2800" smtClean="0">
              <a:latin typeface="Arial" panose="020B0604020202020204" pitchFamily="34" charset="0"/>
              <a:cs typeface="B Nazanin" pitchFamily="2" charset="-78"/>
            </a:endParaRPr>
          </a:p>
          <a:p>
            <a:pPr algn="r" rtl="1">
              <a:buFont typeface="Wingdings" panose="05000000000000000000" pitchFamily="2" charset="2"/>
              <a:buChar char="v"/>
            </a:pPr>
            <a:r>
              <a:rPr lang="fa-IR" sz="2800" smtClean="0">
                <a:latin typeface="Arial" panose="020B0604020202020204" pitchFamily="34" charset="0"/>
                <a:cs typeface="B Nazanin" pitchFamily="2" charset="-78"/>
              </a:rPr>
              <a:t>محدود کردن مصرف شیرینی، شکلات. در صورت تمایل به مصرف بهتر از بیسکویت ها و شیرینی های ساده با سایز کوچک و بدون خامه و شکلات به مقدار کم مصرف شود.</a:t>
            </a:r>
            <a:endParaRPr lang="en-US" sz="2800" smtClean="0">
              <a:latin typeface="Arial" panose="020B0604020202020204" pitchFamily="34" charset="0"/>
              <a:cs typeface="B Nazanin" pitchFamily="2" charset="-78"/>
            </a:endParaRPr>
          </a:p>
          <a:p>
            <a:pPr algn="r" rtl="1">
              <a:buFont typeface="Wingdings" panose="05000000000000000000" pitchFamily="2" charset="2"/>
              <a:buChar char="v"/>
            </a:pPr>
            <a:r>
              <a:rPr lang="fa-IR" sz="2800" smtClean="0">
                <a:latin typeface="Arial" panose="020B0604020202020204" pitchFamily="34" charset="0"/>
                <a:cs typeface="B Nazanin" pitchFamily="2" charset="-78"/>
              </a:rPr>
              <a:t>استفاده متعادل از خشکبار در میان وعده های غذایی به مقدار کم.</a:t>
            </a:r>
            <a:endParaRPr lang="en-US" sz="2800" smtClean="0">
              <a:latin typeface="Arial" panose="020B0604020202020204" pitchFamily="34" charset="0"/>
              <a:cs typeface="B Nazanin" pitchFamily="2" charset="-7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978025" y="182563"/>
            <a:ext cx="8912225" cy="842962"/>
          </a:xfrm>
        </p:spPr>
        <p:txBody>
          <a:bodyPr/>
          <a:lstStyle/>
          <a:p>
            <a:pPr algn="ctr" rtl="1"/>
            <a:r>
              <a:rPr lang="fa-IR" smtClean="0">
                <a:solidFill>
                  <a:schemeClr val="accent1"/>
                </a:solidFill>
                <a:latin typeface="Arial" panose="020B0604020202020204" pitchFamily="34" charset="0"/>
                <a:cs typeface="B Nazanin" pitchFamily="2" charset="-78"/>
              </a:rPr>
              <a:t>توصیه های تغذیه ای کنترل وزن           </a:t>
            </a:r>
            <a:endParaRPr lang="en-US" smtClean="0">
              <a:solidFill>
                <a:schemeClr val="accent1"/>
              </a:solidFill>
              <a:latin typeface="Arial" panose="020B0604020202020204" pitchFamily="34" charset="0"/>
              <a:cs typeface="B Nazanin" pitchFamily="2" charset="-78"/>
            </a:endParaRPr>
          </a:p>
        </p:txBody>
      </p:sp>
      <p:sp>
        <p:nvSpPr>
          <p:cNvPr id="57347" name="Content Placeholder 2"/>
          <p:cNvSpPr>
            <a:spLocks noGrp="1"/>
          </p:cNvSpPr>
          <p:nvPr>
            <p:ph idx="1"/>
          </p:nvPr>
        </p:nvSpPr>
        <p:spPr>
          <a:xfrm>
            <a:off x="1103313" y="1230313"/>
            <a:ext cx="10401300" cy="5045075"/>
          </a:xfrm>
        </p:spPr>
        <p:txBody>
          <a:bodyPr/>
          <a:lstStyle/>
          <a:p>
            <a:pPr algn="r" rtl="1">
              <a:buClr>
                <a:srgbClr val="0070C0"/>
              </a:buClr>
              <a:buFont typeface="Wingdings" panose="05000000000000000000" pitchFamily="2" charset="2"/>
              <a:buChar char="v"/>
            </a:pPr>
            <a:r>
              <a:rPr lang="fa-IR" sz="3200" smtClean="0">
                <a:latin typeface="Arial" panose="020B0604020202020204" pitchFamily="34" charset="0"/>
                <a:cs typeface="B Nazanin" pitchFamily="2" charset="-78"/>
              </a:rPr>
              <a:t>محدود کردن سیب زمینی و استفاده از سیب زمینی تنوری، آبپز، بخار پز به جای سیب زمینی سرخ کرده. </a:t>
            </a:r>
            <a:endParaRPr lang="en-US" sz="3200" smtClean="0">
              <a:latin typeface="Arial" panose="020B0604020202020204" pitchFamily="34" charset="0"/>
              <a:cs typeface="B Nazanin" pitchFamily="2" charset="-78"/>
            </a:endParaRPr>
          </a:p>
          <a:p>
            <a:pPr algn="r" rtl="1">
              <a:buClr>
                <a:srgbClr val="0070C0"/>
              </a:buClr>
              <a:buFont typeface="Wingdings" panose="05000000000000000000" pitchFamily="2" charset="2"/>
              <a:buChar char="v"/>
            </a:pPr>
            <a:r>
              <a:rPr lang="fa-IR" sz="3200" smtClean="0">
                <a:latin typeface="Arial" panose="020B0604020202020204" pitchFamily="34" charset="0"/>
                <a:cs typeface="B Nazanin" pitchFamily="2" charset="-78"/>
              </a:rPr>
              <a:t>در صورت تهیه مربا، شربت، شله زرد و حلوا از حداقل مقدار شکر (ترجیحا شکر قهوه ای) استفاده کند که ذائقه کودک/نوجوان به غذاهای کم شیرین عادت کند.</a:t>
            </a:r>
          </a:p>
          <a:p>
            <a:pPr algn="r" rtl="1">
              <a:buClr>
                <a:srgbClr val="0070C0"/>
              </a:buClr>
              <a:buFont typeface="Wingdings" panose="05000000000000000000" pitchFamily="2" charset="2"/>
              <a:buChar char="v"/>
            </a:pPr>
            <a:r>
              <a:rPr lang="fa-IR" sz="3200" smtClean="0">
                <a:latin typeface="Arial" panose="020B0604020202020204" pitchFamily="34" charset="0"/>
                <a:cs typeface="B Nazanin" pitchFamily="2" charset="-78"/>
              </a:rPr>
              <a:t>حذف قند و شکر و استفاده از کشمش یا توت خشک (2 تا 3 عدد در روز) همراه با یک لیوان چای و یا استفاده از یک عدد خرما با یک لیوان چای.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2188" y="134938"/>
            <a:ext cx="8910637" cy="984250"/>
          </a:xfrm>
        </p:spPr>
        <p:txBody>
          <a:bodyPr rtlCol="0">
            <a:normAutofit fontScale="90000"/>
          </a:bodyPr>
          <a:lstStyle/>
          <a:p>
            <a:pPr algn="ctr" rtl="1" fontAlgn="auto">
              <a:spcAft>
                <a:spcPts val="0"/>
              </a:spcAft>
              <a:defRPr/>
            </a:pPr>
            <a:r>
              <a:rPr lang="fa-IR" b="1" dirty="0">
                <a:solidFill>
                  <a:schemeClr val="accent1"/>
                </a:solidFill>
                <a:cs typeface="B Nazanin" panose="00000400000000000000" pitchFamily="2" charset="-78"/>
              </a:rPr>
              <a:t>چند نکته برای کمک به بهبود خواب </a:t>
            </a:r>
            <a:r>
              <a:rPr lang="fa-IR" b="1" dirty="0" smtClean="0">
                <a:solidFill>
                  <a:schemeClr val="accent1"/>
                </a:solidFill>
                <a:cs typeface="B Nazanin" panose="00000400000000000000" pitchFamily="2" charset="-78"/>
              </a:rPr>
              <a:t>نوجوان</a:t>
            </a:r>
            <a:r>
              <a:rPr lang="en-US" dirty="0">
                <a:solidFill>
                  <a:schemeClr val="tx1">
                    <a:lumMod val="85000"/>
                    <a:lumOff val="15000"/>
                  </a:schemeClr>
                </a:solidFill>
                <a:cs typeface="B Nazanin" panose="00000400000000000000" pitchFamily="2" charset="-78"/>
              </a:rPr>
              <a:t/>
            </a:r>
            <a:br>
              <a:rPr lang="en-US" dirty="0">
                <a:solidFill>
                  <a:schemeClr val="tx1">
                    <a:lumMod val="85000"/>
                    <a:lumOff val="15000"/>
                  </a:schemeClr>
                </a:solidFill>
                <a:cs typeface="B Nazanin" panose="00000400000000000000" pitchFamily="2" charset="-78"/>
              </a:rPr>
            </a:br>
            <a:endParaRPr lang="en-US" dirty="0">
              <a:solidFill>
                <a:schemeClr val="tx1">
                  <a:lumMod val="85000"/>
                  <a:lumOff val="15000"/>
                </a:schemeClr>
              </a:solidFill>
              <a:cs typeface="B Nazanin" panose="00000400000000000000" pitchFamily="2" charset="-78"/>
            </a:endParaRPr>
          </a:p>
        </p:txBody>
      </p:sp>
      <p:sp>
        <p:nvSpPr>
          <p:cNvPr id="58371" name="Content Placeholder 2"/>
          <p:cNvSpPr>
            <a:spLocks noGrp="1"/>
          </p:cNvSpPr>
          <p:nvPr>
            <p:ph idx="1"/>
          </p:nvPr>
        </p:nvSpPr>
        <p:spPr>
          <a:xfrm>
            <a:off x="741363" y="977900"/>
            <a:ext cx="10763250" cy="5564188"/>
          </a:xfrm>
        </p:spPr>
        <p:txBody>
          <a:bodyPr/>
          <a:lstStyle/>
          <a:p>
            <a:pPr algn="r" rtl="1">
              <a:buClr>
                <a:srgbClr val="00B050"/>
              </a:buClr>
              <a:buFont typeface="Wingdings" panose="05000000000000000000" pitchFamily="2" charset="2"/>
              <a:buChar char="v"/>
            </a:pPr>
            <a:r>
              <a:rPr lang="fa-IR" sz="3200" smtClean="0">
                <a:solidFill>
                  <a:srgbClr val="FF0000"/>
                </a:solidFill>
                <a:latin typeface="Arial" panose="020B0604020202020204" pitchFamily="34" charset="0"/>
                <a:cs typeface="B Nazanin" pitchFamily="2" charset="-78"/>
              </a:rPr>
              <a:t>کم خوابی موجب ریزه خواری ، هله هوله خوردن ، افزایش دفعات غذا خوردن و در نهایت چاقی کودکان می شود</a:t>
            </a:r>
          </a:p>
          <a:p>
            <a:pPr algn="r" rtl="1">
              <a:buClr>
                <a:srgbClr val="00B050"/>
              </a:buClr>
              <a:buFont typeface="Wingdings" panose="05000000000000000000" pitchFamily="2" charset="2"/>
              <a:buChar char="v"/>
            </a:pPr>
            <a:r>
              <a:rPr lang="fa-IR" sz="3200" smtClean="0">
                <a:latin typeface="Arial" panose="020B0604020202020204" pitchFamily="34" charset="0"/>
                <a:cs typeface="B Nazanin" pitchFamily="2" charset="-78"/>
              </a:rPr>
              <a:t>یک برنامه منظم برای خواب تنظیم کنید و آن را ادامه دهید.</a:t>
            </a:r>
            <a:r>
              <a:rPr lang="en-US" sz="3200" smtClean="0">
                <a:latin typeface="Arial" panose="020B0604020202020204" pitchFamily="34" charset="0"/>
                <a:cs typeface="B Nazanin" pitchFamily="2" charset="-78"/>
              </a:rPr>
              <a:t> </a:t>
            </a:r>
          </a:p>
          <a:p>
            <a:pPr algn="r" rtl="1">
              <a:buClr>
                <a:srgbClr val="00B050"/>
              </a:buClr>
              <a:buFont typeface="Wingdings" panose="05000000000000000000" pitchFamily="2" charset="2"/>
              <a:buChar char="v"/>
            </a:pPr>
            <a:r>
              <a:rPr lang="fa-IR" sz="3200" smtClean="0">
                <a:latin typeface="Arial" panose="020B0604020202020204" pitchFamily="34" charset="0"/>
                <a:cs typeface="B Nazanin" pitchFamily="2" charset="-78"/>
              </a:rPr>
              <a:t>اتاق را ساکت، تاریک و در دمای مناسب نگه دارید.</a:t>
            </a:r>
            <a:endParaRPr lang="en-US" sz="3200" smtClean="0">
              <a:latin typeface="Arial" panose="020B0604020202020204" pitchFamily="34" charset="0"/>
              <a:cs typeface="B Nazanin" pitchFamily="2" charset="-78"/>
            </a:endParaRPr>
          </a:p>
          <a:p>
            <a:pPr algn="r" rtl="1">
              <a:buClr>
                <a:srgbClr val="00B050"/>
              </a:buClr>
              <a:buFont typeface="Wingdings" panose="05000000000000000000" pitchFamily="2" charset="2"/>
              <a:buChar char="v"/>
            </a:pPr>
            <a:r>
              <a:rPr lang="fa-IR" sz="3200" smtClean="0">
                <a:latin typeface="Arial" panose="020B0604020202020204" pitchFamily="34" charset="0"/>
                <a:cs typeface="B Nazanin" pitchFamily="2" charset="-78"/>
              </a:rPr>
              <a:t>کنترل کنید قبل از خواب کودکان از وسایل الکترونیکی مثل موبایل و تبلت استفاده نکنند. </a:t>
            </a:r>
            <a:endParaRPr lang="en-US" sz="3200" smtClean="0">
              <a:latin typeface="Arial" panose="020B0604020202020204" pitchFamily="34" charset="0"/>
              <a:cs typeface="B Nazanin" pitchFamily="2" charset="-78"/>
            </a:endParaRPr>
          </a:p>
          <a:p>
            <a:pPr algn="r" rtl="1">
              <a:buClr>
                <a:srgbClr val="00B050"/>
              </a:buClr>
              <a:buFont typeface="Wingdings" panose="05000000000000000000" pitchFamily="2" charset="2"/>
              <a:buChar char="v"/>
            </a:pPr>
            <a:r>
              <a:rPr lang="fa-IR" sz="3200" smtClean="0">
                <a:latin typeface="Arial" panose="020B0604020202020204" pitchFamily="34" charset="0"/>
                <a:cs typeface="B Nazanin" pitchFamily="2" charset="-78"/>
              </a:rPr>
              <a:t>کودک/نوجوان را تشویق کنید قبل از خواب قدری کتاب بخواند و برای کودکان کوچکتر قبل از خواب قصه بگویید. اینکار به خواب کودک کمک می کند.</a:t>
            </a:r>
            <a:endParaRPr lang="en-US" sz="3200" smtClean="0">
              <a:latin typeface="Arial" panose="020B0604020202020204" pitchFamily="34" charset="0"/>
              <a:cs typeface="B Nazanin" pitchFamily="2" charset="-7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2214563" y="198438"/>
            <a:ext cx="8912225" cy="795337"/>
          </a:xfrm>
        </p:spPr>
        <p:txBody>
          <a:bodyPr/>
          <a:lstStyle/>
          <a:p>
            <a:pPr algn="ctr" rtl="1"/>
            <a:r>
              <a:rPr lang="fa-IR" b="1" smtClean="0">
                <a:solidFill>
                  <a:schemeClr val="accent1"/>
                </a:solidFill>
                <a:cs typeface="B Nazanin" pitchFamily="2" charset="-78"/>
              </a:rPr>
              <a:t>چند نکته برای کمک به بهبود خواب نوجوان</a:t>
            </a:r>
            <a:endParaRPr lang="en-US" smtClean="0">
              <a:cs typeface="B Nazanin" pitchFamily="2" charset="-78"/>
            </a:endParaRPr>
          </a:p>
        </p:txBody>
      </p:sp>
      <p:sp>
        <p:nvSpPr>
          <p:cNvPr id="3" name="Content Placeholder 2"/>
          <p:cNvSpPr>
            <a:spLocks noGrp="1"/>
          </p:cNvSpPr>
          <p:nvPr>
            <p:ph idx="1"/>
          </p:nvPr>
        </p:nvSpPr>
        <p:spPr>
          <a:xfrm>
            <a:off x="677863" y="993775"/>
            <a:ext cx="10826750" cy="5707063"/>
          </a:xfrm>
        </p:spPr>
        <p:txBody>
          <a:bodyPr rtlCol="0">
            <a:normAutofit fontScale="92500" lnSpcReduction="10000"/>
          </a:bodyPr>
          <a:lstStyle/>
          <a:p>
            <a:pPr rtl="1" fontAlgn="auto">
              <a:spcAft>
                <a:spcPts val="0"/>
              </a:spcAft>
              <a:buFont typeface="Wingdings 3" charset="2"/>
              <a:buChar char=""/>
              <a:defRPr/>
            </a:pPr>
            <a:endParaRPr lang="fa-IR" dirty="0" smtClean="0">
              <a:solidFill>
                <a:schemeClr val="tx1">
                  <a:lumMod val="75000"/>
                  <a:lumOff val="25000"/>
                </a:schemeClr>
              </a:solidFill>
              <a:cs typeface="B Nazanin" panose="00000400000000000000" pitchFamily="2" charset="-78"/>
            </a:endParaRPr>
          </a:p>
          <a:p>
            <a:pPr algn="r" rtl="1" fontAlgn="auto">
              <a:spcAft>
                <a:spcPts val="0"/>
              </a:spcAft>
              <a:buClr>
                <a:srgbClr val="00B050"/>
              </a:buClr>
              <a:buFont typeface="Wingdings" panose="05000000000000000000" pitchFamily="2" charset="2"/>
              <a:buChar char="v"/>
              <a:defRPr/>
            </a:pPr>
            <a:r>
              <a:rPr lang="fa-IR" sz="2800" dirty="0" smtClean="0">
                <a:solidFill>
                  <a:schemeClr val="tx1">
                    <a:lumMod val="75000"/>
                    <a:lumOff val="25000"/>
                  </a:schemeClr>
                </a:solidFill>
                <a:latin typeface="Arial" panose="020B0604020202020204" pitchFamily="34" charset="0"/>
                <a:cs typeface="B Nazanin" panose="00000400000000000000" pitchFamily="2" charset="-78"/>
              </a:rPr>
              <a:t>خوردن </a:t>
            </a:r>
            <a:r>
              <a:rPr lang="fa-IR" sz="2800" dirty="0" smtClean="0">
                <a:solidFill>
                  <a:srgbClr val="FF0000"/>
                </a:solidFill>
                <a:latin typeface="Arial" panose="020B0604020202020204" pitchFamily="34" charset="0"/>
                <a:cs typeface="B Nazanin" panose="00000400000000000000" pitchFamily="2" charset="-78"/>
              </a:rPr>
              <a:t>غذاهای سنگین و </a:t>
            </a:r>
            <a:r>
              <a:rPr lang="fa-IR" sz="2800" dirty="0" err="1" smtClean="0">
                <a:solidFill>
                  <a:srgbClr val="FF0000"/>
                </a:solidFill>
                <a:latin typeface="Arial" panose="020B0604020202020204" pitchFamily="34" charset="0"/>
                <a:cs typeface="B Nazanin" panose="00000400000000000000" pitchFamily="2" charset="-78"/>
              </a:rPr>
              <a:t>پرکالری</a:t>
            </a:r>
            <a:r>
              <a:rPr lang="fa-IR" sz="2800" dirty="0" smtClean="0">
                <a:solidFill>
                  <a:srgbClr val="FF0000"/>
                </a:solidFill>
                <a:latin typeface="Arial" panose="020B0604020202020204" pitchFamily="34" charset="0"/>
                <a:cs typeface="B Nazanin" panose="00000400000000000000" pitchFamily="2" charset="-78"/>
              </a:rPr>
              <a:t> </a:t>
            </a:r>
            <a:r>
              <a:rPr lang="fa-IR" sz="2800" dirty="0" smtClean="0">
                <a:solidFill>
                  <a:schemeClr val="tx1">
                    <a:lumMod val="75000"/>
                    <a:lumOff val="25000"/>
                  </a:schemeClr>
                </a:solidFill>
                <a:latin typeface="Arial" panose="020B0604020202020204" pitchFamily="34" charset="0"/>
                <a:cs typeface="B Nazanin" panose="00000400000000000000" pitchFamily="2" charset="-78"/>
              </a:rPr>
              <a:t>در وعده شام باعث </a:t>
            </a:r>
            <a:r>
              <a:rPr lang="fa-IR" sz="2800" dirty="0" err="1" smtClean="0">
                <a:solidFill>
                  <a:schemeClr val="tx1">
                    <a:lumMod val="75000"/>
                    <a:lumOff val="25000"/>
                  </a:schemeClr>
                </a:solidFill>
                <a:latin typeface="Arial" panose="020B0604020202020204" pitchFamily="34" charset="0"/>
                <a:cs typeface="B Nazanin" panose="00000400000000000000" pitchFamily="2" charset="-78"/>
              </a:rPr>
              <a:t>بدخوابی</a:t>
            </a:r>
            <a:r>
              <a:rPr lang="fa-IR" sz="2800" dirty="0" smtClean="0">
                <a:solidFill>
                  <a:schemeClr val="tx1">
                    <a:lumMod val="75000"/>
                    <a:lumOff val="25000"/>
                  </a:schemeClr>
                </a:solidFill>
                <a:latin typeface="Arial" panose="020B0604020202020204" pitchFamily="34" charset="0"/>
                <a:cs typeface="B Nazanin" panose="00000400000000000000" pitchFamily="2" charset="-78"/>
              </a:rPr>
              <a:t> می شود. هم چنین رعایت حداقل 2 ساعت فاصله بین خوردن شام و خوابیدن به بهبود خواب کمک می کند.</a:t>
            </a:r>
            <a:endParaRPr lang="en-US" sz="2800" dirty="0" smtClean="0">
              <a:solidFill>
                <a:schemeClr val="tx1">
                  <a:lumMod val="75000"/>
                  <a:lumOff val="25000"/>
                </a:schemeClr>
              </a:solidFill>
              <a:latin typeface="Arial" panose="020B0604020202020204" pitchFamily="34" charset="0"/>
              <a:cs typeface="B Nazanin" panose="00000400000000000000" pitchFamily="2" charset="-78"/>
            </a:endParaRPr>
          </a:p>
          <a:p>
            <a:pPr algn="r" rtl="1" fontAlgn="auto">
              <a:spcAft>
                <a:spcPts val="0"/>
              </a:spcAft>
              <a:buClr>
                <a:srgbClr val="00B050"/>
              </a:buClr>
              <a:buFont typeface="Wingdings" panose="05000000000000000000" pitchFamily="2" charset="2"/>
              <a:buChar char="v"/>
              <a:defRPr/>
            </a:pPr>
            <a:r>
              <a:rPr lang="fa-IR" sz="2800" dirty="0" smtClean="0">
                <a:solidFill>
                  <a:schemeClr val="tx1">
                    <a:lumMod val="75000"/>
                    <a:lumOff val="25000"/>
                  </a:schemeClr>
                </a:solidFill>
                <a:latin typeface="Arial" panose="020B0604020202020204" pitchFamily="34" charset="0"/>
                <a:cs typeface="B Nazanin" panose="00000400000000000000" pitchFamily="2" charset="-78"/>
              </a:rPr>
              <a:t>نوجوانان از مصرف </a:t>
            </a:r>
            <a:r>
              <a:rPr lang="fa-IR" sz="2800" dirty="0" smtClean="0">
                <a:solidFill>
                  <a:srgbClr val="FF0000"/>
                </a:solidFill>
                <a:latin typeface="Arial" panose="020B0604020202020204" pitchFamily="34" charset="0"/>
                <a:cs typeface="B Nazanin" panose="00000400000000000000" pitchFamily="2" charset="-78"/>
              </a:rPr>
              <a:t>نوشیدنی های کافئین دار مثل چای ، قهوه و </a:t>
            </a:r>
            <a:r>
              <a:rPr lang="fa-IR" sz="2800" dirty="0" err="1" smtClean="0">
                <a:solidFill>
                  <a:srgbClr val="FF0000"/>
                </a:solidFill>
                <a:latin typeface="Arial" panose="020B0604020202020204" pitchFamily="34" charset="0"/>
                <a:cs typeface="B Nazanin" panose="00000400000000000000" pitchFamily="2" charset="-78"/>
              </a:rPr>
              <a:t>نسکافه</a:t>
            </a:r>
            <a:r>
              <a:rPr lang="fa-IR" sz="2800" dirty="0" smtClean="0">
                <a:solidFill>
                  <a:srgbClr val="FF0000"/>
                </a:solidFill>
                <a:latin typeface="Arial" panose="020B0604020202020204" pitchFamily="34" charset="0"/>
                <a:cs typeface="B Nazanin" panose="00000400000000000000" pitchFamily="2" charset="-78"/>
              </a:rPr>
              <a:t> </a:t>
            </a:r>
            <a:r>
              <a:rPr lang="fa-IR" sz="2800" dirty="0" smtClean="0">
                <a:solidFill>
                  <a:schemeClr val="tx1">
                    <a:lumMod val="75000"/>
                    <a:lumOff val="25000"/>
                  </a:schemeClr>
                </a:solidFill>
                <a:latin typeface="Arial" panose="020B0604020202020204" pitchFamily="34" charset="0"/>
                <a:cs typeface="B Nazanin" panose="00000400000000000000" pitchFamily="2" charset="-78"/>
              </a:rPr>
              <a:t>بعد از ساعت هفت شب و یا در هنگام شب </a:t>
            </a:r>
            <a:r>
              <a:rPr lang="fa-IR" sz="2800" dirty="0" err="1" smtClean="0">
                <a:solidFill>
                  <a:schemeClr val="tx1">
                    <a:lumMod val="75000"/>
                    <a:lumOff val="25000"/>
                  </a:schemeClr>
                </a:solidFill>
                <a:latin typeface="Arial" panose="020B0604020202020204" pitchFamily="34" charset="0"/>
                <a:cs typeface="B Nazanin" panose="00000400000000000000" pitchFamily="2" charset="-78"/>
              </a:rPr>
              <a:t>خوداری</a:t>
            </a:r>
            <a:r>
              <a:rPr lang="fa-IR" sz="2800" dirty="0" smtClean="0">
                <a:solidFill>
                  <a:schemeClr val="tx1">
                    <a:lumMod val="75000"/>
                    <a:lumOff val="25000"/>
                  </a:schemeClr>
                </a:solidFill>
                <a:latin typeface="Arial" panose="020B0604020202020204" pitchFamily="34" charset="0"/>
                <a:cs typeface="B Nazanin" panose="00000400000000000000" pitchFamily="2" charset="-78"/>
              </a:rPr>
              <a:t> کنند و یا اینکه حداقل 4 ساعت فاصله بین مصرف این نوشیدنی ها و زمان خوابیدن رعایت شود.</a:t>
            </a:r>
          </a:p>
          <a:p>
            <a:pPr algn="r" rtl="1" fontAlgn="auto">
              <a:spcAft>
                <a:spcPts val="0"/>
              </a:spcAft>
              <a:buClr>
                <a:srgbClr val="00B050"/>
              </a:buClr>
              <a:buFont typeface="Wingdings" panose="05000000000000000000" pitchFamily="2" charset="2"/>
              <a:buChar char="v"/>
              <a:defRPr/>
            </a:pPr>
            <a:r>
              <a:rPr lang="fa-IR" sz="2800" dirty="0" smtClean="0">
                <a:solidFill>
                  <a:srgbClr val="FF0000"/>
                </a:solidFill>
                <a:latin typeface="Arial" panose="020B0604020202020204" pitchFamily="34" charset="0"/>
                <a:cs typeface="B Nazanin" panose="00000400000000000000" pitchFamily="2" charset="-78"/>
              </a:rPr>
              <a:t>مصرف زیاد مواد قندی و شیرین </a:t>
            </a:r>
            <a:r>
              <a:rPr lang="fa-IR" sz="2800" dirty="0" smtClean="0">
                <a:solidFill>
                  <a:schemeClr val="tx1">
                    <a:lumMod val="75000"/>
                    <a:lumOff val="25000"/>
                  </a:schemeClr>
                </a:solidFill>
                <a:latin typeface="Arial" panose="020B0604020202020204" pitchFamily="34" charset="0"/>
                <a:cs typeface="B Nazanin" panose="00000400000000000000" pitchFamily="2" charset="-78"/>
              </a:rPr>
              <a:t>در هنگام شب موجب اختلال در خواب شبانه می شود. زیرا خوراکی های شیرین حاوی مقدار زیادی انرژی بوده و موجب بیش فعالی و ایجاد تحرک بیشتر و بهم خوردن نظم خواب کودک/ نوجوان می شود.</a:t>
            </a:r>
          </a:p>
          <a:p>
            <a:pPr algn="r" rtl="1" fontAlgn="auto">
              <a:spcAft>
                <a:spcPts val="0"/>
              </a:spcAft>
              <a:buClr>
                <a:srgbClr val="00B050"/>
              </a:buClr>
              <a:buFont typeface="Wingdings" panose="05000000000000000000" pitchFamily="2" charset="2"/>
              <a:buChar char="v"/>
              <a:defRPr/>
            </a:pPr>
            <a:r>
              <a:rPr lang="fa-IR" sz="2800" dirty="0" smtClean="0">
                <a:solidFill>
                  <a:schemeClr val="tx1">
                    <a:lumMod val="75000"/>
                    <a:lumOff val="25000"/>
                  </a:schemeClr>
                </a:solidFill>
                <a:latin typeface="Arial" panose="020B0604020202020204" pitchFamily="34" charset="0"/>
                <a:cs typeface="B Nazanin" panose="00000400000000000000" pitchFamily="2" charset="-78"/>
              </a:rPr>
              <a:t>خوردن یک لیوان شیر گرم کم چرب و شیرین نشده نیز به خواب کودک/نوجوان کمک می کند.</a:t>
            </a:r>
            <a:endParaRPr lang="fa-IR" sz="2800" dirty="0">
              <a:solidFill>
                <a:schemeClr val="tx1">
                  <a:lumMod val="75000"/>
                  <a:lumOff val="25000"/>
                </a:schemeClr>
              </a:solidFill>
              <a:cs typeface="B Nazanin" panose="00000400000000000000" pitchFamily="2" charset="-78"/>
            </a:endParaRPr>
          </a:p>
          <a:p>
            <a:pPr algn="r" rtl="1" fontAlgn="auto">
              <a:spcAft>
                <a:spcPts val="0"/>
              </a:spcAft>
              <a:buClr>
                <a:srgbClr val="00B050"/>
              </a:buClr>
              <a:buFont typeface="Wingdings" panose="05000000000000000000" pitchFamily="2" charset="2"/>
              <a:buChar char="v"/>
              <a:defRPr/>
            </a:pPr>
            <a:r>
              <a:rPr lang="fa-IR" sz="2800" dirty="0" smtClean="0">
                <a:solidFill>
                  <a:srgbClr val="FF0000"/>
                </a:solidFill>
                <a:latin typeface="Arial" panose="020B0604020202020204" pitchFamily="34" charset="0"/>
                <a:cs typeface="B Nazanin" panose="00000400000000000000" pitchFamily="2" charset="-78"/>
              </a:rPr>
              <a:t>کم </a:t>
            </a:r>
            <a:r>
              <a:rPr lang="fa-IR" sz="2800" dirty="0">
                <a:solidFill>
                  <a:srgbClr val="FF0000"/>
                </a:solidFill>
                <a:latin typeface="Arial" panose="020B0604020202020204" pitchFamily="34" charset="0"/>
                <a:cs typeface="B Nazanin" panose="00000400000000000000" pitchFamily="2" charset="-78"/>
              </a:rPr>
              <a:t>تحرکی در طول روز </a:t>
            </a:r>
            <a:r>
              <a:rPr lang="fa-IR" sz="2800" dirty="0">
                <a:solidFill>
                  <a:schemeClr val="tx1">
                    <a:lumMod val="75000"/>
                    <a:lumOff val="25000"/>
                  </a:schemeClr>
                </a:solidFill>
                <a:latin typeface="Arial" panose="020B0604020202020204" pitchFamily="34" charset="0"/>
                <a:cs typeface="B Nazanin" panose="00000400000000000000" pitchFamily="2" charset="-78"/>
              </a:rPr>
              <a:t>یکی از دلایل </a:t>
            </a:r>
            <a:r>
              <a:rPr lang="fa-IR" sz="2800" dirty="0" err="1">
                <a:solidFill>
                  <a:schemeClr val="tx1">
                    <a:lumMod val="75000"/>
                    <a:lumOff val="25000"/>
                  </a:schemeClr>
                </a:solidFill>
                <a:latin typeface="Arial" panose="020B0604020202020204" pitchFamily="34" charset="0"/>
                <a:cs typeface="B Nazanin" panose="00000400000000000000" pitchFamily="2" charset="-78"/>
              </a:rPr>
              <a:t>بدخوابی</a:t>
            </a:r>
            <a:r>
              <a:rPr lang="fa-IR" sz="2800" dirty="0">
                <a:solidFill>
                  <a:schemeClr val="tx1">
                    <a:lumMod val="75000"/>
                    <a:lumOff val="25000"/>
                  </a:schemeClr>
                </a:solidFill>
                <a:latin typeface="Arial" panose="020B0604020202020204" pitchFamily="34" charset="0"/>
                <a:cs typeface="B Nazanin" panose="00000400000000000000" pitchFamily="2" charset="-78"/>
              </a:rPr>
              <a:t> شبانه است. معمولا کودک/نوجوان که در طول روز فعالیت بدنی بیشتری دارند و انرژی بیشتری مصرف میکنند شب راحت تر می </a:t>
            </a:r>
            <a:r>
              <a:rPr lang="fa-IR" sz="2800" dirty="0" err="1">
                <a:solidFill>
                  <a:schemeClr val="tx1">
                    <a:lumMod val="75000"/>
                    <a:lumOff val="25000"/>
                  </a:schemeClr>
                </a:solidFill>
                <a:latin typeface="Arial" panose="020B0604020202020204" pitchFamily="34" charset="0"/>
                <a:cs typeface="B Nazanin" panose="00000400000000000000" pitchFamily="2" charset="-78"/>
              </a:rPr>
              <a:t>خوابند</a:t>
            </a:r>
            <a:r>
              <a:rPr lang="fa-IR" sz="2800" dirty="0">
                <a:solidFill>
                  <a:schemeClr val="tx1">
                    <a:lumMod val="75000"/>
                    <a:lumOff val="25000"/>
                  </a:schemeClr>
                </a:solidFill>
                <a:latin typeface="Arial" panose="020B0604020202020204" pitchFamily="34" charset="0"/>
                <a:cs typeface="B Nazanin" panose="00000400000000000000" pitchFamily="2" charset="-78"/>
              </a:rPr>
              <a:t>.</a:t>
            </a:r>
            <a:endParaRPr lang="en-US" sz="2800" dirty="0">
              <a:solidFill>
                <a:schemeClr val="tx1">
                  <a:lumMod val="75000"/>
                  <a:lumOff val="25000"/>
                </a:schemeClr>
              </a:solidFill>
              <a:latin typeface="Arial" panose="020B0604020202020204" pitchFamily="34" charset="0"/>
              <a:cs typeface="B Nazanin" panose="00000400000000000000" pitchFamily="2" charset="-78"/>
            </a:endParaRPr>
          </a:p>
          <a:p>
            <a:pPr rtl="1" fontAlgn="auto">
              <a:spcAft>
                <a:spcPts val="0"/>
              </a:spcAft>
              <a:buFont typeface="Wingdings 3" charset="2"/>
              <a:buChar char=""/>
              <a:defRPr/>
            </a:pPr>
            <a:r>
              <a:rPr lang="en-US" sz="2800" dirty="0">
                <a:solidFill>
                  <a:schemeClr val="tx1">
                    <a:lumMod val="75000"/>
                    <a:lumOff val="25000"/>
                  </a:schemeClr>
                </a:solidFill>
                <a:latin typeface="Arial" panose="020B0604020202020204" pitchFamily="34" charset="0"/>
                <a:cs typeface="B Nazanin" panose="00000400000000000000" pitchFamily="2" charset="-78"/>
              </a:rPr>
              <a:t> </a:t>
            </a:r>
          </a:p>
          <a:p>
            <a:pPr algn="r" rtl="1" fontAlgn="auto">
              <a:spcAft>
                <a:spcPts val="0"/>
              </a:spcAft>
              <a:buClr>
                <a:srgbClr val="00B050"/>
              </a:buClr>
              <a:buFont typeface="Wingdings" panose="05000000000000000000" pitchFamily="2" charset="2"/>
              <a:buChar char="v"/>
              <a:defRPr/>
            </a:pPr>
            <a:endParaRPr lang="fa-IR" sz="2800" dirty="0" smtClean="0">
              <a:solidFill>
                <a:schemeClr val="tx1">
                  <a:lumMod val="75000"/>
                  <a:lumOff val="25000"/>
                </a:schemeClr>
              </a:solidFill>
              <a:latin typeface="Arial" panose="020B0604020202020204" pitchFamily="34" charset="0"/>
              <a:cs typeface="B Nazanin" panose="00000400000000000000" pitchFamily="2" charset="-78"/>
            </a:endParaRPr>
          </a:p>
          <a:p>
            <a:pPr algn="r" rtl="1" fontAlgn="auto">
              <a:spcAft>
                <a:spcPts val="0"/>
              </a:spcAft>
              <a:buClr>
                <a:srgbClr val="00B050"/>
              </a:buClr>
              <a:buFont typeface="Wingdings" panose="05000000000000000000" pitchFamily="2" charset="2"/>
              <a:buChar char="v"/>
              <a:defRPr/>
            </a:pPr>
            <a:endParaRPr lang="en-US" sz="2800" dirty="0" smtClean="0">
              <a:solidFill>
                <a:schemeClr val="tx1">
                  <a:lumMod val="75000"/>
                  <a:lumOff val="25000"/>
                </a:schemeClr>
              </a:solidFill>
              <a:latin typeface="Arial" panose="020B0604020202020204" pitchFamily="34" charset="0"/>
              <a:cs typeface="B Nazanin" panose="00000400000000000000" pitchFamily="2" charset="-78"/>
            </a:endParaRPr>
          </a:p>
          <a:p>
            <a:pPr algn="r" rtl="1" fontAlgn="auto">
              <a:spcAft>
                <a:spcPts val="0"/>
              </a:spcAft>
              <a:buFont typeface="Wingdings 3" charset="2"/>
              <a:buChar char=""/>
              <a:defRPr/>
            </a:pPr>
            <a:endParaRPr lang="en-US" sz="2800" dirty="0">
              <a:solidFill>
                <a:schemeClr val="tx1">
                  <a:lumMod val="75000"/>
                  <a:lumOff val="25000"/>
                </a:schemeClr>
              </a:solidFill>
              <a:latin typeface="Arial" panose="020B0604020202020204" pitchFamily="34" charset="0"/>
              <a:cs typeface="B Nazanin" panose="00000400000000000000" pitchFamily="2" charset="-7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5"/>
          <p:cNvPicPr>
            <a:picLocks noChangeAspect="1" noChangeArrowheads="1"/>
          </p:cNvPicPr>
          <p:nvPr/>
        </p:nvPicPr>
        <p:blipFill>
          <a:blip r:embed="rId2">
            <a:extLst>
              <a:ext uri="{28A0092B-C50C-407E-A947-70E740481C1C}">
                <a14:useLocalDpi xmlns:a14="http://schemas.microsoft.com/office/drawing/2010/main" val="0"/>
              </a:ext>
            </a:extLst>
          </a:blip>
          <a:srcRect l="5292" r="3807" b="44157"/>
          <a:stretch>
            <a:fillRect/>
          </a:stretch>
        </p:blipFill>
        <p:spPr bwMode="auto">
          <a:xfrm>
            <a:off x="2043113" y="1341438"/>
            <a:ext cx="8093075" cy="498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19" name="Rectangle 2"/>
          <p:cNvSpPr>
            <a:spLocks noGrp="1" noRot="1" noChangeArrowheads="1"/>
          </p:cNvSpPr>
          <p:nvPr>
            <p:ph type="title"/>
          </p:nvPr>
        </p:nvSpPr>
        <p:spPr>
          <a:xfrm>
            <a:off x="1774825" y="274638"/>
            <a:ext cx="8569325" cy="850900"/>
          </a:xfrm>
        </p:spPr>
        <p:txBody>
          <a:bodyPr/>
          <a:lstStyle/>
          <a:p>
            <a:pPr algn="ctr" rtl="1"/>
            <a:r>
              <a:rPr lang="fa-IR" altLang="en-US" smtClean="0">
                <a:solidFill>
                  <a:srgbClr val="FF0000"/>
                </a:solidFill>
                <a:cs typeface="B Nazanin" pitchFamily="2" charset="-78"/>
              </a:rPr>
              <a:t>خرید سالم با توجه به برچسب تغذیه ای محصولات غذایی </a:t>
            </a:r>
            <a:endParaRPr lang="en-US" altLang="en-US" smtClean="0">
              <a:solidFill>
                <a:srgbClr val="FF0000"/>
              </a:solidFill>
              <a:cs typeface="B Nazanin" pitchFamily="2" charset="-7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1774825" y="188913"/>
            <a:ext cx="8569325" cy="849312"/>
          </a:xfrm>
        </p:spPr>
        <p:txBody>
          <a:bodyPr/>
          <a:lstStyle/>
          <a:p>
            <a:pPr algn="ctr" rtl="1"/>
            <a:r>
              <a:rPr lang="fa-IR" altLang="en-US" smtClean="0">
                <a:solidFill>
                  <a:srgbClr val="FF0000"/>
                </a:solidFill>
                <a:cs typeface="B Nazanin" pitchFamily="2" charset="-78"/>
              </a:rPr>
              <a:t>برچسب تغذیه ای محصولات غذایی </a:t>
            </a:r>
            <a:endParaRPr lang="en-US" altLang="en-US" smtClean="0">
              <a:cs typeface="B Nazanin" pitchFamily="2" charset="-78"/>
            </a:endParaRPr>
          </a:p>
        </p:txBody>
      </p:sp>
      <p:grpSp>
        <p:nvGrpSpPr>
          <p:cNvPr id="61443" name="Group 2"/>
          <p:cNvGrpSpPr>
            <a:grpSpLocks/>
          </p:cNvGrpSpPr>
          <p:nvPr/>
        </p:nvGrpSpPr>
        <p:grpSpPr bwMode="auto">
          <a:xfrm>
            <a:off x="2135188" y="1268413"/>
            <a:ext cx="8012112" cy="5049837"/>
            <a:chOff x="611188" y="1268413"/>
            <a:chExt cx="8012112" cy="5049837"/>
          </a:xfrm>
        </p:grpSpPr>
        <p:pic>
          <p:nvPicPr>
            <p:cNvPr id="61444" name="Picture 2"/>
            <p:cNvPicPr>
              <a:picLocks noChangeAspect="1" noChangeArrowheads="1"/>
            </p:cNvPicPr>
            <p:nvPr/>
          </p:nvPicPr>
          <p:blipFill>
            <a:blip r:embed="rId2">
              <a:extLst>
                <a:ext uri="{28A0092B-C50C-407E-A947-70E740481C1C}">
                  <a14:useLocalDpi xmlns:a14="http://schemas.microsoft.com/office/drawing/2010/main" val="0"/>
                </a:ext>
              </a:extLst>
            </a:blip>
            <a:srcRect l="2116" t="1991" r="1318" b="35652"/>
            <a:stretch>
              <a:fillRect/>
            </a:stretch>
          </p:blipFill>
          <p:spPr bwMode="auto">
            <a:xfrm>
              <a:off x="611188" y="1268413"/>
              <a:ext cx="8012112" cy="504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5" name="Rounded Rectangle 1"/>
            <p:cNvSpPr>
              <a:spLocks noChangeArrowheads="1"/>
            </p:cNvSpPr>
            <p:nvPr/>
          </p:nvSpPr>
          <p:spPr bwMode="auto">
            <a:xfrm>
              <a:off x="6609928" y="2636912"/>
              <a:ext cx="914400" cy="288032"/>
            </a:xfrm>
            <a:prstGeom prst="roundRect">
              <a:avLst>
                <a:gd name="adj" fmla="val 16667"/>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itchFamily="34" charset="0"/>
                </a:defRPr>
              </a:lvl9pPr>
            </a:lstStyle>
            <a:p>
              <a:pPr algn="r" rtl="1" eaLnBrk="1" hangingPunct="1">
                <a:spcBef>
                  <a:spcPct val="0"/>
                </a:spcBef>
                <a:buClrTx/>
                <a:buFontTx/>
                <a:buNone/>
              </a:pPr>
              <a:endParaRPr kumimoji="1" lang="en-US" altLang="en-US" sz="2400">
                <a:solidFill>
                  <a:schemeClr val="tx1"/>
                </a:solidFill>
                <a:latin typeface="Gulim" panose="020B0600000101010101" pitchFamily="34" charset="-127"/>
                <a:cs typeface="B Nazanin" pitchFamily="2" charset="-78"/>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025650" y="198438"/>
            <a:ext cx="8910638" cy="873125"/>
          </a:xfrm>
        </p:spPr>
        <p:txBody>
          <a:bodyPr/>
          <a:lstStyle/>
          <a:p>
            <a:r>
              <a:rPr lang="fa-IR" sz="2800" b="1" smtClean="0">
                <a:solidFill>
                  <a:schemeClr val="accent1"/>
                </a:solidFill>
                <a:cs typeface="B Nazanin" pitchFamily="2" charset="-78"/>
              </a:rPr>
              <a:t>متوسط مقدار افزایش وزن در سنین 5 تا 18 سالگی به تفکیک جنس</a:t>
            </a:r>
            <a:endParaRPr lang="en-US" sz="2800" smtClean="0">
              <a:solidFill>
                <a:schemeClr val="accent1"/>
              </a:solidFill>
              <a:cs typeface="B Nazanin" pitchFamily="2" charset="-78"/>
            </a:endParaRPr>
          </a:p>
        </p:txBody>
      </p:sp>
      <p:graphicFrame>
        <p:nvGraphicFramePr>
          <p:cNvPr id="4" name="Content Placeholder 3"/>
          <p:cNvGraphicFramePr>
            <a:graphicFrameLocks noGrp="1"/>
          </p:cNvGraphicFramePr>
          <p:nvPr>
            <p:ph idx="1"/>
          </p:nvPr>
        </p:nvGraphicFramePr>
        <p:xfrm>
          <a:off x="488950" y="635000"/>
          <a:ext cx="11430000" cy="6354763"/>
        </p:xfrm>
        <a:graphic>
          <a:graphicData uri="http://schemas.openxmlformats.org/drawingml/2006/table">
            <a:tbl>
              <a:tblPr firstRow="1" bandRow="1">
                <a:tableStyleId>{5C22544A-7EE6-4342-B048-85BDC9FD1C3A}</a:tableStyleId>
              </a:tblPr>
              <a:tblGrid>
                <a:gridCol w="3810000">
                  <a:extLst>
                    <a:ext uri="{9D8B030D-6E8A-4147-A177-3AD203B41FA5}"/>
                  </a:extLst>
                </a:gridCol>
                <a:gridCol w="3810000">
                  <a:extLst>
                    <a:ext uri="{9D8B030D-6E8A-4147-A177-3AD203B41FA5}"/>
                  </a:extLst>
                </a:gridCol>
                <a:gridCol w="3810000">
                  <a:extLst>
                    <a:ext uri="{9D8B030D-6E8A-4147-A177-3AD203B41FA5}"/>
                  </a:extLst>
                </a:gridCol>
              </a:tblGrid>
              <a:tr h="457177">
                <a:tc>
                  <a:txBody>
                    <a:bodyPr/>
                    <a:lstStyle/>
                    <a:p>
                      <a:pPr algn="ctr"/>
                      <a:r>
                        <a:rPr lang="fa-IR" sz="2400" dirty="0" smtClean="0">
                          <a:cs typeface="2  Titr" panose="00000700000000000000" pitchFamily="2" charset="-78"/>
                        </a:rPr>
                        <a:t>پسر (کیلوگرم)</a:t>
                      </a:r>
                      <a:endParaRPr lang="en-US" sz="2400" dirty="0">
                        <a:cs typeface="2  Titr" panose="00000700000000000000" pitchFamily="2" charset="-78"/>
                      </a:endParaRPr>
                    </a:p>
                  </a:txBody>
                  <a:tcPr marT="45718" marB="45718"/>
                </a:tc>
                <a:tc>
                  <a:txBody>
                    <a:bodyPr/>
                    <a:lstStyle/>
                    <a:p>
                      <a:pPr algn="ctr"/>
                      <a:r>
                        <a:rPr lang="fa-IR" sz="2400" dirty="0" smtClean="0">
                          <a:cs typeface="2  Titr" panose="00000700000000000000" pitchFamily="2" charset="-78"/>
                        </a:rPr>
                        <a:t>دختر(کیلوگرم) </a:t>
                      </a:r>
                      <a:endParaRPr lang="en-US" sz="2400" dirty="0">
                        <a:cs typeface="2  Titr" panose="00000700000000000000" pitchFamily="2" charset="-78"/>
                      </a:endParaRPr>
                    </a:p>
                  </a:txBody>
                  <a:tcPr marT="45718" marB="45718"/>
                </a:tc>
                <a:tc>
                  <a:txBody>
                    <a:bodyPr/>
                    <a:lstStyle/>
                    <a:p>
                      <a:pPr algn="ctr"/>
                      <a:r>
                        <a:rPr lang="fa-IR" sz="2400" dirty="0" smtClean="0">
                          <a:cs typeface="2  Titr" panose="00000700000000000000" pitchFamily="2" charset="-78"/>
                        </a:rPr>
                        <a:t>سن ( سال ) </a:t>
                      </a:r>
                      <a:endParaRPr lang="en-US" sz="2400" dirty="0">
                        <a:cs typeface="2  Titr" panose="00000700000000000000" pitchFamily="2" charset="-78"/>
                      </a:endParaRPr>
                    </a:p>
                  </a:txBody>
                  <a:tcPr marT="45718" marB="45718"/>
                </a:tc>
                <a:extLst>
                  <a:ext uri="{0D108BD9-81ED-4DB2-BD59-A6C34878D82A}"/>
                </a:extLst>
              </a:tr>
              <a:tr h="457177">
                <a:tc>
                  <a:txBody>
                    <a:bodyPr/>
                    <a:lstStyle/>
                    <a:p>
                      <a:pPr marL="457200" algn="ctr" rtl="1">
                        <a:lnSpc>
                          <a:spcPct val="150000"/>
                        </a:lnSpc>
                        <a:spcAft>
                          <a:spcPts val="0"/>
                        </a:spcAft>
                      </a:pPr>
                      <a:r>
                        <a:rPr lang="fa-IR" sz="1800" b="1" dirty="0">
                          <a:effectLst/>
                          <a:latin typeface="Calibri" panose="020F0502020204030204" pitchFamily="34" charset="0"/>
                          <a:ea typeface="Calibri" panose="020F0502020204030204" pitchFamily="34" charset="0"/>
                          <a:cs typeface="B Mitra" panose="00000400000000000000" pitchFamily="2" charset="-78"/>
                        </a:rPr>
                        <a:t>2</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rtl="1">
                        <a:lnSpc>
                          <a:spcPct val="150000"/>
                        </a:lnSpc>
                        <a:spcAft>
                          <a:spcPts val="0"/>
                        </a:spcAft>
                      </a:pPr>
                      <a:r>
                        <a:rPr lang="fa-IR" sz="2000" b="1" dirty="0" smtClean="0">
                          <a:effectLst/>
                          <a:latin typeface="Calibri" panose="020F0502020204030204" pitchFamily="34" charset="0"/>
                          <a:ea typeface="Calibri" panose="020F0502020204030204" pitchFamily="34" charset="0"/>
                          <a:cs typeface="B Mitra" panose="00000400000000000000" pitchFamily="2" charset="-78"/>
                        </a:rPr>
                        <a:t>1/8</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rtl="1">
                        <a:lnSpc>
                          <a:spcPct val="150000"/>
                        </a:lnSpc>
                        <a:spcAft>
                          <a:spcPts val="0"/>
                        </a:spcAft>
                      </a:pPr>
                      <a:r>
                        <a:rPr lang="fa-IR" sz="1400" b="1" dirty="0">
                          <a:effectLst/>
                        </a:rPr>
                        <a:t>5-6</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2047" marR="52047" marT="0" marB="0"/>
                </a:tc>
                <a:extLst>
                  <a:ext uri="{0D108BD9-81ED-4DB2-BD59-A6C34878D82A}"/>
                </a:extLst>
              </a:tr>
              <a:tr h="457177">
                <a:tc>
                  <a:txBody>
                    <a:bodyPr/>
                    <a:lstStyle/>
                    <a:p>
                      <a:pPr marL="457200" algn="ctr" rtl="1">
                        <a:lnSpc>
                          <a:spcPct val="150000"/>
                        </a:lnSpc>
                        <a:spcAft>
                          <a:spcPts val="0"/>
                        </a:spcAft>
                      </a:pPr>
                      <a:r>
                        <a:rPr lang="fa-IR" sz="1800" b="1" dirty="0">
                          <a:effectLst/>
                          <a:latin typeface="Calibri" panose="020F0502020204030204" pitchFamily="34" charset="0"/>
                          <a:ea typeface="Calibri" panose="020F0502020204030204" pitchFamily="34" charset="0"/>
                          <a:cs typeface="B Mitra" panose="00000400000000000000" pitchFamily="2" charset="-78"/>
                        </a:rPr>
                        <a:t>2/2</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rtl="1">
                        <a:lnSpc>
                          <a:spcPct val="150000"/>
                        </a:lnSpc>
                        <a:spcAft>
                          <a:spcPts val="0"/>
                        </a:spcAft>
                      </a:pPr>
                      <a:r>
                        <a:rPr lang="fa-IR" sz="2000" b="1" dirty="0" smtClean="0">
                          <a:effectLst/>
                          <a:latin typeface="Calibri" panose="020F0502020204030204" pitchFamily="34" charset="0"/>
                          <a:ea typeface="Calibri" panose="020F0502020204030204" pitchFamily="34" charset="0"/>
                          <a:cs typeface="B Mitra" panose="00000400000000000000" pitchFamily="2" charset="-78"/>
                        </a:rPr>
                        <a:t>2/3</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rtl="1">
                        <a:lnSpc>
                          <a:spcPct val="150000"/>
                        </a:lnSpc>
                        <a:spcAft>
                          <a:spcPts val="0"/>
                        </a:spcAft>
                      </a:pPr>
                      <a:r>
                        <a:rPr lang="fa-IR" sz="1400" b="1" dirty="0">
                          <a:effectLst/>
                        </a:rPr>
                        <a:t>6-7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2047" marR="52047" marT="0" marB="0"/>
                </a:tc>
                <a:extLst>
                  <a:ext uri="{0D108BD9-81ED-4DB2-BD59-A6C34878D82A}"/>
                </a:extLst>
              </a:tr>
              <a:tr h="457177">
                <a:tc>
                  <a:txBody>
                    <a:bodyPr/>
                    <a:lstStyle/>
                    <a:p>
                      <a:pPr marL="457200" algn="ctr" rtl="1">
                        <a:lnSpc>
                          <a:spcPct val="150000"/>
                        </a:lnSpc>
                        <a:spcAft>
                          <a:spcPts val="0"/>
                        </a:spcAft>
                      </a:pPr>
                      <a:r>
                        <a:rPr lang="fa-IR" sz="1800" b="1" dirty="0" smtClean="0">
                          <a:effectLst/>
                          <a:latin typeface="Calibri" panose="020F0502020204030204" pitchFamily="34" charset="0"/>
                          <a:ea typeface="Calibri" panose="020F0502020204030204" pitchFamily="34" charset="0"/>
                          <a:cs typeface="B Mitra" panose="00000400000000000000" pitchFamily="2" charset="-78"/>
                        </a:rPr>
                        <a:t>2/4</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rtl="1">
                        <a:lnSpc>
                          <a:spcPct val="150000"/>
                        </a:lnSpc>
                        <a:spcAft>
                          <a:spcPts val="0"/>
                        </a:spcAft>
                      </a:pPr>
                      <a:r>
                        <a:rPr lang="fa-IR" sz="2000" b="1" dirty="0" smtClean="0">
                          <a:effectLst/>
                          <a:latin typeface="Calibri" panose="020F0502020204030204" pitchFamily="34" charset="0"/>
                          <a:ea typeface="Calibri" panose="020F0502020204030204" pitchFamily="34" charset="0"/>
                          <a:cs typeface="B Mitra" panose="00000400000000000000" pitchFamily="2" charset="-78"/>
                        </a:rPr>
                        <a:t>3</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rtl="1">
                        <a:lnSpc>
                          <a:spcPct val="150000"/>
                        </a:lnSpc>
                        <a:spcAft>
                          <a:spcPts val="0"/>
                        </a:spcAft>
                      </a:pPr>
                      <a:r>
                        <a:rPr lang="fa-IR" sz="1400" b="1" dirty="0">
                          <a:effectLst/>
                        </a:rPr>
                        <a:t>7-8</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2047" marR="52047" marT="0" marB="0"/>
                </a:tc>
                <a:extLst>
                  <a:ext uri="{0D108BD9-81ED-4DB2-BD59-A6C34878D82A}"/>
                </a:extLst>
              </a:tr>
              <a:tr h="457177">
                <a:tc>
                  <a:txBody>
                    <a:bodyPr/>
                    <a:lstStyle/>
                    <a:p>
                      <a:pPr marL="457200" algn="ctr" rtl="1">
                        <a:lnSpc>
                          <a:spcPct val="150000"/>
                        </a:lnSpc>
                        <a:spcAft>
                          <a:spcPts val="0"/>
                        </a:spcAft>
                      </a:pPr>
                      <a:r>
                        <a:rPr lang="fa-IR" sz="1800" b="1" dirty="0" smtClean="0">
                          <a:effectLst/>
                          <a:latin typeface="Calibri" panose="020F0502020204030204" pitchFamily="34" charset="0"/>
                          <a:ea typeface="Calibri" panose="020F0502020204030204" pitchFamily="34" charset="0"/>
                          <a:cs typeface="B Mitra" panose="00000400000000000000" pitchFamily="2" charset="-78"/>
                        </a:rPr>
                        <a:t>2/8</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rtl="1">
                        <a:lnSpc>
                          <a:spcPct val="150000"/>
                        </a:lnSpc>
                        <a:spcAft>
                          <a:spcPts val="0"/>
                        </a:spcAft>
                      </a:pPr>
                      <a:r>
                        <a:rPr lang="fa-IR" sz="2000" b="1" dirty="0" smtClean="0">
                          <a:effectLst/>
                          <a:latin typeface="Calibri" panose="020F0502020204030204" pitchFamily="34" charset="0"/>
                          <a:ea typeface="Calibri" panose="020F0502020204030204" pitchFamily="34" charset="0"/>
                          <a:cs typeface="B Mitra" panose="00000400000000000000" pitchFamily="2" charset="-78"/>
                        </a:rPr>
                        <a:t>3/7</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rtl="1">
                        <a:lnSpc>
                          <a:spcPct val="150000"/>
                        </a:lnSpc>
                        <a:spcAft>
                          <a:spcPts val="0"/>
                        </a:spcAft>
                      </a:pPr>
                      <a:r>
                        <a:rPr lang="fa-IR" sz="1400" b="1" dirty="0">
                          <a:effectLst/>
                        </a:rPr>
                        <a:t>8-9</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2047" marR="52047" marT="0" marB="0"/>
                </a:tc>
                <a:extLst>
                  <a:ext uri="{0D108BD9-81ED-4DB2-BD59-A6C34878D82A}"/>
                </a:extLst>
              </a:tr>
              <a:tr h="457177">
                <a:tc>
                  <a:txBody>
                    <a:bodyPr/>
                    <a:lstStyle/>
                    <a:p>
                      <a:pPr marL="457200" algn="ctr" rtl="1">
                        <a:lnSpc>
                          <a:spcPct val="150000"/>
                        </a:lnSpc>
                        <a:spcAft>
                          <a:spcPts val="0"/>
                        </a:spcAft>
                      </a:pPr>
                      <a:r>
                        <a:rPr lang="fa-IR" sz="1800" b="1" dirty="0">
                          <a:effectLst/>
                          <a:latin typeface="Calibri" panose="020F0502020204030204" pitchFamily="34" charset="0"/>
                          <a:ea typeface="Calibri" panose="020F0502020204030204" pitchFamily="34" charset="0"/>
                          <a:cs typeface="B Mitra" panose="00000400000000000000" pitchFamily="2" charset="-78"/>
                        </a:rPr>
                        <a:t>3/3</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rtl="1">
                        <a:lnSpc>
                          <a:spcPct val="150000"/>
                        </a:lnSpc>
                        <a:spcAft>
                          <a:spcPts val="0"/>
                        </a:spcAft>
                      </a:pPr>
                      <a:r>
                        <a:rPr lang="fa-IR" sz="2000" b="1" dirty="0" smtClean="0">
                          <a:effectLst/>
                          <a:latin typeface="Calibri" panose="020F0502020204030204" pitchFamily="34" charset="0"/>
                          <a:ea typeface="Calibri" panose="020F0502020204030204" pitchFamily="34" charset="0"/>
                          <a:cs typeface="B Mitra" panose="00000400000000000000" pitchFamily="2" charset="-78"/>
                        </a:rPr>
                        <a:t>4</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rtl="1">
                        <a:lnSpc>
                          <a:spcPct val="150000"/>
                        </a:lnSpc>
                        <a:spcAft>
                          <a:spcPts val="0"/>
                        </a:spcAft>
                      </a:pPr>
                      <a:r>
                        <a:rPr lang="fa-IR" sz="1400" b="1" dirty="0">
                          <a:effectLst/>
                        </a:rPr>
                        <a:t>9-10</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2047" marR="52047" marT="0" marB="0"/>
                </a:tc>
                <a:extLst>
                  <a:ext uri="{0D108BD9-81ED-4DB2-BD59-A6C34878D82A}"/>
                </a:extLst>
              </a:tr>
              <a:tr h="457177">
                <a:tc>
                  <a:txBody>
                    <a:bodyPr/>
                    <a:lstStyle/>
                    <a:p>
                      <a:pPr marL="457200" algn="ctr" rtl="1">
                        <a:lnSpc>
                          <a:spcPct val="150000"/>
                        </a:lnSpc>
                        <a:spcAft>
                          <a:spcPts val="0"/>
                        </a:spcAft>
                      </a:pPr>
                      <a:r>
                        <a:rPr lang="fa-IR" sz="1800" b="1" dirty="0" smtClean="0">
                          <a:effectLst/>
                          <a:latin typeface="Calibri" panose="020F0502020204030204" pitchFamily="34" charset="0"/>
                          <a:ea typeface="Calibri" panose="020F0502020204030204" pitchFamily="34" charset="0"/>
                          <a:cs typeface="B Mitra" panose="00000400000000000000" pitchFamily="2" charset="-78"/>
                        </a:rPr>
                        <a:t>3/9</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rtl="1">
                        <a:lnSpc>
                          <a:spcPct val="150000"/>
                        </a:lnSpc>
                        <a:spcAft>
                          <a:spcPts val="0"/>
                        </a:spcAft>
                      </a:pPr>
                      <a:r>
                        <a:rPr lang="fa-IR" sz="2000" b="1" dirty="0" smtClean="0">
                          <a:effectLst/>
                          <a:latin typeface="Calibri" panose="020F0502020204030204" pitchFamily="34" charset="0"/>
                          <a:ea typeface="Calibri" panose="020F0502020204030204" pitchFamily="34" charset="0"/>
                          <a:cs typeface="B Mitra" panose="00000400000000000000" pitchFamily="2" charset="-78"/>
                        </a:rPr>
                        <a:t>4/5</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rtl="1">
                        <a:lnSpc>
                          <a:spcPct val="150000"/>
                        </a:lnSpc>
                        <a:spcAft>
                          <a:spcPts val="0"/>
                        </a:spcAft>
                      </a:pPr>
                      <a:r>
                        <a:rPr lang="fa-IR" sz="1400" b="1" dirty="0">
                          <a:effectLst/>
                        </a:rPr>
                        <a:t>10-11</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2047" marR="52047" marT="0" marB="0"/>
                </a:tc>
                <a:extLst>
                  <a:ext uri="{0D108BD9-81ED-4DB2-BD59-A6C34878D82A}"/>
                </a:extLst>
              </a:tr>
              <a:tr h="457177">
                <a:tc>
                  <a:txBody>
                    <a:bodyPr/>
                    <a:lstStyle/>
                    <a:p>
                      <a:pPr marL="457200" algn="ctr" rtl="1">
                        <a:lnSpc>
                          <a:spcPct val="150000"/>
                        </a:lnSpc>
                        <a:spcAft>
                          <a:spcPts val="0"/>
                        </a:spcAft>
                      </a:pPr>
                      <a:r>
                        <a:rPr lang="fa-IR" sz="1800" b="1" dirty="0" smtClean="0">
                          <a:effectLst/>
                          <a:latin typeface="Calibri" panose="020F0502020204030204" pitchFamily="34" charset="0"/>
                          <a:ea typeface="Calibri" panose="020F0502020204030204" pitchFamily="34" charset="0"/>
                          <a:cs typeface="B Mitra" panose="00000400000000000000" pitchFamily="2" charset="-78"/>
                        </a:rPr>
                        <a:t>4/5</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rtl="1">
                        <a:lnSpc>
                          <a:spcPct val="150000"/>
                        </a:lnSpc>
                        <a:spcAft>
                          <a:spcPts val="0"/>
                        </a:spcAft>
                      </a:pPr>
                      <a:r>
                        <a:rPr lang="fa-IR" sz="2000" b="1" dirty="0" smtClean="0">
                          <a:effectLst/>
                          <a:latin typeface="Calibri" panose="020F0502020204030204" pitchFamily="34" charset="0"/>
                          <a:ea typeface="Calibri" panose="020F0502020204030204" pitchFamily="34" charset="0"/>
                          <a:cs typeface="B Mitra" panose="00000400000000000000" pitchFamily="2" charset="-78"/>
                        </a:rPr>
                        <a:t>4/5</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rtl="1">
                        <a:lnSpc>
                          <a:spcPct val="150000"/>
                        </a:lnSpc>
                        <a:spcAft>
                          <a:spcPts val="0"/>
                        </a:spcAft>
                      </a:pPr>
                      <a:r>
                        <a:rPr lang="fa-IR" sz="1400" b="1" dirty="0">
                          <a:effectLst/>
                        </a:rPr>
                        <a:t>11-12</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2047" marR="52047" marT="0" marB="0"/>
                </a:tc>
                <a:extLst>
                  <a:ext uri="{0D108BD9-81ED-4DB2-BD59-A6C34878D82A}"/>
                </a:extLst>
              </a:tr>
              <a:tr h="457177">
                <a:tc>
                  <a:txBody>
                    <a:bodyPr/>
                    <a:lstStyle/>
                    <a:p>
                      <a:pPr marL="457200" algn="ctr" rtl="1">
                        <a:lnSpc>
                          <a:spcPct val="150000"/>
                        </a:lnSpc>
                        <a:spcAft>
                          <a:spcPts val="0"/>
                        </a:spcAft>
                      </a:pPr>
                      <a:r>
                        <a:rPr lang="fa-IR" sz="1800" b="1" dirty="0" smtClean="0">
                          <a:effectLst/>
                          <a:latin typeface="Calibri" panose="020F0502020204030204" pitchFamily="34" charset="0"/>
                          <a:ea typeface="Calibri" panose="020F0502020204030204" pitchFamily="34" charset="0"/>
                          <a:cs typeface="B Mitra" panose="00000400000000000000" pitchFamily="2" charset="-78"/>
                        </a:rPr>
                        <a:t>5/2</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rtl="1">
                        <a:lnSpc>
                          <a:spcPct val="150000"/>
                        </a:lnSpc>
                        <a:spcAft>
                          <a:spcPts val="0"/>
                        </a:spcAft>
                      </a:pPr>
                      <a:r>
                        <a:rPr lang="fa-IR" sz="2000" b="1" dirty="0" smtClean="0">
                          <a:effectLst/>
                          <a:latin typeface="Calibri" panose="020F0502020204030204" pitchFamily="34" charset="0"/>
                          <a:ea typeface="Calibri" panose="020F0502020204030204" pitchFamily="34" charset="0"/>
                          <a:cs typeface="B Mitra" panose="00000400000000000000" pitchFamily="2" charset="-78"/>
                        </a:rPr>
                        <a:t>4/6</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rtl="1">
                        <a:lnSpc>
                          <a:spcPct val="150000"/>
                        </a:lnSpc>
                        <a:spcAft>
                          <a:spcPts val="0"/>
                        </a:spcAft>
                      </a:pPr>
                      <a:r>
                        <a:rPr lang="fa-IR" sz="1400" b="1" dirty="0">
                          <a:effectLst/>
                        </a:rPr>
                        <a:t>12-13</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2047" marR="52047" marT="0" marB="0"/>
                </a:tc>
                <a:extLst>
                  <a:ext uri="{0D108BD9-81ED-4DB2-BD59-A6C34878D82A}"/>
                </a:extLst>
              </a:tr>
              <a:tr h="457177">
                <a:tc>
                  <a:txBody>
                    <a:bodyPr/>
                    <a:lstStyle/>
                    <a:p>
                      <a:pPr marL="457200" algn="ctr" rtl="1">
                        <a:lnSpc>
                          <a:spcPct val="150000"/>
                        </a:lnSpc>
                        <a:spcAft>
                          <a:spcPts val="0"/>
                        </a:spcAft>
                      </a:pPr>
                      <a:r>
                        <a:rPr lang="fa-IR" sz="1800" b="1" dirty="0" smtClean="0">
                          <a:effectLst/>
                          <a:latin typeface="Calibri" panose="020F0502020204030204" pitchFamily="34" charset="0"/>
                          <a:ea typeface="Calibri" panose="020F0502020204030204" pitchFamily="34" charset="0"/>
                          <a:cs typeface="B Mitra" panose="00000400000000000000" pitchFamily="2" charset="-78"/>
                        </a:rPr>
                        <a:t>5/8</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rtl="1">
                        <a:lnSpc>
                          <a:spcPct val="150000"/>
                        </a:lnSpc>
                        <a:spcAft>
                          <a:spcPts val="0"/>
                        </a:spcAft>
                      </a:pPr>
                      <a:r>
                        <a:rPr lang="fa-IR" sz="2000" b="1" dirty="0" smtClean="0">
                          <a:effectLst/>
                          <a:latin typeface="Calibri" panose="020F0502020204030204" pitchFamily="34" charset="0"/>
                          <a:ea typeface="Calibri" panose="020F0502020204030204" pitchFamily="34" charset="0"/>
                          <a:cs typeface="B Mitra" panose="00000400000000000000" pitchFamily="2" charset="-78"/>
                        </a:rPr>
                        <a:t>4/2</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rtl="1">
                        <a:lnSpc>
                          <a:spcPct val="150000"/>
                        </a:lnSpc>
                        <a:spcAft>
                          <a:spcPts val="0"/>
                        </a:spcAft>
                      </a:pPr>
                      <a:r>
                        <a:rPr lang="fa-IR" sz="1400" b="1" dirty="0">
                          <a:effectLst/>
                        </a:rPr>
                        <a:t>13-14</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2047" marR="52047" marT="0" marB="0"/>
                </a:tc>
                <a:extLst>
                  <a:ext uri="{0D108BD9-81ED-4DB2-BD59-A6C34878D82A}"/>
                </a:extLst>
              </a:tr>
              <a:tr h="457177">
                <a:tc>
                  <a:txBody>
                    <a:bodyPr/>
                    <a:lstStyle/>
                    <a:p>
                      <a:pPr marL="457200" algn="ctr" rtl="1">
                        <a:lnSpc>
                          <a:spcPct val="150000"/>
                        </a:lnSpc>
                        <a:spcAft>
                          <a:spcPts val="0"/>
                        </a:spcAft>
                      </a:pPr>
                      <a:r>
                        <a:rPr lang="fa-IR" sz="1800" b="1" dirty="0" smtClean="0">
                          <a:effectLst/>
                          <a:latin typeface="Calibri" panose="020F0502020204030204" pitchFamily="34" charset="0"/>
                          <a:ea typeface="Calibri" panose="020F0502020204030204" pitchFamily="34" charset="0"/>
                          <a:cs typeface="B Mitra" panose="00000400000000000000" pitchFamily="2" charset="-78"/>
                        </a:rPr>
                        <a:t>5/9</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rtl="1">
                        <a:lnSpc>
                          <a:spcPct val="150000"/>
                        </a:lnSpc>
                        <a:spcAft>
                          <a:spcPts val="0"/>
                        </a:spcAft>
                      </a:pPr>
                      <a:r>
                        <a:rPr lang="fa-IR" sz="2000" b="1" dirty="0" smtClean="0">
                          <a:effectLst/>
                          <a:latin typeface="Calibri" panose="020F0502020204030204" pitchFamily="34" charset="0"/>
                          <a:ea typeface="Calibri" panose="020F0502020204030204" pitchFamily="34" charset="0"/>
                          <a:cs typeface="B Mitra" panose="00000400000000000000" pitchFamily="2" charset="-78"/>
                        </a:rPr>
                        <a:t>4/3</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rtl="1">
                        <a:lnSpc>
                          <a:spcPct val="150000"/>
                        </a:lnSpc>
                        <a:spcAft>
                          <a:spcPts val="0"/>
                        </a:spcAft>
                      </a:pPr>
                      <a:r>
                        <a:rPr lang="fa-IR" sz="1400" b="1" dirty="0">
                          <a:effectLst/>
                        </a:rPr>
                        <a:t>14-15</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2047" marR="52047" marT="0" marB="0"/>
                </a:tc>
                <a:extLst>
                  <a:ext uri="{0D108BD9-81ED-4DB2-BD59-A6C34878D82A}"/>
                </a:extLst>
              </a:tr>
              <a:tr h="457177">
                <a:tc>
                  <a:txBody>
                    <a:bodyPr/>
                    <a:lstStyle/>
                    <a:p>
                      <a:pPr marL="457200" algn="ctr" rtl="1">
                        <a:lnSpc>
                          <a:spcPct val="150000"/>
                        </a:lnSpc>
                        <a:spcAft>
                          <a:spcPts val="0"/>
                        </a:spcAft>
                      </a:pPr>
                      <a:r>
                        <a:rPr lang="fa-IR" sz="1800" b="1" dirty="0" smtClean="0">
                          <a:effectLst/>
                          <a:latin typeface="Calibri" panose="020F0502020204030204" pitchFamily="34" charset="0"/>
                          <a:ea typeface="Calibri" panose="020F0502020204030204" pitchFamily="34" charset="0"/>
                          <a:cs typeface="B Mitra" panose="00000400000000000000" pitchFamily="2" charset="-78"/>
                        </a:rPr>
                        <a:t>5/4</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rtl="1">
                        <a:lnSpc>
                          <a:spcPct val="150000"/>
                        </a:lnSpc>
                        <a:spcAft>
                          <a:spcPts val="0"/>
                        </a:spcAft>
                      </a:pPr>
                      <a:r>
                        <a:rPr lang="fa-IR" sz="2000" b="1" dirty="0">
                          <a:effectLst/>
                          <a:latin typeface="Calibri" panose="020F0502020204030204" pitchFamily="34" charset="0"/>
                          <a:ea typeface="Calibri" panose="020F0502020204030204" pitchFamily="34" charset="0"/>
                          <a:cs typeface="B Mitra" panose="00000400000000000000" pitchFamily="2" charset="-78"/>
                        </a:rPr>
                        <a:t>2/2</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rtl="1">
                        <a:lnSpc>
                          <a:spcPct val="150000"/>
                        </a:lnSpc>
                        <a:spcAft>
                          <a:spcPts val="0"/>
                        </a:spcAft>
                      </a:pPr>
                      <a:r>
                        <a:rPr lang="fa-IR" sz="1400" b="1" dirty="0">
                          <a:effectLst/>
                        </a:rPr>
                        <a:t>16- 15</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2047" marR="52047" marT="0" marB="0"/>
                </a:tc>
                <a:extLst>
                  <a:ext uri="{0D108BD9-81ED-4DB2-BD59-A6C34878D82A}"/>
                </a:extLst>
              </a:tr>
              <a:tr h="457177">
                <a:tc>
                  <a:txBody>
                    <a:bodyPr/>
                    <a:lstStyle/>
                    <a:p>
                      <a:pPr marL="457200" algn="ctr" rtl="1">
                        <a:lnSpc>
                          <a:spcPct val="150000"/>
                        </a:lnSpc>
                        <a:spcAft>
                          <a:spcPts val="0"/>
                        </a:spcAft>
                      </a:pPr>
                      <a:r>
                        <a:rPr lang="fa-IR" sz="1800" b="1" dirty="0" smtClean="0">
                          <a:effectLst/>
                          <a:latin typeface="Calibri" panose="020F0502020204030204" pitchFamily="34" charset="0"/>
                          <a:ea typeface="Calibri" panose="020F0502020204030204" pitchFamily="34" charset="0"/>
                          <a:cs typeface="B Mitra" panose="00000400000000000000" pitchFamily="2" charset="-78"/>
                        </a:rPr>
                        <a:t>4/2</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rtl="1">
                        <a:lnSpc>
                          <a:spcPct val="150000"/>
                        </a:lnSpc>
                        <a:spcAft>
                          <a:spcPts val="0"/>
                        </a:spcAft>
                      </a:pPr>
                      <a:r>
                        <a:rPr lang="fa-IR" sz="2000" b="1" dirty="0" smtClean="0">
                          <a:effectLst/>
                          <a:latin typeface="Calibri" panose="020F0502020204030204" pitchFamily="34" charset="0"/>
                          <a:ea typeface="Calibri" panose="020F0502020204030204" pitchFamily="34" charset="0"/>
                          <a:cs typeface="B Mitra" panose="00000400000000000000" pitchFamily="2" charset="-78"/>
                        </a:rPr>
                        <a:t>0/8</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rtl="1">
                        <a:lnSpc>
                          <a:spcPct val="150000"/>
                        </a:lnSpc>
                        <a:spcAft>
                          <a:spcPts val="0"/>
                        </a:spcAft>
                      </a:pPr>
                      <a:r>
                        <a:rPr lang="fa-IR" sz="1400" b="1" dirty="0">
                          <a:effectLst/>
                        </a:rPr>
                        <a:t>17- 16</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2047" marR="52047" marT="0" marB="0"/>
                </a:tc>
                <a:extLst>
                  <a:ext uri="{0D108BD9-81ED-4DB2-BD59-A6C34878D82A}"/>
                </a:extLst>
              </a:tr>
              <a:tr h="411459">
                <a:tc>
                  <a:txBody>
                    <a:bodyPr/>
                    <a:lstStyle/>
                    <a:p>
                      <a:pPr marL="457200" algn="ctr" rtl="1">
                        <a:lnSpc>
                          <a:spcPct val="150000"/>
                        </a:lnSpc>
                        <a:spcAft>
                          <a:spcPts val="0"/>
                        </a:spcAft>
                      </a:pPr>
                      <a:r>
                        <a:rPr lang="fa-IR" sz="1800" b="1" dirty="0" smtClean="0">
                          <a:effectLst/>
                          <a:latin typeface="Calibri" panose="020F0502020204030204" pitchFamily="34" charset="0"/>
                          <a:ea typeface="Calibri" panose="020F0502020204030204" pitchFamily="34" charset="0"/>
                          <a:cs typeface="B Mitra" panose="00000400000000000000" pitchFamily="2" charset="-78"/>
                        </a:rPr>
                        <a:t>2/6</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rtl="1">
                        <a:lnSpc>
                          <a:spcPct val="150000"/>
                        </a:lnSpc>
                        <a:spcAft>
                          <a:spcPts val="0"/>
                        </a:spcAft>
                      </a:pPr>
                      <a:r>
                        <a:rPr lang="fa-IR" sz="1400" b="1" dirty="0">
                          <a:effectLst/>
                          <a:latin typeface="Calibri" panose="020F0502020204030204" pitchFamily="34" charset="0"/>
                          <a:ea typeface="Calibri" panose="020F0502020204030204" pitchFamily="34" charset="0"/>
                          <a:cs typeface="B Mitra" panose="00000400000000000000" pitchFamily="2" charset="-78"/>
                        </a:rPr>
                        <a:t>0</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rtl="1">
                        <a:lnSpc>
                          <a:spcPct val="150000"/>
                        </a:lnSpc>
                        <a:spcAft>
                          <a:spcPts val="0"/>
                        </a:spcAft>
                      </a:pPr>
                      <a:r>
                        <a:rPr lang="fa-IR" sz="1400" b="1" dirty="0">
                          <a:effectLst/>
                        </a:rPr>
                        <a:t>18- 17</a:t>
                      </a:r>
                      <a:endParaRPr lang="en-US" sz="1000" b="1" dirty="0">
                        <a:effectLst/>
                        <a:latin typeface="Calibri" panose="020F0502020204030204" pitchFamily="34" charset="0"/>
                        <a:ea typeface="Calibri" panose="020F0502020204030204" pitchFamily="34" charset="0"/>
                        <a:cs typeface="Arial" panose="020B0604020202020204" pitchFamily="34" charset="0"/>
                      </a:endParaRPr>
                    </a:p>
                  </a:txBody>
                  <a:tcPr marL="52047" marR="52047" marT="0" marB="0"/>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997075" y="23813"/>
            <a:ext cx="9291638" cy="1143000"/>
          </a:xfrm>
        </p:spPr>
        <p:txBody>
          <a:bodyPr rtlCol="0">
            <a:normAutofit/>
          </a:bodyPr>
          <a:lstStyle/>
          <a:p>
            <a:pPr algn="ctr" rtl="1" fontAlgn="auto">
              <a:spcAft>
                <a:spcPts val="0"/>
              </a:spcAft>
              <a:defRPr/>
            </a:pPr>
            <a:r>
              <a:rPr lang="en-US" sz="2800" dirty="0">
                <a:solidFill>
                  <a:schemeClr val="tx1">
                    <a:lumMod val="85000"/>
                    <a:lumOff val="15000"/>
                  </a:schemeClr>
                </a:solidFill>
                <a:effectLst>
                  <a:outerShdw blurRad="38100" dist="38100" dir="2700000" algn="tl">
                    <a:srgbClr val="C0C0C0"/>
                  </a:outerShdw>
                </a:effectLst>
                <a:cs typeface="B Nazanin" panose="00000400000000000000" pitchFamily="2" charset="-78"/>
              </a:rPr>
              <a:t/>
            </a:r>
            <a:br>
              <a:rPr lang="en-US" sz="2800" dirty="0">
                <a:solidFill>
                  <a:schemeClr val="tx1">
                    <a:lumMod val="85000"/>
                    <a:lumOff val="15000"/>
                  </a:schemeClr>
                </a:solidFill>
                <a:effectLst>
                  <a:outerShdw blurRad="38100" dist="38100" dir="2700000" algn="tl">
                    <a:srgbClr val="C0C0C0"/>
                  </a:outerShdw>
                </a:effectLst>
                <a:cs typeface="B Nazanin" panose="00000400000000000000" pitchFamily="2" charset="-78"/>
              </a:rPr>
            </a:br>
            <a:r>
              <a:rPr lang="fa-IR" sz="2700" dirty="0">
                <a:solidFill>
                  <a:schemeClr val="tx1">
                    <a:lumMod val="85000"/>
                    <a:lumOff val="15000"/>
                  </a:schemeClr>
                </a:solidFill>
                <a:effectLst>
                  <a:outerShdw blurRad="38100" dist="38100" dir="2700000" algn="tl">
                    <a:srgbClr val="C0C0C0"/>
                  </a:outerShdw>
                </a:effectLst>
                <a:cs typeface="B Nazanin" panose="00000400000000000000" pitchFamily="2" charset="-78"/>
              </a:rPr>
              <a:t>شیوع اضافه وزن ، چاقی و چاقی شکمی در دختران و پسران 18-7 </a:t>
            </a:r>
            <a:r>
              <a:rPr lang="fa-IR" sz="2700" dirty="0" smtClean="0">
                <a:solidFill>
                  <a:schemeClr val="tx1">
                    <a:lumMod val="85000"/>
                    <a:lumOff val="15000"/>
                  </a:schemeClr>
                </a:solidFill>
                <a:effectLst>
                  <a:outerShdw blurRad="38100" dist="38100" dir="2700000" algn="tl">
                    <a:srgbClr val="C0C0C0"/>
                  </a:outerShdw>
                </a:effectLst>
                <a:cs typeface="B Nazanin" panose="00000400000000000000" pitchFamily="2" charset="-78"/>
              </a:rPr>
              <a:t>سال در ایران</a:t>
            </a:r>
            <a:endParaRPr lang="en-US" sz="2700" dirty="0">
              <a:solidFill>
                <a:schemeClr val="tx1">
                  <a:lumMod val="85000"/>
                  <a:lumOff val="15000"/>
                </a:schemeClr>
              </a:solidFill>
              <a:effectLst>
                <a:outerShdw blurRad="38100" dist="38100" dir="2700000" algn="tl">
                  <a:srgbClr val="C0C0C0"/>
                </a:outerShdw>
              </a:effectLst>
              <a:cs typeface="B Nazanin" panose="00000400000000000000" pitchFamily="2" charset="-78"/>
            </a:endParaRPr>
          </a:p>
        </p:txBody>
      </p:sp>
      <p:sp>
        <p:nvSpPr>
          <p:cNvPr id="14339" name="Rectangle 3"/>
          <p:cNvSpPr>
            <a:spLocks noGrp="1" noChangeArrowheads="1"/>
          </p:cNvSpPr>
          <p:nvPr>
            <p:ph type="body" idx="4294967295"/>
          </p:nvPr>
        </p:nvSpPr>
        <p:spPr>
          <a:xfrm>
            <a:off x="1455738" y="1412875"/>
            <a:ext cx="10736262" cy="4713288"/>
          </a:xfrm>
        </p:spPr>
        <p:txBody>
          <a:bodyPr rtlCol="0">
            <a:normAutofit/>
          </a:bodyPr>
          <a:lstStyle/>
          <a:p>
            <a:pPr marL="0" indent="0" algn="just" rtl="1" fontAlgn="auto">
              <a:lnSpc>
                <a:spcPct val="90000"/>
              </a:lnSpc>
              <a:spcAft>
                <a:spcPts val="0"/>
              </a:spcAft>
              <a:buClr>
                <a:schemeClr val="tx1"/>
              </a:buClr>
              <a:buFont typeface="Wingdings 3" charset="2"/>
              <a:buNone/>
              <a:defRPr/>
            </a:pPr>
            <a:endParaRPr lang="en-US" altLang="en-US" sz="2400" dirty="0">
              <a:solidFill>
                <a:schemeClr val="tx1">
                  <a:lumMod val="75000"/>
                  <a:lumOff val="25000"/>
                </a:schemeClr>
              </a:solidFill>
              <a:cs typeface="B Nazanin" panose="00000400000000000000" pitchFamily="2" charset="-78"/>
            </a:endParaRPr>
          </a:p>
          <a:p>
            <a:pPr algn="just" rtl="1" fontAlgn="auto">
              <a:lnSpc>
                <a:spcPct val="90000"/>
              </a:lnSpc>
              <a:spcAft>
                <a:spcPts val="0"/>
              </a:spcAft>
              <a:buClr>
                <a:schemeClr val="tx1"/>
              </a:buClr>
              <a:buFont typeface="Wingdings 3" charset="2"/>
              <a:buChar char=""/>
              <a:defRPr/>
            </a:pPr>
            <a:endParaRPr lang="en-US" altLang="en-US" sz="2400" dirty="0">
              <a:solidFill>
                <a:schemeClr val="tx1">
                  <a:lumMod val="75000"/>
                  <a:lumOff val="25000"/>
                </a:schemeClr>
              </a:solidFill>
              <a:cs typeface="B Nazanin" panose="00000400000000000000" pitchFamily="2" charset="-78"/>
            </a:endParaRPr>
          </a:p>
          <a:p>
            <a:pPr algn="just" rtl="1" fontAlgn="auto">
              <a:lnSpc>
                <a:spcPct val="90000"/>
              </a:lnSpc>
              <a:spcAft>
                <a:spcPts val="0"/>
              </a:spcAft>
              <a:buClr>
                <a:schemeClr val="tx1"/>
              </a:buClr>
              <a:buFont typeface="Wingdings 3" charset="2"/>
              <a:buChar char=""/>
              <a:defRPr/>
            </a:pPr>
            <a:endParaRPr lang="en-US" altLang="en-US" sz="2400" b="1" dirty="0">
              <a:solidFill>
                <a:schemeClr val="tx1">
                  <a:lumMod val="75000"/>
                  <a:lumOff val="25000"/>
                </a:schemeClr>
              </a:solidFill>
              <a:cs typeface="B Nazanin" panose="00000400000000000000" pitchFamily="2" charset="-78"/>
            </a:endParaRPr>
          </a:p>
          <a:p>
            <a:pPr algn="just" rtl="1" fontAlgn="auto">
              <a:lnSpc>
                <a:spcPct val="90000"/>
              </a:lnSpc>
              <a:spcAft>
                <a:spcPts val="0"/>
              </a:spcAft>
              <a:buClr>
                <a:schemeClr val="tx1"/>
              </a:buClr>
              <a:buFont typeface="Wingdings 3" charset="2"/>
              <a:buChar char=""/>
              <a:defRPr/>
            </a:pPr>
            <a:endParaRPr lang="en-US" altLang="en-US" sz="2400" b="1" dirty="0">
              <a:solidFill>
                <a:schemeClr val="tx1">
                  <a:lumMod val="75000"/>
                  <a:lumOff val="25000"/>
                </a:schemeClr>
              </a:solidFill>
              <a:cs typeface="B Nazanin" panose="00000400000000000000" pitchFamily="2" charset="-78"/>
            </a:endParaRPr>
          </a:p>
        </p:txBody>
      </p:sp>
      <p:graphicFrame>
        <p:nvGraphicFramePr>
          <p:cNvPr id="23556" name="Chart 4"/>
          <p:cNvGraphicFramePr>
            <a:graphicFrameLocks/>
          </p:cNvGraphicFramePr>
          <p:nvPr/>
        </p:nvGraphicFramePr>
        <p:xfrm>
          <a:off x="768350" y="1362075"/>
          <a:ext cx="10223500" cy="4568825"/>
        </p:xfrm>
        <a:graphic>
          <a:graphicData uri="http://schemas.openxmlformats.org/presentationml/2006/ole">
            <mc:AlternateContent xmlns:mc="http://schemas.openxmlformats.org/markup-compatibility/2006">
              <mc:Choice xmlns:v="urn:schemas-microsoft-com:vml" Requires="v">
                <p:oleObj spid="_x0000_s23557" name="Chart" r:id="rId5" imgW="10229975" imgH="4572396" progId="Excel.Chart.8">
                  <p:embed/>
                </p:oleObj>
              </mc:Choice>
              <mc:Fallback>
                <p:oleObj name="Chart" r:id="rId5" imgW="10229975" imgH="4572396" progId="Excel.Chart.8">
                  <p:embed/>
                  <p:pic>
                    <p:nvPicPr>
                      <p:cNvPr id="0" name="Char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350" y="1362075"/>
                        <a:ext cx="10223500" cy="4568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31075" y="735082"/>
          <a:ext cx="11540359" cy="6122918"/>
        </p:xfrm>
        <a:graphic>
          <a:graphicData uri="http://schemas.openxmlformats.org/drawingml/2006/table">
            <a:tbl>
              <a:tblPr rtl="1" firstRow="1" firstCol="1" bandRow="1">
                <a:tableStyleId>{5C22544A-7EE6-4342-B048-85BDC9FD1C3A}</a:tableStyleId>
              </a:tblPr>
              <a:tblGrid>
                <a:gridCol w="4238022">
                  <a:extLst>
                    <a:ext uri="{9D8B030D-6E8A-4147-A177-3AD203B41FA5}"/>
                  </a:extLst>
                </a:gridCol>
                <a:gridCol w="4238022">
                  <a:extLst>
                    <a:ext uri="{9D8B030D-6E8A-4147-A177-3AD203B41FA5}"/>
                  </a:extLst>
                </a:gridCol>
                <a:gridCol w="3064315">
                  <a:extLst>
                    <a:ext uri="{9D8B030D-6E8A-4147-A177-3AD203B41FA5}"/>
                  </a:extLst>
                </a:gridCol>
              </a:tblGrid>
              <a:tr h="688695">
                <a:tc>
                  <a:txBody>
                    <a:bodyPr/>
                    <a:lstStyle/>
                    <a:p>
                      <a:pPr algn="ctr" rtl="1">
                        <a:lnSpc>
                          <a:spcPct val="150000"/>
                        </a:lnSpc>
                        <a:spcAft>
                          <a:spcPts val="0"/>
                        </a:spcAft>
                      </a:pPr>
                      <a:r>
                        <a:rPr lang="fa-IR" sz="1800" dirty="0">
                          <a:effectLst/>
                          <a:latin typeface="Arial" panose="020B0604020202020204" pitchFamily="34" charset="0"/>
                          <a:cs typeface="Arial" panose="020B0604020202020204" pitchFamily="34" charset="0"/>
                        </a:rPr>
                        <a:t>گروه سنی</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5536" marR="45536" marT="0" marB="0"/>
                </a:tc>
                <a:tc>
                  <a:txBody>
                    <a:bodyPr/>
                    <a:lstStyle/>
                    <a:p>
                      <a:pPr algn="ctr" rtl="1">
                        <a:lnSpc>
                          <a:spcPct val="150000"/>
                        </a:lnSpc>
                        <a:spcAft>
                          <a:spcPts val="0"/>
                        </a:spcAft>
                        <a:tabLst>
                          <a:tab pos="297815" algn="l"/>
                        </a:tabLst>
                      </a:pPr>
                      <a:r>
                        <a:rPr lang="fa-IR" sz="1800" dirty="0">
                          <a:effectLst/>
                          <a:latin typeface="Arial" panose="020B0604020202020204" pitchFamily="34" charset="0"/>
                          <a:cs typeface="Arial" panose="020B0604020202020204" pitchFamily="34" charset="0"/>
                        </a:rPr>
                        <a:t>دسته بندی </a:t>
                      </a:r>
                      <a:r>
                        <a:rPr lang="en-US" sz="1800" dirty="0">
                          <a:effectLst/>
                          <a:latin typeface="Arial" panose="020B0604020202020204" pitchFamily="34" charset="0"/>
                          <a:cs typeface="Arial" panose="020B0604020202020204" pitchFamily="34" charset="0"/>
                        </a:rPr>
                        <a:t> BMI</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45536" marR="45536" marT="0" marB="0"/>
                </a:tc>
                <a:tc>
                  <a:txBody>
                    <a:bodyPr/>
                    <a:lstStyle/>
                    <a:p>
                      <a:pPr algn="ctr" rtl="1">
                        <a:lnSpc>
                          <a:spcPct val="150000"/>
                        </a:lnSpc>
                        <a:spcAft>
                          <a:spcPts val="0"/>
                        </a:spcAft>
                      </a:pPr>
                      <a:r>
                        <a:rPr lang="fa-IR" sz="1800">
                          <a:effectLst/>
                          <a:latin typeface="Arial" panose="020B0604020202020204" pitchFamily="34" charset="0"/>
                          <a:cs typeface="Arial" panose="020B0604020202020204" pitchFamily="34" charset="0"/>
                        </a:rPr>
                        <a:t>هدف وزن برای بهبود </a:t>
                      </a:r>
                      <a:r>
                        <a:rPr lang="en-US" sz="1800">
                          <a:effectLst/>
                          <a:latin typeface="Arial" panose="020B0604020202020204" pitchFamily="34" charset="0"/>
                          <a:cs typeface="Arial" panose="020B0604020202020204" pitchFamily="34" charset="0"/>
                        </a:rPr>
                        <a:t>Z-score</a:t>
                      </a:r>
                      <a:r>
                        <a:rPr lang="fa-IR" sz="1800">
                          <a:effectLst/>
                          <a:latin typeface="Arial" panose="020B0604020202020204" pitchFamily="34" charset="0"/>
                          <a:cs typeface="Arial" panose="020B0604020202020204" pitchFamily="34" charset="0"/>
                        </a:rPr>
                        <a:t> نمایه توده بدنی</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5536" marR="45536" marT="0" marB="0"/>
                </a:tc>
                <a:extLst>
                  <a:ext uri="{0D108BD9-81ED-4DB2-BD59-A6C34878D82A}"/>
                </a:extLst>
              </a:tr>
              <a:tr h="450378">
                <a:tc rowSpan="4">
                  <a:txBody>
                    <a:bodyPr/>
                    <a:lstStyle/>
                    <a:p>
                      <a:pPr marL="71755" marR="71755" algn="ctr" rtl="1">
                        <a:lnSpc>
                          <a:spcPct val="150000"/>
                        </a:lnSpc>
                        <a:spcAft>
                          <a:spcPts val="0"/>
                        </a:spcAft>
                      </a:pPr>
                      <a:r>
                        <a:rPr lang="fa-IR" sz="1800">
                          <a:effectLst/>
                          <a:latin typeface="Arial" panose="020B0604020202020204" pitchFamily="34" charset="0"/>
                          <a:cs typeface="Arial" panose="020B0604020202020204" pitchFamily="34" charset="0"/>
                        </a:rPr>
                        <a:t>5 تا 11 سال</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5536" marR="45536" marT="0" marB="0" vert="vert270" anchor="ctr"/>
                </a:tc>
                <a:tc>
                  <a:txBody>
                    <a:bodyPr/>
                    <a:lstStyle/>
                    <a:p>
                      <a:pPr algn="just" rtl="1">
                        <a:lnSpc>
                          <a:spcPct val="150000"/>
                        </a:lnSpc>
                        <a:spcAft>
                          <a:spcPts val="0"/>
                        </a:spcAft>
                      </a:pPr>
                      <a:r>
                        <a:rPr lang="en-US" sz="1800" b="1" dirty="0" err="1">
                          <a:effectLst/>
                          <a:latin typeface="Arial" panose="020B0604020202020204" pitchFamily="34" charset="0"/>
                          <a:cs typeface="Arial" panose="020B0604020202020204" pitchFamily="34" charset="0"/>
                        </a:rPr>
                        <a:t>zscore</a:t>
                      </a:r>
                      <a:r>
                        <a:rPr lang="fa-IR" sz="1800" b="1" dirty="0">
                          <a:effectLst/>
                          <a:latin typeface="Arial" panose="020B0604020202020204" pitchFamily="34" charset="0"/>
                          <a:cs typeface="Arial" panose="020B0604020202020204" pitchFamily="34" charset="0"/>
                        </a:rPr>
                        <a:t>  نمایه توده بدنی بین 1+ تا 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5536" marR="45536" marT="0" marB="0"/>
                </a:tc>
                <a:tc>
                  <a:txBody>
                    <a:bodyPr/>
                    <a:lstStyle/>
                    <a:p>
                      <a:pPr algn="just" rtl="1">
                        <a:lnSpc>
                          <a:spcPct val="150000"/>
                        </a:lnSpc>
                        <a:spcAft>
                          <a:spcPts val="0"/>
                        </a:spcAft>
                      </a:pPr>
                      <a:r>
                        <a:rPr lang="fa-IR" sz="1800" b="1" dirty="0">
                          <a:effectLst/>
                          <a:latin typeface="Arial" panose="020B0604020202020204" pitchFamily="34" charset="0"/>
                          <a:cs typeface="Arial" panose="020B0604020202020204" pitchFamily="34" charset="0"/>
                        </a:rPr>
                        <a:t>ثابت نگه داشتن سرعت وزن</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5536" marR="45536" marT="0" marB="0"/>
                </a:tc>
                <a:extLst>
                  <a:ext uri="{0D108BD9-81ED-4DB2-BD59-A6C34878D82A}"/>
                </a:extLst>
              </a:tr>
              <a:tr h="450378">
                <a:tc vMerge="1">
                  <a:txBody>
                    <a:bodyPr/>
                    <a:lstStyle/>
                    <a:p>
                      <a:endParaRPr lang="en-US"/>
                    </a:p>
                  </a:txBody>
                  <a:tcPr/>
                </a:tc>
                <a:tc>
                  <a:txBody>
                    <a:bodyPr/>
                    <a:lstStyle/>
                    <a:p>
                      <a:pPr algn="just" rtl="1">
                        <a:lnSpc>
                          <a:spcPct val="150000"/>
                        </a:lnSpc>
                        <a:spcAft>
                          <a:spcPts val="0"/>
                        </a:spcAft>
                      </a:pPr>
                      <a:r>
                        <a:rPr lang="en-US" sz="1800" b="1" dirty="0" err="1">
                          <a:effectLst/>
                          <a:latin typeface="Arial" panose="020B0604020202020204" pitchFamily="34" charset="0"/>
                          <a:cs typeface="Arial" panose="020B0604020202020204" pitchFamily="34" charset="0"/>
                        </a:rPr>
                        <a:t>zscore</a:t>
                      </a:r>
                      <a:r>
                        <a:rPr lang="fa-IR" sz="1800" b="1" dirty="0">
                          <a:effectLst/>
                          <a:latin typeface="Arial" panose="020B0604020202020204" pitchFamily="34" charset="0"/>
                          <a:cs typeface="Arial" panose="020B0604020202020204" pitchFamily="34" charset="0"/>
                        </a:rPr>
                        <a:t>  نمایه توده بدنی بین 1+ تا 2+ همراه با عامل خطر </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5536" marR="45536" marT="0" marB="0"/>
                </a:tc>
                <a:tc>
                  <a:txBody>
                    <a:bodyPr/>
                    <a:lstStyle/>
                    <a:p>
                      <a:pPr algn="just" rtl="1">
                        <a:lnSpc>
                          <a:spcPct val="150000"/>
                        </a:lnSpc>
                        <a:spcAft>
                          <a:spcPts val="0"/>
                        </a:spcAft>
                      </a:pPr>
                      <a:r>
                        <a:rPr lang="fa-IR" sz="1800" b="1" dirty="0">
                          <a:effectLst/>
                          <a:latin typeface="Arial" panose="020B0604020202020204" pitchFamily="34" charset="0"/>
                          <a:cs typeface="Arial" panose="020B0604020202020204" pitchFamily="34" charset="0"/>
                        </a:rPr>
                        <a:t>ثابت نگه داشتن وزن</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5536" marR="45536" marT="0" marB="0"/>
                </a:tc>
                <a:extLst>
                  <a:ext uri="{0D108BD9-81ED-4DB2-BD59-A6C34878D82A}"/>
                </a:extLst>
              </a:tr>
              <a:tr h="492305">
                <a:tc vMerge="1">
                  <a:txBody>
                    <a:bodyPr/>
                    <a:lstStyle/>
                    <a:p>
                      <a:endParaRPr lang="en-US"/>
                    </a:p>
                  </a:txBody>
                  <a:tcPr/>
                </a:tc>
                <a:tc>
                  <a:txBody>
                    <a:bodyPr/>
                    <a:lstStyle/>
                    <a:p>
                      <a:pPr algn="just" rtl="1">
                        <a:lnSpc>
                          <a:spcPct val="150000"/>
                        </a:lnSpc>
                        <a:spcAft>
                          <a:spcPts val="0"/>
                        </a:spcAft>
                      </a:pPr>
                      <a:r>
                        <a:rPr lang="en-US" sz="1800" b="1" dirty="0" err="1">
                          <a:effectLst/>
                          <a:latin typeface="Arial" panose="020B0604020202020204" pitchFamily="34" charset="0"/>
                          <a:cs typeface="Arial" panose="020B0604020202020204" pitchFamily="34" charset="0"/>
                        </a:rPr>
                        <a:t>zscore</a:t>
                      </a:r>
                      <a:r>
                        <a:rPr lang="fa-IR" sz="1800" b="1" dirty="0">
                          <a:effectLst/>
                          <a:latin typeface="Arial" panose="020B0604020202020204" pitchFamily="34" charset="0"/>
                          <a:cs typeface="Arial" panose="020B0604020202020204" pitchFamily="34" charset="0"/>
                        </a:rPr>
                        <a:t>  نمایه توده بدنی بین 2+ تا 3+ </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5536" marR="45536" marT="0" marB="0"/>
                </a:tc>
                <a:tc>
                  <a:txBody>
                    <a:bodyPr/>
                    <a:lstStyle/>
                    <a:p>
                      <a:pPr algn="just" rtl="1">
                        <a:lnSpc>
                          <a:spcPct val="150000"/>
                        </a:lnSpc>
                        <a:spcAft>
                          <a:spcPts val="0"/>
                        </a:spcAft>
                      </a:pPr>
                      <a:r>
                        <a:rPr lang="fa-IR" sz="1800" b="1" dirty="0">
                          <a:effectLst/>
                          <a:latin typeface="Arial" panose="020B0604020202020204" pitchFamily="34" charset="0"/>
                          <a:cs typeface="Arial" panose="020B0604020202020204" pitchFamily="34" charset="0"/>
                        </a:rPr>
                        <a:t>کاهش وزن تدریجی (نیم کیلو در ماه)</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5536" marR="45536" marT="0" marB="0"/>
                </a:tc>
                <a:extLst>
                  <a:ext uri="{0D108BD9-81ED-4DB2-BD59-A6C34878D82A}"/>
                </a:extLst>
              </a:tr>
              <a:tr h="492305">
                <a:tc vMerge="1">
                  <a:txBody>
                    <a:bodyPr/>
                    <a:lstStyle/>
                    <a:p>
                      <a:endParaRPr lang="en-US"/>
                    </a:p>
                  </a:txBody>
                  <a:tcPr/>
                </a:tc>
                <a:tc>
                  <a:txBody>
                    <a:bodyPr/>
                    <a:lstStyle/>
                    <a:p>
                      <a:pPr algn="just" rtl="1">
                        <a:lnSpc>
                          <a:spcPct val="150000"/>
                        </a:lnSpc>
                        <a:spcAft>
                          <a:spcPts val="0"/>
                        </a:spcAft>
                      </a:pPr>
                      <a:r>
                        <a:rPr lang="en-US" sz="1800" b="1" dirty="0" err="1">
                          <a:effectLst/>
                          <a:latin typeface="Arial" panose="020B0604020202020204" pitchFamily="34" charset="0"/>
                          <a:cs typeface="Arial" panose="020B0604020202020204" pitchFamily="34" charset="0"/>
                        </a:rPr>
                        <a:t>zscore</a:t>
                      </a:r>
                      <a:r>
                        <a:rPr lang="fa-IR" sz="1800" b="1" dirty="0">
                          <a:effectLst/>
                          <a:latin typeface="Arial" panose="020B0604020202020204" pitchFamily="34" charset="0"/>
                          <a:cs typeface="Arial" panose="020B0604020202020204" pitchFamily="34" charset="0"/>
                        </a:rPr>
                        <a:t>  نمایه توده بدنی بیش از  3+ </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5536" marR="45536" marT="0" marB="0"/>
                </a:tc>
                <a:tc>
                  <a:txBody>
                    <a:bodyPr/>
                    <a:lstStyle/>
                    <a:p>
                      <a:pPr algn="just" rtl="1">
                        <a:lnSpc>
                          <a:spcPct val="150000"/>
                        </a:lnSpc>
                        <a:spcAft>
                          <a:spcPts val="0"/>
                        </a:spcAft>
                      </a:pPr>
                      <a:r>
                        <a:rPr lang="fa-IR" sz="1800" b="1" dirty="0">
                          <a:effectLst/>
                          <a:latin typeface="Arial" panose="020B0604020202020204" pitchFamily="34" charset="0"/>
                          <a:cs typeface="Arial" panose="020B0604020202020204" pitchFamily="34" charset="0"/>
                        </a:rPr>
                        <a:t>کاهش وزن (حداکثر یک کیلو در هفته)</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5536" marR="45536" marT="0" marB="0"/>
                </a:tc>
                <a:extLst>
                  <a:ext uri="{0D108BD9-81ED-4DB2-BD59-A6C34878D82A}"/>
                </a:extLst>
              </a:tr>
              <a:tr h="1165332">
                <a:tc rowSpan="4">
                  <a:txBody>
                    <a:bodyPr/>
                    <a:lstStyle/>
                    <a:p>
                      <a:pPr marL="71755" marR="71755" algn="ctr" rtl="1">
                        <a:lnSpc>
                          <a:spcPct val="150000"/>
                        </a:lnSpc>
                        <a:spcAft>
                          <a:spcPts val="0"/>
                        </a:spcAft>
                      </a:pPr>
                      <a:r>
                        <a:rPr lang="fa-IR" sz="1800">
                          <a:effectLst/>
                          <a:latin typeface="Arial" panose="020B0604020202020204" pitchFamily="34" charset="0"/>
                          <a:cs typeface="Arial" panose="020B0604020202020204" pitchFamily="34" charset="0"/>
                        </a:rPr>
                        <a:t>12 تا 18 سال</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45536" marR="45536" marT="0" marB="0" vert="vert270" anchor="ctr"/>
                </a:tc>
                <a:tc>
                  <a:txBody>
                    <a:bodyPr/>
                    <a:lstStyle/>
                    <a:p>
                      <a:pPr algn="just" rtl="1">
                        <a:lnSpc>
                          <a:spcPct val="150000"/>
                        </a:lnSpc>
                        <a:spcAft>
                          <a:spcPts val="0"/>
                        </a:spcAft>
                      </a:pPr>
                      <a:r>
                        <a:rPr lang="en-US" sz="1800" b="1" dirty="0" err="1">
                          <a:effectLst/>
                          <a:latin typeface="Arial" panose="020B0604020202020204" pitchFamily="34" charset="0"/>
                          <a:cs typeface="Arial" panose="020B0604020202020204" pitchFamily="34" charset="0"/>
                        </a:rPr>
                        <a:t>zscore</a:t>
                      </a:r>
                      <a:r>
                        <a:rPr lang="fa-IR" sz="1800" b="1" dirty="0">
                          <a:effectLst/>
                          <a:latin typeface="Arial" panose="020B0604020202020204" pitchFamily="34" charset="0"/>
                          <a:cs typeface="Arial" panose="020B0604020202020204" pitchFamily="34" charset="0"/>
                        </a:rPr>
                        <a:t>  نمایه توده بدنی بین 1+ تا 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5536" marR="45536" marT="0" marB="0"/>
                </a:tc>
                <a:tc>
                  <a:txBody>
                    <a:bodyPr/>
                    <a:lstStyle/>
                    <a:p>
                      <a:pPr algn="just" rtl="1">
                        <a:lnSpc>
                          <a:spcPct val="150000"/>
                        </a:lnSpc>
                        <a:spcAft>
                          <a:spcPts val="0"/>
                        </a:spcAft>
                      </a:pPr>
                      <a:r>
                        <a:rPr lang="fa-IR" sz="1800" b="1" dirty="0">
                          <a:effectLst/>
                          <a:latin typeface="Arial" panose="020B0604020202020204" pitchFamily="34" charset="0"/>
                          <a:cs typeface="Arial" panose="020B0604020202020204" pitchFamily="34" charset="0"/>
                        </a:rPr>
                        <a:t>ثابت نگه داشتن سرعت وزن و پس از آنکه رشد خطی کامل شد ثابت نگه داشتن وزن</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5536" marR="45536" marT="0" marB="0"/>
                </a:tc>
                <a:extLst>
                  <a:ext uri="{0D108BD9-81ED-4DB2-BD59-A6C34878D82A}"/>
                </a:extLst>
              </a:tr>
              <a:tr h="492305">
                <a:tc vMerge="1">
                  <a:txBody>
                    <a:bodyPr/>
                    <a:lstStyle/>
                    <a:p>
                      <a:endParaRPr lang="en-US"/>
                    </a:p>
                  </a:txBody>
                  <a:tcPr/>
                </a:tc>
                <a:tc>
                  <a:txBody>
                    <a:bodyPr/>
                    <a:lstStyle/>
                    <a:p>
                      <a:pPr algn="just" rtl="1">
                        <a:lnSpc>
                          <a:spcPct val="150000"/>
                        </a:lnSpc>
                        <a:spcAft>
                          <a:spcPts val="0"/>
                        </a:spcAft>
                      </a:pPr>
                      <a:r>
                        <a:rPr lang="en-US" sz="1800" b="1" dirty="0" err="1">
                          <a:effectLst/>
                          <a:latin typeface="Arial" panose="020B0604020202020204" pitchFamily="34" charset="0"/>
                          <a:cs typeface="Arial" panose="020B0604020202020204" pitchFamily="34" charset="0"/>
                        </a:rPr>
                        <a:t>zscore</a:t>
                      </a:r>
                      <a:r>
                        <a:rPr lang="fa-IR" sz="1800" b="1" dirty="0">
                          <a:effectLst/>
                          <a:latin typeface="Arial" panose="020B0604020202020204" pitchFamily="34" charset="0"/>
                          <a:cs typeface="Arial" panose="020B0604020202020204" pitchFamily="34" charset="0"/>
                        </a:rPr>
                        <a:t>  نمایه توده بدنی بین 1+ تا 2+ همراه با عامل خطر</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5536" marR="45536" marT="0" marB="0"/>
                </a:tc>
                <a:tc>
                  <a:txBody>
                    <a:bodyPr/>
                    <a:lstStyle/>
                    <a:p>
                      <a:pPr algn="just" rtl="1">
                        <a:lnSpc>
                          <a:spcPct val="150000"/>
                        </a:lnSpc>
                        <a:spcAft>
                          <a:spcPts val="0"/>
                        </a:spcAft>
                      </a:pPr>
                      <a:r>
                        <a:rPr lang="fa-IR" sz="1800" b="1" dirty="0">
                          <a:effectLst/>
                          <a:latin typeface="Arial" panose="020B0604020202020204" pitchFamily="34" charset="0"/>
                          <a:cs typeface="Arial" panose="020B0604020202020204" pitchFamily="34" charset="0"/>
                        </a:rPr>
                        <a:t>ثابت نگه داشتن وزن یا کاهش وزن تدریجی</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5536" marR="45536" marT="0" marB="0"/>
                </a:tc>
                <a:extLst>
                  <a:ext uri="{0D108BD9-81ED-4DB2-BD59-A6C34878D82A}"/>
                </a:extLst>
              </a:tr>
              <a:tr h="492305">
                <a:tc vMerge="1">
                  <a:txBody>
                    <a:bodyPr/>
                    <a:lstStyle/>
                    <a:p>
                      <a:endParaRPr lang="en-US"/>
                    </a:p>
                  </a:txBody>
                  <a:tcPr/>
                </a:tc>
                <a:tc>
                  <a:txBody>
                    <a:bodyPr/>
                    <a:lstStyle/>
                    <a:p>
                      <a:pPr algn="just" rtl="1">
                        <a:lnSpc>
                          <a:spcPct val="150000"/>
                        </a:lnSpc>
                        <a:spcAft>
                          <a:spcPts val="0"/>
                        </a:spcAft>
                      </a:pPr>
                      <a:r>
                        <a:rPr lang="en-US" sz="1800" b="1">
                          <a:effectLst/>
                          <a:latin typeface="Arial" panose="020B0604020202020204" pitchFamily="34" charset="0"/>
                          <a:cs typeface="Arial" panose="020B0604020202020204" pitchFamily="34" charset="0"/>
                        </a:rPr>
                        <a:t>zscore</a:t>
                      </a:r>
                      <a:r>
                        <a:rPr lang="fa-IR" sz="1800" b="1">
                          <a:effectLst/>
                          <a:latin typeface="Arial" panose="020B0604020202020204" pitchFamily="34" charset="0"/>
                          <a:cs typeface="Arial" panose="020B0604020202020204" pitchFamily="34" charset="0"/>
                        </a:rPr>
                        <a:t>  نمایه توده بدنی بین 2+ تا 3+ </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45536" marR="45536" marT="0" marB="0"/>
                </a:tc>
                <a:tc>
                  <a:txBody>
                    <a:bodyPr/>
                    <a:lstStyle/>
                    <a:p>
                      <a:pPr algn="just" rtl="1">
                        <a:lnSpc>
                          <a:spcPct val="150000"/>
                        </a:lnSpc>
                        <a:spcAft>
                          <a:spcPts val="0"/>
                        </a:spcAft>
                      </a:pPr>
                      <a:r>
                        <a:rPr lang="fa-IR" sz="1800" b="1" dirty="0">
                          <a:effectLst/>
                          <a:latin typeface="Arial" panose="020B0604020202020204" pitchFamily="34" charset="0"/>
                          <a:cs typeface="Arial" panose="020B0604020202020204" pitchFamily="34" charset="0"/>
                        </a:rPr>
                        <a:t>کاهش وزن (حداکثر یک کیلو در هفته)</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5536" marR="45536" marT="0" marB="0"/>
                </a:tc>
                <a:extLst>
                  <a:ext uri="{0D108BD9-81ED-4DB2-BD59-A6C34878D82A}"/>
                </a:extLst>
              </a:tr>
              <a:tr h="492305">
                <a:tc vMerge="1">
                  <a:txBody>
                    <a:bodyPr/>
                    <a:lstStyle/>
                    <a:p>
                      <a:endParaRPr lang="en-US"/>
                    </a:p>
                  </a:txBody>
                  <a:tcPr/>
                </a:tc>
                <a:tc>
                  <a:txBody>
                    <a:bodyPr/>
                    <a:lstStyle/>
                    <a:p>
                      <a:pPr algn="just" rtl="1">
                        <a:lnSpc>
                          <a:spcPct val="150000"/>
                        </a:lnSpc>
                        <a:spcAft>
                          <a:spcPts val="0"/>
                        </a:spcAft>
                      </a:pPr>
                      <a:r>
                        <a:rPr lang="en-US" sz="1800" b="1">
                          <a:effectLst/>
                          <a:latin typeface="Arial" panose="020B0604020202020204" pitchFamily="34" charset="0"/>
                          <a:cs typeface="Arial" panose="020B0604020202020204" pitchFamily="34" charset="0"/>
                        </a:rPr>
                        <a:t>zscore</a:t>
                      </a:r>
                      <a:r>
                        <a:rPr lang="fa-IR" sz="1800" b="1">
                          <a:effectLst/>
                          <a:latin typeface="Arial" panose="020B0604020202020204" pitchFamily="34" charset="0"/>
                          <a:cs typeface="Arial" panose="020B0604020202020204" pitchFamily="34" charset="0"/>
                        </a:rPr>
                        <a:t>  نمایه توده بدنی بیش از  3+ </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45536" marR="45536" marT="0" marB="0"/>
                </a:tc>
                <a:tc>
                  <a:txBody>
                    <a:bodyPr/>
                    <a:lstStyle/>
                    <a:p>
                      <a:pPr algn="just" rtl="1">
                        <a:lnSpc>
                          <a:spcPct val="150000"/>
                        </a:lnSpc>
                        <a:spcAft>
                          <a:spcPts val="0"/>
                        </a:spcAft>
                      </a:pPr>
                      <a:r>
                        <a:rPr lang="fa-IR" sz="1800" b="1" dirty="0">
                          <a:effectLst/>
                          <a:latin typeface="Arial" panose="020B0604020202020204" pitchFamily="34" charset="0"/>
                          <a:cs typeface="Arial" panose="020B0604020202020204" pitchFamily="34" charset="0"/>
                        </a:rPr>
                        <a:t>کاهش وزن (حداکثر یک کیلو در هفته)</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5536" marR="45536" marT="0" marB="0"/>
                </a:tc>
                <a:extLst>
                  <a:ext uri="{0D108BD9-81ED-4DB2-BD59-A6C34878D82A}"/>
                </a:extLst>
              </a:tr>
            </a:tbl>
          </a:graphicData>
        </a:graphic>
      </p:graphicFrame>
      <p:sp>
        <p:nvSpPr>
          <p:cNvPr id="63491" name="Rectangle 2"/>
          <p:cNvSpPr>
            <a:spLocks noChangeArrowheads="1"/>
          </p:cNvSpPr>
          <p:nvPr/>
        </p:nvSpPr>
        <p:spPr bwMode="auto">
          <a:xfrm>
            <a:off x="2190750" y="0"/>
            <a:ext cx="78835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ctr" rtl="1" eaLnBrk="1" hangingPunct="1">
              <a:lnSpc>
                <a:spcPct val="150000"/>
              </a:lnSpc>
            </a:pPr>
            <a:r>
              <a:rPr lang="fa-IR" sz="2000" b="1">
                <a:solidFill>
                  <a:schemeClr val="accent1"/>
                </a:solidFill>
                <a:latin typeface="Calibri" panose="020F0502020204030204" pitchFamily="34" charset="0"/>
                <a:ea typeface="Calibri" panose="020F0502020204030204" pitchFamily="34" charset="0"/>
                <a:cs typeface="B Nazanin" pitchFamily="2" charset="-78"/>
              </a:rPr>
              <a:t>مدیریت وزن در کودک/نوجوان با اضافه وزن و چاقی به تفکیک نمایه توده بدنی و سن</a:t>
            </a:r>
            <a:endParaRPr lang="en-US" sz="1600">
              <a:solidFill>
                <a:schemeClr val="accent1"/>
              </a:solidFill>
              <a:latin typeface="Calibri" panose="020F0502020204030204" pitchFamily="34" charset="0"/>
              <a:ea typeface="Calibri" panose="020F0502020204030204" pitchFamily="34" charset="0"/>
              <a:cs typeface="B Nazanin" pitchFamily="2" charset="-7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752600" y="76200"/>
            <a:ext cx="8763000" cy="1219200"/>
          </a:xfrm>
        </p:spPr>
        <p:txBody>
          <a:bodyPr/>
          <a:lstStyle/>
          <a:p>
            <a:pPr algn="ctr" rtl="1"/>
            <a:r>
              <a:rPr lang="fa-IR" sz="4400" b="1" smtClean="0">
                <a:solidFill>
                  <a:schemeClr val="accent1"/>
                </a:solidFill>
                <a:cs typeface="B Nazanin" pitchFamily="2" charset="-78"/>
              </a:rPr>
              <a:t>جمع بندي</a:t>
            </a:r>
            <a:endParaRPr lang="en-US" sz="4400" b="1" smtClean="0">
              <a:solidFill>
                <a:schemeClr val="accent1"/>
              </a:solidFill>
              <a:cs typeface="B Nazanin" pitchFamily="2" charset="-78"/>
            </a:endParaRPr>
          </a:p>
        </p:txBody>
      </p:sp>
      <p:sp>
        <p:nvSpPr>
          <p:cNvPr id="64515" name="Rectangle 3"/>
          <p:cNvSpPr>
            <a:spLocks noGrp="1" noChangeArrowheads="1"/>
          </p:cNvSpPr>
          <p:nvPr>
            <p:ph idx="1"/>
          </p:nvPr>
        </p:nvSpPr>
        <p:spPr>
          <a:xfrm>
            <a:off x="1039813" y="1103313"/>
            <a:ext cx="10464800" cy="5392737"/>
          </a:xfrm>
        </p:spPr>
        <p:txBody>
          <a:bodyPr/>
          <a:lstStyle/>
          <a:p>
            <a:pPr algn="r" rtl="1">
              <a:lnSpc>
                <a:spcPct val="90000"/>
              </a:lnSpc>
              <a:buClr>
                <a:srgbClr val="00B050"/>
              </a:buClr>
              <a:buFont typeface="Wingdings" panose="05000000000000000000" pitchFamily="2" charset="2"/>
              <a:buChar char="v"/>
            </a:pPr>
            <a:r>
              <a:rPr lang="fa-IR" sz="4000" smtClean="0">
                <a:latin typeface="Arial" panose="020B0604020202020204" pitchFamily="34" charset="0"/>
                <a:cs typeface="B Nazanin" pitchFamily="2" charset="-78"/>
              </a:rPr>
              <a:t>چاقي نشانه سلامت کودکان و نوجوانان نیست</a:t>
            </a:r>
          </a:p>
          <a:p>
            <a:pPr algn="r" rtl="1">
              <a:lnSpc>
                <a:spcPct val="90000"/>
              </a:lnSpc>
              <a:buClr>
                <a:srgbClr val="00B050"/>
              </a:buClr>
              <a:buFont typeface="Wingdings" panose="05000000000000000000" pitchFamily="2" charset="2"/>
              <a:buChar char="v"/>
            </a:pPr>
            <a:r>
              <a:rPr lang="fa-IR" sz="4000" smtClean="0">
                <a:latin typeface="Arial" panose="020B0604020202020204" pitchFamily="34" charset="0"/>
                <a:cs typeface="B Nazanin" pitchFamily="2" charset="-78"/>
              </a:rPr>
              <a:t> چاقی خطر بيماري هاي غيرواگير ( ديابت ، بيماري هاي قلبي عروقي ، سرطان ها، مشكلات مفصلي استخواني و..)</a:t>
            </a:r>
          </a:p>
          <a:p>
            <a:pPr algn="r" rtl="1">
              <a:lnSpc>
                <a:spcPct val="90000"/>
              </a:lnSpc>
              <a:buClr>
                <a:srgbClr val="00B050"/>
              </a:buClr>
              <a:buFont typeface="Wingdings" panose="05000000000000000000" pitchFamily="2" charset="2"/>
              <a:buChar char="v"/>
            </a:pPr>
            <a:r>
              <a:rPr lang="fa-IR" sz="4000" smtClean="0">
                <a:latin typeface="Arial" panose="020B0604020202020204" pitchFamily="34" charset="0"/>
                <a:cs typeface="B Nazanin" pitchFamily="2" charset="-78"/>
              </a:rPr>
              <a:t>براي پيشگيري  وكنترل اضافه وزن وچاقي عوامل محيطي  موثر را بايد اصلاح کرد.</a:t>
            </a:r>
            <a:endParaRPr lang="en-US" sz="4000" smtClean="0">
              <a:latin typeface="Arial" panose="020B0604020202020204" pitchFamily="34" charset="0"/>
              <a:cs typeface="B Nazanin" pitchFamily="2" charset="-78"/>
            </a:endParaRPr>
          </a:p>
          <a:p>
            <a:pPr algn="r" rtl="1">
              <a:lnSpc>
                <a:spcPct val="90000"/>
              </a:lnSpc>
              <a:buClr>
                <a:srgbClr val="00B050"/>
              </a:buClr>
              <a:buFont typeface="Wingdings" panose="05000000000000000000" pitchFamily="2" charset="2"/>
              <a:buChar char="v"/>
            </a:pPr>
            <a:r>
              <a:rPr lang="fa-IR" sz="4000" smtClean="0">
                <a:latin typeface="Arial" panose="020B0604020202020204" pitchFamily="34" charset="0"/>
                <a:cs typeface="B Nazanin" pitchFamily="2" charset="-78"/>
              </a:rPr>
              <a:t>علاوه بر ترويج تغذيه سالم ومناسب ، برنامه ريزي براي افزايش تحرك بدني لازم است.</a:t>
            </a:r>
            <a:endParaRPr lang="en-US" sz="4000" smtClean="0">
              <a:latin typeface="Arial" panose="020B0604020202020204" pitchFamily="34" charset="0"/>
              <a:cs typeface="B Nazanin" pitchFamily="2" charset="-78"/>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48025" y="1528763"/>
            <a:ext cx="7015163" cy="2947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fa-IR" sz="3600" dirty="0">
                <a:cs typeface="B Nazanin" panose="00000400000000000000" pitchFamily="2" charset="-78"/>
              </a:rPr>
              <a:t>با تشکر از توجه شما </a:t>
            </a:r>
            <a:endParaRPr lang="en-US" sz="3600" dirty="0">
              <a:cs typeface="B Nazanin"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2065338" y="65088"/>
            <a:ext cx="9475787" cy="1143000"/>
          </a:xfrm>
        </p:spPr>
        <p:txBody>
          <a:bodyPr rtlCol="0">
            <a:normAutofit/>
          </a:bodyPr>
          <a:lstStyle/>
          <a:p>
            <a:pPr algn="ctr" rtl="1" fontAlgn="auto">
              <a:spcAft>
                <a:spcPts val="0"/>
              </a:spcAft>
              <a:defRPr/>
            </a:pPr>
            <a:r>
              <a:rPr lang="en-US" sz="2800" dirty="0">
                <a:solidFill>
                  <a:schemeClr val="tx1">
                    <a:lumMod val="85000"/>
                    <a:lumOff val="15000"/>
                  </a:schemeClr>
                </a:solidFill>
                <a:effectLst>
                  <a:outerShdw blurRad="38100" dist="38100" dir="2700000" algn="tl">
                    <a:srgbClr val="C0C0C0"/>
                  </a:outerShdw>
                </a:effectLst>
                <a:cs typeface="B Nazanin" panose="00000400000000000000" pitchFamily="2" charset="-78"/>
              </a:rPr>
              <a:t/>
            </a:r>
            <a:br>
              <a:rPr lang="en-US" sz="2800" dirty="0">
                <a:solidFill>
                  <a:schemeClr val="tx1">
                    <a:lumMod val="85000"/>
                    <a:lumOff val="15000"/>
                  </a:schemeClr>
                </a:solidFill>
                <a:effectLst>
                  <a:outerShdw blurRad="38100" dist="38100" dir="2700000" algn="tl">
                    <a:srgbClr val="C0C0C0"/>
                  </a:outerShdw>
                </a:effectLst>
                <a:cs typeface="B Nazanin" panose="00000400000000000000" pitchFamily="2" charset="-78"/>
              </a:rPr>
            </a:br>
            <a:r>
              <a:rPr lang="fa-IR" sz="2700" dirty="0">
                <a:solidFill>
                  <a:schemeClr val="tx1">
                    <a:lumMod val="85000"/>
                    <a:lumOff val="15000"/>
                  </a:schemeClr>
                </a:solidFill>
                <a:effectLst>
                  <a:outerShdw blurRad="38100" dist="38100" dir="2700000" algn="tl">
                    <a:srgbClr val="C0C0C0"/>
                  </a:outerShdw>
                </a:effectLst>
                <a:cs typeface="B Nazanin" panose="00000400000000000000" pitchFamily="2" charset="-78"/>
              </a:rPr>
              <a:t>شیوع اضافه وزن ، چاقی و چاقی شکمی در گروه 18-7 سال </a:t>
            </a:r>
            <a:r>
              <a:rPr lang="fa-IR" sz="2700" dirty="0" smtClean="0">
                <a:solidFill>
                  <a:schemeClr val="tx1">
                    <a:lumMod val="85000"/>
                    <a:lumOff val="15000"/>
                  </a:schemeClr>
                </a:solidFill>
                <a:effectLst>
                  <a:outerShdw blurRad="38100" dist="38100" dir="2700000" algn="tl">
                    <a:srgbClr val="C0C0C0"/>
                  </a:outerShdw>
                </a:effectLst>
                <a:cs typeface="B Nazanin" panose="00000400000000000000" pitchFamily="2" charset="-78"/>
              </a:rPr>
              <a:t> ایران </a:t>
            </a:r>
            <a:r>
              <a:rPr lang="fa-IR" sz="2700" dirty="0">
                <a:solidFill>
                  <a:schemeClr val="tx1">
                    <a:lumMod val="85000"/>
                    <a:lumOff val="15000"/>
                  </a:schemeClr>
                </a:solidFill>
                <a:effectLst>
                  <a:outerShdw blurRad="38100" dist="38100" dir="2700000" algn="tl">
                    <a:srgbClr val="C0C0C0"/>
                  </a:outerShdw>
                </a:effectLst>
                <a:cs typeface="B Nazanin" panose="00000400000000000000" pitchFamily="2" charset="-78"/>
              </a:rPr>
              <a:t>در </a:t>
            </a:r>
            <a:r>
              <a:rPr lang="fa-IR" sz="2700" dirty="0" smtClean="0">
                <a:solidFill>
                  <a:schemeClr val="tx1">
                    <a:lumMod val="85000"/>
                    <a:lumOff val="15000"/>
                  </a:schemeClr>
                </a:solidFill>
                <a:effectLst>
                  <a:outerShdw blurRad="38100" dist="38100" dir="2700000" algn="tl">
                    <a:srgbClr val="C0C0C0"/>
                  </a:outerShdw>
                </a:effectLst>
                <a:cs typeface="B Nazanin" panose="00000400000000000000" pitchFamily="2" charset="-78"/>
              </a:rPr>
              <a:t>شهر و روستا</a:t>
            </a:r>
            <a:endParaRPr lang="en-US" sz="2700" dirty="0">
              <a:solidFill>
                <a:srgbClr val="800000"/>
              </a:solidFill>
              <a:effectLst>
                <a:outerShdw blurRad="38100" dist="38100" dir="2700000" algn="tl">
                  <a:srgbClr val="C0C0C0"/>
                </a:outerShdw>
              </a:effectLst>
              <a:cs typeface="B Nazanin" panose="00000400000000000000" pitchFamily="2" charset="-78"/>
            </a:endParaRPr>
          </a:p>
        </p:txBody>
      </p:sp>
      <p:sp>
        <p:nvSpPr>
          <p:cNvPr id="14339" name="Rectangle 3"/>
          <p:cNvSpPr>
            <a:spLocks noGrp="1" noChangeArrowheads="1"/>
          </p:cNvSpPr>
          <p:nvPr>
            <p:ph type="body" idx="4294967295"/>
          </p:nvPr>
        </p:nvSpPr>
        <p:spPr>
          <a:xfrm>
            <a:off x="0" y="1412875"/>
            <a:ext cx="8569325" cy="4713288"/>
          </a:xfrm>
        </p:spPr>
        <p:txBody>
          <a:bodyPr rtlCol="0">
            <a:normAutofit/>
          </a:bodyPr>
          <a:lstStyle/>
          <a:p>
            <a:pPr marL="0" indent="0" algn="just" rtl="1" fontAlgn="auto">
              <a:spcAft>
                <a:spcPts val="0"/>
              </a:spcAft>
              <a:buClr>
                <a:schemeClr val="tx1"/>
              </a:buClr>
              <a:buFont typeface="Wingdings 3" charset="2"/>
              <a:buNone/>
              <a:defRPr/>
            </a:pPr>
            <a:endParaRPr lang="en-US" altLang="en-US" sz="2400" dirty="0">
              <a:solidFill>
                <a:schemeClr val="tx1">
                  <a:lumMod val="75000"/>
                  <a:lumOff val="25000"/>
                </a:schemeClr>
              </a:solidFill>
              <a:cs typeface="B Nazanin" panose="00000400000000000000" pitchFamily="2" charset="-78"/>
            </a:endParaRPr>
          </a:p>
          <a:p>
            <a:pPr algn="just" rtl="1" fontAlgn="auto">
              <a:lnSpc>
                <a:spcPct val="90000"/>
              </a:lnSpc>
              <a:spcAft>
                <a:spcPts val="0"/>
              </a:spcAft>
              <a:buClr>
                <a:schemeClr val="tx1"/>
              </a:buClr>
              <a:buFont typeface="Wingdings 3" charset="2"/>
              <a:buChar char=""/>
              <a:defRPr/>
            </a:pPr>
            <a:endParaRPr lang="en-US" altLang="en-US" sz="2400" dirty="0">
              <a:solidFill>
                <a:schemeClr val="tx1">
                  <a:lumMod val="75000"/>
                  <a:lumOff val="25000"/>
                </a:schemeClr>
              </a:solidFill>
              <a:cs typeface="B Nazanin" panose="00000400000000000000" pitchFamily="2" charset="-78"/>
            </a:endParaRPr>
          </a:p>
          <a:p>
            <a:pPr algn="just" rtl="1" fontAlgn="auto">
              <a:lnSpc>
                <a:spcPct val="90000"/>
              </a:lnSpc>
              <a:spcAft>
                <a:spcPts val="0"/>
              </a:spcAft>
              <a:buClr>
                <a:schemeClr val="tx1"/>
              </a:buClr>
              <a:buFont typeface="Wingdings 3" charset="2"/>
              <a:buChar char=""/>
              <a:defRPr/>
            </a:pPr>
            <a:endParaRPr lang="en-US" altLang="en-US" sz="2400" dirty="0">
              <a:solidFill>
                <a:schemeClr val="tx1">
                  <a:lumMod val="75000"/>
                  <a:lumOff val="25000"/>
                </a:schemeClr>
              </a:solidFill>
              <a:cs typeface="B Nazanin" panose="00000400000000000000" pitchFamily="2" charset="-78"/>
            </a:endParaRPr>
          </a:p>
          <a:p>
            <a:pPr algn="just" rtl="1" fontAlgn="auto">
              <a:lnSpc>
                <a:spcPct val="90000"/>
              </a:lnSpc>
              <a:spcAft>
                <a:spcPts val="0"/>
              </a:spcAft>
              <a:buClr>
                <a:schemeClr val="tx1"/>
              </a:buClr>
              <a:buFont typeface="Wingdings 3" charset="2"/>
              <a:buChar char=""/>
              <a:defRPr/>
            </a:pPr>
            <a:endParaRPr lang="en-US" altLang="en-US" sz="2400" b="1" dirty="0">
              <a:solidFill>
                <a:schemeClr val="tx1">
                  <a:lumMod val="75000"/>
                  <a:lumOff val="25000"/>
                </a:schemeClr>
              </a:solidFill>
              <a:cs typeface="B Nazanin" panose="00000400000000000000" pitchFamily="2" charset="-78"/>
            </a:endParaRPr>
          </a:p>
          <a:p>
            <a:pPr algn="just" rtl="1" fontAlgn="auto">
              <a:lnSpc>
                <a:spcPct val="90000"/>
              </a:lnSpc>
              <a:spcAft>
                <a:spcPts val="0"/>
              </a:spcAft>
              <a:buClr>
                <a:schemeClr val="tx1"/>
              </a:buClr>
              <a:buFont typeface="Wingdings 3" charset="2"/>
              <a:buChar char=""/>
              <a:defRPr/>
            </a:pPr>
            <a:endParaRPr lang="en-US" altLang="en-US" sz="2400" b="1" dirty="0">
              <a:solidFill>
                <a:schemeClr val="tx1">
                  <a:lumMod val="75000"/>
                  <a:lumOff val="25000"/>
                </a:schemeClr>
              </a:solidFill>
              <a:cs typeface="B Nazanin" panose="00000400000000000000" pitchFamily="2" charset="-78"/>
            </a:endParaRPr>
          </a:p>
        </p:txBody>
      </p:sp>
      <p:graphicFrame>
        <p:nvGraphicFramePr>
          <p:cNvPr id="25604" name="Chart 5"/>
          <p:cNvGraphicFramePr>
            <a:graphicFrameLocks/>
          </p:cNvGraphicFramePr>
          <p:nvPr/>
        </p:nvGraphicFramePr>
        <p:xfrm>
          <a:off x="1711325" y="1362075"/>
          <a:ext cx="8526463" cy="5019675"/>
        </p:xfrm>
        <a:graphic>
          <a:graphicData uri="http://schemas.openxmlformats.org/presentationml/2006/ole">
            <mc:AlternateContent xmlns:mc="http://schemas.openxmlformats.org/markup-compatibility/2006">
              <mc:Choice xmlns:v="urn:schemas-microsoft-com:vml" Requires="v">
                <p:oleObj spid="_x0000_s25605" name="Chart" r:id="rId5" imgW="8535140" imgH="5023539" progId="Excel.Chart.8">
                  <p:embed/>
                </p:oleObj>
              </mc:Choice>
              <mc:Fallback>
                <p:oleObj name="Chart" r:id="rId5" imgW="8535140" imgH="5023539" progId="Excel.Chart.8">
                  <p:embed/>
                  <p:pic>
                    <p:nvPicPr>
                      <p:cNvPr id="0" name="Char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1325" y="1362075"/>
                        <a:ext cx="8526463" cy="5019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447800" y="306388"/>
            <a:ext cx="9578975" cy="860425"/>
          </a:xfrm>
        </p:spPr>
        <p:txBody>
          <a:bodyPr/>
          <a:lstStyle/>
          <a:p>
            <a:pPr algn="ctr" rtl="1"/>
            <a:r>
              <a:rPr lang="fa-IR" altLang="en-US" sz="4000" b="1" smtClean="0">
                <a:solidFill>
                  <a:schemeClr val="accent1"/>
                </a:solidFill>
                <a:cs typeface="B Nazanin" pitchFamily="2" charset="-78"/>
              </a:rPr>
              <a:t>تعریف چاقی </a:t>
            </a:r>
            <a:endParaRPr lang="en-US" altLang="en-US" sz="4000" smtClean="0">
              <a:solidFill>
                <a:schemeClr val="accent1"/>
              </a:solidFill>
              <a:cs typeface="B Nazanin" pitchFamily="2" charset="-78"/>
            </a:endParaRPr>
          </a:p>
        </p:txBody>
      </p:sp>
      <p:sp>
        <p:nvSpPr>
          <p:cNvPr id="27651" name="Rectangle 3"/>
          <p:cNvSpPr>
            <a:spLocks noGrp="1" noChangeArrowheads="1"/>
          </p:cNvSpPr>
          <p:nvPr>
            <p:ph idx="1"/>
          </p:nvPr>
        </p:nvSpPr>
        <p:spPr>
          <a:xfrm>
            <a:off x="946150" y="1343025"/>
            <a:ext cx="10671175" cy="4900613"/>
          </a:xfrm>
        </p:spPr>
        <p:txBody>
          <a:bodyPr/>
          <a:lstStyle/>
          <a:p>
            <a:pPr algn="just" rtl="1">
              <a:lnSpc>
                <a:spcPct val="90000"/>
              </a:lnSpc>
              <a:buClr>
                <a:srgbClr val="00B050"/>
              </a:buClr>
              <a:buFont typeface="Wingdings" panose="05000000000000000000" pitchFamily="2" charset="2"/>
              <a:buChar char="v"/>
            </a:pPr>
            <a:r>
              <a:rPr lang="fa-IR" altLang="en-US" sz="3200" smtClean="0">
                <a:solidFill>
                  <a:schemeClr val="tx1"/>
                </a:solidFill>
                <a:latin typeface="Arial" panose="020B0604020202020204" pitchFamily="34" charset="0"/>
                <a:cs typeface="B Nazanin" pitchFamily="2" charset="-78"/>
              </a:rPr>
              <a:t>افزایش میزان چربی بدن به صورت موضعی یا عمومی را چاقی می گویند.</a:t>
            </a:r>
          </a:p>
          <a:p>
            <a:pPr algn="just" rtl="1">
              <a:lnSpc>
                <a:spcPct val="90000"/>
              </a:lnSpc>
              <a:buClr>
                <a:srgbClr val="00B050"/>
              </a:buClr>
              <a:buFont typeface="Wingdings" panose="05000000000000000000" pitchFamily="2" charset="2"/>
              <a:buChar char="v"/>
            </a:pPr>
            <a:r>
              <a:rPr lang="fa-IR" altLang="en-US" sz="3200" smtClean="0">
                <a:solidFill>
                  <a:schemeClr val="tx1"/>
                </a:solidFill>
                <a:latin typeface="Arial" panose="020B0604020202020204" pitchFamily="34" charset="0"/>
                <a:cs typeface="B Nazanin" pitchFamily="2" charset="-78"/>
              </a:rPr>
              <a:t>این تجمع بیش از حد زمانی اتفاق می افتد که کالری دریافتی بدن از کالری مصرفی بیشتر است</a:t>
            </a:r>
          </a:p>
          <a:p>
            <a:pPr algn="just" rtl="1">
              <a:lnSpc>
                <a:spcPct val="90000"/>
              </a:lnSpc>
              <a:buClr>
                <a:srgbClr val="00B050"/>
              </a:buClr>
              <a:buFont typeface="Wingdings" panose="05000000000000000000" pitchFamily="2" charset="2"/>
              <a:buChar char="v"/>
            </a:pPr>
            <a:r>
              <a:rPr lang="fa-IR" altLang="en-US" sz="3200" smtClean="0">
                <a:solidFill>
                  <a:schemeClr val="tx1"/>
                </a:solidFill>
                <a:latin typeface="Arial" panose="020B0604020202020204" pitchFamily="34" charset="0"/>
                <a:cs typeface="B Nazanin" pitchFamily="2" charset="-78"/>
              </a:rPr>
              <a:t>چاقی شکلی از سوء تغذیه ناشی از پرخوری است که نه تنها نشانه سلامتی نیست بلکه نشان دهنده تغذیه نامناسب می باشد.</a:t>
            </a:r>
          </a:p>
          <a:p>
            <a:pPr algn="just" rtl="1">
              <a:lnSpc>
                <a:spcPct val="90000"/>
              </a:lnSpc>
              <a:buClr>
                <a:srgbClr val="00B050"/>
              </a:buClr>
              <a:buFont typeface="Wingdings" panose="05000000000000000000" pitchFamily="2" charset="2"/>
              <a:buChar char="v"/>
            </a:pPr>
            <a:r>
              <a:rPr lang="fa-IR" altLang="en-US" sz="3200" smtClean="0">
                <a:solidFill>
                  <a:schemeClr val="tx1"/>
                </a:solidFill>
                <a:latin typeface="Arial" panose="020B0604020202020204" pitchFamily="34" charset="0"/>
                <a:cs typeface="B Nazanin" pitchFamily="2" charset="-78"/>
              </a:rPr>
              <a:t>چاقي شایع ترین اختلال تغذیه ای در جهان با روند افزایشی است که به دلیل  تغييردر الگوی غذایی و سبک زندگی ایجاد می شود.</a:t>
            </a:r>
          </a:p>
          <a:p>
            <a:pPr algn="just" rtl="1">
              <a:lnSpc>
                <a:spcPct val="90000"/>
              </a:lnSpc>
              <a:buClr>
                <a:srgbClr val="00B050"/>
              </a:buClr>
              <a:buFont typeface="Wingdings" panose="05000000000000000000" pitchFamily="2" charset="2"/>
              <a:buChar char="v"/>
            </a:pPr>
            <a:endParaRPr lang="en-US" altLang="en-US" sz="3200" smtClean="0">
              <a:solidFill>
                <a:schemeClr val="tx1"/>
              </a:solidFill>
              <a:latin typeface="Arial" panose="020B0604020202020204" pitchFamily="34" charset="0"/>
              <a:cs typeface="B Nazanin" pitchFamily="2" charset="-78"/>
            </a:endParaRPr>
          </a:p>
          <a:p>
            <a:pPr algn="just" rtl="1">
              <a:lnSpc>
                <a:spcPct val="90000"/>
              </a:lnSpc>
              <a:buFont typeface="Wingdings" panose="05000000000000000000" pitchFamily="2" charset="2"/>
              <a:buNone/>
            </a:pPr>
            <a:endParaRPr lang="en-US" altLang="en-US" sz="2400" smtClean="0">
              <a:cs typeface="B Nazanin" pitchFamily="2" charset="-78"/>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355850" y="150813"/>
            <a:ext cx="8912225" cy="904875"/>
          </a:xfrm>
        </p:spPr>
        <p:txBody>
          <a:bodyPr/>
          <a:lstStyle/>
          <a:p>
            <a:pPr algn="ctr" rtl="1"/>
            <a:r>
              <a:rPr lang="fa-IR" sz="4000" b="1" smtClean="0">
                <a:solidFill>
                  <a:srgbClr val="C00000"/>
                </a:solidFill>
                <a:cs typeface="B Nazanin" pitchFamily="2" charset="-78"/>
              </a:rPr>
              <a:t>استمرار چاقي كودكي</a:t>
            </a:r>
          </a:p>
        </p:txBody>
      </p:sp>
      <p:sp>
        <p:nvSpPr>
          <p:cNvPr id="28675" name="Content Placeholder 2"/>
          <p:cNvSpPr>
            <a:spLocks noGrp="1"/>
          </p:cNvSpPr>
          <p:nvPr>
            <p:ph idx="1"/>
          </p:nvPr>
        </p:nvSpPr>
        <p:spPr>
          <a:xfrm>
            <a:off x="1025525" y="922338"/>
            <a:ext cx="10672763" cy="5683250"/>
          </a:xfrm>
        </p:spPr>
        <p:txBody>
          <a:bodyPr/>
          <a:lstStyle/>
          <a:p>
            <a:pPr algn="r" rtl="1">
              <a:buClr>
                <a:srgbClr val="00B050"/>
              </a:buClr>
              <a:buFont typeface="Wingdings" panose="05000000000000000000" pitchFamily="2" charset="2"/>
              <a:buChar char="v"/>
            </a:pPr>
            <a:r>
              <a:rPr lang="fa-IR" altLang="en-US" sz="4000" smtClean="0">
                <a:latin typeface="Arial" panose="020B0604020202020204" pitchFamily="34" charset="0"/>
                <a:cs typeface="B Nazanin" pitchFamily="2" charset="-78"/>
              </a:rPr>
              <a:t>كودك 6 ساله چاق در بزرگسالي 25%  شانس چاق شدن دارد</a:t>
            </a:r>
          </a:p>
          <a:p>
            <a:pPr algn="r" rtl="1">
              <a:buClr>
                <a:srgbClr val="00B050"/>
              </a:buClr>
              <a:buFont typeface="Wingdings" panose="05000000000000000000" pitchFamily="2" charset="2"/>
              <a:buChar char="v"/>
            </a:pPr>
            <a:r>
              <a:rPr lang="fa-IR" altLang="en-US" sz="4000" smtClean="0">
                <a:latin typeface="Arial" panose="020B0604020202020204" pitchFamily="34" charset="0"/>
                <a:cs typeface="B Nazanin" pitchFamily="2" charset="-78"/>
              </a:rPr>
              <a:t>كودك 12 ساله چاق، در بزرگسالي 75% شانس چاق شدن دارد.</a:t>
            </a:r>
          </a:p>
          <a:p>
            <a:pPr algn="r" rtl="1">
              <a:buClr>
                <a:srgbClr val="00B050"/>
              </a:buClr>
              <a:buFont typeface="Wingdings" panose="05000000000000000000" pitchFamily="2" charset="2"/>
              <a:buChar char="v"/>
            </a:pPr>
            <a:r>
              <a:rPr lang="fa-IR" altLang="en-US" sz="4000" smtClean="0">
                <a:latin typeface="Arial" panose="020B0604020202020204" pitchFamily="34" charset="0"/>
                <a:cs typeface="B Nazanin" pitchFamily="2" charset="-78"/>
              </a:rPr>
              <a:t>نوجوانان دچار اضافه وزن ، 70% شانس اضافه وزن در بزرگسالي دارند</a:t>
            </a:r>
          </a:p>
          <a:p>
            <a:pPr algn="r" rtl="1">
              <a:buClr>
                <a:srgbClr val="00B050"/>
              </a:buClr>
              <a:buFont typeface="Wingdings" panose="05000000000000000000" pitchFamily="2" charset="2"/>
              <a:buChar char="v"/>
            </a:pPr>
            <a:r>
              <a:rPr lang="fa-IR" altLang="en-US" sz="4000" smtClean="0">
                <a:latin typeface="Arial" panose="020B0604020202020204" pitchFamily="34" charset="0"/>
                <a:cs typeface="B Nazanin" pitchFamily="2" charset="-78"/>
              </a:rPr>
              <a:t>اگر يكي يا هردوي والدين چاق باشند ، اين شانس به 80% مي رسد</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354263" y="176213"/>
            <a:ext cx="7696200" cy="762000"/>
          </a:xfrm>
        </p:spPr>
        <p:txBody>
          <a:bodyPr/>
          <a:lstStyle/>
          <a:p>
            <a:pPr algn="ctr" rtl="1"/>
            <a:r>
              <a:rPr lang="fa-IR" altLang="en-US" sz="4000" b="1" smtClean="0">
                <a:solidFill>
                  <a:schemeClr val="accent1"/>
                </a:solidFill>
                <a:cs typeface="B Nazanin" pitchFamily="2" charset="-78"/>
              </a:rPr>
              <a:t>علل چاقی</a:t>
            </a:r>
            <a:endParaRPr lang="en-US" altLang="en-US" sz="4000" b="1" smtClean="0">
              <a:solidFill>
                <a:schemeClr val="accent1"/>
              </a:solidFill>
              <a:cs typeface="B Nazanin" pitchFamily="2" charset="-78"/>
            </a:endParaRPr>
          </a:p>
        </p:txBody>
      </p:sp>
      <p:sp>
        <p:nvSpPr>
          <p:cNvPr id="38915" name="Content Placeholder 2"/>
          <p:cNvSpPr>
            <a:spLocks noGrp="1"/>
          </p:cNvSpPr>
          <p:nvPr>
            <p:ph idx="1"/>
          </p:nvPr>
        </p:nvSpPr>
        <p:spPr>
          <a:xfrm>
            <a:off x="1009650" y="938213"/>
            <a:ext cx="10480675" cy="5386387"/>
          </a:xfrm>
        </p:spPr>
        <p:txBody>
          <a:bodyPr rtlCol="0">
            <a:normAutofit fontScale="92500" lnSpcReduction="10000"/>
          </a:bodyPr>
          <a:lstStyle/>
          <a:p>
            <a:pPr algn="r" rtl="1" fontAlgn="auto">
              <a:spcAft>
                <a:spcPts val="0"/>
              </a:spcAft>
              <a:buFontTx/>
              <a:buNone/>
              <a:defRPr/>
            </a:pPr>
            <a:endParaRPr lang="en-US" altLang="en-US" sz="2000" dirty="0">
              <a:solidFill>
                <a:schemeClr val="tx1"/>
              </a:solidFill>
              <a:latin typeface="Arial" panose="020B0604020202020204" pitchFamily="34" charset="0"/>
              <a:cs typeface="B Nazanin" panose="00000400000000000000" pitchFamily="2" charset="-78"/>
            </a:endParaRPr>
          </a:p>
          <a:p>
            <a:pPr algn="r" rtl="1" fontAlgn="auto">
              <a:spcAft>
                <a:spcPts val="0"/>
              </a:spcAft>
              <a:buClr>
                <a:srgbClr val="00B050"/>
              </a:buClr>
              <a:buFont typeface="Wingdings" panose="05000000000000000000" pitchFamily="2" charset="2"/>
              <a:buChar char="v"/>
              <a:defRPr/>
            </a:pPr>
            <a:r>
              <a:rPr lang="fa-IR" altLang="en-US" sz="3200" dirty="0" smtClean="0">
                <a:solidFill>
                  <a:schemeClr val="tx1"/>
                </a:solidFill>
                <a:latin typeface="Arial" panose="020B0604020202020204" pitchFamily="34" charset="0"/>
                <a:cs typeface="B Nazanin" panose="00000400000000000000" pitchFamily="2" charset="-78"/>
              </a:rPr>
              <a:t> </a:t>
            </a:r>
            <a:r>
              <a:rPr lang="ar-SA" altLang="en-US" sz="3200" dirty="0" smtClean="0">
                <a:solidFill>
                  <a:schemeClr val="tx1"/>
                </a:solidFill>
                <a:latin typeface="Arial" panose="020B0604020202020204" pitchFamily="34" charset="0"/>
                <a:cs typeface="B Nazanin" panose="00000400000000000000" pitchFamily="2" charset="-78"/>
              </a:rPr>
              <a:t>مصرف </a:t>
            </a:r>
            <a:r>
              <a:rPr lang="ar-SA" altLang="en-US" sz="3200" dirty="0">
                <a:solidFill>
                  <a:schemeClr val="tx1"/>
                </a:solidFill>
                <a:latin typeface="Arial" panose="020B0604020202020204" pitchFamily="34" charset="0"/>
                <a:cs typeface="B Nazanin" panose="00000400000000000000" pitchFamily="2" charset="-78"/>
              </a:rPr>
              <a:t>زیاد غذا </a:t>
            </a:r>
            <a:endParaRPr lang="fa-IR" altLang="en-US" sz="3200" dirty="0" smtClean="0">
              <a:solidFill>
                <a:schemeClr val="tx1"/>
              </a:solidFill>
              <a:latin typeface="Arial" panose="020B0604020202020204" pitchFamily="34" charset="0"/>
              <a:cs typeface="B Nazanin" panose="00000400000000000000" pitchFamily="2" charset="-78"/>
            </a:endParaRPr>
          </a:p>
          <a:p>
            <a:pPr algn="r" rtl="1" fontAlgn="auto">
              <a:spcAft>
                <a:spcPts val="0"/>
              </a:spcAft>
              <a:buClr>
                <a:srgbClr val="00B050"/>
              </a:buClr>
              <a:buFont typeface="Wingdings" panose="05000000000000000000" pitchFamily="2" charset="2"/>
              <a:buChar char="v"/>
              <a:defRPr/>
            </a:pPr>
            <a:r>
              <a:rPr lang="fa-IR" altLang="en-US" sz="3200" dirty="0" smtClean="0">
                <a:solidFill>
                  <a:schemeClr val="tx1"/>
                </a:solidFill>
                <a:latin typeface="Arial" panose="020B0604020202020204" pitchFamily="34" charset="0"/>
                <a:cs typeface="B Nazanin" panose="00000400000000000000" pitchFamily="2" charset="-78"/>
              </a:rPr>
              <a:t> </a:t>
            </a:r>
            <a:r>
              <a:rPr lang="ar-SA" altLang="en-US" sz="3200" dirty="0" smtClean="0">
                <a:solidFill>
                  <a:schemeClr val="tx1"/>
                </a:solidFill>
                <a:latin typeface="Arial" panose="020B0604020202020204" pitchFamily="34" charset="0"/>
                <a:cs typeface="B Nazanin" panose="00000400000000000000" pitchFamily="2" charset="-78"/>
              </a:rPr>
              <a:t>مصرف </a:t>
            </a:r>
            <a:r>
              <a:rPr lang="fa-IR" altLang="en-US" sz="3200" dirty="0" smtClean="0">
                <a:solidFill>
                  <a:schemeClr val="tx1"/>
                </a:solidFill>
                <a:latin typeface="Arial" panose="020B0604020202020204" pitchFamily="34" charset="0"/>
                <a:cs typeface="B Nazanin" panose="00000400000000000000" pitchFamily="2" charset="-78"/>
              </a:rPr>
              <a:t>زیاد</a:t>
            </a:r>
            <a:r>
              <a:rPr lang="ar-SA" altLang="en-US" sz="3200" dirty="0" smtClean="0">
                <a:solidFill>
                  <a:schemeClr val="tx1"/>
                </a:solidFill>
                <a:latin typeface="Arial" panose="020B0604020202020204" pitchFamily="34" charset="0"/>
                <a:cs typeface="B Nazanin" panose="00000400000000000000" pitchFamily="2" charset="-78"/>
              </a:rPr>
              <a:t> </a:t>
            </a:r>
            <a:r>
              <a:rPr lang="ar-SA" altLang="en-US" sz="3200" dirty="0">
                <a:solidFill>
                  <a:schemeClr val="tx1"/>
                </a:solidFill>
                <a:latin typeface="Arial" panose="020B0604020202020204" pitchFamily="34" charset="0"/>
                <a:cs typeface="B Nazanin" panose="00000400000000000000" pitchFamily="2" charset="-78"/>
              </a:rPr>
              <a:t>غذاهای پرچرب و شیرین</a:t>
            </a:r>
            <a:r>
              <a:rPr lang="ar-SA" altLang="en-US" sz="3200" dirty="0" smtClean="0">
                <a:solidFill>
                  <a:schemeClr val="tx1"/>
                </a:solidFill>
                <a:latin typeface="Arial" panose="020B0604020202020204" pitchFamily="34" charset="0"/>
                <a:cs typeface="B Nazanin" panose="00000400000000000000" pitchFamily="2" charset="-78"/>
              </a:rPr>
              <a:t>،</a:t>
            </a:r>
            <a:endParaRPr lang="fa-IR" altLang="en-US" sz="3200" dirty="0" smtClean="0">
              <a:solidFill>
                <a:schemeClr val="tx1"/>
              </a:solidFill>
              <a:latin typeface="Arial" panose="020B0604020202020204" pitchFamily="34" charset="0"/>
              <a:cs typeface="B Nazanin" panose="00000400000000000000" pitchFamily="2" charset="-78"/>
            </a:endParaRPr>
          </a:p>
          <a:p>
            <a:pPr algn="r" rtl="1" fontAlgn="auto">
              <a:spcAft>
                <a:spcPts val="0"/>
              </a:spcAft>
              <a:buClr>
                <a:srgbClr val="00B050"/>
              </a:buClr>
              <a:buFont typeface="Wingdings" panose="05000000000000000000" pitchFamily="2" charset="2"/>
              <a:buChar char="v"/>
              <a:defRPr/>
            </a:pPr>
            <a:r>
              <a:rPr lang="ar-SA" altLang="en-US" sz="3200" dirty="0" smtClean="0">
                <a:solidFill>
                  <a:schemeClr val="tx1"/>
                </a:solidFill>
                <a:latin typeface="Arial" panose="020B0604020202020204" pitchFamily="34" charset="0"/>
                <a:cs typeface="B Nazanin" panose="00000400000000000000" pitchFamily="2" charset="-78"/>
              </a:rPr>
              <a:t> </a:t>
            </a:r>
            <a:r>
              <a:rPr lang="ar-SA" altLang="en-US" sz="3200" dirty="0">
                <a:solidFill>
                  <a:schemeClr val="tx1"/>
                </a:solidFill>
                <a:latin typeface="Arial" panose="020B0604020202020204" pitchFamily="34" charset="0"/>
                <a:cs typeface="B Nazanin" panose="00000400000000000000" pitchFamily="2" charset="-78"/>
              </a:rPr>
              <a:t>کاهش مصرف </a:t>
            </a:r>
            <a:r>
              <a:rPr lang="ar-SA" altLang="en-US" sz="3200" dirty="0" smtClean="0">
                <a:solidFill>
                  <a:schemeClr val="tx1"/>
                </a:solidFill>
                <a:latin typeface="Arial" panose="020B0604020202020204" pitchFamily="34" charset="0"/>
                <a:cs typeface="B Nazanin" panose="00000400000000000000" pitchFamily="2" charset="-78"/>
              </a:rPr>
              <a:t>انرژی</a:t>
            </a:r>
            <a:endParaRPr lang="fa-IR" altLang="en-US" sz="3200" dirty="0" smtClean="0">
              <a:solidFill>
                <a:schemeClr val="tx1"/>
              </a:solidFill>
              <a:latin typeface="Arial" panose="020B0604020202020204" pitchFamily="34" charset="0"/>
              <a:cs typeface="B Nazanin" panose="00000400000000000000" pitchFamily="2" charset="-78"/>
            </a:endParaRPr>
          </a:p>
          <a:p>
            <a:pPr algn="r" rtl="1" fontAlgn="auto">
              <a:spcAft>
                <a:spcPts val="0"/>
              </a:spcAft>
              <a:buClr>
                <a:srgbClr val="00B050"/>
              </a:buClr>
              <a:buFont typeface="Wingdings" panose="05000000000000000000" pitchFamily="2" charset="2"/>
              <a:buChar char="v"/>
              <a:defRPr/>
            </a:pPr>
            <a:r>
              <a:rPr lang="ar-SA" altLang="en-US" sz="3200" dirty="0" smtClean="0">
                <a:solidFill>
                  <a:schemeClr val="tx1"/>
                </a:solidFill>
                <a:latin typeface="Arial" panose="020B0604020202020204" pitchFamily="34" charset="0"/>
                <a:cs typeface="B Nazanin" panose="00000400000000000000" pitchFamily="2" charset="-78"/>
              </a:rPr>
              <a:t>تأثیرات </a:t>
            </a:r>
            <a:r>
              <a:rPr lang="ar-SA" altLang="en-US" sz="3200" dirty="0">
                <a:solidFill>
                  <a:schemeClr val="tx1"/>
                </a:solidFill>
                <a:latin typeface="Arial" panose="020B0604020202020204" pitchFamily="34" charset="0"/>
                <a:cs typeface="B Nazanin" panose="00000400000000000000" pitchFamily="2" charset="-78"/>
              </a:rPr>
              <a:t>خانواده مانند الگوهای رفتاری خانواده در خرید، پخت، آماده سازی </a:t>
            </a:r>
            <a:r>
              <a:rPr lang="ar-SA" altLang="en-US" sz="3200" dirty="0" smtClean="0">
                <a:solidFill>
                  <a:schemeClr val="tx1"/>
                </a:solidFill>
                <a:latin typeface="Arial" panose="020B0604020202020204" pitchFamily="34" charset="0"/>
                <a:cs typeface="B Nazanin" panose="00000400000000000000" pitchFamily="2" charset="-78"/>
              </a:rPr>
              <a:t>غذا</a:t>
            </a:r>
            <a:endParaRPr lang="fa-IR" altLang="en-US" sz="3200" dirty="0" smtClean="0">
              <a:solidFill>
                <a:schemeClr val="tx1"/>
              </a:solidFill>
              <a:latin typeface="Arial" panose="020B0604020202020204" pitchFamily="34" charset="0"/>
              <a:cs typeface="B Nazanin" panose="00000400000000000000" pitchFamily="2" charset="-78"/>
            </a:endParaRPr>
          </a:p>
          <a:p>
            <a:pPr algn="r" rtl="1" fontAlgn="auto">
              <a:spcAft>
                <a:spcPts val="0"/>
              </a:spcAft>
              <a:buClr>
                <a:srgbClr val="00B050"/>
              </a:buClr>
              <a:buFont typeface="Wingdings" panose="05000000000000000000" pitchFamily="2" charset="2"/>
              <a:buChar char="v"/>
              <a:defRPr/>
            </a:pPr>
            <a:r>
              <a:rPr lang="ar-SA" altLang="en-US" sz="3200" dirty="0" smtClean="0">
                <a:solidFill>
                  <a:schemeClr val="tx1"/>
                </a:solidFill>
                <a:latin typeface="Arial" panose="020B0604020202020204" pitchFamily="34" charset="0"/>
                <a:cs typeface="B Nazanin" panose="00000400000000000000" pitchFamily="2" charset="-78"/>
              </a:rPr>
              <a:t>ورزش </a:t>
            </a:r>
            <a:r>
              <a:rPr lang="ar-SA" altLang="en-US" sz="3200" dirty="0">
                <a:solidFill>
                  <a:schemeClr val="tx1"/>
                </a:solidFill>
                <a:latin typeface="Arial" panose="020B0604020202020204" pitchFamily="34" charset="0"/>
                <a:cs typeface="B Nazanin" panose="00000400000000000000" pitchFamily="2" charset="-78"/>
              </a:rPr>
              <a:t>و فعالیت های </a:t>
            </a:r>
            <a:r>
              <a:rPr lang="ar-SA" altLang="en-US" sz="3200" dirty="0" smtClean="0">
                <a:solidFill>
                  <a:schemeClr val="tx1"/>
                </a:solidFill>
                <a:latin typeface="Arial" panose="020B0604020202020204" pitchFamily="34" charset="0"/>
                <a:cs typeface="B Nazanin" panose="00000400000000000000" pitchFamily="2" charset="-78"/>
              </a:rPr>
              <a:t>جسمانی</a:t>
            </a:r>
            <a:endParaRPr lang="fa-IR" altLang="en-US" sz="3200" dirty="0" smtClean="0">
              <a:solidFill>
                <a:schemeClr val="tx1"/>
              </a:solidFill>
              <a:latin typeface="Arial" panose="020B0604020202020204" pitchFamily="34" charset="0"/>
              <a:cs typeface="B Nazanin" panose="00000400000000000000" pitchFamily="2" charset="-78"/>
            </a:endParaRPr>
          </a:p>
          <a:p>
            <a:pPr algn="r" rtl="1" fontAlgn="auto">
              <a:spcAft>
                <a:spcPts val="0"/>
              </a:spcAft>
              <a:buClr>
                <a:srgbClr val="00B050"/>
              </a:buClr>
              <a:buFont typeface="Wingdings" panose="05000000000000000000" pitchFamily="2" charset="2"/>
              <a:buChar char="v"/>
              <a:defRPr/>
            </a:pPr>
            <a:r>
              <a:rPr lang="ar-SA" altLang="en-US" sz="3200" dirty="0" smtClean="0">
                <a:solidFill>
                  <a:schemeClr val="tx1"/>
                </a:solidFill>
                <a:latin typeface="Arial" panose="020B0604020202020204" pitchFamily="34" charset="0"/>
                <a:cs typeface="B Nazanin" panose="00000400000000000000" pitchFamily="2" charset="-78"/>
              </a:rPr>
              <a:t> </a:t>
            </a:r>
            <a:r>
              <a:rPr lang="ar-SA" altLang="en-US" sz="3200" dirty="0">
                <a:solidFill>
                  <a:schemeClr val="tx1"/>
                </a:solidFill>
                <a:latin typeface="Arial" panose="020B0604020202020204" pitchFamily="34" charset="0"/>
                <a:cs typeface="B Nazanin" panose="00000400000000000000" pitchFamily="2" charset="-78"/>
              </a:rPr>
              <a:t>رژیم غذایی خانواده </a:t>
            </a:r>
            <a:endParaRPr lang="fa-IR" altLang="en-US" sz="3200" dirty="0" smtClean="0">
              <a:solidFill>
                <a:schemeClr val="tx1"/>
              </a:solidFill>
              <a:latin typeface="Arial" panose="020B0604020202020204" pitchFamily="34" charset="0"/>
              <a:cs typeface="B Nazanin" panose="00000400000000000000" pitchFamily="2" charset="-78"/>
            </a:endParaRPr>
          </a:p>
          <a:p>
            <a:pPr algn="r" rtl="1" fontAlgn="auto">
              <a:spcAft>
                <a:spcPts val="0"/>
              </a:spcAft>
              <a:buClr>
                <a:srgbClr val="00B050"/>
              </a:buClr>
              <a:buFont typeface="Wingdings" panose="05000000000000000000" pitchFamily="2" charset="2"/>
              <a:buChar char="v"/>
              <a:defRPr/>
            </a:pPr>
            <a:r>
              <a:rPr lang="ar-SA" altLang="en-US" sz="3200" dirty="0" smtClean="0">
                <a:solidFill>
                  <a:schemeClr val="tx1"/>
                </a:solidFill>
                <a:latin typeface="Arial" panose="020B0604020202020204" pitchFamily="34" charset="0"/>
                <a:cs typeface="B Nazanin" panose="00000400000000000000" pitchFamily="2" charset="-78"/>
              </a:rPr>
              <a:t>شیوه زندگی</a:t>
            </a:r>
            <a:endParaRPr lang="fa-IR" altLang="en-US" sz="3200" dirty="0" smtClean="0">
              <a:solidFill>
                <a:schemeClr val="tx1"/>
              </a:solidFill>
              <a:latin typeface="Arial" panose="020B0604020202020204" pitchFamily="34" charset="0"/>
              <a:cs typeface="B Nazanin" panose="00000400000000000000" pitchFamily="2" charset="-78"/>
            </a:endParaRPr>
          </a:p>
          <a:p>
            <a:pPr algn="r" rtl="1" fontAlgn="auto">
              <a:spcAft>
                <a:spcPts val="0"/>
              </a:spcAft>
              <a:buClr>
                <a:srgbClr val="00B050"/>
              </a:buClr>
              <a:buFont typeface="Wingdings" panose="05000000000000000000" pitchFamily="2" charset="2"/>
              <a:buChar char="v"/>
              <a:defRPr/>
            </a:pPr>
            <a:r>
              <a:rPr lang="ar-SA" altLang="en-US" sz="3200" dirty="0" smtClean="0">
                <a:solidFill>
                  <a:schemeClr val="tx1"/>
                </a:solidFill>
                <a:latin typeface="Arial" panose="020B0604020202020204" pitchFamily="34" charset="0"/>
                <a:cs typeface="B Nazanin" panose="00000400000000000000" pitchFamily="2" charset="-78"/>
              </a:rPr>
              <a:t> وجود </a:t>
            </a:r>
            <a:r>
              <a:rPr lang="ar-SA" altLang="en-US" sz="3200" dirty="0">
                <a:solidFill>
                  <a:schemeClr val="tx1"/>
                </a:solidFill>
                <a:latin typeface="Arial" panose="020B0604020202020204" pitchFamily="34" charset="0"/>
                <a:cs typeface="B Nazanin" panose="00000400000000000000" pitchFamily="2" charset="-78"/>
              </a:rPr>
              <a:t>غذاهای آماده و </a:t>
            </a:r>
            <a:r>
              <a:rPr lang="fa-IR" altLang="en-US" sz="3200" dirty="0" err="1" smtClean="0">
                <a:solidFill>
                  <a:schemeClr val="tx1"/>
                </a:solidFill>
                <a:latin typeface="Arial" panose="020B0604020202020204" pitchFamily="34" charset="0"/>
                <a:cs typeface="B Nazanin" panose="00000400000000000000" pitchFamily="2" charset="-78"/>
              </a:rPr>
              <a:t>فست</a:t>
            </a:r>
            <a:r>
              <a:rPr lang="fa-IR" altLang="en-US" sz="3200" dirty="0" smtClean="0">
                <a:solidFill>
                  <a:schemeClr val="tx1"/>
                </a:solidFill>
                <a:latin typeface="Arial" panose="020B0604020202020204" pitchFamily="34" charset="0"/>
                <a:cs typeface="B Nazanin" panose="00000400000000000000" pitchFamily="2" charset="-78"/>
              </a:rPr>
              <a:t> </a:t>
            </a:r>
            <a:r>
              <a:rPr lang="fa-IR" altLang="en-US" sz="3200" dirty="0" err="1" smtClean="0">
                <a:solidFill>
                  <a:schemeClr val="tx1"/>
                </a:solidFill>
                <a:latin typeface="Arial" panose="020B0604020202020204" pitchFamily="34" charset="0"/>
                <a:cs typeface="B Nazanin" panose="00000400000000000000" pitchFamily="2" charset="-78"/>
              </a:rPr>
              <a:t>فود</a:t>
            </a:r>
            <a:r>
              <a:rPr lang="fa-IR" altLang="en-US" sz="3200" dirty="0" smtClean="0">
                <a:solidFill>
                  <a:schemeClr val="tx1"/>
                </a:solidFill>
                <a:latin typeface="Arial" panose="020B0604020202020204" pitchFamily="34" charset="0"/>
                <a:cs typeface="B Nazanin" panose="00000400000000000000" pitchFamily="2" charset="-78"/>
              </a:rPr>
              <a:t> های ناسالم</a:t>
            </a:r>
          </a:p>
          <a:p>
            <a:pPr algn="r" rtl="1" fontAlgn="auto">
              <a:spcAft>
                <a:spcPts val="0"/>
              </a:spcAft>
              <a:buClr>
                <a:srgbClr val="00B050"/>
              </a:buClr>
              <a:buFont typeface="Wingdings" panose="05000000000000000000" pitchFamily="2" charset="2"/>
              <a:buChar char="v"/>
              <a:defRPr/>
            </a:pPr>
            <a:r>
              <a:rPr lang="fa-IR" altLang="en-US" sz="3200" dirty="0" err="1" smtClean="0">
                <a:solidFill>
                  <a:schemeClr val="tx1"/>
                </a:solidFill>
                <a:latin typeface="Arial" panose="020B0604020202020204" pitchFamily="34" charset="0"/>
                <a:cs typeface="B Nazanin" panose="00000400000000000000" pitchFamily="2" charset="-78"/>
              </a:rPr>
              <a:t>محدوديت</a:t>
            </a:r>
            <a:r>
              <a:rPr lang="fa-IR" altLang="en-US" sz="3200" dirty="0" smtClean="0">
                <a:solidFill>
                  <a:schemeClr val="tx1"/>
                </a:solidFill>
                <a:latin typeface="Arial" panose="020B0604020202020204" pitchFamily="34" charset="0"/>
                <a:cs typeface="B Nazanin" panose="00000400000000000000" pitchFamily="2" charset="-78"/>
              </a:rPr>
              <a:t> </a:t>
            </a:r>
            <a:r>
              <a:rPr lang="fa-IR" altLang="en-US" sz="3200" dirty="0">
                <a:solidFill>
                  <a:schemeClr val="tx1"/>
                </a:solidFill>
                <a:latin typeface="Arial" panose="020B0604020202020204" pitchFamily="34" charset="0"/>
                <a:cs typeface="B Nazanin" panose="00000400000000000000" pitchFamily="2" charset="-78"/>
              </a:rPr>
              <a:t>و </a:t>
            </a:r>
            <a:r>
              <a:rPr lang="fa-IR" altLang="en-US" sz="3200" dirty="0" err="1">
                <a:solidFill>
                  <a:schemeClr val="tx1"/>
                </a:solidFill>
                <a:latin typeface="Arial" panose="020B0604020202020204" pitchFamily="34" charset="0"/>
                <a:cs typeface="B Nazanin" panose="00000400000000000000" pitchFamily="2" charset="-78"/>
              </a:rPr>
              <a:t>يا</a:t>
            </a:r>
            <a:r>
              <a:rPr lang="fa-IR" altLang="en-US" sz="3200" dirty="0">
                <a:solidFill>
                  <a:schemeClr val="tx1"/>
                </a:solidFill>
                <a:latin typeface="Arial" panose="020B0604020202020204" pitchFamily="34" charset="0"/>
                <a:cs typeface="B Nazanin" panose="00000400000000000000" pitchFamily="2" charset="-78"/>
              </a:rPr>
              <a:t> </a:t>
            </a:r>
            <a:r>
              <a:rPr lang="fa-IR" altLang="en-US" sz="3200" dirty="0" err="1">
                <a:solidFill>
                  <a:schemeClr val="tx1"/>
                </a:solidFill>
                <a:latin typeface="Arial" panose="020B0604020202020204" pitchFamily="34" charset="0"/>
                <a:cs typeface="B Nazanin" panose="00000400000000000000" pitchFamily="2" charset="-78"/>
              </a:rPr>
              <a:t>شرايط</a:t>
            </a:r>
            <a:r>
              <a:rPr lang="fa-IR" altLang="en-US" sz="3200" dirty="0">
                <a:solidFill>
                  <a:schemeClr val="tx1"/>
                </a:solidFill>
                <a:latin typeface="Arial" panose="020B0604020202020204" pitchFamily="34" charset="0"/>
                <a:cs typeface="B Nazanin" panose="00000400000000000000" pitchFamily="2" charset="-78"/>
              </a:rPr>
              <a:t> نامناسب </a:t>
            </a:r>
            <a:r>
              <a:rPr lang="fa-IR" altLang="en-US" sz="3200" dirty="0" err="1" smtClean="0">
                <a:solidFill>
                  <a:schemeClr val="tx1"/>
                </a:solidFill>
                <a:latin typeface="Arial" panose="020B0604020202020204" pitchFamily="34" charset="0"/>
                <a:cs typeface="B Nazanin" panose="00000400000000000000" pitchFamily="2" charset="-78"/>
              </a:rPr>
              <a:t>محيط</a:t>
            </a:r>
            <a:r>
              <a:rPr lang="fa-IR" altLang="en-US" sz="3200" dirty="0" smtClean="0">
                <a:solidFill>
                  <a:schemeClr val="tx1"/>
                </a:solidFill>
                <a:latin typeface="Arial" panose="020B0604020202020204" pitchFamily="34" charset="0"/>
                <a:cs typeface="B Nazanin" panose="00000400000000000000" pitchFamily="2" charset="-78"/>
              </a:rPr>
              <a:t> مدرسه و منزل </a:t>
            </a:r>
            <a:r>
              <a:rPr lang="fa-IR" altLang="en-US" sz="3200" dirty="0" err="1">
                <a:solidFill>
                  <a:schemeClr val="tx1"/>
                </a:solidFill>
                <a:latin typeface="Arial" panose="020B0604020202020204" pitchFamily="34" charset="0"/>
                <a:cs typeface="B Nazanin" panose="00000400000000000000" pitchFamily="2" charset="-78"/>
              </a:rPr>
              <a:t>براي</a:t>
            </a:r>
            <a:r>
              <a:rPr lang="fa-IR" altLang="en-US" sz="3200" dirty="0">
                <a:solidFill>
                  <a:schemeClr val="tx1"/>
                </a:solidFill>
                <a:latin typeface="Arial" panose="020B0604020202020204" pitchFamily="34" charset="0"/>
                <a:cs typeface="B Nazanin" panose="00000400000000000000" pitchFamily="2" charset="-78"/>
              </a:rPr>
              <a:t> </a:t>
            </a:r>
            <a:r>
              <a:rPr lang="fa-IR" altLang="en-US" sz="3200" dirty="0" err="1">
                <a:solidFill>
                  <a:schemeClr val="tx1"/>
                </a:solidFill>
                <a:latin typeface="Arial" panose="020B0604020202020204" pitchFamily="34" charset="0"/>
                <a:cs typeface="B Nazanin" panose="00000400000000000000" pitchFamily="2" charset="-78"/>
              </a:rPr>
              <a:t>فعاليت</a:t>
            </a:r>
            <a:r>
              <a:rPr lang="fa-IR" altLang="en-US" sz="3200" dirty="0">
                <a:solidFill>
                  <a:schemeClr val="tx1"/>
                </a:solidFill>
                <a:latin typeface="Arial" panose="020B0604020202020204" pitchFamily="34" charset="0"/>
                <a:cs typeface="B Nazanin" panose="00000400000000000000" pitchFamily="2" charset="-78"/>
              </a:rPr>
              <a:t> </a:t>
            </a:r>
            <a:r>
              <a:rPr lang="fa-IR" altLang="en-US" sz="3200" dirty="0" err="1">
                <a:solidFill>
                  <a:schemeClr val="tx1"/>
                </a:solidFill>
                <a:latin typeface="Arial" panose="020B0604020202020204" pitchFamily="34" charset="0"/>
                <a:cs typeface="B Nazanin" panose="00000400000000000000" pitchFamily="2" charset="-78"/>
              </a:rPr>
              <a:t>بدني</a:t>
            </a:r>
            <a:r>
              <a:rPr lang="en-US" altLang="en-US" sz="3200" dirty="0">
                <a:solidFill>
                  <a:schemeClr val="tx1"/>
                </a:solidFill>
                <a:latin typeface="Arial" panose="020B0604020202020204" pitchFamily="34" charset="0"/>
                <a:cs typeface="B Nazanin" panose="00000400000000000000" pitchFamily="2" charset="-78"/>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5" y="147638"/>
            <a:ext cx="9144000" cy="1000125"/>
          </a:xfrm>
        </p:spPr>
        <p:txBody>
          <a:bodyPr rtlCol="0">
            <a:normAutofit fontScale="90000"/>
          </a:bodyPr>
          <a:lstStyle/>
          <a:p>
            <a:pPr algn="ctr" rtl="1" fontAlgn="auto">
              <a:spcAft>
                <a:spcPts val="0"/>
              </a:spcAft>
              <a:defRPr/>
            </a:pPr>
            <a:r>
              <a:rPr lang="fa-IR" b="1" dirty="0" smtClean="0">
                <a:solidFill>
                  <a:schemeClr val="tx1">
                    <a:lumMod val="85000"/>
                    <a:lumOff val="15000"/>
                  </a:schemeClr>
                </a:solidFill>
                <a:cs typeface="B Nazanin" panose="00000400000000000000" pitchFamily="2" charset="-78"/>
              </a:rPr>
              <a:t>عوارض و پیامدهای چاقی کودکان</a:t>
            </a:r>
            <a:r>
              <a:rPr lang="en-US" b="1" dirty="0">
                <a:solidFill>
                  <a:schemeClr val="tx1">
                    <a:lumMod val="85000"/>
                    <a:lumOff val="15000"/>
                  </a:schemeClr>
                </a:solidFill>
                <a:cs typeface="B Nazanin" panose="00000400000000000000" pitchFamily="2" charset="-78"/>
              </a:rPr>
              <a:t/>
            </a:r>
            <a:br>
              <a:rPr lang="en-US" b="1" dirty="0">
                <a:solidFill>
                  <a:schemeClr val="tx1">
                    <a:lumMod val="85000"/>
                    <a:lumOff val="15000"/>
                  </a:schemeClr>
                </a:solidFill>
                <a:cs typeface="B Nazanin" panose="00000400000000000000" pitchFamily="2" charset="-78"/>
              </a:rPr>
            </a:br>
            <a:endParaRPr lang="en-US" dirty="0">
              <a:solidFill>
                <a:schemeClr val="tx1">
                  <a:lumMod val="85000"/>
                  <a:lumOff val="15000"/>
                </a:schemeClr>
              </a:solidFill>
              <a:cs typeface="B Nazanin" panose="00000400000000000000" pitchFamily="2" charset="-78"/>
            </a:endParaRPr>
          </a:p>
        </p:txBody>
      </p:sp>
      <p:sp>
        <p:nvSpPr>
          <p:cNvPr id="3" name="Content Placeholder 2"/>
          <p:cNvSpPr>
            <a:spLocks noGrp="1"/>
          </p:cNvSpPr>
          <p:nvPr>
            <p:ph idx="1"/>
          </p:nvPr>
        </p:nvSpPr>
        <p:spPr>
          <a:xfrm>
            <a:off x="977900" y="923925"/>
            <a:ext cx="10704513" cy="5934075"/>
          </a:xfrm>
        </p:spPr>
        <p:txBody>
          <a:bodyPr rtlCol="0">
            <a:normAutofit/>
          </a:bodyPr>
          <a:lstStyle/>
          <a:p>
            <a:pPr marL="0" indent="0" algn="r" rtl="1" fontAlgn="auto">
              <a:spcAft>
                <a:spcPts val="0"/>
              </a:spcAft>
              <a:buFont typeface="Wingdings 3" charset="2"/>
              <a:buNone/>
              <a:defRPr/>
            </a:pPr>
            <a:r>
              <a:rPr lang="fa-IR" sz="2800" dirty="0" smtClean="0">
                <a:solidFill>
                  <a:schemeClr val="tx1">
                    <a:lumMod val="75000"/>
                    <a:lumOff val="25000"/>
                  </a:schemeClr>
                </a:solidFill>
                <a:latin typeface="Arial" panose="020B0604020202020204" pitchFamily="34" charset="0"/>
                <a:cs typeface="B Nazanin" panose="00000400000000000000" pitchFamily="2" charset="-78"/>
              </a:rPr>
              <a:t> </a:t>
            </a:r>
            <a:r>
              <a:rPr lang="fa-IR" sz="2800" dirty="0" smtClean="0">
                <a:solidFill>
                  <a:srgbClr val="FF0000"/>
                </a:solidFill>
                <a:latin typeface="Arial" panose="020B0604020202020204" pitchFamily="34" charset="0"/>
                <a:cs typeface="B Nazanin" panose="00000400000000000000" pitchFamily="2" charset="-78"/>
              </a:rPr>
              <a:t>بیماری های قلبی و عروقی:</a:t>
            </a:r>
          </a:p>
          <a:p>
            <a:pPr algn="r" rtl="1" fontAlgn="auto">
              <a:spcAft>
                <a:spcPts val="0"/>
              </a:spcAft>
              <a:buClr>
                <a:schemeClr val="accent2"/>
              </a:buClr>
              <a:buFont typeface="Wingdings" panose="05000000000000000000" pitchFamily="2" charset="2"/>
              <a:buChar char="Ø"/>
              <a:defRPr/>
            </a:pPr>
            <a:r>
              <a:rPr lang="fa-IR" sz="3600" dirty="0" smtClean="0">
                <a:solidFill>
                  <a:schemeClr val="tx1">
                    <a:lumMod val="75000"/>
                    <a:lumOff val="25000"/>
                  </a:schemeClr>
                </a:solidFill>
                <a:latin typeface="Arial" panose="020B0604020202020204" pitchFamily="34" charset="0"/>
                <a:cs typeface="B Nazanin" panose="00000400000000000000" pitchFamily="2" charset="-78"/>
              </a:rPr>
              <a:t>چاقي </a:t>
            </a:r>
            <a:r>
              <a:rPr lang="fa-IR" sz="3600" dirty="0">
                <a:solidFill>
                  <a:schemeClr val="tx1">
                    <a:lumMod val="75000"/>
                    <a:lumOff val="25000"/>
                  </a:schemeClr>
                </a:solidFill>
                <a:latin typeface="Arial" panose="020B0604020202020204" pitchFamily="34" charset="0"/>
                <a:cs typeface="B Nazanin" panose="00000400000000000000" pitchFamily="2" charset="-78"/>
              </a:rPr>
              <a:t>سبب افزايش رسوب چربي </a:t>
            </a:r>
            <a:r>
              <a:rPr lang="fa-IR" sz="3600" dirty="0" smtClean="0">
                <a:solidFill>
                  <a:schemeClr val="tx1">
                    <a:lumMod val="75000"/>
                    <a:lumOff val="25000"/>
                  </a:schemeClr>
                </a:solidFill>
                <a:latin typeface="Arial" panose="020B0604020202020204" pitchFamily="34" charset="0"/>
                <a:cs typeface="B Nazanin" panose="00000400000000000000" pitchFamily="2" charset="-78"/>
              </a:rPr>
              <a:t>در </a:t>
            </a:r>
            <a:r>
              <a:rPr lang="fa-IR" sz="3600" dirty="0">
                <a:solidFill>
                  <a:schemeClr val="tx1">
                    <a:lumMod val="75000"/>
                    <a:lumOff val="25000"/>
                  </a:schemeClr>
                </a:solidFill>
                <a:latin typeface="Arial" panose="020B0604020202020204" pitchFamily="34" charset="0"/>
                <a:cs typeface="B Nazanin" panose="00000400000000000000" pitchFamily="2" charset="-78"/>
              </a:rPr>
              <a:t>بافتهاي داخلي بدن ،</a:t>
            </a:r>
            <a:r>
              <a:rPr lang="fa-IR" sz="3600" dirty="0" smtClean="0">
                <a:solidFill>
                  <a:schemeClr val="tx1">
                    <a:lumMod val="75000"/>
                    <a:lumOff val="25000"/>
                  </a:schemeClr>
                </a:solidFill>
                <a:latin typeface="Arial" panose="020B0604020202020204" pitchFamily="34" charset="0"/>
                <a:cs typeface="B Nazanin" panose="00000400000000000000" pitchFamily="2" charset="-78"/>
              </a:rPr>
              <a:t> </a:t>
            </a:r>
            <a:r>
              <a:rPr lang="fa-IR" sz="3600" dirty="0">
                <a:solidFill>
                  <a:schemeClr val="tx1">
                    <a:lumMod val="75000"/>
                    <a:lumOff val="25000"/>
                  </a:schemeClr>
                </a:solidFill>
                <a:latin typeface="Arial" panose="020B0604020202020204" pitchFamily="34" charset="0"/>
                <a:cs typeface="B Nazanin" panose="00000400000000000000" pitchFamily="2" charset="-78"/>
              </a:rPr>
              <a:t>عروق خوني بويژه عروق </a:t>
            </a:r>
            <a:r>
              <a:rPr lang="fa-IR" sz="3600" dirty="0" smtClean="0">
                <a:solidFill>
                  <a:schemeClr val="tx1">
                    <a:lumMod val="75000"/>
                    <a:lumOff val="25000"/>
                  </a:schemeClr>
                </a:solidFill>
                <a:latin typeface="Arial" panose="020B0604020202020204" pitchFamily="34" charset="0"/>
                <a:cs typeface="B Nazanin" panose="00000400000000000000" pitchFamily="2" charset="-78"/>
              </a:rPr>
              <a:t>کرونر</a:t>
            </a:r>
            <a:r>
              <a:rPr lang="fa-IR" sz="3600" dirty="0">
                <a:solidFill>
                  <a:schemeClr val="tx1">
                    <a:lumMod val="75000"/>
                    <a:lumOff val="25000"/>
                  </a:schemeClr>
                </a:solidFill>
                <a:latin typeface="Arial" panose="020B0604020202020204" pitchFamily="34" charset="0"/>
                <a:cs typeface="B Nazanin" panose="00000400000000000000" pitchFamily="2" charset="-78"/>
              </a:rPr>
              <a:t>،</a:t>
            </a:r>
            <a:r>
              <a:rPr lang="fa-IR" sz="3600" dirty="0" smtClean="0">
                <a:solidFill>
                  <a:schemeClr val="tx1">
                    <a:lumMod val="75000"/>
                    <a:lumOff val="25000"/>
                  </a:schemeClr>
                </a:solidFill>
                <a:latin typeface="Arial" panose="020B0604020202020204" pitchFamily="34" charset="0"/>
                <a:cs typeface="B Nazanin" panose="00000400000000000000" pitchFamily="2" charset="-78"/>
              </a:rPr>
              <a:t> كاهش </a:t>
            </a:r>
            <a:r>
              <a:rPr lang="fa-IR" sz="3600" dirty="0">
                <a:solidFill>
                  <a:schemeClr val="tx1">
                    <a:lumMod val="75000"/>
                    <a:lumOff val="25000"/>
                  </a:schemeClr>
                </a:solidFill>
                <a:latin typeface="Arial" panose="020B0604020202020204" pitchFamily="34" charset="0"/>
                <a:cs typeface="B Nazanin" panose="00000400000000000000" pitchFamily="2" charset="-78"/>
              </a:rPr>
              <a:t>توان قلب، </a:t>
            </a:r>
            <a:r>
              <a:rPr lang="fa-IR" sz="3600" dirty="0" smtClean="0">
                <a:solidFill>
                  <a:schemeClr val="tx1">
                    <a:lumMod val="75000"/>
                    <a:lumOff val="25000"/>
                  </a:schemeClr>
                </a:solidFill>
                <a:latin typeface="Arial" panose="020B0604020202020204" pitchFamily="34" charset="0"/>
                <a:cs typeface="B Nazanin" panose="00000400000000000000" pitchFamily="2" charset="-78"/>
              </a:rPr>
              <a:t> و </a:t>
            </a:r>
            <a:r>
              <a:rPr lang="fa-IR" sz="3600" dirty="0">
                <a:solidFill>
                  <a:schemeClr val="tx1">
                    <a:lumMod val="75000"/>
                    <a:lumOff val="25000"/>
                  </a:schemeClr>
                </a:solidFill>
                <a:latin typeface="Arial" panose="020B0604020202020204" pitchFamily="34" charset="0"/>
                <a:cs typeface="B Nazanin" panose="00000400000000000000" pitchFamily="2" charset="-78"/>
              </a:rPr>
              <a:t>در نهايت سكته قلبي و </a:t>
            </a:r>
            <a:r>
              <a:rPr lang="fa-IR" sz="3600" dirty="0" smtClean="0">
                <a:solidFill>
                  <a:schemeClr val="tx1">
                    <a:lumMod val="75000"/>
                    <a:lumOff val="25000"/>
                  </a:schemeClr>
                </a:solidFill>
                <a:latin typeface="Arial" panose="020B0604020202020204" pitchFamily="34" charset="0"/>
                <a:cs typeface="B Nazanin" panose="00000400000000000000" pitchFamily="2" charset="-78"/>
              </a:rPr>
              <a:t>مرگ مي‌گردد</a:t>
            </a:r>
            <a:endParaRPr lang="fa-IR" sz="3600" baseline="30000" dirty="0" smtClean="0">
              <a:solidFill>
                <a:schemeClr val="tx1">
                  <a:lumMod val="75000"/>
                  <a:lumOff val="25000"/>
                </a:schemeClr>
              </a:solidFill>
              <a:latin typeface="Arial" panose="020B0604020202020204" pitchFamily="34" charset="0"/>
              <a:cs typeface="B Nazanin" panose="00000400000000000000" pitchFamily="2" charset="-78"/>
            </a:endParaRPr>
          </a:p>
          <a:p>
            <a:pPr algn="r" rtl="1" fontAlgn="auto">
              <a:spcAft>
                <a:spcPts val="0"/>
              </a:spcAft>
              <a:buClr>
                <a:schemeClr val="accent2"/>
              </a:buClr>
              <a:buFont typeface="Wingdings" panose="05000000000000000000" pitchFamily="2" charset="2"/>
              <a:buChar char="Ø"/>
              <a:defRPr/>
            </a:pPr>
            <a:r>
              <a:rPr lang="fa-IR" sz="3600" dirty="0" smtClean="0">
                <a:solidFill>
                  <a:schemeClr val="tx1">
                    <a:lumMod val="75000"/>
                    <a:lumOff val="25000"/>
                  </a:schemeClr>
                </a:solidFill>
                <a:latin typeface="Arial" panose="020B0604020202020204" pitchFamily="34" charset="0"/>
                <a:cs typeface="B Nazanin" panose="00000400000000000000" pitchFamily="2" charset="-78"/>
              </a:rPr>
              <a:t>.مطالعات </a:t>
            </a:r>
            <a:r>
              <a:rPr lang="fa-IR" sz="3600" dirty="0">
                <a:solidFill>
                  <a:schemeClr val="tx1">
                    <a:lumMod val="75000"/>
                    <a:lumOff val="25000"/>
                  </a:schemeClr>
                </a:solidFill>
                <a:latin typeface="Arial" panose="020B0604020202020204" pitchFamily="34" charset="0"/>
                <a:cs typeface="B Nazanin" panose="00000400000000000000" pitchFamily="2" charset="-78"/>
              </a:rPr>
              <a:t>متعددي نشانگر رابطه </a:t>
            </a:r>
            <a:r>
              <a:rPr lang="fa-IR" sz="3600" b="1" i="1" dirty="0">
                <a:solidFill>
                  <a:srgbClr val="FF0000"/>
                </a:solidFill>
                <a:latin typeface="Arial" panose="020B0604020202020204" pitchFamily="34" charset="0"/>
                <a:cs typeface="B Nazanin" panose="00000400000000000000" pitchFamily="2" charset="-78"/>
              </a:rPr>
              <a:t>چاقي دوران كودكي و نوجواني </a:t>
            </a:r>
            <a:r>
              <a:rPr lang="fa-IR" sz="3600" dirty="0">
                <a:solidFill>
                  <a:schemeClr val="tx1">
                    <a:lumMod val="75000"/>
                    <a:lumOff val="25000"/>
                  </a:schemeClr>
                </a:solidFill>
                <a:latin typeface="Arial" panose="020B0604020202020204" pitchFamily="34" charset="0"/>
                <a:cs typeface="B Nazanin" panose="00000400000000000000" pitchFamily="2" charset="-78"/>
              </a:rPr>
              <a:t>با بروز </a:t>
            </a:r>
            <a:r>
              <a:rPr lang="fa-IR" sz="3600" b="1" i="1" dirty="0">
                <a:solidFill>
                  <a:srgbClr val="FF0000"/>
                </a:solidFill>
                <a:latin typeface="Arial" panose="020B0604020202020204" pitchFamily="34" charset="0"/>
                <a:cs typeface="B Nazanin" panose="00000400000000000000" pitchFamily="2" charset="-78"/>
              </a:rPr>
              <a:t>بيماريهاي قلبي و عروقي در بزرگسالي </a:t>
            </a:r>
            <a:r>
              <a:rPr lang="fa-IR" sz="3600" dirty="0" smtClean="0">
                <a:solidFill>
                  <a:schemeClr val="tx1">
                    <a:lumMod val="75000"/>
                    <a:lumOff val="25000"/>
                  </a:schemeClr>
                </a:solidFill>
                <a:latin typeface="Arial" panose="020B0604020202020204" pitchFamily="34" charset="0"/>
                <a:cs typeface="B Nazanin" panose="00000400000000000000" pitchFamily="2" charset="-78"/>
              </a:rPr>
              <a:t>است</a:t>
            </a:r>
            <a:r>
              <a:rPr lang="fa-IR" sz="3600" baseline="30000" dirty="0" smtClean="0">
                <a:solidFill>
                  <a:schemeClr val="tx1">
                    <a:lumMod val="75000"/>
                    <a:lumOff val="25000"/>
                  </a:schemeClr>
                </a:solidFill>
                <a:latin typeface="Arial" panose="020B0604020202020204" pitchFamily="34" charset="0"/>
                <a:cs typeface="B Nazanin" panose="00000400000000000000" pitchFamily="2" charset="-78"/>
              </a:rPr>
              <a:t> </a:t>
            </a:r>
            <a:r>
              <a:rPr lang="fa-IR" sz="3600" dirty="0" smtClean="0">
                <a:solidFill>
                  <a:schemeClr val="tx1">
                    <a:lumMod val="75000"/>
                    <a:lumOff val="25000"/>
                  </a:schemeClr>
                </a:solidFill>
                <a:latin typeface="Arial" panose="020B0604020202020204" pitchFamily="34" charset="0"/>
                <a:cs typeface="B Nazanin" panose="00000400000000000000" pitchFamily="2" charset="-78"/>
              </a:rPr>
              <a:t>. </a:t>
            </a:r>
          </a:p>
          <a:p>
            <a:pPr algn="r" rtl="1" fontAlgn="auto">
              <a:spcAft>
                <a:spcPts val="0"/>
              </a:spcAft>
              <a:buClr>
                <a:schemeClr val="accent2"/>
              </a:buClr>
              <a:buFont typeface="Wingdings" panose="05000000000000000000" pitchFamily="2" charset="2"/>
              <a:buChar char="Ø"/>
              <a:defRPr/>
            </a:pPr>
            <a:r>
              <a:rPr lang="fa-IR" sz="3600" dirty="0" smtClean="0">
                <a:solidFill>
                  <a:schemeClr val="tx1">
                    <a:lumMod val="75000"/>
                    <a:lumOff val="25000"/>
                  </a:schemeClr>
                </a:solidFill>
                <a:latin typeface="Arial" panose="020B0604020202020204" pitchFamily="34" charset="0"/>
                <a:cs typeface="B Nazanin" panose="00000400000000000000" pitchFamily="2" charset="-78"/>
              </a:rPr>
              <a:t>مطالعه ای </a:t>
            </a:r>
            <a:r>
              <a:rPr lang="fa-IR" sz="3600" dirty="0" err="1" smtClean="0">
                <a:solidFill>
                  <a:schemeClr val="tx1">
                    <a:lumMod val="75000"/>
                    <a:lumOff val="25000"/>
                  </a:schemeClr>
                </a:solidFill>
                <a:latin typeface="Arial" panose="020B0604020202020204" pitchFamily="34" charset="0"/>
                <a:cs typeface="B Nazanin" panose="00000400000000000000" pitchFamily="2" charset="-78"/>
              </a:rPr>
              <a:t>كه</a:t>
            </a:r>
            <a:r>
              <a:rPr lang="fa-IR" sz="3600" dirty="0" smtClean="0">
                <a:solidFill>
                  <a:schemeClr val="tx1">
                    <a:lumMod val="75000"/>
                    <a:lumOff val="25000"/>
                  </a:schemeClr>
                </a:solidFill>
                <a:latin typeface="Arial" panose="020B0604020202020204" pitchFamily="34" charset="0"/>
                <a:cs typeface="B Nazanin" panose="00000400000000000000" pitchFamily="2" charset="-78"/>
              </a:rPr>
              <a:t> </a:t>
            </a:r>
            <a:r>
              <a:rPr lang="fa-IR" sz="3600" dirty="0">
                <a:solidFill>
                  <a:schemeClr val="tx1">
                    <a:lumMod val="75000"/>
                    <a:lumOff val="25000"/>
                  </a:schemeClr>
                </a:solidFill>
                <a:latin typeface="Arial" panose="020B0604020202020204" pitchFamily="34" charset="0"/>
                <a:cs typeface="B Nazanin" panose="00000400000000000000" pitchFamily="2" charset="-78"/>
              </a:rPr>
              <a:t>طي 57 سال در انگلستان انجام </a:t>
            </a:r>
            <a:r>
              <a:rPr lang="fa-IR" sz="3600" dirty="0" smtClean="0">
                <a:solidFill>
                  <a:schemeClr val="tx1">
                    <a:lumMod val="75000"/>
                    <a:lumOff val="25000"/>
                  </a:schemeClr>
                </a:solidFill>
                <a:latin typeface="Arial" panose="020B0604020202020204" pitchFamily="34" charset="0"/>
                <a:cs typeface="B Nazanin" panose="00000400000000000000" pitchFamily="2" charset="-78"/>
              </a:rPr>
              <a:t>شده  </a:t>
            </a:r>
            <a:r>
              <a:rPr lang="fa-IR" sz="3600" dirty="0">
                <a:solidFill>
                  <a:schemeClr val="tx1">
                    <a:lumMod val="75000"/>
                    <a:lumOff val="25000"/>
                  </a:schemeClr>
                </a:solidFill>
                <a:latin typeface="Arial" panose="020B0604020202020204" pitchFamily="34" charset="0"/>
                <a:cs typeface="B Nazanin" panose="00000400000000000000" pitchFamily="2" charset="-78"/>
              </a:rPr>
              <a:t>نشان </a:t>
            </a:r>
            <a:r>
              <a:rPr lang="fa-IR" sz="3600" dirty="0" smtClean="0">
                <a:solidFill>
                  <a:schemeClr val="tx1">
                    <a:lumMod val="75000"/>
                    <a:lumOff val="25000"/>
                  </a:schemeClr>
                </a:solidFill>
                <a:latin typeface="Arial" panose="020B0604020202020204" pitchFamily="34" charset="0"/>
                <a:cs typeface="B Nazanin" panose="00000400000000000000" pitchFamily="2" charset="-78"/>
              </a:rPr>
              <a:t>می دهد </a:t>
            </a:r>
            <a:r>
              <a:rPr lang="fa-IR" sz="3600" dirty="0">
                <a:solidFill>
                  <a:schemeClr val="tx1">
                    <a:lumMod val="75000"/>
                    <a:lumOff val="25000"/>
                  </a:schemeClr>
                </a:solidFill>
                <a:latin typeface="Arial" panose="020B0604020202020204" pitchFamily="34" charset="0"/>
                <a:cs typeface="B Nazanin" panose="00000400000000000000" pitchFamily="2" charset="-78"/>
              </a:rPr>
              <a:t>افرادي كه در كودكي </a:t>
            </a:r>
            <a:r>
              <a:rPr lang="fa-IR" sz="3600" dirty="0" smtClean="0">
                <a:solidFill>
                  <a:schemeClr val="tx1">
                    <a:lumMod val="75000"/>
                    <a:lumOff val="25000"/>
                  </a:schemeClr>
                </a:solidFill>
                <a:latin typeface="Arial" panose="020B0604020202020204" pitchFamily="34" charset="0"/>
                <a:cs typeface="B Nazanin" panose="00000400000000000000" pitchFamily="2" charset="-78"/>
              </a:rPr>
              <a:t>دچاراضافه </a:t>
            </a:r>
            <a:r>
              <a:rPr lang="fa-IR" sz="3600" dirty="0">
                <a:solidFill>
                  <a:schemeClr val="tx1">
                    <a:lumMod val="75000"/>
                    <a:lumOff val="25000"/>
                  </a:schemeClr>
                </a:solidFill>
                <a:latin typeface="Arial" panose="020B0604020202020204" pitchFamily="34" charset="0"/>
                <a:cs typeface="B Nazanin" panose="00000400000000000000" pitchFamily="2" charset="-78"/>
              </a:rPr>
              <a:t>وزن و چاقي بوده‌اند</a:t>
            </a:r>
            <a:r>
              <a:rPr lang="fa-IR" sz="3600" dirty="0" smtClean="0">
                <a:solidFill>
                  <a:schemeClr val="tx1">
                    <a:lumMod val="75000"/>
                    <a:lumOff val="25000"/>
                  </a:schemeClr>
                </a:solidFill>
                <a:latin typeface="Arial" panose="020B0604020202020204" pitchFamily="34" charset="0"/>
                <a:cs typeface="B Nazanin" panose="00000400000000000000" pitchFamily="2" charset="-78"/>
              </a:rPr>
              <a:t>، خطر مرگ و میرناشی از بیماری قلبی </a:t>
            </a:r>
            <a:r>
              <a:rPr lang="fa-IR" sz="3600" b="1" dirty="0">
                <a:solidFill>
                  <a:srgbClr val="FF66CC"/>
                </a:solidFill>
                <a:latin typeface="Arial" panose="020B0604020202020204" pitchFamily="34" charset="0"/>
                <a:cs typeface="B Nazanin" panose="00000400000000000000" pitchFamily="2" charset="-78"/>
              </a:rPr>
              <a:t>دو </a:t>
            </a:r>
            <a:r>
              <a:rPr lang="fa-IR" sz="3600" b="1" dirty="0" smtClean="0">
                <a:solidFill>
                  <a:srgbClr val="FF66CC"/>
                </a:solidFill>
                <a:latin typeface="Arial" panose="020B0604020202020204" pitchFamily="34" charset="0"/>
                <a:cs typeface="B Nazanin" panose="00000400000000000000" pitchFamily="2" charset="-78"/>
              </a:rPr>
              <a:t>برابر بیشتر است.</a:t>
            </a:r>
            <a:r>
              <a:rPr lang="fa-IR" sz="3600" baseline="30000" dirty="0" smtClean="0">
                <a:solidFill>
                  <a:schemeClr val="tx1">
                    <a:lumMod val="75000"/>
                    <a:lumOff val="25000"/>
                  </a:schemeClr>
                </a:solidFill>
                <a:latin typeface="Arial" panose="020B0604020202020204" pitchFamily="34" charset="0"/>
                <a:cs typeface="B Nazanin" panose="00000400000000000000" pitchFamily="2" charset="-78"/>
              </a:rPr>
              <a:t>. </a:t>
            </a:r>
            <a:endParaRPr lang="en-US" sz="3600" dirty="0">
              <a:solidFill>
                <a:schemeClr val="tx1">
                  <a:lumMod val="75000"/>
                  <a:lumOff val="25000"/>
                </a:schemeClr>
              </a:solidFill>
              <a:latin typeface="Arial" panose="020B0604020202020204" pitchFamily="34" charset="0"/>
              <a:cs typeface="B Nazanin" panose="00000400000000000000"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f041bf33d5b43f96e15939eb79f0fee1</Template>
  <TotalTime>0</TotalTime>
  <Words>3121</Words>
  <Application>Microsoft Office PowerPoint</Application>
  <PresentationFormat>Widescreen</PresentationFormat>
  <Paragraphs>264</Paragraphs>
  <Slides>42</Slides>
  <Notes>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5" baseType="lpstr">
      <vt:lpstr>Century Gothic</vt:lpstr>
      <vt:lpstr>Arial</vt:lpstr>
      <vt:lpstr>Wingdings 3</vt:lpstr>
      <vt:lpstr>Calibri</vt:lpstr>
      <vt:lpstr>B Nazanin</vt:lpstr>
      <vt:lpstr>Wingdings</vt:lpstr>
      <vt:lpstr>Majalla UI</vt:lpstr>
      <vt:lpstr>Gulim</vt:lpstr>
      <vt:lpstr>2  Titr</vt:lpstr>
      <vt:lpstr>B Mitra</vt:lpstr>
      <vt:lpstr>Tahoma</vt:lpstr>
      <vt:lpstr>Wisp</vt:lpstr>
      <vt:lpstr>Microsoft Excel Chart</vt:lpstr>
      <vt:lpstr>تغذیه و کنترل وزن دانش آموزان</vt:lpstr>
      <vt:lpstr>نقش تغذیه در پیشگیری از بیماری ها</vt:lpstr>
      <vt:lpstr> شیوع چاقی کودکان  و نوجوانان در جهان</vt:lpstr>
      <vt:lpstr> شیوع اضافه وزن ، چاقی و چاقی شکمی در دختران و پسران 18-7 سال در ایران</vt:lpstr>
      <vt:lpstr> شیوع اضافه وزن ، چاقی و چاقی شکمی در گروه 18-7 سال  ایران در شهر و روستا</vt:lpstr>
      <vt:lpstr>تعریف چاقی </vt:lpstr>
      <vt:lpstr>استمرار چاقي كودكي</vt:lpstr>
      <vt:lpstr>علل چاقی</vt:lpstr>
      <vt:lpstr>عوارض و پیامدهای چاقی کودکان </vt:lpstr>
      <vt:lpstr>عوارض و پیامدهای چاقی کودکان </vt:lpstr>
      <vt:lpstr>  عوارض و پیامدهای چاقی کودکان </vt:lpstr>
      <vt:lpstr>عوارض و پیامد های چاقی کودکان</vt:lpstr>
      <vt:lpstr>عوارض و پیامد های چاقی کودکان</vt:lpstr>
      <vt:lpstr>عوارض و پیامدهای چاقی کودکان</vt:lpstr>
      <vt:lpstr> عوارض و پیامدهای چاقی کودکان </vt:lpstr>
      <vt:lpstr>علل موثر در بروز چاقي دانش آموزان</vt:lpstr>
      <vt:lpstr>نکاتي در مورد تغذيه دانش آموزان</vt:lpstr>
      <vt:lpstr>اهمیت میان وعده ها </vt:lpstr>
      <vt:lpstr>PowerPoint Presentation</vt:lpstr>
      <vt:lpstr>معیارهای سنجش چاقی </vt:lpstr>
      <vt:lpstr>معیار های چاقی دانش آموزان </vt:lpstr>
      <vt:lpstr>PowerPoint Presentation</vt:lpstr>
      <vt:lpstr>PowerPoint Presentation</vt:lpstr>
      <vt:lpstr>اصلاح رفتارهای غذایی نوجوانان و دانش آموزان  </vt:lpstr>
      <vt:lpstr>پیشنهادهایی برای اصلاح رفتار های غذایی براي خانواده </vt:lpstr>
      <vt:lpstr>پيشنهاد سازمان جهانی بهداشت  براي نوجوانان سنين مدرسه  (6 تا 18 سال)</vt:lpstr>
      <vt:lpstr>پیامد های مصرف زیاد قند  و شکر              </vt:lpstr>
      <vt:lpstr>پیامد های مصرف زیاد روغن و چربی               </vt:lpstr>
      <vt:lpstr>PowerPoint Presentation</vt:lpstr>
      <vt:lpstr>توصیه های تغذیه ای برای کنترل وزن </vt:lpstr>
      <vt:lpstr>توصیه های تغذیه ای کنترل وزن </vt:lpstr>
      <vt:lpstr>توصیه های تغذیه ای کنترل وزن</vt:lpstr>
      <vt:lpstr>توصیه های تغذیه ای کنترل وزن</vt:lpstr>
      <vt:lpstr>توصیه های تغذیه ای کنترل وزن           </vt:lpstr>
      <vt:lpstr>چند نکته برای کمک به بهبود خواب نوجوان </vt:lpstr>
      <vt:lpstr>چند نکته برای کمک به بهبود خواب نوجوان</vt:lpstr>
      <vt:lpstr>خرید سالم با توجه به برچسب تغذیه ای محصولات غذایی </vt:lpstr>
      <vt:lpstr>برچسب تغذیه ای محصولات غذایی </vt:lpstr>
      <vt:lpstr>متوسط مقدار افزایش وزن در سنین 5 تا 18 سالگی به تفکیک جنس</vt:lpstr>
      <vt:lpstr>PowerPoint Presentation</vt:lpstr>
      <vt:lpstr>جمع بندي</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تغذیه و کنترل وزن دانش آموزان</dc:title>
  <dc:creator>omid arzi</dc:creator>
  <cp:lastModifiedBy>omid arzi</cp:lastModifiedBy>
  <cp:revision>1</cp:revision>
  <dcterms:created xsi:type="dcterms:W3CDTF">2022-02-08T09:17:55Z</dcterms:created>
  <dcterms:modified xsi:type="dcterms:W3CDTF">2022-02-08T09:18:23Z</dcterms:modified>
</cp:coreProperties>
</file>