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notesMasterIdLst>
    <p:notesMasterId r:id="rId2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fa-IR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3" d="100"/>
          <a:sy n="63" d="100"/>
        </p:scale>
        <p:origin x="7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CA02D36-B625-4DA1-A06D-2E9E38E60E30}" type="datetimeFigureOut">
              <a:rPr lang="fa-IR"/>
              <a:pPr>
                <a:defRPr/>
              </a:pPr>
              <a:t>09/11/1443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fld id="{D59BE490-A762-48BD-93A2-B1F06A971FBE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34414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Tahoma" panose="020B060403050404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anose="020B060403050404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anose="020B060403050404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anose="020B060403050404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Tahoma" panose="020B0604030504040204" pitchFamily="34" charset="0"/>
              </a:defRPr>
            </a:lvl9pPr>
          </a:lstStyle>
          <a:p>
            <a:fld id="{F64FF7DB-90EC-4AF2-BCC3-4FEA8EBD3B6C}" type="slidenum">
              <a:rPr lang="fa-IR"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fa-I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7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5BE295AA-2F30-4670-882B-BAE01653987D}" type="datetimeFigureOut">
              <a:rPr lang="fa-IR"/>
              <a:pPr>
                <a:defRPr/>
              </a:pPr>
              <a:t>09/11/1443</a:t>
            </a:fld>
            <a:endParaRPr lang="fa-IR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252AE86-8744-45E2-97F0-FBC4F7E6B1CD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987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F0A7A-133E-4EFD-94F4-BC24EA86FCE0}" type="datetimeFigureOut">
              <a:rPr lang="fa-IR"/>
              <a:pPr>
                <a:defRPr/>
              </a:pPr>
              <a:t>09/11/1443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2B6EF-BFC3-41A2-A3A2-2F8BAFD54E28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872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65E9E-CABE-42AE-B678-83BFD6D61062}" type="datetimeFigureOut">
              <a:rPr lang="fa-IR"/>
              <a:pPr>
                <a:defRPr/>
              </a:pPr>
              <a:t>09/11/1443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D3FFD-0B4D-42A4-860C-3647F2B940D3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3297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FF59D6-D51A-451F-B52E-BF3FB251EAF6}" type="datetime8">
              <a:rPr lang="fa-IR"/>
              <a:pPr>
                <a:defRPr/>
              </a:pPr>
              <a:t>آوريل 12، 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AC9D2-976B-4118-AD83-5928011ACC0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5252B-B082-4B4B-A393-D560210C77D1}" type="datetimeFigureOut">
              <a:rPr lang="fa-IR"/>
              <a:pPr>
                <a:defRPr/>
              </a:pPr>
              <a:t>09/11/1443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989C3-D37F-4A75-A1AB-6C71D1A703A4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324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9552F-16A7-469F-8A12-ABC56908D2EB}" type="datetimeFigureOut">
              <a:rPr lang="fa-IR"/>
              <a:pPr>
                <a:defRPr/>
              </a:pPr>
              <a:t>09/11/1443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4C813-E5E6-4335-98D8-8470D51B6161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435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ACFB-1250-436A-8CB4-61792BB5A81B}" type="datetimeFigureOut">
              <a:rPr lang="fa-IR"/>
              <a:pPr>
                <a:defRPr/>
              </a:pPr>
              <a:t>09/11/1443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EC10932-BFCA-463B-9AB9-38520B8390D6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21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D4EFB-0AFD-428B-B3ED-2A1EF43C6CDE}" type="datetimeFigureOut">
              <a:rPr lang="fa-IR"/>
              <a:pPr>
                <a:defRPr/>
              </a:pPr>
              <a:t>09/11/1443</a:t>
            </a:fld>
            <a:endParaRPr lang="fa-I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4B7A6-DBAE-4830-BCAE-0035C6EBC1B3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168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21B9-1259-4905-81F4-CB05AD9A0B10}" type="datetimeFigureOut">
              <a:rPr lang="fa-IR"/>
              <a:pPr>
                <a:defRPr/>
              </a:pPr>
              <a:t>09/11/1443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907F4-54BA-46C2-86D5-CC4DC36D8AD8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579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6596-AA9A-4015-9A78-AF5BF2DAFF74}" type="datetimeFigureOut">
              <a:rPr lang="fa-IR"/>
              <a:pPr>
                <a:defRPr/>
              </a:pPr>
              <a:t>09/11/1443</a:t>
            </a:fld>
            <a:endParaRPr lang="fa-I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CDE22-FAA1-4C50-8B32-5222AB9B2379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3302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0C94B-C635-44D2-9BF6-2A874BA40B32}" type="datetimeFigureOut">
              <a:rPr lang="fa-IR"/>
              <a:pPr>
                <a:defRPr/>
              </a:pPr>
              <a:t>09/11/1443</a:t>
            </a:fld>
            <a:endParaRPr lang="fa-IR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377E2A-E8D6-485E-9B83-30CF624CE1DB}" type="slidenum">
              <a:rPr lang="fa-IR"/>
              <a:pPr/>
              <a:t>‹#›</a:t>
            </a:fld>
            <a:endParaRPr lang="fa-IR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8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79B74-C2E3-439E-ABFA-F50308F5892A}" type="datetimeFigureOut">
              <a:rPr lang="fa-IR"/>
              <a:pPr>
                <a:defRPr/>
              </a:pPr>
              <a:t>09/11/1443</a:t>
            </a:fld>
            <a:endParaRPr lang="fa-IR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2FAA6-A6F2-4182-B9C6-166FA250B636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115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FFDFB6-78B8-40FA-94EC-68BA1CD42BE1}" type="datetimeFigureOut">
              <a:rPr lang="fa-IR"/>
              <a:pPr>
                <a:defRPr/>
              </a:pPr>
              <a:t>09/11/1443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FEFEFE"/>
                </a:solidFill>
                <a:cs typeface="Tahoma" panose="020B0604030504040204" pitchFamily="34" charset="0"/>
              </a:defRPr>
            </a:lvl1pPr>
          </a:lstStyle>
          <a:p>
            <a:fld id="{5735EA1D-E549-45E2-86A0-4FDDA3E2B99E}" type="slidenum">
              <a:rPr lang="fa-IR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7" r:id="rId8"/>
    <p:sldLayoutId id="2147483688" r:id="rId9"/>
    <p:sldLayoutId id="2147483684" r:id="rId10"/>
    <p:sldLayoutId id="2147483685" r:id="rId11"/>
    <p:sldLayoutId id="2147483689" r:id="rId12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  <a:cs typeface="Tahoma" panose="020B0604030504040204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  <a:cs typeface="Tahoma" panose="020B0604030504040204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  <a:cs typeface="Tahoma" panose="020B0604030504040204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  <a:cs typeface="Tahoma" panose="020B060403050404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30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9175" y="3500438"/>
            <a:ext cx="3313113" cy="170338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اهمیت دندانهای شیری و نقش آن در حفظ و رویش دندانهای دایمی </a:t>
            </a:r>
            <a:endParaRPr lang="fa-IR" dirty="0">
              <a:solidFill>
                <a:schemeClr val="accent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107950" y="4508500"/>
            <a:ext cx="4362450" cy="2117725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algn="ctr"/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دکتر نجمه اخلاقی</a:t>
            </a:r>
          </a:p>
          <a:p>
            <a:pPr algn="ctr"/>
            <a:r>
              <a:rPr lang="en-US" sz="2400" smtClean="0">
                <a:solidFill>
                  <a:srgbClr val="7030A0"/>
                </a:solidFill>
                <a:cs typeface="B Titr" pitchFamily="2" charset="-78"/>
              </a:rPr>
              <a:t>  </a:t>
            </a:r>
            <a:endParaRPr lang="fa-IR" sz="2400" smtClean="0">
              <a:solidFill>
                <a:srgbClr val="7030A0"/>
              </a:solidFill>
              <a:cs typeface="B Titr" pitchFamily="2" charset="-78"/>
            </a:endParaRPr>
          </a:p>
          <a:p>
            <a:pPr algn="ctr"/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متخصص دندانپزشکی کودکان</a:t>
            </a:r>
          </a:p>
          <a:p>
            <a:pPr algn="ctr"/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عضو هیات علمی دانشگاه علوم پزشکی اصفهان</a:t>
            </a: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8913"/>
            <a:ext cx="3527425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1143000"/>
          </a:xfrm>
        </p:spPr>
        <p:txBody>
          <a:bodyPr/>
          <a:lstStyle/>
          <a:p>
            <a:pPr algn="ctr"/>
            <a:r>
              <a:rPr lang="fa-IR" smtClean="0">
                <a:solidFill>
                  <a:srgbClr val="660033"/>
                </a:solidFill>
                <a:cs typeface="B Titr" pitchFamily="2" charset="-78"/>
              </a:rPr>
              <a:t>جدول رويش دندانهاي شيری                                 </a:t>
            </a:r>
            <a:endParaRPr lang="en-US" smtClean="0">
              <a:solidFill>
                <a:srgbClr val="660033"/>
              </a:solidFill>
              <a:cs typeface="B Titr" pitchFamily="2" charset="-78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9715500" y="23828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fa-IR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Line 57"/>
          <p:cNvSpPr>
            <a:spLocks noChangeShapeType="1"/>
          </p:cNvSpPr>
          <p:nvPr/>
        </p:nvSpPr>
        <p:spPr bwMode="auto">
          <a:xfrm>
            <a:off x="4457700" y="2562225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64"/>
          <p:cNvSpPr>
            <a:spLocks noChangeShapeType="1"/>
          </p:cNvSpPr>
          <p:nvPr/>
        </p:nvSpPr>
        <p:spPr bwMode="auto">
          <a:xfrm>
            <a:off x="8343900" y="286702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65"/>
          <p:cNvSpPr>
            <a:spLocks noChangeShapeType="1"/>
          </p:cNvSpPr>
          <p:nvPr/>
        </p:nvSpPr>
        <p:spPr bwMode="auto">
          <a:xfrm>
            <a:off x="4457700" y="256222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80"/>
          <p:cNvSpPr>
            <a:spLocks noChangeShapeType="1"/>
          </p:cNvSpPr>
          <p:nvPr/>
        </p:nvSpPr>
        <p:spPr bwMode="auto">
          <a:xfrm>
            <a:off x="8343900" y="286702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440" name="Group 152"/>
          <p:cNvGraphicFramePr>
            <a:graphicFrameLocks noGrp="1"/>
          </p:cNvGraphicFramePr>
          <p:nvPr/>
        </p:nvGraphicFramePr>
        <p:xfrm>
          <a:off x="1042988" y="2540000"/>
          <a:ext cx="7164387" cy="3044825"/>
        </p:xfrm>
        <a:graphic>
          <a:graphicData uri="http://schemas.openxmlformats.org/drawingml/2006/table">
            <a:tbl>
              <a:tblPr rtl="1"/>
              <a:tblGrid>
                <a:gridCol w="1169831"/>
                <a:gridCol w="1315234"/>
                <a:gridCol w="1169831"/>
                <a:gridCol w="1316555"/>
                <a:gridCol w="1169830"/>
                <a:gridCol w="1023105"/>
              </a:tblGrid>
              <a:tr h="5181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a-I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نام دندانها</a:t>
                      </a:r>
                    </a:p>
                  </a:txBody>
                  <a:tcPr marL="91444" marR="91444" marT="45715" marB="45715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a-I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8097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پيش</a:t>
                      </a: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a-I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مياني</a:t>
                      </a:r>
                      <a:endParaRPr kumimoji="0" lang="fa-I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پيش طرفي</a:t>
                      </a:r>
                      <a:endParaRPr kumimoji="0" lang="fa-I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a-I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نيش</a:t>
                      </a:r>
                      <a:endParaRPr kumimoji="0" lang="fa-I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a-I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آسياي اول</a:t>
                      </a:r>
                      <a:endParaRPr kumimoji="0" lang="fa-I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a-I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آسياي دوم</a:t>
                      </a:r>
                    </a:p>
                  </a:txBody>
                  <a:tcPr marL="91444" marR="91444" marT="45715" marB="4571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822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فك بالا</a:t>
                      </a:r>
                      <a:endParaRPr kumimoji="0" lang="fa-I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12-8 ماهگي</a:t>
                      </a:r>
                      <a:endParaRPr kumimoji="0" lang="fa-IR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13-9ماهگي</a:t>
                      </a:r>
                      <a:endParaRPr kumimoji="0" lang="fa-IR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22-16 ماهگي</a:t>
                      </a:r>
                      <a:endParaRPr kumimoji="0" lang="fa-IR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19-13 ماهگي</a:t>
                      </a:r>
                      <a:endParaRPr kumimoji="0" lang="fa-IR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33-25 ماهگي</a:t>
                      </a:r>
                      <a:endParaRPr kumimoji="0" lang="fa-IR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فك پايين</a:t>
                      </a:r>
                      <a:endParaRPr kumimoji="0" lang="fa-I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10-6 ماهگي </a:t>
                      </a:r>
                      <a:endParaRPr kumimoji="0" lang="fa-IR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16-10 ماهگي </a:t>
                      </a:r>
                      <a:endParaRPr kumimoji="0" lang="fa-IR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23-17 ماهگي </a:t>
                      </a:r>
                      <a:endParaRPr kumimoji="0" lang="fa-IR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18-14 ماهگي </a:t>
                      </a:r>
                      <a:endParaRPr kumimoji="0" lang="fa-IR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31-23 ماهگي </a:t>
                      </a:r>
                      <a:endParaRPr kumimoji="0" lang="fa-IR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16388" name="Picture 153" descr="prim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46577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2432050"/>
            <a:ext cx="8229600" cy="1943100"/>
          </a:xfrm>
        </p:spPr>
        <p:txBody>
          <a:bodyPr rtlCol="0">
            <a:normAutofit/>
          </a:bodyPr>
          <a:lstStyle/>
          <a:p>
            <a:pPr marL="68580" indent="0" algn="ctr" fontAlgn="auto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fa-IR" sz="3600" b="1" dirty="0" smtClean="0">
                <a:solidFill>
                  <a:srgbClr val="FF6600"/>
                </a:solidFill>
              </a:rPr>
              <a:t>A      B       D       C       E</a:t>
            </a:r>
            <a:r>
              <a:rPr lang="en-US" altLang="fa-IR" sz="3600" b="1" dirty="0" smtClean="0"/>
              <a:t>           </a:t>
            </a:r>
            <a:endParaRPr lang="fa-IR" altLang="fa-IR" sz="3600" b="1" dirty="0" smtClean="0"/>
          </a:p>
          <a:p>
            <a:pPr indent="-274320"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fa-IR" altLang="fa-IR" sz="3600" b="1" dirty="0" smtClean="0"/>
          </a:p>
          <a:p>
            <a:pPr marL="68580" indent="0" algn="ctr" fontAlgn="auto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fa-IR" sz="3600" b="1" dirty="0" smtClean="0">
                <a:solidFill>
                  <a:srgbClr val="FF6600"/>
                </a:solidFill>
              </a:rPr>
              <a:t>A        B      D     C       E</a:t>
            </a:r>
            <a:r>
              <a:rPr lang="en-US" altLang="fa-IR" sz="3600" b="1" dirty="0" smtClean="0"/>
              <a:t>                     </a:t>
            </a:r>
            <a:endParaRPr lang="fa-IR" altLang="fa-IR" sz="3600" b="1" dirty="0" smtClean="0"/>
          </a:p>
          <a:p>
            <a:pPr indent="-274320"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fa-IR" altLang="fa-IR" sz="3600" b="1" dirty="0" smtClean="0"/>
          </a:p>
          <a:p>
            <a:pPr indent="-274320"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altLang="fa-IR" sz="3600" b="1" dirty="0" smtClean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1042988" y="1628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827088" y="3429000"/>
            <a:ext cx="5689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Oval 7"/>
          <p:cNvSpPr>
            <a:spLocks noChangeArrowheads="1"/>
          </p:cNvSpPr>
          <p:nvPr/>
        </p:nvSpPr>
        <p:spPr bwMode="auto">
          <a:xfrm>
            <a:off x="2195513" y="3141663"/>
            <a:ext cx="2447925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a-IR" altLang="fa-IR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altLang="fa-IR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دندانهای شیری</a:t>
            </a:r>
            <a:endParaRPr lang="en-US" altLang="fa-IR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algn="ctr"/>
            <a:r>
              <a:rPr lang="fa-IR" smtClean="0">
                <a:solidFill>
                  <a:srgbClr val="C00000"/>
                </a:solidFill>
                <a:cs typeface="B Titr" pitchFamily="2" charset="-78"/>
              </a:rPr>
              <a:t>اهميت دندانهاي شيري</a:t>
            </a:r>
            <a:endParaRPr lang="en-US" smtClean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327275"/>
            <a:ext cx="6802437" cy="2579688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fa-IR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fa-IR" altLang="fa-IR" sz="2000" b="1" smtClean="0">
                <a:latin typeface="Arial" panose="020B0604020202020204" pitchFamily="34" charset="0"/>
                <a:cs typeface="Arial" panose="020B0604020202020204" pitchFamily="34" charset="0"/>
              </a:rPr>
              <a:t>خ</a:t>
            </a:r>
            <a:r>
              <a:rPr lang="fa-IR" altLang="fa-IR" sz="2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</a:t>
            </a:r>
            <a:r>
              <a:rPr lang="fa-IR" altLang="fa-IR" sz="2000" b="1" smtClean="0">
                <a:latin typeface="Arial" panose="020B0604020202020204" pitchFamily="34" charset="0"/>
                <a:cs typeface="Arial" panose="020B0604020202020204" pitchFamily="34" charset="0"/>
              </a:rPr>
              <a:t>لي از افراد هنوز تصور مي‌كنند كه دندانهاي شيري اهميتي ندارند چرا كه به زودي جايشان را به دندانهاي دائمي خواهند داد. دندانهای نیش و اسیاب تا سن 12 سالگي هم در دهان باقي مانده و وظايف اساسي را به عهده دارند.</a:t>
            </a:r>
          </a:p>
          <a:p>
            <a:pPr algn="just">
              <a:lnSpc>
                <a:spcPct val="80000"/>
              </a:lnSpc>
            </a:pPr>
            <a:r>
              <a:rPr lang="fa-IR" altLang="fa-IR" sz="2000" b="1" smtClean="0">
                <a:latin typeface="Arial" panose="020B0604020202020204" pitchFamily="34" charset="0"/>
                <a:cs typeface="Arial" panose="020B0604020202020204" pitchFamily="34" charset="0"/>
              </a:rPr>
              <a:t> عمده وظايف دندانهاي شيري سالم به شرح ذيل مي‌باشد:</a:t>
            </a:r>
          </a:p>
        </p:txBody>
      </p:sp>
      <p:pic>
        <p:nvPicPr>
          <p:cNvPr id="18436" name="Picture 4" descr="1_line_misc_1d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7993063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76700"/>
            <a:ext cx="2655887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/>
            <a:r>
              <a:rPr lang="ar-SA" sz="2800" b="1" smtClean="0">
                <a:solidFill>
                  <a:srgbClr val="C00000"/>
                </a:solidFill>
              </a:rPr>
              <a:t>اهمیت</a:t>
            </a:r>
            <a:r>
              <a:rPr lang="en-US" sz="2800" b="1" smtClean="0">
                <a:solidFill>
                  <a:srgbClr val="C00000"/>
                </a:solidFill>
                <a:cs typeface="Tahoma" panose="020B0604030504040204" pitchFamily="34" charset="0"/>
              </a:rPr>
              <a:t> </a:t>
            </a:r>
            <a:r>
              <a:rPr lang="ar-SA" sz="2800" b="1" smtClean="0">
                <a:solidFill>
                  <a:srgbClr val="C00000"/>
                </a:solidFill>
              </a:rPr>
              <a:t>دندان های شیری</a:t>
            </a:r>
            <a:r>
              <a:rPr lang="en-US" sz="2800" b="1" smtClean="0">
                <a:solidFill>
                  <a:srgbClr val="C00000"/>
                </a:solidFill>
                <a:cs typeface="Tahoma" panose="020B0604030504040204" pitchFamily="34" charset="0"/>
              </a:rPr>
              <a:t/>
            </a:r>
            <a:br>
              <a:rPr lang="en-US" sz="2800" b="1" smtClean="0">
                <a:solidFill>
                  <a:srgbClr val="C00000"/>
                </a:solidFill>
                <a:cs typeface="Tahoma" panose="020B0604030504040204" pitchFamily="34" charset="0"/>
              </a:rPr>
            </a:br>
            <a:endParaRPr lang="fa-IR" sz="2800" smtClean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2492375"/>
            <a:ext cx="6778625" cy="3509963"/>
          </a:xfrm>
        </p:spPr>
        <p:txBody>
          <a:bodyPr rtlCol="0">
            <a:normAutofit/>
          </a:bodyPr>
          <a:lstStyle/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altLang="fa-I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اهميت </a:t>
            </a:r>
            <a:r>
              <a:rPr lang="fa-IR" altLang="fa-IR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 تاثیر روی سلامت عمومی:</a:t>
            </a:r>
          </a:p>
          <a:p>
            <a:pPr marL="6858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ar-SA" dirty="0" smtClean="0"/>
              <a:t>دندان </a:t>
            </a:r>
            <a:r>
              <a:rPr lang="ar-SA" dirty="0"/>
              <a:t>شیری بطور مستقیم یا غیر مستقیم می تواند روی </a:t>
            </a:r>
            <a:r>
              <a:rPr lang="ar-SA" b="1" dirty="0"/>
              <a:t>سلامتی بدن</a:t>
            </a:r>
            <a:r>
              <a:rPr lang="ar-SA" dirty="0"/>
              <a:t> اثر بگذارد . بسیاری از بیماریها و حتی </a:t>
            </a:r>
            <a:r>
              <a:rPr lang="ar-SA" b="1" dirty="0"/>
              <a:t>بیماریهای قلب وعروق</a:t>
            </a:r>
            <a:r>
              <a:rPr lang="ar-SA" dirty="0"/>
              <a:t> در کودکان ارتباط با پوسیدگی دندان دارد. لازمه تندرستی وجود دهان سالم است</a:t>
            </a:r>
            <a:r>
              <a:rPr lang="ar-SA" dirty="0" smtClean="0"/>
              <a:t>.</a:t>
            </a:r>
            <a:endParaRPr lang="en-US" dirty="0"/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868863"/>
            <a:ext cx="367823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Content Placeholder 7" descr="images (6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7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Tahoma" panose="020B0604030504040204" pitchFamily="34" charset="0"/>
              </a:rPr>
              <a:t>Teeth abscess</a:t>
            </a:r>
            <a:endParaRPr lang="fa-IR" smtClean="0"/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349500"/>
            <a:ext cx="2466975" cy="3181350"/>
          </a:xfrm>
        </p:spPr>
      </p:pic>
      <p:pic>
        <p:nvPicPr>
          <p:cNvPr id="2048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84425"/>
            <a:ext cx="2665412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/>
            <a:r>
              <a:rPr lang="ar-SA" sz="2800" b="1" smtClean="0">
                <a:solidFill>
                  <a:srgbClr val="C00000"/>
                </a:solidFill>
              </a:rPr>
              <a:t>اهمیت</a:t>
            </a:r>
            <a:r>
              <a:rPr lang="en-US" sz="2800" b="1" smtClean="0">
                <a:solidFill>
                  <a:srgbClr val="C00000"/>
                </a:solidFill>
                <a:cs typeface="Tahoma" panose="020B0604030504040204" pitchFamily="34" charset="0"/>
              </a:rPr>
              <a:t> </a:t>
            </a:r>
            <a:r>
              <a:rPr lang="ar-SA" sz="2800" b="1" smtClean="0">
                <a:solidFill>
                  <a:srgbClr val="C00000"/>
                </a:solidFill>
              </a:rPr>
              <a:t>دندان های شیری</a:t>
            </a:r>
            <a:r>
              <a:rPr lang="en-US" sz="2800" b="1" smtClean="0">
                <a:solidFill>
                  <a:srgbClr val="C00000"/>
                </a:solidFill>
                <a:cs typeface="Tahoma" panose="020B0604030504040204" pitchFamily="34" charset="0"/>
              </a:rPr>
              <a:t/>
            </a:r>
            <a:br>
              <a:rPr lang="en-US" sz="2800" b="1" smtClean="0">
                <a:solidFill>
                  <a:srgbClr val="C00000"/>
                </a:solidFill>
                <a:cs typeface="Tahoma" panose="020B0604030504040204" pitchFamily="34" charset="0"/>
              </a:rPr>
            </a:br>
            <a:endParaRPr lang="fa-IR" sz="2800" smtClean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2492375"/>
            <a:ext cx="6778625" cy="3509963"/>
          </a:xfrm>
        </p:spPr>
        <p:txBody>
          <a:bodyPr rtlCol="0">
            <a:normAutofit/>
          </a:bodyPr>
          <a:lstStyle/>
          <a:p>
            <a:pPr marL="68580" indent="0" algn="just" fontAlgn="auto">
              <a:lnSpc>
                <a:spcPct val="8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fa-IR" altLang="fa-IR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اهميت </a:t>
            </a:r>
            <a:r>
              <a:rPr lang="fa-IR" altLang="fa-I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 جويدن و هضم غذا</a:t>
            </a:r>
            <a:r>
              <a:rPr lang="fa-IR" altLang="fa-IR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" indent="0" algn="just" fontAlgn="auto">
              <a:lnSpc>
                <a:spcPct val="8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fa-IR" alt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altLang="fa-IR" b="1" dirty="0">
                <a:latin typeface="Arial" panose="020B0604020202020204" pitchFamily="34" charset="0"/>
                <a:cs typeface="Arial" panose="020B0604020202020204" pitchFamily="34" charset="0"/>
              </a:rPr>
              <a:t>كودك در حال رشد به تغذيه مناسب نياز دارد وتغذيه مناسب با دندانهاي پوسيده دچار اشكال شده و سلامت كودك را به خطر مي‌اندازد</a:t>
            </a:r>
            <a:r>
              <a:rPr lang="fa-IR" alt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" indent="0" algn="just" fontAlgn="auto">
              <a:lnSpc>
                <a:spcPct val="8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fa-IR" altLang="fa-I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 algn="just" fontAlgn="auto">
              <a:lnSpc>
                <a:spcPct val="8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fa-IR" altLang="fa-I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4320" algn="just" fontAlgn="auto">
              <a:lnSpc>
                <a:spcPct val="80000"/>
              </a:lnSpc>
              <a:spcAft>
                <a:spcPts val="0"/>
              </a:spcAft>
              <a:defRPr/>
            </a:pPr>
            <a:endParaRPr lang="fa-IR" altLang="fa-I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222408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05263"/>
            <a:ext cx="2479675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/>
            <a:r>
              <a:rPr lang="ar-SA" sz="2800" b="1" smtClean="0">
                <a:solidFill>
                  <a:srgbClr val="C00000"/>
                </a:solidFill>
              </a:rPr>
              <a:t>اهمیت</a:t>
            </a:r>
            <a:r>
              <a:rPr lang="en-US" sz="2800" b="1" smtClean="0">
                <a:solidFill>
                  <a:srgbClr val="C00000"/>
                </a:solidFill>
                <a:cs typeface="Tahoma" panose="020B0604030504040204" pitchFamily="34" charset="0"/>
              </a:rPr>
              <a:t> </a:t>
            </a:r>
            <a:r>
              <a:rPr lang="ar-SA" sz="2800" b="1" smtClean="0">
                <a:solidFill>
                  <a:srgbClr val="C00000"/>
                </a:solidFill>
              </a:rPr>
              <a:t>دندان های شیری</a:t>
            </a:r>
            <a:r>
              <a:rPr lang="en-US" sz="2800" b="1" smtClean="0">
                <a:solidFill>
                  <a:srgbClr val="C00000"/>
                </a:solidFill>
                <a:cs typeface="Tahoma" panose="020B0604030504040204" pitchFamily="34" charset="0"/>
              </a:rPr>
              <a:t/>
            </a:r>
            <a:br>
              <a:rPr lang="en-US" sz="2800" b="1" smtClean="0">
                <a:solidFill>
                  <a:srgbClr val="C00000"/>
                </a:solidFill>
                <a:cs typeface="Tahoma" panose="020B0604030504040204" pitchFamily="34" charset="0"/>
              </a:rPr>
            </a:br>
            <a:endParaRPr lang="fa-IR" sz="2800" smtClean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2492375"/>
            <a:ext cx="6778625" cy="3509963"/>
          </a:xfrm>
        </p:spPr>
        <p:txBody>
          <a:bodyPr rtlCol="0">
            <a:normAutofit/>
          </a:bodyPr>
          <a:lstStyle/>
          <a:p>
            <a:pPr marL="68580" indent="0" algn="just" fontAlgn="auto">
              <a:lnSpc>
                <a:spcPct val="8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fa-IR" altLang="fa-I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a-IR" altLang="fa-IR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-اهميت </a:t>
            </a:r>
            <a:r>
              <a:rPr lang="fa-IR" altLang="fa-I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 تكلم و بيان صحيح حروف</a:t>
            </a:r>
            <a:r>
              <a:rPr lang="fa-IR" altLang="fa-IR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" indent="0" algn="just" fontAlgn="auto">
              <a:lnSpc>
                <a:spcPct val="8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fa-IR" alt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altLang="fa-IR" b="1" dirty="0">
                <a:latin typeface="Arial" panose="020B0604020202020204" pitchFamily="34" charset="0"/>
                <a:cs typeface="Arial" panose="020B0604020202020204" pitchFamily="34" charset="0"/>
              </a:rPr>
              <a:t>بنابراين از لحاظ رفتاري كودك راحت‌تر با كودكان  ديگر ارتباط برقرار مي‌كند</a:t>
            </a:r>
            <a:r>
              <a:rPr lang="fa-IR" alt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a-IR" altLang="fa-I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 algn="just" fontAlgn="auto">
              <a:lnSpc>
                <a:spcPct val="8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fa-IR" altLang="fa-I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4320" algn="just" fontAlgn="auto">
              <a:lnSpc>
                <a:spcPct val="80000"/>
              </a:lnSpc>
              <a:spcAft>
                <a:spcPts val="0"/>
              </a:spcAft>
              <a:defRPr/>
            </a:pPr>
            <a:endParaRPr lang="fa-IR" altLang="fa-I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2" t="32408" r="10802" b="8865"/>
          <a:stretch>
            <a:fillRect/>
          </a:stretch>
        </p:blipFill>
        <p:spPr bwMode="auto">
          <a:xfrm>
            <a:off x="2011363" y="3522663"/>
            <a:ext cx="4981575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2997200"/>
            <a:ext cx="8083550" cy="3508375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fa-IR" dirty="0" smtClean="0">
                <a:latin typeface="Arial" panose="020B0604020202020204" pitchFamily="34" charset="0"/>
                <a:cs typeface="Arial" panose="020B0604020202020204" pitchFamily="34" charset="0"/>
              </a:rPr>
              <a:t>4- </a:t>
            </a: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دندانهاي 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شيري به عنوان یک </a:t>
            </a: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فضانگهدار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 مسؤول </a:t>
            </a:r>
            <a:r>
              <a:rPr lang="ar-S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حفظ فضاهاي مناسب</a:t>
            </a:r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براي رويش دندانهاي دائمي كودك هستند.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4320" fontAlgn="auto"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 algn="ctr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fa-IR" alt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به عنوان </a:t>
            </a:r>
            <a:r>
              <a:rPr lang="fa-IR" altLang="fa-IR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راهنما </a:t>
            </a:r>
            <a:r>
              <a:rPr lang="fa-IR" alt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جهت رويش دندانهاي دائمي </a:t>
            </a:r>
          </a:p>
          <a:p>
            <a:pPr marL="6858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fa-IR" alt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اگر دندان شیری زودتر </a:t>
            </a:r>
            <a:r>
              <a:rPr lang="fa-IR" altLang="fa-IR" b="1" dirty="0">
                <a:latin typeface="Arial" panose="020B0604020202020204" pitchFamily="34" charset="0"/>
                <a:cs typeface="Arial" panose="020B0604020202020204" pitchFamily="34" charset="0"/>
              </a:rPr>
              <a:t>از دست </a:t>
            </a:r>
            <a:r>
              <a:rPr lang="fa-IR" alt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بروند يا </a:t>
            </a:r>
            <a:r>
              <a:rPr lang="fa-IR" altLang="fa-IR" b="1" dirty="0">
                <a:latin typeface="Arial" panose="020B0604020202020204" pitchFamily="34" charset="0"/>
                <a:cs typeface="Arial" panose="020B0604020202020204" pitchFamily="34" charset="0"/>
              </a:rPr>
              <a:t>بيش از مدت لازم در دهان </a:t>
            </a:r>
            <a:r>
              <a:rPr lang="fa-IR" alt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بمانند  </a:t>
            </a:r>
          </a:p>
          <a:p>
            <a:pPr marL="6858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fa-IR" altLang="fa-I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fa-IR" alt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جابجايي </a:t>
            </a:r>
            <a:r>
              <a:rPr lang="fa-IR" altLang="fa-IR" b="1" dirty="0">
                <a:latin typeface="Arial" panose="020B0604020202020204" pitchFamily="34" charset="0"/>
                <a:cs typeface="Arial" panose="020B0604020202020204" pitchFamily="34" charset="0"/>
              </a:rPr>
              <a:t>و نامرتب شدن دندانهاي </a:t>
            </a:r>
            <a:r>
              <a:rPr lang="fa-IR" alt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دائمي          ارتودنسی و جراحی</a:t>
            </a:r>
          </a:p>
          <a:p>
            <a:pPr marL="6858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fa-IR" altLang="fa-I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fa-I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60350"/>
            <a:ext cx="329247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308100"/>
            <a:ext cx="2211387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>
          <a:xfrm>
            <a:off x="7812088" y="5638800"/>
            <a:ext cx="498475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6" name="Left Arrow 5"/>
          <p:cNvSpPr/>
          <p:nvPr/>
        </p:nvSpPr>
        <p:spPr>
          <a:xfrm>
            <a:off x="2987675" y="5627688"/>
            <a:ext cx="498475" cy="431800"/>
          </a:xfrm>
          <a:prstGeom prst="leftArrow">
            <a:avLst>
              <a:gd name="adj1" fmla="val 50000"/>
              <a:gd name="adj2" fmla="val 481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      </a:t>
            </a:r>
            <a:endParaRPr lang="fa-IR" dirty="0"/>
          </a:p>
        </p:txBody>
      </p:sp>
      <p:pic>
        <p:nvPicPr>
          <p:cNvPr id="2355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60350"/>
            <a:ext cx="26543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536575" y="1463675"/>
            <a:ext cx="8108950" cy="5014913"/>
          </a:xfrm>
        </p:spPr>
        <p:txBody>
          <a:bodyPr/>
          <a:lstStyle/>
          <a:p>
            <a:pPr algn="just"/>
            <a:r>
              <a:rPr lang="fa-IR" altLang="fa-IR" sz="2000" b="1" smtClean="0">
                <a:latin typeface="Arial" panose="020B0604020202020204" pitchFamily="34" charset="0"/>
                <a:cs typeface="Arial" panose="020B0604020202020204" pitchFamily="34" charset="0"/>
              </a:rPr>
              <a:t>از دلايل مهم كج بودن دندانهاي دائمي، زود كشيدن دندانهاي شيري است</a:t>
            </a:r>
            <a:endParaRPr lang="fa-IR" altLang="fa-IR" sz="21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fa-IR" altLang="fa-IR" sz="1900" b="1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fa-IR" altLang="fa-IR" sz="1900" b="1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fa-IR" altLang="fa-IR" sz="1900" b="1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fa-IR" altLang="fa-IR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fa-IR" altLang="fa-IR" sz="1900" b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 بين رفتن نظم دندانها بر اثر از دست رفتن زود رس دندانهای شيری”</a:t>
            </a:r>
          </a:p>
          <a:p>
            <a:pPr algn="ctr">
              <a:buFont typeface="Wingdings" panose="05000000000000000000" pitchFamily="2" charset="2"/>
              <a:buNone/>
            </a:pPr>
            <a:endParaRPr lang="fa-IR" altLang="fa-IR" sz="1900" b="1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en-US" altLang="fa-IR" sz="1900" b="1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Picture 4" descr="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CFC"/>
              </a:clrFrom>
              <a:clrTo>
                <a:srgbClr val="F6FCFC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038350"/>
            <a:ext cx="2878137" cy="1641475"/>
          </a:xfrm>
          <a:prstGeom prst="rect">
            <a:avLst/>
          </a:prstGeom>
          <a:noFill/>
          <a:ln w="762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44675"/>
            <a:ext cx="30670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724400"/>
            <a:ext cx="230346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97425"/>
            <a:ext cx="27432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o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76327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6297613" y="620713"/>
            <a:ext cx="3619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1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anose="020B0604020202020204" pitchFamily="34" charset="0"/>
              </a:rPr>
              <a:t>مینا</a:t>
            </a:r>
            <a:endParaRPr lang="en-US" sz="1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6176963" y="1268413"/>
            <a:ext cx="411162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anose="020B0604020202020204" pitchFamily="34" charset="0"/>
              </a:rPr>
              <a:t>عاج</a:t>
            </a:r>
            <a:endParaRPr lang="en-US" sz="1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6164263" y="1773238"/>
            <a:ext cx="4238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anose="020B0604020202020204" pitchFamily="34" charset="0"/>
              </a:rPr>
              <a:t>پالپ</a:t>
            </a:r>
            <a:endParaRPr lang="en-US" sz="1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6134100" y="2349500"/>
            <a:ext cx="38258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anose="020B0604020202020204" pitchFamily="34" charset="0"/>
              </a:rPr>
              <a:t>لثه</a:t>
            </a:r>
            <a:endParaRPr lang="en-US" sz="1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6064250" y="2924175"/>
            <a:ext cx="668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anose="020B0604020202020204" pitchFamily="34" charset="0"/>
              </a:rPr>
              <a:t>استخوان</a:t>
            </a:r>
            <a:endParaRPr lang="en-US" sz="1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6011863" y="3500438"/>
            <a:ext cx="892175" cy="363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anose="020B0604020202020204" pitchFamily="34" charset="0"/>
              </a:rPr>
              <a:t>کانال ریشه </a:t>
            </a:r>
            <a:endParaRPr lang="en-US" sz="1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en-US" altLang="fa-IR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0"/>
            <a:ext cx="1365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</a:t>
            </a:r>
            <a:endParaRPr lang="en-US" altLang="fa-IR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altLang="fa-IR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579438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a-IR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fa-IR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fa-IR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altLang="fa-IR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1549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en-US" altLang="fa-IR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/>
            <a:r>
              <a:rPr lang="ar-SA" sz="2800" b="1" smtClean="0">
                <a:solidFill>
                  <a:srgbClr val="C00000"/>
                </a:solidFill>
              </a:rPr>
              <a:t>اهمیت</a:t>
            </a:r>
            <a:r>
              <a:rPr lang="en-US" sz="2800" b="1" smtClean="0">
                <a:solidFill>
                  <a:srgbClr val="C00000"/>
                </a:solidFill>
                <a:cs typeface="Tahoma" panose="020B0604030504040204" pitchFamily="34" charset="0"/>
              </a:rPr>
              <a:t> </a:t>
            </a:r>
            <a:r>
              <a:rPr lang="ar-SA" sz="2800" b="1" smtClean="0">
                <a:solidFill>
                  <a:srgbClr val="C00000"/>
                </a:solidFill>
              </a:rPr>
              <a:t>دندان های شیری</a:t>
            </a:r>
            <a:r>
              <a:rPr lang="en-US" sz="2800" b="1" smtClean="0">
                <a:solidFill>
                  <a:srgbClr val="C00000"/>
                </a:solidFill>
                <a:cs typeface="Tahoma" panose="020B0604030504040204" pitchFamily="34" charset="0"/>
              </a:rPr>
              <a:t/>
            </a:r>
            <a:br>
              <a:rPr lang="en-US" sz="2800" b="1" smtClean="0">
                <a:solidFill>
                  <a:srgbClr val="C00000"/>
                </a:solidFill>
                <a:cs typeface="Tahoma" panose="020B0604030504040204" pitchFamily="34" charset="0"/>
              </a:rPr>
            </a:br>
            <a:endParaRPr lang="fa-IR" sz="2800" smtClean="0">
              <a:solidFill>
                <a:schemeClr val="tx2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71550" y="2636838"/>
            <a:ext cx="6777038" cy="3508375"/>
          </a:xfrm>
        </p:spPr>
        <p:txBody>
          <a:bodyPr/>
          <a:lstStyle/>
          <a:p>
            <a:pPr marL="68263" indent="0" algn="just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fa-IR" b="1" smtClean="0">
                <a:solidFill>
                  <a:srgbClr val="7030A0"/>
                </a:solidFill>
              </a:rPr>
              <a:t>5- سلامت دندانهای دایمی </a:t>
            </a:r>
            <a:r>
              <a:rPr lang="fa-IR" smtClean="0">
                <a:solidFill>
                  <a:srgbClr val="7030A0"/>
                </a:solidFill>
              </a:rPr>
              <a:t>:</a:t>
            </a:r>
          </a:p>
          <a:p>
            <a:pPr marL="68263" indent="0" algn="just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ar-SA" smtClean="0"/>
              <a:t>دندانهاي شيري سالم و بدون پوسيدگي محيط سالمي را براي دندانهاي دائمي فراهم مي‏كنند و بر </a:t>
            </a:r>
            <a:r>
              <a:rPr lang="ar-SA" b="1" smtClean="0"/>
              <a:t>کیفیت زندگی</a:t>
            </a:r>
            <a:r>
              <a:rPr lang="fa-IR" b="1" smtClean="0"/>
              <a:t> حال و آینده </a:t>
            </a:r>
            <a:r>
              <a:rPr lang="ar-SA" smtClean="0"/>
              <a:t> تاثیر بسزایی دارد.</a:t>
            </a:r>
            <a:endParaRPr lang="fa-IR" smtClean="0"/>
          </a:p>
          <a:p>
            <a:pPr marL="68263" indent="0" algn="just">
              <a:lnSpc>
                <a:spcPct val="80000"/>
              </a:lnSpc>
              <a:buFont typeface="Wingdings 2" panose="05020102010507070707" pitchFamily="18" charset="2"/>
              <a:buNone/>
            </a:pPr>
            <a:endParaRPr lang="fa-IR" smtClean="0"/>
          </a:p>
          <a:p>
            <a:pPr marL="68263" indent="0" algn="just">
              <a:lnSpc>
                <a:spcPct val="80000"/>
              </a:lnSpc>
              <a:buFont typeface="Wingdings 2" panose="05020102010507070707" pitchFamily="18" charset="2"/>
              <a:buNone/>
            </a:pPr>
            <a:endParaRPr lang="fa-IR" smtClean="0"/>
          </a:p>
          <a:p>
            <a:pPr marL="68263" indent="0" algn="just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fa-IR" smtClean="0"/>
              <a:t>پو</a:t>
            </a:r>
            <a:r>
              <a:rPr lang="ar-SA" smtClean="0"/>
              <a:t>سیدگی دندان‌های شیری باعث </a:t>
            </a:r>
            <a:r>
              <a:rPr lang="ar-SA" b="1" smtClean="0"/>
              <a:t>افزایش میزان میكروب‌های دهان و بزاق</a:t>
            </a:r>
            <a:r>
              <a:rPr lang="ar-SA" smtClean="0"/>
              <a:t> می‌شود و در نتیجه با رویش دندان‌ها در چنین محیطی </a:t>
            </a:r>
            <a:r>
              <a:rPr lang="ar-SA" b="1" smtClean="0"/>
              <a:t>احتمال پوسیدگی دندان‌های دائمی نیز افزایش</a:t>
            </a:r>
            <a:r>
              <a:rPr lang="ar-SA" smtClean="0"/>
              <a:t> می‌یابد</a:t>
            </a:r>
            <a:endParaRPr lang="en-US" smtClean="0">
              <a:cs typeface="Tahoma" panose="020B0604030504040204" pitchFamily="34" charset="0"/>
            </a:endParaRPr>
          </a:p>
        </p:txBody>
      </p:sp>
      <p:pic>
        <p:nvPicPr>
          <p:cNvPr id="2560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2541587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536575" y="1463675"/>
            <a:ext cx="8108950" cy="5014913"/>
          </a:xfrm>
        </p:spPr>
        <p:txBody>
          <a:bodyPr rtlCol="0">
            <a:normAutofit/>
          </a:bodyPr>
          <a:lstStyle/>
          <a:p>
            <a:pPr indent="-274320" algn="just" fontAlgn="auto">
              <a:spcAft>
                <a:spcPts val="0"/>
              </a:spcAft>
              <a:defRPr/>
            </a:pPr>
            <a:r>
              <a:rPr lang="fa-IR" altLang="fa-IR" sz="2100" dirty="0">
                <a:latin typeface="Arial" panose="020B0604020202020204" pitchFamily="34" charset="0"/>
                <a:cs typeface="Arial" panose="020B0604020202020204" pitchFamily="34" charset="0"/>
              </a:rPr>
              <a:t>عدم درمان پوسیدگی </a:t>
            </a:r>
            <a:r>
              <a:rPr lang="fa-IR" altLang="fa-I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دندانهاي شيري            عفوني شدن دندان شیری   </a:t>
            </a:r>
          </a:p>
          <a:p>
            <a:pPr marL="68580" indent="0" algn="ctr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fa-IR" altLang="fa-IR" sz="21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آسيب به جوانه دندانهاي دائمي زيرين </a:t>
            </a:r>
          </a:p>
          <a:p>
            <a:pPr indent="-274320" algn="just" fontAlgn="auto">
              <a:spcAft>
                <a:spcPts val="0"/>
              </a:spcAft>
              <a:defRPr/>
            </a:pPr>
            <a:endParaRPr lang="fa-IR" altLang="fa-I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4320" algn="just" fontAlgn="auto">
              <a:spcAft>
                <a:spcPts val="0"/>
              </a:spcAft>
              <a:defRPr/>
            </a:pPr>
            <a:r>
              <a:rPr lang="fa-IR" altLang="fa-I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تغيير رنگ </a:t>
            </a:r>
          </a:p>
          <a:p>
            <a:pPr indent="-274320" algn="just" fontAlgn="auto">
              <a:spcAft>
                <a:spcPts val="0"/>
              </a:spcAft>
              <a:defRPr/>
            </a:pPr>
            <a:r>
              <a:rPr lang="fa-IR" altLang="fa-I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نقص در شكل </a:t>
            </a:r>
          </a:p>
          <a:p>
            <a:pPr indent="-274320" algn="just" fontAlgn="auto">
              <a:spcAft>
                <a:spcPts val="0"/>
              </a:spcAft>
              <a:defRPr/>
            </a:pPr>
            <a:r>
              <a:rPr lang="fa-IR" altLang="fa-I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كج شدن جوانه دندانهاي دائمي زیرین </a:t>
            </a:r>
            <a:endParaRPr lang="fa-IR" altLang="fa-I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4320" algn="just" fontAlgn="auto">
              <a:spcAft>
                <a:spcPts val="0"/>
              </a:spcAft>
              <a:defRPr/>
            </a:pPr>
            <a:endParaRPr lang="fa-IR" altLang="fa-I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4320" fontAlgn="auto">
              <a:spcAft>
                <a:spcPts val="0"/>
              </a:spcAft>
              <a:defRPr/>
            </a:pPr>
            <a:endParaRPr lang="fa-IR" altLang="fa-I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4320" fontAlgn="auto">
              <a:spcAft>
                <a:spcPts val="0"/>
              </a:spcAft>
              <a:defRPr/>
            </a:pPr>
            <a:endParaRPr lang="fa-IR" altLang="fa-I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4320" fontAlgn="auto">
              <a:spcAft>
                <a:spcPts val="0"/>
              </a:spcAft>
              <a:defRPr/>
            </a:pPr>
            <a:endParaRPr lang="fa-IR" altLang="fa-I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a-IR" altLang="fa-IR" sz="1900" b="1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a-IR" altLang="fa-IR" sz="1900" b="1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a-IR" altLang="fa-IR" sz="1900" b="1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a-IR" altLang="fa-IR" sz="1900" b="1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fa-IR" sz="1900" b="1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4356100" y="1628775"/>
            <a:ext cx="647700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6" name="Left Arrow 5"/>
          <p:cNvSpPr/>
          <p:nvPr/>
        </p:nvSpPr>
        <p:spPr>
          <a:xfrm>
            <a:off x="1187450" y="1622425"/>
            <a:ext cx="647700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pic>
        <p:nvPicPr>
          <p:cNvPr id="2662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276475"/>
            <a:ext cx="2578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4619625"/>
            <a:ext cx="2646362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581525"/>
            <a:ext cx="25939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14"/>
          <a:stretch>
            <a:fillRect/>
          </a:stretch>
        </p:blipFill>
        <p:spPr bwMode="auto">
          <a:xfrm>
            <a:off x="490538" y="4365625"/>
            <a:ext cx="255428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/>
            <a:r>
              <a:rPr lang="ar-SA" sz="3600" b="1" smtClean="0">
                <a:solidFill>
                  <a:srgbClr val="C00000"/>
                </a:solidFill>
              </a:rPr>
              <a:t>اهمیت</a:t>
            </a:r>
            <a:r>
              <a:rPr lang="en-US" sz="3600" b="1" smtClean="0">
                <a:solidFill>
                  <a:srgbClr val="C00000"/>
                </a:solidFill>
                <a:cs typeface="Tahoma" panose="020B0604030504040204" pitchFamily="34" charset="0"/>
              </a:rPr>
              <a:t> </a:t>
            </a:r>
            <a:r>
              <a:rPr lang="ar-SA" sz="3600" b="1" smtClean="0">
                <a:solidFill>
                  <a:srgbClr val="C00000"/>
                </a:solidFill>
              </a:rPr>
              <a:t>دندان های شیری</a:t>
            </a:r>
            <a:r>
              <a:rPr lang="en-US" sz="3600" b="1" smtClean="0">
                <a:solidFill>
                  <a:srgbClr val="C00000"/>
                </a:solidFill>
                <a:cs typeface="Tahoma" panose="020B0604030504040204" pitchFamily="34" charset="0"/>
              </a:rPr>
              <a:t/>
            </a:r>
            <a:br>
              <a:rPr lang="en-US" sz="3600" b="1" smtClean="0">
                <a:solidFill>
                  <a:srgbClr val="C00000"/>
                </a:solidFill>
                <a:cs typeface="Tahoma" panose="020B0604030504040204" pitchFamily="34" charset="0"/>
              </a:rPr>
            </a:br>
            <a:endParaRPr lang="fa-IR" sz="3600" smtClean="0">
              <a:solidFill>
                <a:schemeClr val="tx2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187450" y="2276475"/>
            <a:ext cx="6777038" cy="3509963"/>
          </a:xfrm>
        </p:spPr>
        <p:txBody>
          <a:bodyPr/>
          <a:lstStyle/>
          <a:p>
            <a:pPr marL="68263" indent="0">
              <a:buFont typeface="Wingdings 2" panose="05020102010507070707" pitchFamily="18" charset="2"/>
              <a:buNone/>
            </a:pPr>
            <a:r>
              <a:rPr lang="fa-IR" smtClean="0"/>
              <a:t>6- </a:t>
            </a:r>
            <a:r>
              <a:rPr lang="fa-IR" b="1" smtClean="0">
                <a:solidFill>
                  <a:srgbClr val="7030A0"/>
                </a:solidFill>
              </a:rPr>
              <a:t>وجود</a:t>
            </a:r>
            <a:r>
              <a:rPr lang="ar-SA" b="1" smtClean="0">
                <a:solidFill>
                  <a:srgbClr val="7030A0"/>
                </a:solidFill>
              </a:rPr>
              <a:t> لثه</a:t>
            </a:r>
            <a:r>
              <a:rPr lang="fa-IR" b="1" smtClean="0">
                <a:solidFill>
                  <a:srgbClr val="7030A0"/>
                </a:solidFill>
              </a:rPr>
              <a:t> و بافت پریودنتال</a:t>
            </a:r>
            <a:r>
              <a:rPr lang="ar-SA" b="1" smtClean="0">
                <a:solidFill>
                  <a:srgbClr val="7030A0"/>
                </a:solidFill>
              </a:rPr>
              <a:t> طبیعی و سالم</a:t>
            </a:r>
            <a:r>
              <a:rPr lang="ar-SA" smtClean="0">
                <a:solidFill>
                  <a:srgbClr val="7030A0"/>
                </a:solidFill>
              </a:rPr>
              <a:t> </a:t>
            </a:r>
            <a:r>
              <a:rPr lang="fa-IR" b="1" smtClean="0">
                <a:solidFill>
                  <a:srgbClr val="7030A0"/>
                </a:solidFill>
              </a:rPr>
              <a:t>برای دندانهای دایمی</a:t>
            </a:r>
          </a:p>
          <a:p>
            <a:pPr marL="68263" indent="0">
              <a:buFont typeface="Wingdings 2" panose="05020102010507070707" pitchFamily="18" charset="2"/>
              <a:buNone/>
            </a:pPr>
            <a:endParaRPr lang="fa-IR" b="1" smtClean="0">
              <a:solidFill>
                <a:srgbClr val="7030A0"/>
              </a:solidFill>
            </a:endParaRPr>
          </a:p>
          <a:p>
            <a:pPr marL="68263" indent="0">
              <a:buFont typeface="Wingdings 2" panose="05020102010507070707" pitchFamily="18" charset="2"/>
              <a:buNone/>
            </a:pPr>
            <a:endParaRPr lang="fa-IR" b="1" smtClean="0">
              <a:solidFill>
                <a:srgbClr val="7030A0"/>
              </a:solidFill>
            </a:endParaRPr>
          </a:p>
          <a:p>
            <a:pPr marL="68263" indent="0">
              <a:buFont typeface="Wingdings 2" panose="05020102010507070707" pitchFamily="18" charset="2"/>
              <a:buNone/>
            </a:pPr>
            <a:r>
              <a:rPr lang="fa-IR" b="1" smtClean="0">
                <a:solidFill>
                  <a:srgbClr val="C00000"/>
                </a:solidFill>
              </a:rPr>
              <a:t>7- </a:t>
            </a:r>
            <a:r>
              <a:rPr lang="fa-IR" altLang="fa-IR" b="1" smtClean="0">
                <a:solidFill>
                  <a:srgbClr val="7030A0"/>
                </a:solidFill>
              </a:rPr>
              <a:t>کمک به رشد و تکامل صورت و فک ها </a:t>
            </a:r>
          </a:p>
          <a:p>
            <a:pPr marL="68263" indent="0">
              <a:buFont typeface="Wingdings 2" panose="05020102010507070707" pitchFamily="18" charset="2"/>
              <a:buNone/>
            </a:pPr>
            <a:r>
              <a:rPr lang="fa-IR" b="1" smtClean="0">
                <a:solidFill>
                  <a:srgbClr val="C00000"/>
                </a:solidFill>
              </a:rPr>
              <a:t> </a:t>
            </a:r>
            <a:r>
              <a:rPr lang="ar-SA" smtClean="0"/>
              <a:t>دندان های شیری</a:t>
            </a:r>
            <a:r>
              <a:rPr lang="fa-IR" smtClean="0"/>
              <a:t> بر</a:t>
            </a:r>
            <a:r>
              <a:rPr lang="ar-SA" smtClean="0"/>
              <a:t> </a:t>
            </a:r>
            <a:r>
              <a:rPr lang="ar-SA" b="1" smtClean="0"/>
              <a:t>رشد فکها و نیز ارتفاع و شكل صورت</a:t>
            </a:r>
            <a:r>
              <a:rPr lang="ar-SA" smtClean="0"/>
              <a:t> اثر مي‏گذارند.</a:t>
            </a:r>
            <a:endParaRPr lang="fa-IR" smtClean="0"/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223202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450"/>
            <a:ext cx="19462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/>
            <a:r>
              <a:rPr lang="ar-SA" sz="3600" b="1" smtClean="0">
                <a:solidFill>
                  <a:srgbClr val="C00000"/>
                </a:solidFill>
              </a:rPr>
              <a:t>اهمیت</a:t>
            </a:r>
            <a:r>
              <a:rPr lang="en-US" sz="3600" b="1" smtClean="0">
                <a:solidFill>
                  <a:srgbClr val="C00000"/>
                </a:solidFill>
                <a:cs typeface="Tahoma" panose="020B0604030504040204" pitchFamily="34" charset="0"/>
              </a:rPr>
              <a:t> </a:t>
            </a:r>
            <a:r>
              <a:rPr lang="ar-SA" sz="3600" b="1" smtClean="0">
                <a:solidFill>
                  <a:srgbClr val="C00000"/>
                </a:solidFill>
              </a:rPr>
              <a:t>دندان های شیری</a:t>
            </a:r>
            <a:r>
              <a:rPr lang="en-US" sz="3600" b="1" smtClean="0">
                <a:solidFill>
                  <a:srgbClr val="C00000"/>
                </a:solidFill>
                <a:cs typeface="Tahoma" panose="020B0604030504040204" pitchFamily="34" charset="0"/>
              </a:rPr>
              <a:t/>
            </a:r>
            <a:br>
              <a:rPr lang="en-US" sz="3600" b="1" smtClean="0">
                <a:solidFill>
                  <a:srgbClr val="C00000"/>
                </a:solidFill>
                <a:cs typeface="Tahoma" panose="020B0604030504040204" pitchFamily="34" charset="0"/>
              </a:rPr>
            </a:br>
            <a:endParaRPr lang="fa-IR" sz="3600" smtClean="0">
              <a:solidFill>
                <a:schemeClr val="tx2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263" indent="0">
              <a:buFont typeface="Wingdings 2" panose="05020102010507070707" pitchFamily="18" charset="2"/>
              <a:buNone/>
            </a:pPr>
            <a:endParaRPr lang="fa-IR" smtClean="0"/>
          </a:p>
          <a:p>
            <a:pPr marL="68263" indent="0">
              <a:buFont typeface="Wingdings 2" panose="05020102010507070707" pitchFamily="18" charset="2"/>
              <a:buNone/>
            </a:pPr>
            <a:r>
              <a:rPr lang="fa-IR" smtClean="0"/>
              <a:t>8</a:t>
            </a:r>
            <a:r>
              <a:rPr lang="fa-IR" smtClean="0">
                <a:solidFill>
                  <a:srgbClr val="7030A0"/>
                </a:solidFill>
              </a:rPr>
              <a:t>-</a:t>
            </a:r>
            <a:r>
              <a:rPr lang="ar-SA" smtClean="0">
                <a:solidFill>
                  <a:srgbClr val="7030A0"/>
                </a:solidFill>
              </a:rPr>
              <a:t> دندانها در </a:t>
            </a:r>
            <a:r>
              <a:rPr lang="ar-SA" b="1" smtClean="0">
                <a:solidFill>
                  <a:srgbClr val="7030A0"/>
                </a:solidFill>
              </a:rPr>
              <a:t>زيبايي</a:t>
            </a:r>
            <a:r>
              <a:rPr lang="ar-SA" smtClean="0">
                <a:solidFill>
                  <a:srgbClr val="7030A0"/>
                </a:solidFill>
              </a:rPr>
              <a:t> شخص و حس </a:t>
            </a:r>
            <a:r>
              <a:rPr lang="ar-SA" b="1" smtClean="0">
                <a:solidFill>
                  <a:srgbClr val="7030A0"/>
                </a:solidFill>
              </a:rPr>
              <a:t>اعتماد به نفس</a:t>
            </a:r>
            <a:r>
              <a:rPr lang="ar-SA" smtClean="0">
                <a:solidFill>
                  <a:srgbClr val="7030A0"/>
                </a:solidFill>
              </a:rPr>
              <a:t> موثرند. </a:t>
            </a:r>
            <a:endParaRPr lang="fa-IR" smtClean="0">
              <a:solidFill>
                <a:srgbClr val="7030A0"/>
              </a:solidFill>
            </a:endParaRPr>
          </a:p>
          <a:p>
            <a:pPr marL="68263" indent="0">
              <a:buFont typeface="Wingdings 2" panose="05020102010507070707" pitchFamily="18" charset="2"/>
              <a:buNone/>
            </a:pPr>
            <a:r>
              <a:rPr lang="ar-SA" b="1" smtClean="0"/>
              <a:t>از دست دادن زود هنگام دنداهای شیری ممکن است باعث به هم خوردن تقارن فک و صورت گردد که </a:t>
            </a:r>
            <a:r>
              <a:rPr lang="ar-SA" smtClean="0"/>
              <a:t>گاهی </a:t>
            </a:r>
            <a:r>
              <a:rPr lang="ar-SA" b="1" smtClean="0"/>
              <a:t>غیر قابل جبران</a:t>
            </a:r>
            <a:r>
              <a:rPr lang="ar-SA" smtClean="0"/>
              <a:t> است</a:t>
            </a:r>
            <a:r>
              <a:rPr lang="en-US" smtClean="0">
                <a:cs typeface="Tahoma" panose="020B0604030504040204" pitchFamily="34" charset="0"/>
              </a:rPr>
              <a:t>. </a:t>
            </a:r>
            <a:endParaRPr lang="fa-IR" smtClean="0"/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5157788"/>
            <a:ext cx="23399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8913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042988" y="1143000"/>
            <a:ext cx="7723187" cy="4422775"/>
          </a:xfrm>
        </p:spPr>
        <p:txBody>
          <a:bodyPr/>
          <a:lstStyle/>
          <a:p>
            <a:r>
              <a:rPr lang="fa-IR" altLang="fa-IR" smtClean="0"/>
              <a:t>اهمیت دندانهای شیری کمتر از دندانهای دائمی نیست.</a:t>
            </a:r>
          </a:p>
          <a:p>
            <a:r>
              <a:rPr lang="fa-IR" altLang="fa-IR" smtClean="0"/>
              <a:t>بایست مراقبت های بهداشتی از سنین پایین شروع شود .</a:t>
            </a:r>
          </a:p>
          <a:p>
            <a:r>
              <a:rPr lang="fa-IR" altLang="fa-IR" smtClean="0"/>
              <a:t>اگر بیش از 6 ماه تا افتادن دندان شیری پوسیده مانده باشد بایست ترمیم گردد .</a:t>
            </a:r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79788"/>
            <a:ext cx="3616325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716338"/>
            <a:ext cx="21590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5" y="476250"/>
            <a:ext cx="8229600" cy="1143000"/>
          </a:xfrm>
        </p:spPr>
        <p:txBody>
          <a:bodyPr/>
          <a:lstStyle/>
          <a:p>
            <a:pPr algn="r"/>
            <a:r>
              <a:rPr lang="fa-IR" sz="320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دندانهاي دائمي :</a:t>
            </a:r>
            <a:br>
              <a:rPr lang="fa-IR" sz="320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smtClean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7272337" cy="4537075"/>
          </a:xfrm>
        </p:spPr>
        <p:txBody>
          <a:bodyPr rtlCol="0">
            <a:normAutofit lnSpcReduction="10000"/>
          </a:bodyPr>
          <a:lstStyle/>
          <a:p>
            <a:pPr indent="-274320" fontAlgn="auto">
              <a:lnSpc>
                <a:spcPct val="80000"/>
              </a:lnSpc>
              <a:spcAft>
                <a:spcPts val="0"/>
              </a:spcAft>
              <a:defRPr/>
            </a:pPr>
            <a:endParaRPr lang="fa-IR" altLang="fa-I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4320" fontAlgn="auto">
              <a:lnSpc>
                <a:spcPct val="80000"/>
              </a:lnSpc>
              <a:spcAft>
                <a:spcPts val="0"/>
              </a:spcAft>
              <a:defRPr/>
            </a:pPr>
            <a:endParaRPr lang="fa-IR" altLang="fa-I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4320" algn="just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a-IR" altLang="fa-I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زمان رويش اولين دندان دائمي: حدود </a:t>
            </a:r>
            <a:r>
              <a:rPr lang="fa-IR" altLang="fa-IR" sz="25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سالگي( دندان آسیای اول دائمی یا دندان 6 سالگی)</a:t>
            </a:r>
          </a:p>
          <a:p>
            <a:pPr indent="-274320" algn="just" fontAlgn="auto">
              <a:lnSpc>
                <a:spcPct val="80000"/>
              </a:lnSpc>
              <a:spcAft>
                <a:spcPts val="0"/>
              </a:spcAft>
              <a:defRPr/>
            </a:pPr>
            <a:endParaRPr lang="fa-IR" altLang="fa-I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4320" algn="just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a-IR" altLang="fa-I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زمان تكميل دندانهاي دائمي(بجز عقل): حدود </a:t>
            </a:r>
            <a:r>
              <a:rPr lang="fa-IR" altLang="fa-IR" sz="25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الي 13 سالگي</a:t>
            </a:r>
          </a:p>
          <a:p>
            <a:pPr indent="-274320" algn="just" fontAlgn="auto">
              <a:lnSpc>
                <a:spcPct val="80000"/>
              </a:lnSpc>
              <a:spcAft>
                <a:spcPts val="0"/>
              </a:spcAft>
              <a:defRPr/>
            </a:pPr>
            <a:endParaRPr lang="fa-IR" altLang="fa-I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4320" algn="just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a-IR" altLang="fa-I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تعداد كل دندانهاي دائمي( بادرنظرگرفتن دندانهای عقل): </a:t>
            </a:r>
            <a:r>
              <a:rPr lang="fa-IR" altLang="fa-IR" sz="25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عدد</a:t>
            </a:r>
            <a:r>
              <a:rPr lang="fa-IR" altLang="fa-I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(در هر نيم فك 8 دندان)</a:t>
            </a:r>
          </a:p>
          <a:p>
            <a:pPr indent="-274320" algn="just" fontAlgn="auto">
              <a:lnSpc>
                <a:spcPct val="80000"/>
              </a:lnSpc>
              <a:spcAft>
                <a:spcPts val="0"/>
              </a:spcAft>
              <a:defRPr/>
            </a:pPr>
            <a:endParaRPr lang="fa-IR" altLang="fa-I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4320" algn="just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a-IR" altLang="fa-I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از حدود 5/5 تا 12 سالگي به تدريج دندانهاي شيري لق مي‌شوند و مي‌افتند (دوره مخلوط دندانی). معمولاً </a:t>
            </a:r>
            <a:r>
              <a:rPr lang="fa-IR" altLang="fa-IR" sz="25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6-2 ماه</a:t>
            </a:r>
            <a:r>
              <a:rPr lang="fa-IR" altLang="fa-I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پس از افتادن هر دندان شيري، دندان دائمي جانشين رويش مي‌‌يابد و تا پايان عمر در دهان باقي مي‌مانند.</a:t>
            </a:r>
            <a:endParaRPr lang="en-US" altLang="fa-I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4" name="Picture 4" descr="1_line_misc_1d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6985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permanent_chart%20cop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3966" r="3448" b="4825"/>
          <a:stretch>
            <a:fillRect/>
          </a:stretch>
        </p:blipFill>
        <p:spPr>
          <a:xfrm>
            <a:off x="611188" y="476250"/>
            <a:ext cx="5091112" cy="4525963"/>
          </a:xfrm>
        </p:spPr>
      </p:pic>
      <p:pic>
        <p:nvPicPr>
          <p:cNvPr id="31747" name="Picture 5" descr="Documentation%20chart-permanent%20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933825"/>
            <a:ext cx="33845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7"/>
          <p:cNvGrpSpPr>
            <a:grpSpLocks noChangeAspect="1"/>
          </p:cNvGrpSpPr>
          <p:nvPr/>
        </p:nvGrpSpPr>
        <p:grpSpPr bwMode="auto">
          <a:xfrm>
            <a:off x="323850" y="1192213"/>
            <a:ext cx="8567738" cy="10002837"/>
            <a:chOff x="1723" y="934"/>
            <a:chExt cx="8460" cy="7864"/>
          </a:xfrm>
        </p:grpSpPr>
        <p:sp>
          <p:nvSpPr>
            <p:cNvPr id="8196" name="AutoShape 18"/>
            <p:cNvSpPr>
              <a:spLocks noChangeAspect="1" noChangeArrowheads="1"/>
            </p:cNvSpPr>
            <p:nvPr/>
          </p:nvSpPr>
          <p:spPr bwMode="auto">
            <a:xfrm>
              <a:off x="1723" y="1418"/>
              <a:ext cx="8460" cy="7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itchFamily="34" charset="0"/>
                  <a:cs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itchFamily="34" charset="0"/>
                  <a:cs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itchFamily="34" charset="0"/>
                  <a:cs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itchFamily="34" charset="0"/>
                  <a:cs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  <a:cs typeface="Tahoma" panose="020B0604030504040204" pitchFamily="34" charset="0"/>
                </a:defRPr>
              </a:lvl5pPr>
              <a:lvl6pPr marL="2514600" indent="-228600" algn="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  <a:cs typeface="Tahoma" panose="020B0604030504040204" pitchFamily="34" charset="0"/>
                </a:defRPr>
              </a:lvl6pPr>
              <a:lvl7pPr marL="2971800" indent="-228600" algn="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  <a:cs typeface="Tahoma" panose="020B0604030504040204" pitchFamily="34" charset="0"/>
                </a:defRPr>
              </a:lvl7pPr>
              <a:lvl8pPr marL="3429000" indent="-228600" algn="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  <a:cs typeface="Tahoma" panose="020B0604030504040204" pitchFamily="34" charset="0"/>
                </a:defRPr>
              </a:lvl8pPr>
              <a:lvl9pPr marL="3886200" indent="-228600" algn="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  <a:cs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a-IR" altLang="fa-IR" sz="1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97" name="Picture 19" descr="milkteeth%20chart%20copy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9" y="1051"/>
              <a:ext cx="3977" cy="2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" name="Picture 20" descr="permanent_chart%20copy"/>
            <p:cNvSpPr>
              <a:spLocks noChangeAspect="1" noChangeArrowheads="1"/>
            </p:cNvSpPr>
            <p:nvPr/>
          </p:nvSpPr>
          <p:spPr bwMode="auto">
            <a:xfrm>
              <a:off x="1723" y="4658"/>
              <a:ext cx="4860" cy="4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itchFamily="34" charset="0"/>
                  <a:cs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itchFamily="34" charset="0"/>
                  <a:cs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itchFamily="34" charset="0"/>
                  <a:cs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itchFamily="34" charset="0"/>
                  <a:cs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  <a:cs typeface="Tahoma" panose="020B0604030504040204" pitchFamily="34" charset="0"/>
                </a:defRPr>
              </a:lvl5pPr>
              <a:lvl6pPr marL="2514600" indent="-228600" algn="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  <a:cs typeface="Tahoma" panose="020B0604030504040204" pitchFamily="34" charset="0"/>
                </a:defRPr>
              </a:lvl6pPr>
              <a:lvl7pPr marL="2971800" indent="-228600" algn="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  <a:cs typeface="Tahoma" panose="020B0604030504040204" pitchFamily="34" charset="0"/>
                </a:defRPr>
              </a:lvl7pPr>
              <a:lvl8pPr marL="3429000" indent="-228600" algn="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  <a:cs typeface="Tahoma" panose="020B0604030504040204" pitchFamily="34" charset="0"/>
                </a:defRPr>
              </a:lvl8pPr>
              <a:lvl9pPr marL="3886200" indent="-228600" algn="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  <a:cs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a-IR" altLang="fa-IR" sz="1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99" name="Picture 21" descr="Documentation%20chart%20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3" y="934"/>
              <a:ext cx="3237" cy="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Rectangle 25"/>
          <p:cNvSpPr>
            <a:spLocks noChangeArrowheads="1"/>
          </p:cNvSpPr>
          <p:nvPr/>
        </p:nvSpPr>
        <p:spPr bwMode="auto">
          <a:xfrm>
            <a:off x="4716463" y="2133600"/>
            <a:ext cx="215900" cy="3671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a-IR" altLang="fa-IR" sz="1800">
              <a:solidFill>
                <a:schemeClr val="tx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 sz="4800" b="1" smtClean="0">
                <a:solidFill>
                  <a:srgbClr val="FF6600"/>
                </a:solidFill>
              </a:rPr>
              <a:t>انواع دندان ها</a:t>
            </a:r>
            <a:endParaRPr lang="en-US" altLang="fa-IR" sz="4800" b="1" smtClean="0">
              <a:solidFill>
                <a:srgbClr val="FF66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65225"/>
            <a:ext cx="8229600" cy="5000625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fa-IR" smtClean="0"/>
              <a:t> </a:t>
            </a:r>
            <a:r>
              <a:rPr lang="ar-SA" altLang="en-US" b="1" smtClean="0">
                <a:solidFill>
                  <a:srgbClr val="FF66CC"/>
                </a:solidFill>
              </a:rPr>
              <a:t>دندان هاي پيش</a:t>
            </a:r>
            <a:r>
              <a:rPr lang="en-US" altLang="en-US" b="1" smtClean="0">
                <a:solidFill>
                  <a:srgbClr val="FF66CC"/>
                </a:solidFill>
                <a:cs typeface="Tahoma" panose="020B0604030504040204" pitchFamily="34" charset="0"/>
              </a:rPr>
              <a:t> </a:t>
            </a:r>
          </a:p>
          <a:p>
            <a:endParaRPr lang="en-US" altLang="en-US" b="1" smtClean="0">
              <a:solidFill>
                <a:srgbClr val="FF66CC"/>
              </a:solidFill>
              <a:cs typeface="Tahoma" panose="020B0604030504040204" pitchFamily="34" charset="0"/>
            </a:endParaRPr>
          </a:p>
          <a:p>
            <a:endParaRPr lang="en-US" altLang="en-US" b="1" smtClean="0">
              <a:solidFill>
                <a:srgbClr val="FF66CC"/>
              </a:solidFill>
              <a:cs typeface="Tahoma" panose="020B0604030504040204" pitchFamily="34" charset="0"/>
            </a:endParaRPr>
          </a:p>
          <a:p>
            <a:r>
              <a:rPr lang="ar-SA" altLang="en-US" b="1" smtClean="0">
                <a:solidFill>
                  <a:schemeClr val="hlink"/>
                </a:solidFill>
              </a:rPr>
              <a:t>دندان هاي نيش</a:t>
            </a:r>
            <a:r>
              <a:rPr lang="en-US" altLang="en-US" b="1" smtClean="0">
                <a:solidFill>
                  <a:srgbClr val="FF6600"/>
                </a:solidFill>
                <a:cs typeface="Tahoma" panose="020B0604030504040204" pitchFamily="34" charset="0"/>
              </a:rPr>
              <a:t> </a:t>
            </a:r>
          </a:p>
          <a:p>
            <a:endParaRPr lang="en-US" altLang="en-US" b="1" smtClean="0">
              <a:solidFill>
                <a:srgbClr val="FF6600"/>
              </a:solidFill>
              <a:cs typeface="Tahoma" panose="020B0604030504040204" pitchFamily="34" charset="0"/>
            </a:endParaRPr>
          </a:p>
          <a:p>
            <a:r>
              <a:rPr lang="ar-SA" altLang="en-US" b="1" smtClean="0">
                <a:solidFill>
                  <a:schemeClr val="folHlink"/>
                </a:solidFill>
              </a:rPr>
              <a:t>دندان هاي آسيا</a:t>
            </a:r>
            <a:endParaRPr lang="en-US" altLang="fa-IR" b="1" smtClean="0">
              <a:solidFill>
                <a:schemeClr val="folHlink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43195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21163"/>
            <a:ext cx="4284662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3995738" y="2133600"/>
            <a:ext cx="2089150" cy="3455988"/>
          </a:xfrm>
          <a:prstGeom prst="line">
            <a:avLst/>
          </a:prstGeom>
          <a:noFill/>
          <a:ln w="9525">
            <a:solidFill>
              <a:srgbClr val="FF66CC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2916238" y="3257550"/>
            <a:ext cx="3311525" cy="21875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1042988" y="4292600"/>
            <a:ext cx="5184775" cy="1296988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 flipV="1">
            <a:off x="3924300" y="3213100"/>
            <a:ext cx="2303463" cy="107950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 flipV="1">
            <a:off x="2051050" y="3141663"/>
            <a:ext cx="4176713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827088" y="2060575"/>
            <a:ext cx="5113337" cy="144463"/>
          </a:xfrm>
          <a:prstGeom prst="line">
            <a:avLst/>
          </a:prstGeom>
          <a:noFill/>
          <a:ln w="9525">
            <a:solidFill>
              <a:srgbClr val="FF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240587" cy="541338"/>
          </a:xfrm>
        </p:spPr>
        <p:txBody>
          <a:bodyPr/>
          <a:lstStyle/>
          <a:p>
            <a:pPr algn="ctr"/>
            <a:r>
              <a:rPr lang="fa-IR" altLang="fa-IR" sz="2400" b="1" smtClean="0">
                <a:solidFill>
                  <a:srgbClr val="FF6600"/>
                </a:solidFill>
              </a:rPr>
              <a:t>تفاوت دندان شيري و دائمي</a:t>
            </a:r>
            <a:r>
              <a:rPr lang="fa-IR" altLang="fa-IR" sz="2400" smtClean="0"/>
              <a:t> </a:t>
            </a:r>
            <a:endParaRPr lang="en-US" altLang="fa-IR" sz="2400" smtClean="0"/>
          </a:p>
        </p:txBody>
      </p:sp>
      <p:graphicFrame>
        <p:nvGraphicFramePr>
          <p:cNvPr id="434179" name="Group 3"/>
          <p:cNvGraphicFramePr>
            <a:graphicFrameLocks noGrp="1"/>
          </p:cNvGraphicFramePr>
          <p:nvPr>
            <p:ph idx="1"/>
          </p:nvPr>
        </p:nvGraphicFramePr>
        <p:xfrm>
          <a:off x="917575" y="1125538"/>
          <a:ext cx="7615238" cy="5405437"/>
        </p:xfrm>
        <a:graphic>
          <a:graphicData uri="http://schemas.openxmlformats.org/drawingml/2006/table">
            <a:tbl>
              <a:tblPr/>
              <a:tblGrid>
                <a:gridCol w="2741746"/>
                <a:gridCol w="2743334"/>
                <a:gridCol w="2130157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دندان دائمی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دندان شیری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مشخصات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بزرگ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کوچک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اندازه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كدر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روشن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رنگ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بلندتر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كوتاهتر(پيازي شكل)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تاج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گشادتر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تنگ تر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طوق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بزرگتر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كوچكتر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سطح جونده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پهن تر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باريكتر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ريشه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ضخيم تر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نازكتر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ضخامت مينا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ضخيم تر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نازكتر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ضخامت عاج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كوچكتر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وسيع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پالپ دندان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fa-IR" b="1" i="1" smtClean="0">
                <a:solidFill>
                  <a:srgbClr val="CC0000"/>
                </a:solidFill>
              </a:rPr>
              <a:t>وظایف کلی دندانها</a:t>
            </a:r>
            <a:endParaRPr lang="en-US" altLang="fa-IR" b="1" i="1" smtClean="0">
              <a:solidFill>
                <a:srgbClr val="CC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fa-IR" altLang="fa-IR" sz="3600" b="1" smtClean="0">
                <a:solidFill>
                  <a:srgbClr val="FF6600"/>
                </a:solidFill>
              </a:rPr>
              <a:t>زیبایی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fa-IR" altLang="fa-IR" sz="3600" b="1" smtClean="0">
                <a:solidFill>
                  <a:srgbClr val="FF6600"/>
                </a:solidFill>
              </a:rPr>
              <a:t>تکلم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fa-IR" altLang="fa-IR" sz="3600" b="1" smtClean="0">
                <a:solidFill>
                  <a:srgbClr val="FF6600"/>
                </a:solidFill>
              </a:rPr>
              <a:t>جویدن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fa-IR" altLang="fa-IR" sz="3600" b="1" smtClean="0">
                <a:solidFill>
                  <a:srgbClr val="FF6600"/>
                </a:solidFill>
              </a:rPr>
              <a:t>حفظ استخوان فکین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365625"/>
            <a:ext cx="1439863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484313"/>
            <a:ext cx="7024687" cy="685800"/>
          </a:xfrm>
        </p:spPr>
        <p:txBody>
          <a:bodyPr/>
          <a:lstStyle/>
          <a:p>
            <a:pPr algn="ctr"/>
            <a:r>
              <a:rPr lang="fa-IR" altLang="en-US" sz="3200" b="1" smtClean="0">
                <a:solidFill>
                  <a:srgbClr val="FF6600"/>
                </a:solidFill>
              </a:rPr>
              <a:t>وظایف </a:t>
            </a:r>
            <a:r>
              <a:rPr lang="ar-SA" altLang="en-US" sz="3200" b="1" smtClean="0">
                <a:solidFill>
                  <a:srgbClr val="FF6600"/>
                </a:solidFill>
              </a:rPr>
              <a:t>اختصاصي دندان هاي شيري</a:t>
            </a:r>
            <a:r>
              <a:rPr lang="en-US" altLang="en-US" sz="3200" smtClean="0">
                <a:cs typeface="Tahoma" panose="020B0604030504040204" pitchFamily="34" charset="0"/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2276475"/>
            <a:ext cx="7058025" cy="4116388"/>
          </a:xfrm>
        </p:spPr>
        <p:txBody>
          <a:bodyPr/>
          <a:lstStyle/>
          <a:p>
            <a:pPr>
              <a:buFontTx/>
              <a:buNone/>
            </a:pPr>
            <a:r>
              <a:rPr lang="ar-SA" altLang="en-US" b="1" smtClean="0"/>
              <a:t>علاوه بر وظايف </a:t>
            </a:r>
            <a:r>
              <a:rPr lang="fa-IR" altLang="en-US" b="1" smtClean="0"/>
              <a:t>کلی دندانها</a:t>
            </a:r>
            <a:r>
              <a:rPr lang="en-US" altLang="en-US" b="1" smtClean="0">
                <a:cs typeface="Tahoma" panose="020B0604030504040204" pitchFamily="34" charset="0"/>
              </a:rPr>
              <a:t> </a:t>
            </a:r>
            <a:r>
              <a:rPr lang="fa-IR" altLang="en-US" sz="1500" b="1" smtClean="0"/>
              <a:t>( جويدن ،تكلم،زیبایی،حفظ استخوان فکین)</a:t>
            </a:r>
          </a:p>
          <a:p>
            <a:pPr>
              <a:buFontTx/>
              <a:buNone/>
            </a:pPr>
            <a:endParaRPr lang="en-US" altLang="en-US" sz="1500" b="1" smtClean="0">
              <a:cs typeface="Tahoma" panose="020B0604030504040204" pitchFamily="34" charset="0"/>
            </a:endParaRPr>
          </a:p>
          <a:p>
            <a:pPr>
              <a:buClr>
                <a:srgbClr val="FF66CC"/>
              </a:buClr>
              <a:buFont typeface="Wingdings" panose="05000000000000000000" pitchFamily="2" charset="2"/>
              <a:buChar char="v"/>
            </a:pPr>
            <a:r>
              <a:rPr lang="ar-SA" altLang="en-US" b="1" smtClean="0"/>
              <a:t> </a:t>
            </a:r>
            <a:r>
              <a:rPr lang="ar-SA" altLang="en-US" sz="2000" b="1" smtClean="0"/>
              <a:t>سلامت روحي و رواني كودك</a:t>
            </a:r>
            <a:endParaRPr lang="fa-IR" altLang="en-US" sz="2000" b="1" smtClean="0"/>
          </a:p>
          <a:p>
            <a:pPr>
              <a:buClr>
                <a:srgbClr val="FF66CC"/>
              </a:buClr>
              <a:buFont typeface="Wingdings" panose="05000000000000000000" pitchFamily="2" charset="2"/>
              <a:buChar char="v"/>
            </a:pPr>
            <a:r>
              <a:rPr lang="en-US" altLang="en-US" sz="2000" b="1" smtClean="0">
                <a:cs typeface="Tahoma" panose="020B0604030504040204" pitchFamily="34" charset="0"/>
              </a:rPr>
              <a:t> </a:t>
            </a:r>
          </a:p>
          <a:p>
            <a:pPr>
              <a:buClr>
                <a:srgbClr val="FF66CC"/>
              </a:buClr>
              <a:buFont typeface="Wingdings" panose="05000000000000000000" pitchFamily="2" charset="2"/>
              <a:buChar char="v"/>
            </a:pPr>
            <a:r>
              <a:rPr lang="ar-SA" altLang="en-US" sz="2000" b="1" smtClean="0"/>
              <a:t>تامين فضاي لازم جهت رويش دندان هاي دائمي</a:t>
            </a:r>
            <a:endParaRPr lang="fa-IR" altLang="en-US" sz="2000" b="1" smtClean="0"/>
          </a:p>
          <a:p>
            <a:pPr>
              <a:buClr>
                <a:srgbClr val="FF66CC"/>
              </a:buClr>
              <a:buFont typeface="Wingdings" panose="05000000000000000000" pitchFamily="2" charset="2"/>
              <a:buChar char="v"/>
            </a:pPr>
            <a:r>
              <a:rPr lang="en-US" altLang="en-US" sz="2000" b="1" smtClean="0">
                <a:cs typeface="Tahoma" panose="020B0604030504040204" pitchFamily="34" charset="0"/>
              </a:rPr>
              <a:t> </a:t>
            </a:r>
            <a:endParaRPr lang="en-US" altLang="en-US" sz="2000" smtClean="0">
              <a:cs typeface="Tahoma" panose="020B0604030504040204" pitchFamily="34" charset="0"/>
            </a:endParaRPr>
          </a:p>
          <a:p>
            <a:pPr>
              <a:buClr>
                <a:srgbClr val="FF66CC"/>
              </a:buClr>
              <a:buFont typeface="Wingdings" panose="05000000000000000000" pitchFamily="2" charset="2"/>
              <a:buChar char="v"/>
            </a:pPr>
            <a:r>
              <a:rPr lang="ar-SA" altLang="en-US" sz="2000" b="1" smtClean="0"/>
              <a:t>جلوگيري از آسيب به جوانه دندان هاي دائمي</a:t>
            </a:r>
            <a:endParaRPr lang="fa-IR" altLang="en-US" sz="2000" b="1" smtClean="0"/>
          </a:p>
          <a:p>
            <a:pPr>
              <a:buClr>
                <a:srgbClr val="FF66CC"/>
              </a:buClr>
              <a:buFont typeface="Wingdings" panose="05000000000000000000" pitchFamily="2" charset="2"/>
              <a:buChar char="v"/>
            </a:pPr>
            <a:r>
              <a:rPr lang="en-US" altLang="en-US" sz="2000" smtClean="0">
                <a:cs typeface="Tahoma" panose="020B0604030504040204" pitchFamily="34" charset="0"/>
              </a:rPr>
              <a:t> </a:t>
            </a:r>
            <a:endParaRPr lang="fa-IR" altLang="en-US" sz="2000" smtClean="0"/>
          </a:p>
          <a:p>
            <a:pPr>
              <a:buClr>
                <a:srgbClr val="FF66CC"/>
              </a:buClr>
              <a:buFont typeface="Wingdings" panose="05000000000000000000" pitchFamily="2" charset="2"/>
              <a:buChar char="v"/>
            </a:pPr>
            <a:r>
              <a:rPr lang="fa-IR" altLang="en-US" sz="2000" smtClean="0"/>
              <a:t> </a:t>
            </a:r>
            <a:r>
              <a:rPr lang="fa-IR" altLang="en-US" sz="2000" b="1" smtClean="0"/>
              <a:t>كمك به رشد وتكامل صورت</a:t>
            </a:r>
            <a:endParaRPr lang="en-US" altLang="en-US" sz="2000" b="1" smtClean="0">
              <a:cs typeface="Tahoma" panose="020B060403050404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771775" y="2205038"/>
            <a:ext cx="5329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792413"/>
            <a:ext cx="13589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404664"/>
            <a:ext cx="7797800" cy="5792787"/>
          </a:xfrm>
        </p:spPr>
        <p:txBody>
          <a:bodyPr rtlCol="0">
            <a:normAutofit/>
          </a:bodyPr>
          <a:lstStyle/>
          <a:p>
            <a:pPr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a-IR" altLang="fa-I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</a:p>
          <a:p>
            <a:pPr indent="-274320"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a-IR" altLang="fa-IR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a-IR" altLang="fa-IR" sz="3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دوره‌هاي دنداني</a:t>
            </a:r>
          </a:p>
          <a:p>
            <a:pPr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fa-IR" altLang="fa-IR" sz="37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4320" algn="just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altLang="fa-I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هر فردي در زندگي خود دو سري دندان درمي‌آورد: شيري و دائمي</a:t>
            </a:r>
          </a:p>
          <a:p>
            <a:pPr indent="-274320" algn="just" fontAlgn="auto">
              <a:lnSpc>
                <a:spcPct val="90000"/>
              </a:lnSpc>
              <a:spcAft>
                <a:spcPts val="0"/>
              </a:spcAft>
              <a:defRPr/>
            </a:pPr>
            <a:endParaRPr lang="fa-IR" altLang="fa-I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4320" algn="just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altLang="fa-I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altLang="fa-IR" sz="2100" b="1" dirty="0">
                <a:latin typeface="Arial" panose="020B0604020202020204" pitchFamily="34" charset="0"/>
                <a:cs typeface="Arial" panose="020B0604020202020204" pitchFamily="34" charset="0"/>
              </a:rPr>
              <a:t>هر فردي</a:t>
            </a:r>
            <a:r>
              <a:rPr lang="fa-IR" altLang="fa-I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altLang="fa-IR" sz="21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سه دوره دندانی </a:t>
            </a:r>
            <a:r>
              <a:rPr lang="fa-IR" altLang="fa-I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را پشت سر ميگذارد :</a:t>
            </a:r>
          </a:p>
          <a:p>
            <a:pPr indent="-274320" algn="just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fa-IR" altLang="fa-IR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4320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a-IR" altLang="fa-I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دوره دندان شيري </a:t>
            </a:r>
          </a:p>
          <a:p>
            <a:pPr indent="-274320" algn="just" fontAlgn="auto">
              <a:lnSpc>
                <a:spcPct val="90000"/>
              </a:lnSpc>
              <a:spcAft>
                <a:spcPts val="0"/>
              </a:spcAft>
              <a:defRPr/>
            </a:pPr>
            <a:endParaRPr lang="fa-IR" altLang="fa-I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4320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a-IR" altLang="fa-I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دوره دندانی مختلط (دوره ای که دندانهای شيري بتدريج جای خود را به دندانهای دائمي ميدهند و در دهان کودک مخلوطی از دندانهای شيري و دائمي ديده ميشود )</a:t>
            </a:r>
          </a:p>
          <a:p>
            <a:pPr indent="-274320" algn="just" fontAlgn="auto">
              <a:lnSpc>
                <a:spcPct val="90000"/>
              </a:lnSpc>
              <a:spcAft>
                <a:spcPts val="0"/>
              </a:spcAft>
              <a:defRPr/>
            </a:pPr>
            <a:endParaRPr lang="fa-IR" altLang="fa-I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 algn="just" fontAlgn="auto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fa-IR" altLang="fa-I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-274320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a-IR" altLang="fa-I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دوره دندان دائمي</a:t>
            </a:r>
          </a:p>
          <a:p>
            <a:pPr indent="-274320" algn="just" fontAlgn="auto">
              <a:lnSpc>
                <a:spcPct val="90000"/>
              </a:lnSpc>
              <a:spcAft>
                <a:spcPts val="0"/>
              </a:spcAft>
              <a:defRPr/>
            </a:pPr>
            <a:endParaRPr lang="fa-IR" altLang="fa-IR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92808" lvl="8" indent="0" algn="just">
              <a:lnSpc>
                <a:spcPct val="90000"/>
              </a:lnSpc>
              <a:buFont typeface="Wingdings 2" pitchFamily="18" charset="2"/>
              <a:buNone/>
              <a:defRPr/>
            </a:pPr>
            <a:endParaRPr lang="fa-IR" altLang="fa-IR" dirty="0" smtClean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41875"/>
            <a:ext cx="26908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042988" y="1052513"/>
            <a:ext cx="7024687" cy="1143000"/>
          </a:xfrm>
        </p:spPr>
        <p:txBody>
          <a:bodyPr/>
          <a:lstStyle/>
          <a:p>
            <a:pPr marL="342900" indent="-342900" algn="ctr"/>
            <a:r>
              <a:rPr lang="ar-SA" sz="2800" b="1" smtClean="0">
                <a:solidFill>
                  <a:srgbClr val="C00000"/>
                </a:solidFill>
              </a:rPr>
              <a:t>دندان های شیری</a:t>
            </a:r>
            <a:r>
              <a:rPr lang="en-US" sz="2800" b="1" smtClean="0">
                <a:solidFill>
                  <a:srgbClr val="C00000"/>
                </a:solidFill>
                <a:cs typeface="Tahoma" panose="020B0604030504040204" pitchFamily="34" charset="0"/>
              </a:rPr>
              <a:t/>
            </a:r>
            <a:br>
              <a:rPr lang="en-US" sz="2800" b="1" smtClean="0">
                <a:solidFill>
                  <a:srgbClr val="C00000"/>
                </a:solidFill>
                <a:cs typeface="Tahoma" panose="020B0604030504040204" pitchFamily="34" charset="0"/>
              </a:rPr>
            </a:br>
            <a:endParaRPr lang="fa-IR" sz="2800" b="1" smtClean="0">
              <a:solidFill>
                <a:srgbClr val="C0000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085850" y="1838325"/>
            <a:ext cx="6777038" cy="3508375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fa-IR" altLang="fa-IR" sz="18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a-IR" altLang="fa-IR" sz="1800" b="1" smtClean="0">
                <a:latin typeface="Arial" panose="020B0604020202020204" pitchFamily="34" charset="0"/>
                <a:cs typeface="Arial" panose="020B0604020202020204" pitchFamily="34" charset="0"/>
              </a:rPr>
              <a:t>زمان رويش اولين دندان شيري: حدود </a:t>
            </a:r>
            <a:r>
              <a:rPr lang="fa-IR" altLang="fa-IR" sz="1800" b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ماهگي</a:t>
            </a:r>
          </a:p>
          <a:p>
            <a:pPr algn="just">
              <a:lnSpc>
                <a:spcPct val="90000"/>
              </a:lnSpc>
            </a:pPr>
            <a:r>
              <a:rPr lang="fa-IR" altLang="fa-IR" sz="1800" b="1" smtClean="0">
                <a:latin typeface="Arial" panose="020B0604020202020204" pitchFamily="34" charset="0"/>
                <a:cs typeface="Arial" panose="020B0604020202020204" pitchFamily="34" charset="0"/>
              </a:rPr>
              <a:t>زمان تكميل دندانهاي شيري: </a:t>
            </a:r>
            <a:r>
              <a:rPr lang="fa-IR" altLang="fa-IR" sz="1800" b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2-2/5 سالگي</a:t>
            </a:r>
          </a:p>
          <a:p>
            <a:pPr algn="just">
              <a:lnSpc>
                <a:spcPct val="90000"/>
              </a:lnSpc>
            </a:pPr>
            <a:r>
              <a:rPr lang="fa-IR" altLang="fa-IR" sz="1800" b="1" smtClean="0">
                <a:latin typeface="Arial" panose="020B0604020202020204" pitchFamily="34" charset="0"/>
                <a:cs typeface="Arial" panose="020B0604020202020204" pitchFamily="34" charset="0"/>
              </a:rPr>
              <a:t>تعداد كل دندانهاي شيري: </a:t>
            </a:r>
            <a:r>
              <a:rPr lang="fa-IR" altLang="fa-IR" sz="1800" b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عدد( در هر نيم فك 5 دندان</a:t>
            </a:r>
            <a:r>
              <a:rPr lang="fa-IR" altLang="fa-IR" sz="1800" b="1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fa-IR" altLang="fa-IR" sz="1800" b="1" smtClean="0">
                <a:latin typeface="Arial" panose="020B0604020202020204" pitchFamily="34" charset="0"/>
                <a:cs typeface="Arial" panose="020B0604020202020204" pitchFamily="34" charset="0"/>
              </a:rPr>
              <a:t>اگر زمان رويش هر دندان نسبت به زمان اصلي آن با توجه به جدول حدوداٌ </a:t>
            </a:r>
            <a:r>
              <a:rPr lang="fa-IR" altLang="fa-IR" sz="1800" b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ماه</a:t>
            </a:r>
            <a:r>
              <a:rPr lang="fa-IR" altLang="fa-IR" sz="1800" b="1" smtClean="0">
                <a:latin typeface="Arial" panose="020B0604020202020204" pitchFamily="34" charset="0"/>
                <a:cs typeface="Arial" panose="020B0604020202020204" pitchFamily="34" charset="0"/>
              </a:rPr>
              <a:t> به تأخير بيفتد، کودک را به دندانپزشک ارجاع نماييد.</a:t>
            </a:r>
            <a:endParaRPr lang="en-US" b="1" smtClean="0">
              <a:cs typeface="Tahoma" panose="020B0604030504040204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43910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اهمیت-دندان-شیری-و-زمان-رویش</Template>
  <TotalTime>0</TotalTime>
  <Words>878</Words>
  <Application>Microsoft Office PowerPoint</Application>
  <PresentationFormat>On-screen Show (4:3)</PresentationFormat>
  <Paragraphs>186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Century Gothic</vt:lpstr>
      <vt:lpstr>Tahoma</vt:lpstr>
      <vt:lpstr>Arial</vt:lpstr>
      <vt:lpstr>Wingdings 2</vt:lpstr>
      <vt:lpstr>Calibri</vt:lpstr>
      <vt:lpstr>B Titr</vt:lpstr>
      <vt:lpstr>Times New Roman</vt:lpstr>
      <vt:lpstr>Verdana</vt:lpstr>
      <vt:lpstr>Wingdings</vt:lpstr>
      <vt:lpstr>Austin</vt:lpstr>
      <vt:lpstr>اهمیت دندانهای شیری و نقش آن در حفظ و رویش دندانهای دایمی </vt:lpstr>
      <vt:lpstr>PowerPoint Presentation</vt:lpstr>
      <vt:lpstr>PowerPoint Presentation</vt:lpstr>
      <vt:lpstr>انواع دندان ها</vt:lpstr>
      <vt:lpstr>تفاوت دندان شيري و دائمي </vt:lpstr>
      <vt:lpstr>وظایف کلی دندانها</vt:lpstr>
      <vt:lpstr>وظایف اختصاصي دندان هاي شيري </vt:lpstr>
      <vt:lpstr>PowerPoint Presentation</vt:lpstr>
      <vt:lpstr>دندان های شیری </vt:lpstr>
      <vt:lpstr>جدول رويش دندانهاي شيری                                 </vt:lpstr>
      <vt:lpstr>PowerPoint Presentation</vt:lpstr>
      <vt:lpstr>PowerPoint Presentation</vt:lpstr>
      <vt:lpstr>اهميت دندانهاي شيري</vt:lpstr>
      <vt:lpstr>اهمیت دندان های شیری </vt:lpstr>
      <vt:lpstr>Teeth abscess</vt:lpstr>
      <vt:lpstr>اهمیت دندان های شیری </vt:lpstr>
      <vt:lpstr>اهمیت دندان های شیری </vt:lpstr>
      <vt:lpstr>PowerPoint Presentation</vt:lpstr>
      <vt:lpstr>PowerPoint Presentation</vt:lpstr>
      <vt:lpstr>اهمیت دندان های شیری </vt:lpstr>
      <vt:lpstr>PowerPoint Presentation</vt:lpstr>
      <vt:lpstr>اهمیت دندان های شیری </vt:lpstr>
      <vt:lpstr>اهمیت دندان های شیری </vt:lpstr>
      <vt:lpstr>PowerPoint Presentation</vt:lpstr>
      <vt:lpstr>دندانهاي دائمي :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اهمیت دندانهای شیری و نقش آن در حفظ و رویش دندانهای دایمی </dc:title>
  <dc:creator>omid arzi</dc:creator>
  <cp:lastModifiedBy>omid arzi</cp:lastModifiedBy>
  <cp:revision>1</cp:revision>
  <dcterms:created xsi:type="dcterms:W3CDTF">2022-04-12T14:34:07Z</dcterms:created>
  <dcterms:modified xsi:type="dcterms:W3CDTF">2022-04-12T14:34:35Z</dcterms:modified>
</cp:coreProperties>
</file>