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6" r:id="rId3"/>
    <p:sldId id="266" r:id="rId4"/>
    <p:sldId id="261" r:id="rId5"/>
    <p:sldId id="268" r:id="rId6"/>
    <p:sldId id="265" r:id="rId7"/>
    <p:sldId id="273" r:id="rId8"/>
    <p:sldId id="262" r:id="rId9"/>
    <p:sldId id="270" r:id="rId10"/>
    <p:sldId id="272" r:id="rId11"/>
    <p:sldId id="269" r:id="rId12"/>
    <p:sldId id="271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3" d="100"/>
          <a:sy n="63" d="100"/>
        </p:scale>
        <p:origin x="72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9B307-E776-4BF1-8A8E-F6133BFEEB77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A5D0-4405-4680-947C-5C901DF0E1D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://www.hamraft.blogfa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images.hamshahrionline.ir/images/2013/8/nerve-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28794" y="214290"/>
            <a:ext cx="3143272" cy="193899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2400" dirty="0">
                <a:solidFill>
                  <a:srgbClr val="FFC000"/>
                </a:solidFill>
                <a:cs typeface="B Titr" pitchFamily="2" charset="-78"/>
              </a:rPr>
              <a:t>آموزش علوم </a:t>
            </a:r>
            <a:r>
              <a:rPr lang="fa-IR" sz="2400" dirty="0" smtClean="0">
                <a:solidFill>
                  <a:srgbClr val="FFC000"/>
                </a:solidFill>
                <a:cs typeface="B Titr" pitchFamily="2" charset="-78"/>
              </a:rPr>
              <a:t>تجربی</a:t>
            </a:r>
          </a:p>
          <a:p>
            <a:pPr algn="ctr"/>
            <a:r>
              <a:rPr lang="fa-IR" sz="2400" dirty="0" smtClean="0">
                <a:solidFill>
                  <a:srgbClr val="FFC000"/>
                </a:solidFill>
                <a:cs typeface="B Titr" pitchFamily="2" charset="-78"/>
              </a:rPr>
              <a:t>پایه ی هشتم   </a:t>
            </a:r>
          </a:p>
          <a:p>
            <a:pPr algn="ctr"/>
            <a:r>
              <a:rPr lang="fa-IR" sz="2400" dirty="0" smtClean="0">
                <a:solidFill>
                  <a:srgbClr val="FFC000"/>
                </a:solidFill>
                <a:cs typeface="B Titr" pitchFamily="2" charset="-78"/>
              </a:rPr>
              <a:t> </a:t>
            </a:r>
            <a:r>
              <a:rPr lang="fa-IR" sz="2400" dirty="0">
                <a:solidFill>
                  <a:srgbClr val="FFC000"/>
                </a:solidFill>
                <a:cs typeface="B Titr" pitchFamily="2" charset="-78"/>
              </a:rPr>
              <a:t>تهیه کننده: نرگس دهقانیان  </a:t>
            </a:r>
          </a:p>
          <a:p>
            <a:pPr algn="ctr"/>
            <a:r>
              <a:rPr lang="fa-IR" sz="2400" dirty="0">
                <a:solidFill>
                  <a:srgbClr val="FFC000"/>
                </a:solidFill>
                <a:cs typeface="B Titr" pitchFamily="2" charset="-78"/>
              </a:rPr>
              <a:t>ناحیه یک آموزش و پرورش اهواز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3108" y="4286256"/>
            <a:ext cx="421942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1">
            <a:spAutoFit/>
          </a:bodyPr>
          <a:lstStyle/>
          <a:p>
            <a:r>
              <a:rPr lang="fa-IR" sz="4800" dirty="0" smtClean="0">
                <a:cs typeface="B Titr" pitchFamily="2" charset="-78"/>
              </a:rPr>
              <a:t>نورون – نوروگلیا ؟</a:t>
            </a:r>
            <a:endParaRPr lang="fa-IR" sz="4800" dirty="0">
              <a:cs typeface="B Titr" pitchFamily="2" charset="-78"/>
            </a:endParaRPr>
          </a:p>
        </p:txBody>
      </p:sp>
      <p:pic>
        <p:nvPicPr>
          <p:cNvPr id="11268" name="Picture 4" descr="https://encrypted-tbn0.gstatic.com/images?q=tbn:ANd9GcQKzKOmnMOh4n1s-R8jFh7FKZjUc0sFBFfdNLMXI_5qG5Go8M2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71810"/>
            <a:ext cx="1428750" cy="1857376"/>
          </a:xfrm>
          <a:prstGeom prst="rect">
            <a:avLst/>
          </a:prstGeom>
          <a:noFill/>
        </p:spPr>
      </p:pic>
      <p:pic>
        <p:nvPicPr>
          <p:cNvPr id="11270" name="Picture 6" descr="http://img1.tebyan.net/big/1391/06/2012090910231443_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071532">
            <a:off x="6346819" y="3803651"/>
            <a:ext cx="2857520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data:image/jpeg;base64,/9j/4AAQSkZJRgABAQAAAQABAAD/2wCEAAkGBhQQEBUUERQWFBUWGBgYFxgUGBwVGBgUFxsVFRYaGBcXHCcfGBojHRoYIC8gIycpLC0sFx4yNTAqNyYsLCkBCQoKDQwOFA8PFCkYFBgpKSkpKSkpKSkpKSkpKSkpKSkpKSkpKSkpKSkpKSkpKSkpKSkpKSwpKSkuKSkpKSkpKf/AABEIANIA8AMBIgACEQEDEQH/xAAbAAEAAwEBAQEAAAAAAAAAAAAABAUGAwECB//EAEMQAAICAQMCBQIEAgcECQUAAAECAxEABBIhBTEGEyJBUTJhFCNxgUKRFRZSYnKCoQcksdEzNENjkqKzweElU3Oy8f/EABUBAQEAAAAAAAAAAAAAAAAAAAAB/8QAFREBAQAAAAAAAAAAAAAAAAAAABH/2gAMAwEAAhEDEQA/AP3Bu3HfMz/W2Qs5j0uolTZ+WypSySqW3qCRar2p29J/hs99JNCHUqwBVgQQexB4IOIogihVAVQAAAKAA4AAHYAYEDq3X4tNEZJCeGCUoLMZGG5VoA8kZUweLDHHMZYpi0SzTfSPVGHJiVDwH9DDlbA2mzfe3n8O6d5fNeFGkNWzC7oUCQeCQOLq+M76jpcMleZFG+2tu5FaivK1Y4o9vjAgJ4lUw+YY5FJWV1jddkjrFV0p5BNigeecjS+K2SKCUwO8Use95IrZYyRaCnCuQf7TKoHvV5bano8EoAkhjcBi4DorAObJYAjhiSee/JyTJCrDawBHwRY/kcDMP4g1TgOdJNFGsinctOZISSp/JoSgiwxUp/D3PvJ/rMsbQJIwSR40Z45dqSesEl+4B2bH3gChd2Ko6HPlowe4B9ufg9xgUXT/ABgkqodpBkacIqsrlo4TIBIKPKNtFEWLdRfIJk+G+s/i4jL5csattKiZQhooh9Nd1sn1c2bo1WTdR0yKRSskSOpAUqyKwKqbUEEUQDyBkhVoUOMD3GMysA12rgfedJ5coYAASk+WwraxV19QtgSD/DxV+kNVjM503SatdV+bMTHsB2JGDEa9FCR2MgfsxHb7nPrp+q1M09sjwoIipDgADUWOQAx81a7EEAbT33cBd6rWJEheR1RR3ZiFA/c508wcc9+334v/AIZkf6D1zvGrzx3pzuScxEs5YNdp5pU+wPCkc7TzYmP0/Wz7DI+mXZJuBEMhYFbUld0tAlSwBIPHNc0A0mMy+ul1gOo8qBgdsioyvEwkkYqsEgV2BUIo9V170G4Oe63V61UKRr+ZthRJGQOjSgkzyMFYFIytAFqN3Q7WGnxkXpenaOJVkKlhd+WuxOSTSr7AXX7ZKwGMpvEXiRNGql1kINklIzIFRaLFgCCoo1u7AkX9++i8QQzLIyNaRfU9HYRt32jdnFe4+MCyxmQ6t49iF+RLG4pCvl08jMZArKqMVVrTkU1/AaxmhbqgEuw8jkArbHeq72VhXB20RV3z2rkJ2Mpv62Qfh1nZmVGgOoFob8obbNAHkbl4HPOTOj9TTUxeZGwdSzhWUEKQrECr78DuOD7YE3GMYDGMYDGMYFH1zxONLIiFVtubeRI12hZGPLHuCgHNfWKujVPp/HckgkCRBnDny1O+MOiEeatutCRVPsT6iBXzWeOUBkm+jcY6kABVpIFZJF9O8iQoplrchB2uOOLzGhV2ICurt58cQ8t9zMknmyko5AMYUzbG4A3C6usg/UfC/iYaxDuAR1o7Q27cv0+YvuELhwt8kKDQsZe5hug9VdtTCIVRt8MfnldqClsWFW9oW2QVuvYBuFWdzlDGMYDGMYDOTusY+BYHA92IA7fJP+udcg9ajYwsUJDpTr6S9sh3AFV5YGqoc/GBI/FJRO4HaaNG6Yc1x79uO/ORpetwqLL8Up4BPD79vt/cb9K5rPz/AKn1zyVLacW0cZkZWBtpYfIRzJyKNSiwexhSvcZw1HXYdPOUkkBCLEt2G37YwZImHPLByqAcWWP8JOB+lp1NC4QH1EdiKN0GIruCAQT8WMl5lvC0bTFZ2KuNot1agZtoV/QoptoAS2PBVqHOanAYxjAYxjAreodOlaQSQTCJtu1g0fmqy3Y43KVYWeQa55BoV31XThNF5cpZga3USm6u4O0j0n3XsQayJ1LSzLb6d2JvcY2IIJF8At9IN8ix2BBWiG9TrQkUCMqszC1jltbZeXUH3K0QSt0RyMC0rK7VeG9NKzu8EZeRQrttAZlFcFhzXC/+EfGSNBrhKp4Kspp0burd644IqiCOCCM4dX6oYDFtjMm9ytLW7hXf0qSLNKffA8n8OwOSSlWFB2MyWiWFQ7CLj5Po+k+4yxAyi1HjKBQlWxetq2qHu4fdvI2bNjbt1UaHc1kn+skLcREzN7CEFwSa/jHoA5FkkAXzgWuM46SVmW3TYbPG4Nx7GxxznbAYxjAYxjApfEfQxP5coXdJCdyqezqSpdD/AIgor2sC7FjPzTRSwz60zRzLbtOWPmtEPJLy0HDKWQhN30GyZlI298/X9ZqRFG8jdkVmP6KCx/4ZnvB+kjGmSWOEB5vzGYqF5bkeoi6AqqBwPrwZ06VFkmm4MxVlQ2DGg3bU2kDaFugOePfLjqfVo9OoMjKu47V3kIpfazBSx4W6PfO6Rtds3+VRx+5PJ/as6OgYUQCD3B5H8sCq6d4ogmZY1kjaVhZSNxLtoW1snsO27sTx34yA3j/S79qzR7ajIZmqyzFXTaQCrqNrEHsGs0BeXWr6VHKAGBoKy0rMnpagw9BHx+2SIoFRQqqFVQAoAoAAUAB7CuMDj0vqK6iFJUsK4sXV/B7Eg8juCQe4JBByVjGAxjGBivGHQlhk/FwwxsXBi1Ck7PMjkpLLex7Cz/dvgHKLpPhIymDRyQCPTq34mUqxJlbaFUMe6csVoHnY5499l441vl6RkABM5EPPsJL3n9QgYj7gZkus+JpoJdJqVZTFIGtBywiUgsrm/UdpJB7hk+CQYP0OLpqRgCJREBQAjAUUOw2gba/bPqQyCNtu1nAO0G0Un+EE818E8/p7ZIBxlGafqesjVm/DmmcX5siuUDFVpE08ZLqOTyd3Px291Ov1crkwQjykk4Lu0DSoF2uu1oyR6mJDWAdnxROkxgVfRF1ADfiQg+kIEcv2UB7ZlBosLF2eTZ7ZaYxgMzXUukqs49UkayncrozAJqQePSbQ7wexFWp93zS5G6hoxNEyHixwfdWHKsPgqaIPyBgZLRzavTyTu7rMqEKzCPghF3AFkO5Gp+W2OPk8ZO8V6tNRo4lSy2paLygv1gGpGZeRtIQNz25o8E538Oyt5k8UiEGo5HDUR5koZXCkEhkPl7h/jI4qhS6OUaecgglo49RBGq/V/wBPE0KIp4A2TQ0eRVXQU2Ejwf4VjIGqlVHdixThCioShXagtUIZSbWj6jfwNkBkXpOl8qCJCACiKpA5FgAGj78++S8BjGeKwPY4HuMYwGMYwMv/ALR+rGDQSKl+ZORBEB3Ly+nj9r/0yZrOop07TQx0ZJKSGGNT6pZAoUAE9hQsseAAScz3+0PUS/jenR6eNZJDJLIockR2igAvXNLZbj+zlvoujeQ51nUJ1klVdqsR5cMCt3WJSTyxoFiSx4HHYh7IuuLxeaVEbNTjSfUh/h3NMDvj9iVVSOD2urnV9TWNVIt2fhFjos5965Aoe5JAHucg6eZNXK242igbYiSCwbnzJIzRo9lDDspPNiqrTdeik1ZaEs4gVoEjgQsGbcvmFmC7I1BRVFsvYk8bbDU6QvsBl2hvcISQPtZ+qvmhfwM7ZTSdMmmKtLKI9psRIoZb5A3s3LkX8Bb9iQDkr8BIfrnavfYqpf78kftR++BPxnKDTqg9P+pJP8ybzrgMYxgU/irox1WnKqakRhJEfbzEsgH7HlT/AIs/OuieFxr5C0MbRQNy7SOXCCQLK8UCcctuok8KGoWeM/V9WD5b7fq2tX60azOf7Moq6ZCfdtxP6hiv/BRkGhj1NHa/pY9v7Lf4T8/bv+vfJGfLICKPORerdO/EQPEXeMOKLREBwPeiQRz27dicokSTqtbmAu6s1ZALGvngE/tiCdXVWU2rAMCPcEWD/LM5pvBZEokfVS2CTUIXTqxY738xYxT2b7888k984S9J1cGnaKPUsLaKOKUqjmOOto/K2hfq2gkk2LPpwNdjM/J0HUsCG1z0QQQIYgCDwf4dw4+D3J+wE3oHSPw0WwySSH/vZDKR7ABmAofasCzxjGBU9XKxSQzdj5iwt8skp2Kp/R9jX7U3ybz0GhXUdVkdtx8lyfLG2gwTTBHbsRuIsWf+xH3GaHxX/wBTmrghbBq9pBBD1/dPq/bIfhaIefr3r1tqdpP9xI4tg/Qbif3OBfoxPcV+tf8AtlEemasSFxLpywBVXaJyxTduCsolC37FhX6DtmgxgZibRazURiIv5KmDZK8iI7PJIKYxrFJ+Wy88liLI4NXkzpvSNQk3mTahGFNaRRGJSzEGyDIw4q7rdbH1Vxl3jAYxjAZE6t1NdNC0rglUq9os8kLwL579sl5G6l09NRE8UgtXFGuCPcEH2INEH5AwM/rdZG/VNCVpi2n1TKR/YP4ej+//ADz48WKNVqtJowzj1NqJTGxRljiFJZUggM7AWD7ZnfDcUmk6lNHqDvOk0bCDijJBvL7j7b+QpI9wfjJQgki0ihCDr+ptbPz+Wjjc5B7hIozQ+9ZBaMi6xm02j/K0yP8AnyxHYXcUWjjZOSx/ie//AJ1Wk0iRIscahEUBVVeAAOAAM4dH6THpYEhiFIgAHyfkn5JPJPycktMAwW+T7d+Pk/A++URtT1qGMkPIq1YYk0qkBWp2+lDTqRuIvcKzzS9WSRygsEJHJZqqlMgUd/qHlmx9xkSbwhpXdnMZBckuEkkRXY/UXRGCsT72OaF3WeN4SgVomhjSHymBCxrtQgEtXloQhNkkMQSLNd8C5vOK6+MyGMSIZFrcgYbgDyLW7F5n+n+CIadpRKXeR3f8+UBmsqG2rJQ3KAf8xHbjJ+i8KaeGRZFjBZRStJcrL/gkkLMg+ykD7YFxjGMDxlsUcy/+znUA6COPs0d2PsxZlr7Ua/VTmpzJeEemKmo1oHG2bYtHlVO7UAfFXMeDga3GcQ7L9QsfK9/3X/lf6Z9yy7VLUTQJodz9hfucD7xnGHWI9bWBu6og3tO1q+aPB+Mp/EPiBoNyxp6liaYsw9OxL3BBY3vxyLFBgT8EL7GfKDjnn759YDGM+ZJAotiAPkmv+OB86hVKkPRVvSQ3Y7vTRvvd1X3zL9GmMUcyRbnnk1E6rvN0IysQdr/hRBHfu3HcteX3WRu08gC7yy0o5+puFNryACQbHIq8oPDfRtzTzeZIshnkQspViVi8uHnehHqMW40Bya7DA02h05jjVWYuQK3HufufvnfPAM9wGMYwGMYwGMYwMb4403kzwayrQBtPqKuxBPQDcf2W5/cZG/2caIbXmmlEjxKsCEkUkCAMKI4pibv3CjnNH4wgZ9BqFQbmMbcAWSO5oHu1XX3rKXpMen0/kzoFEUqIpZeEEgtkcqOBZaQFvYkfJOBqRKZPp9K/2iKJ/wAII7fc/wAj3zrFCF7fue5P6n3yom8aaNX8sTo7/wBiK5Xsf3YwTnzN16dlB0+jla/eZkgHx2Ylv5qMC9zlqNSqAbvc0ABZJ+AByeLP6AnsMoZtZ1J2VY9Ppoh/E8kzS0PsiItn988g8Lybt80kc8vbzJI24H9lEEgVF+w7+9nA0mMrf6Pm2kCfZxS7IlAX4IDbv5Z5oekEczt5zjs7Cv5Je1Ow+kDAs8YxgMzPhST/AHrqCj6RqFP33NGm79RY4zTZhIvxEXVtTFpfKp1SZjKWCqGMasKQWzcORdfX34rA3eRuo6ETRlCzJZUhkIDKysHUiwRwQOCCD7g5JxgZz+pELyK0/wCesasI1kUEhpCGlZ3HLlm9VcAEnjtU7R+FtLCSYoI0sFTtWvS31CuwB9675a4wGMYwGcdXpw6kFVeuQHFjd7exr9c7ZA10MqtvhO48bo3NIQL+kgWrXXPb5wK/S+G3T1eewZa2Bd3lILtl8tnJZW7EE8ADbtoZ18O2raiNyDIsxdtoIXbKA6FQbodweT6g32yYmp/EwEwuY2Iq6BZHHdXVh3B4Knnv275TdDkmGvnWdVVmijb0G1YBnCspPNgHabA+kfYkNPjIem6okhkCGxGaZv4N3O5Q3Yla5rtdd7qq0/jKN2iRRcktMBYpYnJ8tmP9pkpgoBPPsPVgaHGZvqHiSeOV1XSSkKfR6C6zArwfMj3CL1WPUCaAJAuxz0vXJ0kj/EwyoJVjjCny3CzbyHZpIztW1ZSBfOwgC+CGoxmfXxkheRV0+qbYxXcsDFWruUbsRfHtnuk8SyyzhF0kojIsvIViZeRdxSUWUWOULd64wL/GMYDMP0zwlp5NfrCyWkbx7YwzBA0kaySHYCFIJINGx34zcZRQoY+pyV2m06N/nhcof/LIv8sC10nT44RUUaRj4RQv/wCoyRjGAxjGAxjGAxjGAz876Z4y00fVtUXYhJhEqSkVGPL3xkb+21mDU/YlTz2zd9R6emoiaKQEo4pgGZCR8blII/Y5+dz+BiJ/wo/MSbyJJn8vyUi0+mao44ypI3sLHf8Ahv3sQbjpnifT6mV4tPIJTGAWaP1ILNAeYPTu+13lrme8FdGm0sLpMRXmuYkU7lSG/QA1bj8+ok5ocoYxjAYxnhGBGm1ybVO/h+FZeRZVmBB5HYGvbtlCvik7gkLR6lt+3buKTAWAdyLHQC3e47RtHyRf1B0dTGunkWpkRSkjfmqfLIUFd3YdtyUOJCAT3yy0kzRLR07KdxLeVsZSx5LD1BiD9xeBDl1zRagSHTyqjKRKw2MoC0Vc7HJavUv03R+1ZWzyyajXTHRPFX4eJHmLbtpZpWUx7QQSFJYgkA+jkd81el1iSAlCDRoj3U96Yd1P2OZT+hVl6pMh4hEcTyRqNqSyEsE8yvqAAY7ex4u+2Bw6W51Z/DQTP+GWNlaSJAi7b2KqFiW3GnJck2Oa53Zq9Pp1gXYls7EsSxssx7sx9h27CgKAHYZ2kkEagKAOOAKUADuT8KM90gBG4Nuvu3zXHH2HsP8A+kO1Z8vEGqwDRsWLojsR98+8YHHS6URqQLos7c/Lszn9rY51rPcYDGMYDKOJL6m5J+nSxhR8b5Zt5/fYn/hGXmUumNdRmvuYIa/wq89/6tgXWMYwGMYwGMYwGMYwGMYwGM4Ra1GAKsDbMg+7oWVx+oKt/I59pqVNUwNkgURyVvcB8kUb/Q4HTGM+BKNxWxuABI9wDYBI+DR/kcD7xjGBlevdXX8QkYcgxncXh2s8Vq6ESKSeCSvdee1WAc6S+KjDRdoZksgtFKqSCgSbilYAnsCA1i+2dNZ0xjqPzq8mVhaqx+qNJCN54/LKgkoONyi7BORNR0qCFpF0YlEx2moLKqT9JO8+WnF9z29iKGBbaeTTatt238wKLDq0coQ8jcrU2wn54ysh0yaPXSMGba8ANSOSibGYmmY+lANzGzxzXsMpdcWTU7dZqxA8UJaNrvaJSFtDavK1xtYIKihYbdnHTdcWSCfzYp55ZEdi7okdaRb8mUKSAF2sG4F2W4wNC8o1IWRnaOAsNpdaOoNN3RuFhC2wDDn6jwPVIXxcnJ2gqHaMFWB3lfUPLHuNpRiTQG7gn3yWu18R2K8DRzqyMTrJS4EgIqixZQvY7mC2OFBPbb9G0al21G9HaVVUGP6NiXVH3Jvk8dlFenKJHTuqeeSUQiOgVdgV37gCCoK8r979u1EEz8+IYVQUoAFk0Pkkk/6k595AxjGAxjGAyjnXb1OI+0mmmU8+8ckLLQ/R2/ll5lF1Uf8A1DR8j6dTx8+mPtgXuMYwGMYwGc5tQqVvYLuIUbiBbHsBfcn4zplZrejtJJvXUSx8C1URstrdECWNtp57ivbAs84x6tGNKwPftyLDFCL7WGBFd+DlG3QZ6ZBqH2tIjGUvcwRAtKoCBBZFEkGwTdk8e/1NSxun1DAMH2syFd28Ssa8vglwGsUV52lQSMDQHMlq9DquoMqTLJpIFVWcAxM7zqwNKbkBir3IBsDj+zq2sduft/yOc/xQ3Kp4JugeDxzx8/tgZ3U+ByxJTWaiKixj8tgu3exkk3//AHbYk+r5+wIl6rpWp2xokqycsZJJCUdSXDhoxGOaG5AlqKqyRYNjopyWcNybJ79hudFAH6JZ+5OQYpg1kupkLME5B2orNTfrTcgf3QcCJp9JqwZGLAlp/NZRKzBI1RFWGMtGobfts3tC7z3PJmeG+mzxhn1MzyM5JCNtIjBZ3C2gAZqYAnt6QBwBllpoAoFFgOeGN9/f1c/f98kYDGeHIfTZi4Y+2+QWfcq7J/IBQPvgRPE+nQwM7hS0frj3/SJFIK37AE0pPsGPIBOcOoxbxCum2xOwZ1YCiibd1lBVqX8tSCD37fE7rvEYPltNR5RQDuQhg49RA+kk0TyQB75RdM68BMiIqKl3I6gFtrLUIlEdrEzFlo7iCEPC3QDprulpp4ZZZwG9J2oN7rupuXY2ZHYmt7AACgAOSar+jgdcIIiCW0aQTMvaNY2QSUT/ABMhCgCyCQT25vvFWgLRg+YQGkhVkcb42UyIApX+EE1bfcg2KrPudRDqZVZEjZljj0yxMoqMs8jkWigruUb+AwXmyasLvV9VW33osqHUCFF8vedixhm2rVufMDLfYbfsc+JvD0cLFxAXjc+YwVQZYZR6gyEeoj2oEkUKsE1H8F9UR2CAiVyiymRSHoSDcUsfQoffS+kAbO5JrVa3UBI2bcq0pILmlBA4s/GUe6XUrIiujBlIsMDYIztlJ0fq0U1fhlH5gEshogDdV3x6nPbjtRv2Bu8gYxjAYxjAZnuqg/0noiTS+Xqh+r1CQP12hj+xzQ5lPGHT/wATq9BEWdB5kshaJjG/5cRFB15AO6jXscDV3jKvT9DMf0aif/O4l/8AUU1+1ZN0unKA27OSbtq/kAoAAH6fzwO+U3X/ABENJsBjdt4b1bX8tSosB3jRyCxoABSftlzjAyf9cme2EMqRLIlyNEfLaEsEZkcEluWB+kUAfg5P1HjTTRGESuyNMm9FaN721fqAU7DweD32n4y8K3kPTdLWJ9yAKvlrGEAAACFytfFb2FffAqJ/HMXAhjnnYtRSOF1cD3apVUEDi+eLzQaeXeitRWwDTCmF80R7HPZIgwpgGFg0RYsEMDR9wQD+2eTEVRO2+x+/f379sDplT1PXKjIHAHrA9RFbGtd1n70PsWHzeTGfjbJ2I+ocA/y+k/8AxRyBr9Qifl6kHYeVlItQQbG5gKjcGiGNA1YN2AHz02SvOmDejewqT07Vj4b1EWo3eYeb4Ptkbw5EXghMi8zCSZt3J2l98a/biQcfr8kmiOtOq1MehkZQpleSXZyuojVIpY9p7BJCzFh/3bLeW03WJ59R/uUQeNQ0fnyMFhDkjzGVR6ptpVQNoAJ3jdgW+j13nOQCQqMy0LsmM7bZr4BN0vuBfIOWmZbpXV09UOmYFNOdskpoK0tFpGZuxpjZ2my1j0gEnp1DrUjQQ+WCo1EkaB2anCNbyMFQECow1EkEe/bkLTWTPIdkBAq90jC1BHYAWN5vk0a9NE+2TNLBsRV70Kv5Puf375G0FtyPor01Yv42rdBK7XZN3x7zEcHsb7jj5HB/1wPjVTbELUTQv0jcf2Hc/oOfjM3GXXTSbGgZDvZyEZfLWVmlY7CfzFCuTVr++Xcupl5Cwgm+7yBUK/qoZr+2398ianpk0rbt407KKDRfmMw9g+9QuwE/TRPww9wh6ZFMCxzzt5m+NpCSDubh0KkcCNvL9JFfSb5sZC67IsnUIiJIgE08y7ncbVeZo4xx3LV7cXffOum8KmF97RR6gUQy16izEEyhZD5YJAooKAAFH2z3R9LM+olkQtpTFUKKI4SNpWOVyRTcksOx7D9cCfpfDumCneRMfSXaVtwJ2hQxQehRQ7BQKArgDJH9AaRlIEEBFUfQhofrXH/xkObwkXADzs4BLFGjh8pjRA3RrGN1e24n+YFc18A6c35g3giqVUgFc8fkIjEcngkjnAh+HJI5GGySWMLFFHy/pdl32Bvuu6kAUacGqIObHI2i6dHDGI41pRzySxJJskliSxv3JyTgMYxgMZ8hwbojjg/Y8Hn9iP558arVpEheRgijuWNAe3c4HXKjqigavSMfdpUH6tGz/wDCM5L6Z1ITqWUEAMV9VAkjvwCSv6NR+QMjdYUmXShRyJixPsqiKYMf33bf81+2Ba4xjAYxjAYxjAZR+I9U0MTsRG6UNodxG/mc8KzAqbO2ve778DJXUwI13LGXc3R2mQg81/y7gfdRyM/rtLqC6SmGOARN9SbZZCJaSQoCNse1edzX2IqjZDhp/FEgiE8StJDGQuoilKrNGpI3MIwu5dt3tdvpHtmvi+kNEQykAgXwQeRtPt+nb9MxPWPDul1DSLpAZ9Wy0834mRdligZZI2447RgcgdgBlb0zpPVOjQbmmhm08a28YBYqPlQ20mvgML9gTijzxX4R26pJOnDy5ZhKrJVBGZdpZR/2ZKu5+Lojvk7qnVNRDDp9GNHNGjKI2MRRncIhLxxbXpN1H8xiKBJq8n+H/EP9Jq8iGFZYxsVfUSCxViX91DbQtC69XJyZqumyaoJBqgoJZpPSQ5SOPavpYoBvYuOa4Xd75BD6j1kJHHFPHDooH/LJMqPIsYBuMRoKXcAUsM1X2s5YaHp345xqJlKRoT+Hj5Q03DSyD3ZuwBFAc0byPrf9nWmVN8CFJlVtj7i5tgVNhyRzftVXYyXP4pOk2prEZWJpJE9Uclf3mI2N/db70Wyi/ji2juT+pvK/oEoKOu7eyySB2ru29xzQq6A4HbI/UeqSPpy0UTANQBLqrUxC+naTzzXcUcsOmTAqVETRBPSFYKBQArbtJBWq5H/scCZjGMBlVpDs1kyXxIiSgf3luKSv2WL+eWuUuqYJ1CJifrgmXsTyjwMNte5DNY+w+MC6xkaaR2icxja+1tnmChur0kgc1dffM4kWuqOOJV09ybzwk8UcCps8qwUbcWG4BVobgLoHA0mu16QpukYKOws8s3sqj+Jj7AcnPvS6kSIrr2YAjt2PI7Gu2Ui9C1DTxSzaiNvKLEbIDG21hTJu85htahdqfpFUQDlv07RiGGOIciNFQH7KAo/4YEnGMYGZ6lotYfO2FVLho42iemG9rWWRXXapjUBfTuYgk/AH1q/C88ybJda7Dgn8mEUw5DIVUFGB5VgeKHfvmkxgRdLofK37CSXcudx43EAECuw4/wBTkDqcjLPpmK0PMKEg3w8bgewI9QTLnKzxC+2JWP8ADNAf0HnRgn+ROBZ4xjAYxjAYxjAZR9e1EOnjfUat12L9AblQa4pf4pCb+9dq5JttWDsNMV9yVG5qHJAFHk9uxzJ9Z6YS66idW8qGKdijOWJMieWEA3G5CCbYUBYUXZOBnug+Ltunh0kOkmfVyAStuWOJC7/mvK5BJSPceGoEgCvbJfVdFJEDJ1ctNCATFHE58hZPUVSTgSOeAFkex80eTJ6AW6Pp/wDekVpJQGZo2LzSzGgI9p+rbwgogdiByckx+HptfKuo6jUcKeqPS3YHwZ27E13X9jXKmCgj6HJMdOsf+7vO7OBEvk+VoohV+WvYszgjdZ5W+S2bHWdFOkj87TebJJGLKyyyS+Yn8a+tjTEcgj3VeDkbwh06H8TqZ4CWjqOGMmR5QVQF3Kl2NKS4AANUgPvmtOUcNBrFmiSRPpdVYfowBGea7QpPG0cihlYcg/6EfBHcHM34cgn0kKEHztMwLbQD5sAYlgqAf9LGAar6hXG7sNBoerwzruhkRxQNqwNA9iR3A/XAzsPT3AaOeWcOj3ExuSN6po22BfVR4KMbBWxVqcs+h63UyM34iExA3t9QZaBAXsbUkWSGF8+1VlxHKGAKkEHsQbBH2I7594DGMYDKjW863TgeyTsf0/JT+dsP9ct8rOqRfn6ZhwRI4J/utFLY/dlQ/qowLPGMYDGMYDGMYDGMYDKnxV/1SQi7Xa4r5R1cf6jLbKfxOpaKOMd5ZoV/yhxK/wD5EbAuMYxgMYzIzeJJo1l2QvvJRYo5w675y7eaiPR3IE2kEAKOeavaGuzjpdYko3RsHF1amxY78jM71eHW6mMIYIoxuUkrqSysAeVkXyQWQjuAQT85ddJ0ZhjKsRW+QrXYIzsyLz8AgV2FUO2BMkfaCaJoXQ5J/QfOZbWauSSUvOdmm04klZV7s8Oxltr5VSSeKtkHArnUo4IsEEfI5GZvxZAPLi00S+qdvJFcbYeHmP39K/fkjA7eHenGTbrNQLmkW0U9oYm5CL/eIrc3cnjsMl9c0CzGFJAHj8wlkYWrERyFdw7EAgGjxYHxloBnI6e33Hmh6R8E3uP6kUP2PycCh8Laf8M0se3ak8jzw0No2vVoRXpYABgPhv7pq16vNSbFvc5VfSaIUsquwPtQbv8AJGfeojLyxj2S3J+9FFH/AJmP+UfOSDApbcQCR2J7juOPjuf5nA9hiCKFUAKoAAHYAcADMpp+jpEghmgZvLNQzJGJaWww7AsvqslWG0/cZrsYFeNEh9nQt3KF4wW9yQpq/wBc76fTMrEmRnBqg230kfG1R3+99sk4wGMYwGQeomngPt5lfoSkgB/nQ/fJ2c9Rp1kXa4scH45BBBBHIIIBBHxgdMZF/o1P737yOT/PdhOnqB3c/wCKRz/74ErGchph8t/4m+/3++dcBjGMBjGMBlb1b/pdL/8AmP8A6GozzGBZ4xjAZ4cYwPcYxgQ9coVbAo33HB/nlVHz1GK+a0jEXzRMkdkfrjGBocYxgeZ7jGAxjGAxjGAxjGAxjGAxjGAxjGAxjGB//9k="/>
          <p:cNvSpPr>
            <a:spLocks noChangeAspect="1" noChangeArrowheads="1"/>
          </p:cNvSpPr>
          <p:nvPr/>
        </p:nvSpPr>
        <p:spPr bwMode="auto">
          <a:xfrm>
            <a:off x="7974013" y="-2193925"/>
            <a:ext cx="5238750" cy="4581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29700" name="Picture 4" descr="http://sampad3hn.ir/olamzist/wp-content/uploads/2013/08/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7858180" cy="6429397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716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به دندریت ها یا آکسون هاي بلند</a:t>
            </a:r>
          </a:p>
          <a:p>
            <a:pPr algn="ctr"/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 تار عصبی </a:t>
            </a:r>
            <a:r>
              <a:rPr lang="fa-IR" sz="4400" dirty="0" smtClean="0">
                <a:cs typeface="B Titr" pitchFamily="2" charset="-78"/>
              </a:rPr>
              <a:t>گفته می شود . </a:t>
            </a:r>
          </a:p>
          <a:p>
            <a:pPr algn="ctr"/>
            <a:endParaRPr lang="fa-IR" sz="4400" dirty="0" smtClean="0">
              <a:cs typeface="B Titr" pitchFamily="2" charset="-78"/>
            </a:endParaRPr>
          </a:p>
          <a:p>
            <a:pPr algn="ctr"/>
            <a:r>
              <a:rPr lang="fa-IR" sz="4400" dirty="0" smtClean="0">
                <a:cs typeface="B Titr" pitchFamily="2" charset="-78"/>
              </a:rPr>
              <a:t>مجموعه اي از تارها در کنار هم که توسط غلافی </a:t>
            </a:r>
          </a:p>
          <a:p>
            <a:pPr algn="ctr"/>
            <a:r>
              <a:rPr lang="fa-IR" sz="4400" dirty="0" smtClean="0">
                <a:cs typeface="B Titr" pitchFamily="2" charset="-78"/>
              </a:rPr>
              <a:t>احاطه شده اند </a:t>
            </a:r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عصب</a:t>
            </a:r>
            <a:r>
              <a:rPr lang="fa-IR" sz="4400" dirty="0" smtClean="0">
                <a:cs typeface="B Titr" pitchFamily="2" charset="-78"/>
              </a:rPr>
              <a:t> را تشکیل می دهند.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8194" name="AutoShape 2" descr="data:image/jpeg;base64,/9j/4AAQSkZJRgABAQAAAQABAAD/2wCEAAkGBxMSEhUUEhQUFBUVFBcYFRgYFhcZGBQYFxUYGBcVGBQYHSggGBolHRQXITEhJSksLi4uFx8zODQsNygtLisBCgoKDg0OGhAQGC4dHCQsLCwsLCwsLCwsLCwsLCwsLCwsLCwsLCwsLCwsLCwsLCwsLCwsLDcsKzcsLCwrNysrLP/AABEIAJABXQMBIgACEQEDEQH/xAAcAAABBQEBAQAAAAAAAAAAAAAAAQIEBQYDBwj/xABLEAACAQIEAwQFBgoGCgMAAAABAgMAEQQSITEFE0EGIlFhIzJxgZEUQpKhsdIHFTNSU1SCk8HRYnJz0+HwFiQ0Q0RjdKKytDWDlP/EABoBAQADAQEBAAAAAAAAAAAAAAABAgMEBQb/xAAlEQEBAAIBAwQCAwEAAAAAAAAAAQIRAwQhMRITQVEyMyJSgUL/2gAMAwEAAhEDEQA/APcaKKKAoqPi8XHGrNI6oqi7MzABR4knQVn34/FDhUMuIUPIsgiZiBzStzdTsRYXHjpQaiiqbAdp8JNIIop45JDfuqbnu7nSuc/bHAo7xviYVeNgrqWAKk7A3+2gvaKzfD+2uGnxAhhLSZhdZEBaMkespYeoRp61r30rRg0C0UUUBRRRQFFFFAUUUUBRTJJQtrm1zYeZ8KoMX20wqOUHNkKtlYxwyOoYbrmC2uKDQ3ovWBft47yMsUMtiUEfoJy5uxzEqVC7AaX0vWj4txTIqEq40EjgC7KqsuYFFufndL7Ggu70tVvApmkiDlnbMWKl0CNlJOXu2008dasqAooooCiiigKKKKAopCaa0gAudANzfbzoH0VFh4hE7BVdGJXMArA3XbMLdPOnYjFhCoN+8SNOllLfYtBIorhhMWsqB0uVba4IPwIuK70BRRRQFFJegGgWikvRegWikvRQLRRRQFIaWigz/FuznPkbPM3JYozw5UszJbK2cgsNhoD0qZJwWJ5llfMxQHloTeNCRYsqbA2Nr1aUUFdiJIoXiXIA0rlEKqNwjPqegsh+qlwnB4kuTGhZixZiou12J1Ntd6h8e/2jA/8AUP8A+tNV3egjR4NFfMoymxFhop1vcgbnTepIFLRQFFFFAUUUUBRRRQFFJei9BD4rw9Z0yMzrqCGRirqRsQw2rjgOGQ4ZSRcWBLO7Ek3OZmZifr8qXjPETEECI0jyMVQAELe1yZJACI1sNz7Khx8DaUh8YRKQbrGARCljdfRknO4/OPnaw0oOeI47M4vhMO0qjKS7nlqVv3hGp7ztYG2ii5GpqfwiHDsWxEKjNLbO2ua6/MYH1SCSCvQ3qxtVNjsDJE5nw4uTrNFoBMB84HZZQNj12PQgLuiovDsak0auhupvvcEEGxVgdQwIsQetSjQFFF6KAooooCkNLSXoM12ixuLBeLDRyZmCcuUKhjTXv5ix9a3kRqPOor9lMRLHlk4hiwCdV9A2YBja55fXQ287Vr70tBmOz3ZIYV8/yieUgWCsUVLa7oigH1jvXWXh0+IaRnc4UgqIjG6u1gGDMQy5RcPa1tK0VFBjsRwnGYa3IxU8kOpdTynlTQC6NIpzroe6dbkWNhau+A+VvZ8PjY5ksQyzQBWVgRb8nlK6XuGF9Qa1VYXtfi4A8qQzLBjjFowGrDoj6WbyvqDtaiMspJur1vxgut8LJb5gWRC3kHLEKfOxqHxDtDiYEzzYaCNdrtjFAv4D0W9ZQ9pDDBJgZHlMtsizWvq9iozdN23qJnwi5cG5MhhkmKiTM2hjBW7HQnc1G2N58fhc/wCnk5ScywjDjlBsMcwkMhLZbWG5Gh2G9VuD7XYhFPpw6I6M8sg7zBtWRUt4XPlpVKvFo3jkbJbk4YRJn0uZDa/lt9dMXhyxGT5QY80qxlbE2jTLqRfc6b+dRtzXmyvdscT2mx0iScvkwnMDE1jJ3CC12U9SoB99TMD2zdZAuIVFjy5RLmF3dUBNlGwN9KxOABndAZSwm3QArlA0IHhZco99Lho0CvzU9CkcnIJ6sHv53bYXpsnNnPl6Tg+1SMkjzIYFjKi7EHMGW6kW8qu8BjEmjWSNgyMLqR1FeRxNIVixEQDyMJGKue6hC+Xh099a/B8bMJRBk+TRxnO97nMBclbb942HjU7a8fPbe7a0tQeEcSTERiSO+U33FjpoanVLrFFFIxtQBNcjilABuLEgA9LnamYuR19Vc297WuNNCAd6yjYstNg1KyxNI55ytGyqzRxs4a9st8yAaHrQW3aNrTYI+E8nv/1WbSlj4iZGiYG18PI7L0BFhY+xtKOOfl8D/wBQ/wD601VvaLAqJ4VibI+KYxygGxMQUu5QX7puo1HjQaDguNE0Mb3JzIDqCCdBc2Otr1NY1DwPDkjN1zE2td3ZyB4DMTYU/icgWJ2JsAjm/h3TQV83HJAxCYTESKDZXUwZX81zSA+Wo6U38ezfqGK+lhv76qbhXEIgkCiYvMY1J5vdVAAMx5egB1sB51s4muL+O2lqCl/Hs36hivpYb++o/Hs36hivpYb++q9ooKI8dm/UMV9LDf31Pbis7QyOuElWRLZY3aIGTqcpVyAdxqRVzai1Bj8LxqeJRfCTRRPIBzMTPGSjO2twXJy9BY7kACpmN4+7CQYSM4gqwUNGVsrABmDM5A8tL6+FaNkB3ANIkSjYAddNNep9tBneDviebGGieKLkEurMjBXLXVQwYnOASD83a1aQUWpaApkpsNTYDc+FPqJxQvy25ah26KSAHFxdbnTUXHvoOMHDk5pmRiM698AjJIdMrkfnAC1xuN72FP4nxJYVBYMxY2RFF2c+Cj+JrP4j5eY444QYHeUuWYJLHDFr6JjmUk6i1hpt0pP9HsZIyHEYyKVUkR1y4XI65Te6Sc05S2oOh0NutBoeEYxpVYsuUh2XL1XKbWNiQT7KnVE4fhOXn1vnkZ/ZmN7VLoEpCaWuGMlyrfc7D2nb2e2iLdRy4nxJIEzyHS4AGpLMdlAHWqsYiViDYozeqN2IHguyL4k6mo7SpAolld5TciFNSzsxuSo6knQHoBeuuBE1xJiLRO9rIvfe24W+wA62+NSS7jQQXsM1getv510pBS1CRRRRQJXnvbCDD/KWGUHmIqzNYeje/oTfxJv8BXoVeWdpITNLioFK85JlmCE+uuVSvuup9lRWHUfgiYzEvy2PK5knytO5tmMIBv7OvvqmxE0sioUjXPlZpM+65mJZgfYoHxq4hxwaVnv3lw/ejOjJJojEg7XB+qoGGwhh5hkkztNE4GlgpEmWw8gFuTVI4duSYlMS7c2PLGOac3qqSkeVVPSw399Ml+ThUlkcO/NQICbgqEXu2G4JsKhq6o6LJLzYJLA2Xu5s3plXqRYAXrvg8IqMc0K8oMSjC5PoxnRVU7Fsw+FSh2eIRuXiYvNEAvLBFrFSZmJtcWv9Qp8OOISBCtsPGoEjka6jMwsdSb26fOFJhJkK+hitM6FHBUB85e7Zr6kZetOweNbPBzeXHEWkub2JKWzE9LWAt7KCVgMS0xjcPy1ld4uWRYquY3NtLFreHWn4KVeYYYe7dGVFIuiuzEsT/VUDTzrj8laWeSRgpUK7xC5spaxVjbzF/fVhyo0dCbIcOqvI+2QZSzX6EsWt7LUTI9C7KzBsNHlUJYZSo2UroR8RVwKz3YNg2BhkH+9Bk/eMWrQirvSw/GFqLi5E9V9Awtc7G/gfGpNRMXw9JAQ2azesAxAPlpRdV8ExzmaWCRheJVyi4JcXJ5mnSxQe0Hxrp2vYDCvrZ9OSRuJb+jyjrr9V6OIdnYTCUiUQsovG6aMjDY36++q/h8AkWOd2kkcrdc5W0ZI1yqoAuDcXqmWUi2OPqpuNixbvhz6C8MhdnzOM14nj/J23799+hrpNwttJQ2ecMGzttpcFAPmqQbaeFT72p2esbyV0TikNXjdtDBOG3tlU+7NmtVVPipMVNlcBIYyByyQTNMbFQ1vmqNbX1NquAbVF4DGhzI4Blhlc38c3quP2bD3Vrx57vdjy8ep2XOHhsovYnqSBepFItLWjKFopKL0SWikvRegWikvRegWikvRegWikvRegKouw3+wYX+xWr29UfYb/AOPwv9iv2UF7RSUXoA1n+1OIdQqxjNJJ3IlBsbto8h8Aq9fOrHivF4cMheZ1QAE6nU21sF3J8qgcCR5mOLlUqXW0KHeOI66+DNoT7vCiL37O2D4MoX0oR3IF9O6oGgVL+qBXReExIWcF1v63pHIt4DMe6PZUXi3G1juguW2CqMzk/wBGPc+02AqHgxKEBmRgFNwJJFGhO7ZSSx9worMt3Wmjwcyst0JIGlzfX2E71IqLw+YutyLey9re8CpVFxRRRQJXiP4TGMfFSyMY3MMZVr6HV7j27V7dXh/4UZQ3FGW17QRi9r2N2O3vquXhzdVdcdR07QJLZcZCXI/3kfdfpqdR9RNSJIVkUiGaOU8p40EpySIHOZiPE9NaoeSVtkYEeB2HsNdJIlYd4A1nt5M59eV/hWMclnidE+TkE5AVEmWxsVuO8QDTMFjoisBd1DIJJbE2Oe2RVI/hVHGGQdySRPIMQPhe1c04ziQSDIx0ItlDH4stTtpjzTLu0GBhw6SCbOOYzT94uTpyxbT+sTamw4eGRIVK80R4ZwAqlhzHY6kroG9tVmHx+IIuXC38Ej+5pTsRNK+rSv5m5A+ithS1GXPjF9PNkDGVlhQqBbRptwRYDQbVnu0nEHmiKIuSLci/ec9Gduvsow8S65bnpfp52pOKKOXJci4Gmn+dabrPHqb6pp7T2HgycPwqjpAn/iKvBVd2eFsLAALehj0/YFWIrWvex8QVUYnjaK3rIUzBGbNblsdAHB2udKtZFuLHb2kfWKzT8I+UOUaGJYA13JU8yYg6KcwvbxOt6Js2fL2lUSNCq55MmZVR0ZmOosVB7o/pHSl4bhjHCiNqyqM1vE6n7anS8CgK2ESJbqihGHsK1B4a7HmxuczQyZM3V1yqykjx71qy5ZuNeHt2rI/hH4viIFj5V1jbNnYDqLWXN83S9VHYPtFiJJxEzGRCDe+pXaxLV6Xi8EjrZ1DA9CAR8DTMJw2KL8nGiX3yqFvp5DWufTu9yenWkhdR5VFx/D0ksWLIybSK2Vk6+t4eR0qRPIsaM7bKL+fst1J2rlheFGe0mJF76rFrlS/5w+c3tq+GNrnzykYCTtPigSBjSbMQO7FrYkX9Wm/6UYs/8Yw/Zj+5Xp82FgiW5iX9mIE/ACowxeH/AED/ALg/yreYZPMylnnLTzYdqsX1xrX/AKsX3aUdqcX1xjfRj+5XpBxOH/QP/wDnP8qcuNhG0Mn7hv5VPt5I3P7vOV7TYo/8a/0Y/uU09pcVb/bXPuj+5W+xvHIYinoX7zWJ5RFvMC2vSrmCNGAIRQCOqgH3iovFlO9pj/K6me3ki9oMTv8ALZvgn3KcOP4n9dl/7PuV6nisRHEQDGx0+ZGWA+Arh+NI/wBFN+5b+VPay+03t5zeZjtDif1yb4J9ykbtBiP1yb4L9yvTvxpH+im/ct/Kj8ax/opv3Lfyqfay+6j+P93mI4/iOuMm/wC37tMbjM51+V4j4/ySvSOGcbE0rR8mRbXsxSwPxGhq5KjwHwFReLKdraYSZzeOTx4cVnP/ABWJ+kfu1zw+MkjRUTEYlVUABQW0A6bV6o/FLEjky6H8zQ0o4t/yZfoVPtZfaN4+PVXlx4hiCPy+MP0/5UxsTMBdpcYB4lpQK9U/Gv8AyZfoVDn48wkVPk8pVhvl21tqKThz+1cssZ/3XlruCwZSZXU57MDIXC/nEm9ri+9bzgBkxS55scWFhmhhAjyf1zbmDwrr2k4RyGGOwq5Xi70yKNJY/njKOoGu3SrmHDw4lM+VczAWdboxVgGUh112Iphjpvxy4/O3TC8Iwo9WKIn87KpY+Zc94nzJqNicFh4HMity3a1x6+byCH+Fqp5sHJFiOW0zrnQFMRZCSM1uU4tbcjvf0hVrHhp4SxJRgx9dIyWHhnBa59oNXrTHeu66wU2dQwzC/wCcpU/RO1SKjYFiVuWVvAqLA+6pNQsKKKKBK8M/CNJy+KS3v3ooyNNDe+1e514j+FAL+NGzC/oIjfw1eq5eHN1f6qz0D3WykA+BFjT4w3zrD2UrZQRsCfj8aWSYAXNZaeD/AIWo8uGuwOo8dafEwbUHSuwNETsWnENbSwHW/hXJ5LePuW9OgmvuCo8Tb7KSllS4xbpfT3mo3FSMjk7FPr10t4+dd4gCNDcHz/jXHiEV0ObXQgWPU6D7amK4flHu/BB/q8P9kn/gKnCovDIysMYO4jQH2hRUoVs+ox8A1GxmNjiF3YLfa/W3n76lU1/KizOS9r4crZVd5FZV5agm7ObJ3tgpuNfOm4HhmLjVmMkLO7s7rkIBJ0AD3uLBVHuqXiuDPI0ZeRiFkDsoOVe7qoCjfW2p8KmYvikcdwczEbhVJItUWbTLpXRcWTlq7goSzLk3OdWKsFA1bUaU8YmVtUwz26ZmRD9Em4qo7O4lInZ5lKtiWeWFzraIkWB/R+suh3v5Vsr/AAqntxb11mflSzzwxWKlWZ5UbRu4vc06rmsb9bVplrH8bm5uJgaMNGypLy5beuStsmXqhJG+5tarLgGCblKxkNj3u6TudWBDA2sdLVfHGSdmeWVt8L4rSgUiCwp1SEtRalpaJ05NEDY2FxtQzBRckAeelPcaVj5ey0uIdDizEUiDKirnYPma4d1YgBgANr7miNTyveI8bhhKB29c2GUZrb9422XTeumD4ossTSICct+7dcxttsbC+lvbVY3Ybh5Nzhkv7W09mum5+NTm4DEuHMGHUYdTaxjVQVIIIa1rE6daGj4+KKXsSoUIL6i4fPlKHzB0ox/G8PDIkUsio8nqBjbMfC/j4DrUN+ziFY+9eWN8/NZQxZi2Zjl0Gp+FNg7NKZTPNkllL3LGMWyqLIoUkhSBY5t6JWEuKCvZEDAN6UhlHKBW4ZgdTUfH9pcLCSJZVXKUuT6o5l8t226fZRxHsxhZ5ObLEGfQE3YBgNgyg2b31U4b8H2EjeR0RRnKZVIzLGF3UKTYg+e1ESSeGqhcOoZSGVhcEWIIPUGn2pI0AAAAAGwAsAPACn0SbammMXvan0URqGOgI1rNcKflYn5NnC5EJVCPXiLEx5T/AEO8pHgBWnNZzjwheeON2F3BRsps8Z0ZHzD1fDXfNRFx3pO47hc6hgL5Ccyj56EWZfbrceaiomAw0sQ5fPf+g0gDhlJ7o1sQwGlcI8RJBIsMssgYg5JGUPHIB421RvKtIuVx0Yfxosbg42VbNlJ8VFgfO3Q13pAKWgKKKKBK8R/CsxXiZPQwRfa9e3V4l+FAF+KEeEEd/PVqrl4c3V/qrPGQgi4IBA9x8xSpEPP43Hwp0sAIA10PjrTJIAbXvp1vrWLwXJw4J1Av4rrXeO4GuppxA0/lQDc0Mqa0bE3DEewfxrvBHbqT7a489b2zC/vqVFakVyt06R5T3enWiSO7It9GliUC9/8AeLtSH1rE6eAH2mpHBsPnxWFHzTOv1Am3ltV55Tw425x7qi2AHlS0ClrV9RBRRRQFQOK4JpUyqxS5ANiRdb94aeIuPfU+igqMfwnmNpZV5DxDyzMhFh5BPrqxkhzLlN7EWrtRQQMRwxWDW0LBdfzcvq5fCpMEAS9tLm/l7h0rtRQJS0UUBRRRQFFFFAUUUUBRRRQIGovWexvE8uKyhJAVy53KsYzDlZibjQHNYX3qBheN8QmDNDhYGjzuI2aYoWUNZWylL60F9JxmLmiJWDPnCsAfVJDEXO1+6dN6sr1luD8GmVI+YFTLiubkz5yq5HBHMsC3ea4vsDal4rx68scEZYPzgsiqO+EBBzai2Qgam97edBpkkBAINwdiOtMOJTMFzC5BIHkpAb4EisPJiOI844dYAESCykT5Axzi0mcISDZdF6XNX3DeGOyqcRHGhKzB0Viw9Iyn19Lk5bk6b0DpMfJiCUwpyoCQ85W66aWiB0kNxYtsPOufGOAAYSVIdJcocP8APeRDnVnfdjmH11d4PCJEiRxqERFCoo2VQLBR5AV2YUFJgJxjcNHJbK9g1hvHJb/PtBqzwUeVRdQpO4G1+tqoH4AyMZIrhhdWAYrzEuWWxGgYXte2tqtOGzljZXJA9ZZB6RT/AB9tBZilpBS0BRSUjGg443GJEheQ5VH1+AA6k7ADevB+22MdsfNIyZDZFyk3IFrgN+a1mvYbX8q9pXh7SYhpZWVljsIEF/RmxzO+tmfUW8BXh/HsWsmOxch9V52W/TuWSxP7JquXhx9bdcbmh7o9l/P30ABhTEQW9W+XQa/Z40OTa4UmsdPD19ESEL1Y+0nSup8ta4wx2ubMPbUdXctbMBr4jSpT6d99pi7m9h8Na64ca3vceAtamSQg+tr7adGpFgij2/4URdWJsQNzpbSpPZof6/hFF7c49fCN6hMdRm+3T4VM7NG/EMIbH8sd/wCzcaeFXxX6b9se5ClpBS1o+lFFFFAUUUUBRRRQFFFFAUUUhoFoqpwWNRWnzmxV2JvfRAoN/wCrvVY3bfDlSyx4l0+aww8uVtNLd29ja17UGporC8H7XzzyqnyeUAub2glFksMuZ5LAb6kb22rQYudHxEGV9UeVWUN1yi+ZeoH8aC6ovWQh7YRGSR1jxTIno2tBIe+rkEiw1Fuoqdw/HiSU4gCRIzB3g4KkZXazFDsSL6HpQaGis+nHQsU7/luSue6Ze+CuYKLHQja1TJOLqt7qbLDzjaxIH5uXe+lBZ0tqpezXE1xKvMnNyMwycxSvzBcKrAEC9XVAlqTIPCnUUBaktS0UBRRRQFMMYvfra1PooEFLRRQZziMWPE2WGWIRSG93iZmisuoBDAWNtLjcmq7i3AOJYhAj4vD5dzaCRbnzyybb+81s6WgzvAuEz4dZTLMsjPmayxhADqRrcsT01PSvC4r3I2LO2a/iWNyD7b719K14n287MPg52nRS2GlcsxAuIXY3IIGy3O9Vym3H1vHllh2+FGy2W3h/nSuUUdjex22/wroMsigixHQg10AtWTw96c1NwDY0kare9hfqaeRSLAoNwBfxtSoPt52rkqWIzSH2Agf405oQTqB7daQAL6qdNzoB76iJliSsgP8AAnr/ABqf2ZUniOFX1mWTMbdFCG5PhuKhMMygXFzax3JPgo3Jr0fsJ2YMROImW0jCyKd0XqT/AEj9lq1xndv0fHc+SVtxS0gpau+hFFFFAUUUUBRRRQFFFFAUGiigrOLcEjxGXO0qFb6xyPGWB3VipGZfI1KwWAjiXLGoUaaDyFhUmigTLVc3AcMZJJOSnMlXLI1u86+BNWVFBwweESJAkahEUWCgWArqUHx386dRQV54HhsoTkx5Q2cDKLZr3zW8aZL2fwzZw0KHmEGTT1yNifGrOigaiAAAaAaAdLeFOoooCiiigKKKKAooooCiiigKKKKAooooCuckQYFWAIOhBFwR4EV0ooMXxn8G+Dm1jzQNe/oz3b+PLOlZvFfg0xQN48RE/kVZPsYj6q9XNFRqMM+n48/MeJz9gOIJ83mf1ZFt78wFOXsbxD9AP3i/wr2q1FR6YyvQ8VeOjsJj2GqRL/8Ab9llqx4Z+Decn0s6IvUIC7H9ttPqr1G1FqTGE6DhnwoOCdk8NhjmVM0n5795vdfRfdV8FpRS1Z1Y4zGaxmhRRRRZ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196" name="AutoShape 4" descr="data:image/jpeg;base64,/9j/4AAQSkZJRgABAQAAAQABAAD/2wCEAAkGBxMSEhUUEhQUFBUVFBcYFRgYFhcZGBQYFxUYGBcVGBQYHSggGBolHRQXITEhJSksLi4uFx8zODQsNygtLisBCgoKDg0OGhAQGC4dHCQsLCwsLCwsLCwsLCwsLCwsLCwsLCwsLCwsLCwsLCwsLCwsLCwsLDcsKzcsLCwrNysrLP/AABEIAJABXQMBIgACEQEDEQH/xAAcAAABBQEBAQAAAAAAAAAAAAAAAQIEBQYDBwj/xABLEAACAQIEAwQFBgoGCgMAAAABAgMAEQQSITEFE0EGIlFhIzJxgZEUQpKhsdIHFTNSU1SCk8HRYnJz0+HwFiQ0Q0RjdKKytDWDlP/EABoBAQADAQEBAAAAAAAAAAAAAAABAgMEBQb/xAAlEQEBAAIBAwQCAwEAAAAAAAAAAQIRAwQhMRITQVEyMyJSgUL/2gAMAwEAAhEDEQA/APcaKKKAoqPi8XHGrNI6oqi7MzABR4knQVn34/FDhUMuIUPIsgiZiBzStzdTsRYXHjpQaiiqbAdp8JNIIop45JDfuqbnu7nSuc/bHAo7xviYVeNgrqWAKk7A3+2gvaKzfD+2uGnxAhhLSZhdZEBaMkespYeoRp61r30rRg0C0UUUBRRRQFFFFAUUUUBRTJJQtrm1zYeZ8KoMX20wqOUHNkKtlYxwyOoYbrmC2uKDQ3ovWBft47yMsUMtiUEfoJy5uxzEqVC7AaX0vWj4txTIqEq40EjgC7KqsuYFFufndL7Ggu70tVvApmkiDlnbMWKl0CNlJOXu2008dasqAooooCiiigKKKKAopCaa0gAudANzfbzoH0VFh4hE7BVdGJXMArA3XbMLdPOnYjFhCoN+8SNOllLfYtBIorhhMWsqB0uVba4IPwIuK70BRRRQFFJegGgWikvRegWikvRQLRRRQFIaWigz/FuznPkbPM3JYozw5UszJbK2cgsNhoD0qZJwWJ5llfMxQHloTeNCRYsqbA2Nr1aUUFdiJIoXiXIA0rlEKqNwjPqegsh+qlwnB4kuTGhZixZiou12J1Ntd6h8e/2jA/8AUP8A+tNV3egjR4NFfMoymxFhop1vcgbnTepIFLRQFFFFAUUUUBRRRQFFJei9BD4rw9Z0yMzrqCGRirqRsQw2rjgOGQ4ZSRcWBLO7Ek3OZmZifr8qXjPETEECI0jyMVQAELe1yZJACI1sNz7Khx8DaUh8YRKQbrGARCljdfRknO4/OPnaw0oOeI47M4vhMO0qjKS7nlqVv3hGp7ztYG2ii5GpqfwiHDsWxEKjNLbO2ua6/MYH1SCSCvQ3qxtVNjsDJE5nw4uTrNFoBMB84HZZQNj12PQgLuiovDsak0auhupvvcEEGxVgdQwIsQetSjQFFF6KAooooCkNLSXoM12ixuLBeLDRyZmCcuUKhjTXv5ix9a3kRqPOor9lMRLHlk4hiwCdV9A2YBja55fXQ287Vr70tBmOz3ZIYV8/yieUgWCsUVLa7oigH1jvXWXh0+IaRnc4UgqIjG6u1gGDMQy5RcPa1tK0VFBjsRwnGYa3IxU8kOpdTynlTQC6NIpzroe6dbkWNhau+A+VvZ8PjY5ksQyzQBWVgRb8nlK6XuGF9Qa1VYXtfi4A8qQzLBjjFowGrDoj6WbyvqDtaiMspJur1vxgut8LJb5gWRC3kHLEKfOxqHxDtDiYEzzYaCNdrtjFAv4D0W9ZQ9pDDBJgZHlMtsizWvq9iozdN23qJnwi5cG5MhhkmKiTM2hjBW7HQnc1G2N58fhc/wCnk5ScywjDjlBsMcwkMhLZbWG5Gh2G9VuD7XYhFPpw6I6M8sg7zBtWRUt4XPlpVKvFo3jkbJbk4YRJn0uZDa/lt9dMXhyxGT5QY80qxlbE2jTLqRfc6b+dRtzXmyvdscT2mx0iScvkwnMDE1jJ3CC12U9SoB99TMD2zdZAuIVFjy5RLmF3dUBNlGwN9KxOABndAZSwm3QArlA0IHhZco99Lho0CvzU9CkcnIJ6sHv53bYXpsnNnPl6Tg+1SMkjzIYFjKi7EHMGW6kW8qu8BjEmjWSNgyMLqR1FeRxNIVixEQDyMJGKue6hC+Xh099a/B8bMJRBk+TRxnO97nMBclbb942HjU7a8fPbe7a0tQeEcSTERiSO+U33FjpoanVLrFFFIxtQBNcjilABuLEgA9LnamYuR19Vc297WuNNCAd6yjYstNg1KyxNI55ytGyqzRxs4a9st8yAaHrQW3aNrTYI+E8nv/1WbSlj4iZGiYG18PI7L0BFhY+xtKOOfl8D/wBQ/wD601VvaLAqJ4VibI+KYxygGxMQUu5QX7puo1HjQaDguNE0Mb3JzIDqCCdBc2Otr1NY1DwPDkjN1zE2td3ZyB4DMTYU/icgWJ2JsAjm/h3TQV83HJAxCYTESKDZXUwZX81zSA+Wo6U38ezfqGK+lhv76qbhXEIgkCiYvMY1J5vdVAAMx5egB1sB51s4muL+O2lqCl/Hs36hivpYb++o/Hs36hivpYb++q9ooKI8dm/UMV9LDf31Pbis7QyOuElWRLZY3aIGTqcpVyAdxqRVzai1Bj8LxqeJRfCTRRPIBzMTPGSjO2twXJy9BY7kACpmN4+7CQYSM4gqwUNGVsrABmDM5A8tL6+FaNkB3ANIkSjYAddNNep9tBneDviebGGieKLkEurMjBXLXVQwYnOASD83a1aQUWpaApkpsNTYDc+FPqJxQvy25ah26KSAHFxdbnTUXHvoOMHDk5pmRiM698AjJIdMrkfnAC1xuN72FP4nxJYVBYMxY2RFF2c+Cj+JrP4j5eY444QYHeUuWYJLHDFr6JjmUk6i1hpt0pP9HsZIyHEYyKVUkR1y4XI65Te6Sc05S2oOh0NutBoeEYxpVYsuUh2XL1XKbWNiQT7KnVE4fhOXn1vnkZ/ZmN7VLoEpCaWuGMlyrfc7D2nb2e2iLdRy4nxJIEzyHS4AGpLMdlAHWqsYiViDYozeqN2IHguyL4k6mo7SpAolld5TciFNSzsxuSo6knQHoBeuuBE1xJiLRO9rIvfe24W+wA62+NSS7jQQXsM1getv510pBS1CRRRRQJXnvbCDD/KWGUHmIqzNYeje/oTfxJv8BXoVeWdpITNLioFK85JlmCE+uuVSvuup9lRWHUfgiYzEvy2PK5knytO5tmMIBv7OvvqmxE0sioUjXPlZpM+65mJZgfYoHxq4hxwaVnv3lw/ejOjJJojEg7XB+qoGGwhh5hkkztNE4GlgpEmWw8gFuTVI4duSYlMS7c2PLGOac3qqSkeVVPSw399Ml+ThUlkcO/NQICbgqEXu2G4JsKhq6o6LJLzYJLA2Xu5s3plXqRYAXrvg8IqMc0K8oMSjC5PoxnRVU7Fsw+FSh2eIRuXiYvNEAvLBFrFSZmJtcWv9Qp8OOISBCtsPGoEjka6jMwsdSb26fOFJhJkK+hitM6FHBUB85e7Zr6kZetOweNbPBzeXHEWkub2JKWzE9LWAt7KCVgMS0xjcPy1ld4uWRYquY3NtLFreHWn4KVeYYYe7dGVFIuiuzEsT/VUDTzrj8laWeSRgpUK7xC5spaxVjbzF/fVhyo0dCbIcOqvI+2QZSzX6EsWt7LUTI9C7KzBsNHlUJYZSo2UroR8RVwKz3YNg2BhkH+9Bk/eMWrQirvSw/GFqLi5E9V9Awtc7G/gfGpNRMXw9JAQ2azesAxAPlpRdV8ExzmaWCRheJVyi4JcXJ5mnSxQe0Hxrp2vYDCvrZ9OSRuJb+jyjrr9V6OIdnYTCUiUQsovG6aMjDY36++q/h8AkWOd2kkcrdc5W0ZI1yqoAuDcXqmWUi2OPqpuNixbvhz6C8MhdnzOM14nj/J23799+hrpNwttJQ2ecMGzttpcFAPmqQbaeFT72p2esbyV0TikNXjdtDBOG3tlU+7NmtVVPipMVNlcBIYyByyQTNMbFQ1vmqNbX1NquAbVF4DGhzI4Blhlc38c3quP2bD3Vrx57vdjy8ep2XOHhsovYnqSBepFItLWjKFopKL0SWikvRegWikvRegWikvRegWikvRegKouw3+wYX+xWr29UfYb/AOPwv9iv2UF7RSUXoA1n+1OIdQqxjNJJ3IlBsbto8h8Aq9fOrHivF4cMheZ1QAE6nU21sF3J8qgcCR5mOLlUqXW0KHeOI66+DNoT7vCiL37O2D4MoX0oR3IF9O6oGgVL+qBXReExIWcF1v63pHIt4DMe6PZUXi3G1juguW2CqMzk/wBGPc+02AqHgxKEBmRgFNwJJFGhO7ZSSx9worMt3Wmjwcyst0JIGlzfX2E71IqLw+YutyLey9re8CpVFxRRRQJXiP4TGMfFSyMY3MMZVr6HV7j27V7dXh/4UZQ3FGW17QRi9r2N2O3vquXhzdVdcdR07QJLZcZCXI/3kfdfpqdR9RNSJIVkUiGaOU8p40EpySIHOZiPE9NaoeSVtkYEeB2HsNdJIlYd4A1nt5M59eV/hWMclnidE+TkE5AVEmWxsVuO8QDTMFjoisBd1DIJJbE2Oe2RVI/hVHGGQdySRPIMQPhe1c04ziQSDIx0ItlDH4stTtpjzTLu0GBhw6SCbOOYzT94uTpyxbT+sTamw4eGRIVK80R4ZwAqlhzHY6kroG9tVmHx+IIuXC38Ej+5pTsRNK+rSv5m5A+ithS1GXPjF9PNkDGVlhQqBbRptwRYDQbVnu0nEHmiKIuSLci/ec9Gduvsow8S65bnpfp52pOKKOXJci4Gmn+dabrPHqb6pp7T2HgycPwqjpAn/iKvBVd2eFsLAALehj0/YFWIrWvex8QVUYnjaK3rIUzBGbNblsdAHB2udKtZFuLHb2kfWKzT8I+UOUaGJYA13JU8yYg6KcwvbxOt6Js2fL2lUSNCq55MmZVR0ZmOosVB7o/pHSl4bhjHCiNqyqM1vE6n7anS8CgK2ESJbqihGHsK1B4a7HmxuczQyZM3V1yqykjx71qy5ZuNeHt2rI/hH4viIFj5V1jbNnYDqLWXN83S9VHYPtFiJJxEzGRCDe+pXaxLV6Xi8EjrZ1DA9CAR8DTMJw2KL8nGiX3yqFvp5DWufTu9yenWkhdR5VFx/D0ksWLIybSK2Vk6+t4eR0qRPIsaM7bKL+fst1J2rlheFGe0mJF76rFrlS/5w+c3tq+GNrnzykYCTtPigSBjSbMQO7FrYkX9Wm/6UYs/8Yw/Zj+5Xp82FgiW5iX9mIE/ACowxeH/AED/ALg/yreYZPMylnnLTzYdqsX1xrX/AKsX3aUdqcX1xjfRj+5XpBxOH/QP/wDnP8qcuNhG0Mn7hv5VPt5I3P7vOV7TYo/8a/0Y/uU09pcVb/bXPuj+5W+xvHIYinoX7zWJ5RFvMC2vSrmCNGAIRQCOqgH3iovFlO9pj/K6me3ki9oMTv8ALZvgn3KcOP4n9dl/7PuV6nisRHEQDGx0+ZGWA+Arh+NI/wBFN+5b+VPay+03t5zeZjtDif1yb4J9ykbtBiP1yb4L9yvTvxpH+im/ct/Kj8ax/opv3Lfyqfay+6j+P93mI4/iOuMm/wC37tMbjM51+V4j4/ySvSOGcbE0rR8mRbXsxSwPxGhq5KjwHwFReLKdraYSZzeOTx4cVnP/ABWJ+kfu1zw+MkjRUTEYlVUABQW0A6bV6o/FLEjky6H8zQ0o4t/yZfoVPtZfaN4+PVXlx4hiCPy+MP0/5UxsTMBdpcYB4lpQK9U/Gv8AyZfoVDn48wkVPk8pVhvl21tqKThz+1cssZ/3XlruCwZSZXU57MDIXC/nEm9ri+9bzgBkxS55scWFhmhhAjyf1zbmDwrr2k4RyGGOwq5Xi70yKNJY/njKOoGu3SrmHDw4lM+VczAWdboxVgGUh112Iphjpvxy4/O3TC8Iwo9WKIn87KpY+Zc94nzJqNicFh4HMity3a1x6+byCH+Fqp5sHJFiOW0zrnQFMRZCSM1uU4tbcjvf0hVrHhp4SxJRgx9dIyWHhnBa59oNXrTHeu66wU2dQwzC/wCcpU/RO1SKjYFiVuWVvAqLA+6pNQsKKKKBK8M/CNJy+KS3v3ooyNNDe+1e514j+FAL+NGzC/oIjfw1eq5eHN1f6qz0D3WykA+BFjT4w3zrD2UrZQRsCfj8aWSYAXNZaeD/AIWo8uGuwOo8dafEwbUHSuwNETsWnENbSwHW/hXJ5LePuW9OgmvuCo8Tb7KSllS4xbpfT3mo3FSMjk7FPr10t4+dd4gCNDcHz/jXHiEV0ObXQgWPU6D7amK4flHu/BB/q8P9kn/gKnCovDIysMYO4jQH2hRUoVs+ox8A1GxmNjiF3YLfa/W3n76lU1/KizOS9r4crZVd5FZV5agm7ObJ3tgpuNfOm4HhmLjVmMkLO7s7rkIBJ0AD3uLBVHuqXiuDPI0ZeRiFkDsoOVe7qoCjfW2p8KmYvikcdwczEbhVJItUWbTLpXRcWTlq7goSzLk3OdWKsFA1bUaU8YmVtUwz26ZmRD9Em4qo7O4lInZ5lKtiWeWFzraIkWB/R+suh3v5Vsr/AAqntxb11mflSzzwxWKlWZ5UbRu4vc06rmsb9bVplrH8bm5uJgaMNGypLy5beuStsmXqhJG+5tarLgGCblKxkNj3u6TudWBDA2sdLVfHGSdmeWVt8L4rSgUiCwp1SEtRalpaJ05NEDY2FxtQzBRckAeelPcaVj5ey0uIdDizEUiDKirnYPma4d1YgBgANr7miNTyveI8bhhKB29c2GUZrb9422XTeumD4ossTSICct+7dcxttsbC+lvbVY3Ybh5Nzhkv7W09mum5+NTm4DEuHMGHUYdTaxjVQVIIIa1rE6daGj4+KKXsSoUIL6i4fPlKHzB0ox/G8PDIkUsio8nqBjbMfC/j4DrUN+ziFY+9eWN8/NZQxZi2Zjl0Gp+FNg7NKZTPNkllL3LGMWyqLIoUkhSBY5t6JWEuKCvZEDAN6UhlHKBW4ZgdTUfH9pcLCSJZVXKUuT6o5l8t226fZRxHsxhZ5ObLEGfQE3YBgNgyg2b31U4b8H2EjeR0RRnKZVIzLGF3UKTYg+e1ESSeGqhcOoZSGVhcEWIIPUGn2pI0AAAAAGwAsAPACn0SbammMXvan0URqGOgI1rNcKflYn5NnC5EJVCPXiLEx5T/AEO8pHgBWnNZzjwheeON2F3BRsps8Z0ZHzD1fDXfNRFx3pO47hc6hgL5Ccyj56EWZfbrceaiomAw0sQ5fPf+g0gDhlJ7o1sQwGlcI8RJBIsMssgYg5JGUPHIB421RvKtIuVx0Yfxosbg42VbNlJ8VFgfO3Q13pAKWgKKKKBK8R/CsxXiZPQwRfa9e3V4l+FAF+KEeEEd/PVqrl4c3V/qrPGQgi4IBA9x8xSpEPP43Hwp0sAIA10PjrTJIAbXvp1vrWLwXJw4J1Av4rrXeO4GuppxA0/lQDc0Mqa0bE3DEewfxrvBHbqT7a489b2zC/vqVFakVyt06R5T3enWiSO7It9GliUC9/8AeLtSH1rE6eAH2mpHBsPnxWFHzTOv1Am3ltV55Tw425x7qi2AHlS0ClrV9RBRRRQFQOK4JpUyqxS5ANiRdb94aeIuPfU+igqMfwnmNpZV5DxDyzMhFh5BPrqxkhzLlN7EWrtRQQMRwxWDW0LBdfzcvq5fCpMEAS9tLm/l7h0rtRQJS0UUBRRRQFFFFAUUUUBRRRQIGovWexvE8uKyhJAVy53KsYzDlZibjQHNYX3qBheN8QmDNDhYGjzuI2aYoWUNZWylL60F9JxmLmiJWDPnCsAfVJDEXO1+6dN6sr1luD8GmVI+YFTLiubkz5yq5HBHMsC3ea4vsDal4rx68scEZYPzgsiqO+EBBzai2Qgam97edBpkkBAINwdiOtMOJTMFzC5BIHkpAb4EisPJiOI844dYAESCykT5Axzi0mcISDZdF6XNX3DeGOyqcRHGhKzB0Viw9Iyn19Lk5bk6b0DpMfJiCUwpyoCQ85W66aWiB0kNxYtsPOufGOAAYSVIdJcocP8APeRDnVnfdjmH11d4PCJEiRxqERFCoo2VQLBR5AV2YUFJgJxjcNHJbK9g1hvHJb/PtBqzwUeVRdQpO4G1+tqoH4AyMZIrhhdWAYrzEuWWxGgYXte2tqtOGzljZXJA9ZZB6RT/AB9tBZilpBS0BRSUjGg443GJEheQ5VH1+AA6k7ADevB+22MdsfNIyZDZFyk3IFrgN+a1mvYbX8q9pXh7SYhpZWVljsIEF/RmxzO+tmfUW8BXh/HsWsmOxch9V52W/TuWSxP7JquXhx9bdcbmh7o9l/P30ABhTEQW9W+XQa/Z40OTa4UmsdPD19ESEL1Y+0nSup8ta4wx2ubMPbUdXctbMBr4jSpT6d99pi7m9h8Na64ca3vceAtamSQg+tr7adGpFgij2/4URdWJsQNzpbSpPZof6/hFF7c49fCN6hMdRm+3T4VM7NG/EMIbH8sd/wCzcaeFXxX6b9se5ClpBS1o+lFFFFAUUUUBRRRQFFFFAUUUhoFoqpwWNRWnzmxV2JvfRAoN/wCrvVY3bfDlSyx4l0+aww8uVtNLd29ja17UGporC8H7XzzyqnyeUAub2glFksMuZ5LAb6kb22rQYudHxEGV9UeVWUN1yi+ZeoH8aC6ovWQh7YRGSR1jxTIno2tBIe+rkEiw1Fuoqdw/HiSU4gCRIzB3g4KkZXazFDsSL6HpQaGis+nHQsU7/luSue6Ze+CuYKLHQja1TJOLqt7qbLDzjaxIH5uXe+lBZ0tqpezXE1xKvMnNyMwycxSvzBcKrAEC9XVAlqTIPCnUUBaktS0UBRRRQFMMYvfra1PooEFLRRQZziMWPE2WGWIRSG93iZmisuoBDAWNtLjcmq7i3AOJYhAj4vD5dzaCRbnzyybb+81s6WgzvAuEz4dZTLMsjPmayxhADqRrcsT01PSvC4r3I2LO2a/iWNyD7b719K14n287MPg52nRS2GlcsxAuIXY3IIGy3O9Vym3H1vHllh2+FGy2W3h/nSuUUdjex22/wroMsigixHQg10AtWTw96c1NwDY0kare9hfqaeRSLAoNwBfxtSoPt52rkqWIzSH2Agf405oQTqB7daQAL6qdNzoB76iJliSsgP8AAnr/ABqf2ZUniOFX1mWTMbdFCG5PhuKhMMygXFzax3JPgo3Jr0fsJ2YMROImW0jCyKd0XqT/AEj9lq1xndv0fHc+SVtxS0gpau+hFFFFAUUUUBRRRQFFFFAUGiigrOLcEjxGXO0qFb6xyPGWB3VipGZfI1KwWAjiXLGoUaaDyFhUmigTLVc3AcMZJJOSnMlXLI1u86+BNWVFBwweESJAkahEUWCgWArqUHx386dRQV54HhsoTkx5Q2cDKLZr3zW8aZL2fwzZw0KHmEGTT1yNifGrOigaiAAAaAaAdLeFOoooCiiigKKKKAooooCiiigKKKKAooooCuckQYFWAIOhBFwR4EV0ooMXxn8G+Dm1jzQNe/oz3b+PLOlZvFfg0xQN48RE/kVZPsYj6q9XNFRqMM+n48/MeJz9gOIJ83mf1ZFt78wFOXsbxD9AP3i/wr2q1FR6YyvQ8VeOjsJj2GqRL/8Ab9llqx4Z+Decn0s6IvUIC7H9ttPqr1G1FqTGE6DhnwoOCdk8NhjmVM0n5795vdfRfdV8FpRS1Z1Y4zGaxmhRRRRZ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198" name="AutoShape 6" descr="data:image/jpeg;base64,/9j/4AAQSkZJRgABAQAAAQABAAD/2wCEAAkGBxMSEhUUEhQUFBUVFBcYFRgYFhcZGBQYFxUYGBcVGBQYHSggGBolHRQXITEhJSksLi4uFx8zODQsNygtLisBCgoKDg0OGhAQGC4dHCQsLCwsLCwsLCwsLCwsLCwsLCwsLCwsLCwsLCwsLCwsLCwsLCwsLDcsKzcsLCwrNysrLP/AABEIAJABXQMBIgACEQEDEQH/xAAcAAABBQEBAQAAAAAAAAAAAAAAAQIEBQYDBwj/xABLEAACAQIEAwQFBgoGCgMAAAABAgMAEQQSITEFE0EGIlFhIzJxgZEUQpKhsdIHFTNSU1SCk8HRYnJz0+HwFiQ0Q0RjdKKytDWDlP/EABoBAQADAQEBAAAAAAAAAAAAAAABAgMEBQb/xAAlEQEBAAIBAwQCAwEAAAAAAAAAAQIRAwQhMRITQVEyMyJSgUL/2gAMAwEAAhEDEQA/APcaKKKAoqPi8XHGrNI6oqi7MzABR4knQVn34/FDhUMuIUPIsgiZiBzStzdTsRYXHjpQaiiqbAdp8JNIIop45JDfuqbnu7nSuc/bHAo7xviYVeNgrqWAKk7A3+2gvaKzfD+2uGnxAhhLSZhdZEBaMkespYeoRp61r30rRg0C0UUUBRRRQFFFFAUUUUBRTJJQtrm1zYeZ8KoMX20wqOUHNkKtlYxwyOoYbrmC2uKDQ3ovWBft47yMsUMtiUEfoJy5uxzEqVC7AaX0vWj4txTIqEq40EjgC7KqsuYFFufndL7Ggu70tVvApmkiDlnbMWKl0CNlJOXu2008dasqAooooCiiigKKKKAopCaa0gAudANzfbzoH0VFh4hE7BVdGJXMArA3XbMLdPOnYjFhCoN+8SNOllLfYtBIorhhMWsqB0uVba4IPwIuK70BRRRQFFJegGgWikvRegWikvRQLRRRQFIaWigz/FuznPkbPM3JYozw5UszJbK2cgsNhoD0qZJwWJ5llfMxQHloTeNCRYsqbA2Nr1aUUFdiJIoXiXIA0rlEKqNwjPqegsh+qlwnB4kuTGhZixZiou12J1Ntd6h8e/2jA/8AUP8A+tNV3egjR4NFfMoymxFhop1vcgbnTepIFLRQFFFFAUUUUBRRRQFFJei9BD4rw9Z0yMzrqCGRirqRsQw2rjgOGQ4ZSRcWBLO7Ek3OZmZifr8qXjPETEECI0jyMVQAELe1yZJACI1sNz7Khx8DaUh8YRKQbrGARCljdfRknO4/OPnaw0oOeI47M4vhMO0qjKS7nlqVv3hGp7ztYG2ii5GpqfwiHDsWxEKjNLbO2ua6/MYH1SCSCvQ3qxtVNjsDJE5nw4uTrNFoBMB84HZZQNj12PQgLuiovDsak0auhupvvcEEGxVgdQwIsQetSjQFFF6KAooooCkNLSXoM12ixuLBeLDRyZmCcuUKhjTXv5ix9a3kRqPOor9lMRLHlk4hiwCdV9A2YBja55fXQ287Vr70tBmOz3ZIYV8/yieUgWCsUVLa7oigH1jvXWXh0+IaRnc4UgqIjG6u1gGDMQy5RcPa1tK0VFBjsRwnGYa3IxU8kOpdTynlTQC6NIpzroe6dbkWNhau+A+VvZ8PjY5ksQyzQBWVgRb8nlK6XuGF9Qa1VYXtfi4A8qQzLBjjFowGrDoj6WbyvqDtaiMspJur1vxgut8LJb5gWRC3kHLEKfOxqHxDtDiYEzzYaCNdrtjFAv4D0W9ZQ9pDDBJgZHlMtsizWvq9iozdN23qJnwi5cG5MhhkmKiTM2hjBW7HQnc1G2N58fhc/wCnk5ScywjDjlBsMcwkMhLZbWG5Gh2G9VuD7XYhFPpw6I6M8sg7zBtWRUt4XPlpVKvFo3jkbJbk4YRJn0uZDa/lt9dMXhyxGT5QY80qxlbE2jTLqRfc6b+dRtzXmyvdscT2mx0iScvkwnMDE1jJ3CC12U9SoB99TMD2zdZAuIVFjy5RLmF3dUBNlGwN9KxOABndAZSwm3QArlA0IHhZco99Lho0CvzU9CkcnIJ6sHv53bYXpsnNnPl6Tg+1SMkjzIYFjKi7EHMGW6kW8qu8BjEmjWSNgyMLqR1FeRxNIVixEQDyMJGKue6hC+Xh099a/B8bMJRBk+TRxnO97nMBclbb942HjU7a8fPbe7a0tQeEcSTERiSO+U33FjpoanVLrFFFIxtQBNcjilABuLEgA9LnamYuR19Vc297WuNNCAd6yjYstNg1KyxNI55ytGyqzRxs4a9st8yAaHrQW3aNrTYI+E8nv/1WbSlj4iZGiYG18PI7L0BFhY+xtKOOfl8D/wBQ/wD601VvaLAqJ4VibI+KYxygGxMQUu5QX7puo1HjQaDguNE0Mb3JzIDqCCdBc2Otr1NY1DwPDkjN1zE2td3ZyB4DMTYU/icgWJ2JsAjm/h3TQV83HJAxCYTESKDZXUwZX81zSA+Wo6U38ezfqGK+lhv76qbhXEIgkCiYvMY1J5vdVAAMx5egB1sB51s4muL+O2lqCl/Hs36hivpYb++o/Hs36hivpYb++q9ooKI8dm/UMV9LDf31Pbis7QyOuElWRLZY3aIGTqcpVyAdxqRVzai1Bj8LxqeJRfCTRRPIBzMTPGSjO2twXJy9BY7kACpmN4+7CQYSM4gqwUNGVsrABmDM5A8tL6+FaNkB3ANIkSjYAddNNep9tBneDviebGGieKLkEurMjBXLXVQwYnOASD83a1aQUWpaApkpsNTYDc+FPqJxQvy25ah26KSAHFxdbnTUXHvoOMHDk5pmRiM698AjJIdMrkfnAC1xuN72FP4nxJYVBYMxY2RFF2c+Cj+JrP4j5eY444QYHeUuWYJLHDFr6JjmUk6i1hpt0pP9HsZIyHEYyKVUkR1y4XI65Te6Sc05S2oOh0NutBoeEYxpVYsuUh2XL1XKbWNiQT7KnVE4fhOXn1vnkZ/ZmN7VLoEpCaWuGMlyrfc7D2nb2e2iLdRy4nxJIEzyHS4AGpLMdlAHWqsYiViDYozeqN2IHguyL4k6mo7SpAolld5TciFNSzsxuSo6knQHoBeuuBE1xJiLRO9rIvfe24W+wA62+NSS7jQQXsM1getv510pBS1CRRRRQJXnvbCDD/KWGUHmIqzNYeje/oTfxJv8BXoVeWdpITNLioFK85JlmCE+uuVSvuup9lRWHUfgiYzEvy2PK5knytO5tmMIBv7OvvqmxE0sioUjXPlZpM+65mJZgfYoHxq4hxwaVnv3lw/ejOjJJojEg7XB+qoGGwhh5hkkztNE4GlgpEmWw8gFuTVI4duSYlMS7c2PLGOac3qqSkeVVPSw399Ml+ThUlkcO/NQICbgqEXu2G4JsKhq6o6LJLzYJLA2Xu5s3plXqRYAXrvg8IqMc0K8oMSjC5PoxnRVU7Fsw+FSh2eIRuXiYvNEAvLBFrFSZmJtcWv9Qp8OOISBCtsPGoEjka6jMwsdSb26fOFJhJkK+hitM6FHBUB85e7Zr6kZetOweNbPBzeXHEWkub2JKWzE9LWAt7KCVgMS0xjcPy1ld4uWRYquY3NtLFreHWn4KVeYYYe7dGVFIuiuzEsT/VUDTzrj8laWeSRgpUK7xC5spaxVjbzF/fVhyo0dCbIcOqvI+2QZSzX6EsWt7LUTI9C7KzBsNHlUJYZSo2UroR8RVwKz3YNg2BhkH+9Bk/eMWrQirvSw/GFqLi5E9V9Awtc7G/gfGpNRMXw9JAQ2azesAxAPlpRdV8ExzmaWCRheJVyi4JcXJ5mnSxQe0Hxrp2vYDCvrZ9OSRuJb+jyjrr9V6OIdnYTCUiUQsovG6aMjDY36++q/h8AkWOd2kkcrdc5W0ZI1yqoAuDcXqmWUi2OPqpuNixbvhz6C8MhdnzOM14nj/J23799+hrpNwttJQ2ecMGzttpcFAPmqQbaeFT72p2esbyV0TikNXjdtDBOG3tlU+7NmtVVPipMVNlcBIYyByyQTNMbFQ1vmqNbX1NquAbVF4DGhzI4Blhlc38c3quP2bD3Vrx57vdjy8ep2XOHhsovYnqSBepFItLWjKFopKL0SWikvRegWikvRegWikvRegWikvRegKouw3+wYX+xWr29UfYb/AOPwv9iv2UF7RSUXoA1n+1OIdQqxjNJJ3IlBsbto8h8Aq9fOrHivF4cMheZ1QAE6nU21sF3J8qgcCR5mOLlUqXW0KHeOI66+DNoT7vCiL37O2D4MoX0oR3IF9O6oGgVL+qBXReExIWcF1v63pHIt4DMe6PZUXi3G1juguW2CqMzk/wBGPc+02AqHgxKEBmRgFNwJJFGhO7ZSSx9worMt3Wmjwcyst0JIGlzfX2E71IqLw+YutyLey9re8CpVFxRRRQJXiP4TGMfFSyMY3MMZVr6HV7j27V7dXh/4UZQ3FGW17QRi9r2N2O3vquXhzdVdcdR07QJLZcZCXI/3kfdfpqdR9RNSJIVkUiGaOU8p40EpySIHOZiPE9NaoeSVtkYEeB2HsNdJIlYd4A1nt5M59eV/hWMclnidE+TkE5AVEmWxsVuO8QDTMFjoisBd1DIJJbE2Oe2RVI/hVHGGQdySRPIMQPhe1c04ziQSDIx0ItlDH4stTtpjzTLu0GBhw6SCbOOYzT94uTpyxbT+sTamw4eGRIVK80R4ZwAqlhzHY6kroG9tVmHx+IIuXC38Ej+5pTsRNK+rSv5m5A+ithS1GXPjF9PNkDGVlhQqBbRptwRYDQbVnu0nEHmiKIuSLci/ec9Gduvsow8S65bnpfp52pOKKOXJci4Gmn+dabrPHqb6pp7T2HgycPwqjpAn/iKvBVd2eFsLAALehj0/YFWIrWvex8QVUYnjaK3rIUzBGbNblsdAHB2udKtZFuLHb2kfWKzT8I+UOUaGJYA13JU8yYg6KcwvbxOt6Js2fL2lUSNCq55MmZVR0ZmOosVB7o/pHSl4bhjHCiNqyqM1vE6n7anS8CgK2ESJbqihGHsK1B4a7HmxuczQyZM3V1yqykjx71qy5ZuNeHt2rI/hH4viIFj5V1jbNnYDqLWXN83S9VHYPtFiJJxEzGRCDe+pXaxLV6Xi8EjrZ1DA9CAR8DTMJw2KL8nGiX3yqFvp5DWufTu9yenWkhdR5VFx/D0ksWLIybSK2Vk6+t4eR0qRPIsaM7bKL+fst1J2rlheFGe0mJF76rFrlS/5w+c3tq+GNrnzykYCTtPigSBjSbMQO7FrYkX9Wm/6UYs/8Yw/Zj+5Xp82FgiW5iX9mIE/ACowxeH/AED/ALg/yreYZPMylnnLTzYdqsX1xrX/AKsX3aUdqcX1xjfRj+5XpBxOH/QP/wDnP8qcuNhG0Mn7hv5VPt5I3P7vOV7TYo/8a/0Y/uU09pcVb/bXPuj+5W+xvHIYinoX7zWJ5RFvMC2vSrmCNGAIRQCOqgH3iovFlO9pj/K6me3ki9oMTv8ALZvgn3KcOP4n9dl/7PuV6nisRHEQDGx0+ZGWA+Arh+NI/wBFN+5b+VPay+03t5zeZjtDif1yb4J9ykbtBiP1yb4L9yvTvxpH+im/ct/Kj8ax/opv3Lfyqfay+6j+P93mI4/iOuMm/wC37tMbjM51+V4j4/ySvSOGcbE0rR8mRbXsxSwPxGhq5KjwHwFReLKdraYSZzeOTx4cVnP/ABWJ+kfu1zw+MkjRUTEYlVUABQW0A6bV6o/FLEjky6H8zQ0o4t/yZfoVPtZfaN4+PVXlx4hiCPy+MP0/5UxsTMBdpcYB4lpQK9U/Gv8AyZfoVDn48wkVPk8pVhvl21tqKThz+1cssZ/3XlruCwZSZXU57MDIXC/nEm9ri+9bzgBkxS55scWFhmhhAjyf1zbmDwrr2k4RyGGOwq5Xi70yKNJY/njKOoGu3SrmHDw4lM+VczAWdboxVgGUh112Iphjpvxy4/O3TC8Iwo9WKIn87KpY+Zc94nzJqNicFh4HMity3a1x6+byCH+Fqp5sHJFiOW0zrnQFMRZCSM1uU4tbcjvf0hVrHhp4SxJRgx9dIyWHhnBa59oNXrTHeu66wU2dQwzC/wCcpU/RO1SKjYFiVuWVvAqLA+6pNQsKKKKBK8M/CNJy+KS3v3ooyNNDe+1e514j+FAL+NGzC/oIjfw1eq5eHN1f6qz0D3WykA+BFjT4w3zrD2UrZQRsCfj8aWSYAXNZaeD/AIWo8uGuwOo8dafEwbUHSuwNETsWnENbSwHW/hXJ5LePuW9OgmvuCo8Tb7KSllS4xbpfT3mo3FSMjk7FPr10t4+dd4gCNDcHz/jXHiEV0ObXQgWPU6D7amK4flHu/BB/q8P9kn/gKnCovDIysMYO4jQH2hRUoVs+ox8A1GxmNjiF3YLfa/W3n76lU1/KizOS9r4crZVd5FZV5agm7ObJ3tgpuNfOm4HhmLjVmMkLO7s7rkIBJ0AD3uLBVHuqXiuDPI0ZeRiFkDsoOVe7qoCjfW2p8KmYvikcdwczEbhVJItUWbTLpXRcWTlq7goSzLk3OdWKsFA1bUaU8YmVtUwz26ZmRD9Em4qo7O4lInZ5lKtiWeWFzraIkWB/R+suh3v5Vsr/AAqntxb11mflSzzwxWKlWZ5UbRu4vc06rmsb9bVplrH8bm5uJgaMNGypLy5beuStsmXqhJG+5tarLgGCblKxkNj3u6TudWBDA2sdLVfHGSdmeWVt8L4rSgUiCwp1SEtRalpaJ05NEDY2FxtQzBRckAeelPcaVj5ey0uIdDizEUiDKirnYPma4d1YgBgANr7miNTyveI8bhhKB29c2GUZrb9422XTeumD4ossTSICct+7dcxttsbC+lvbVY3Ybh5Nzhkv7W09mum5+NTm4DEuHMGHUYdTaxjVQVIIIa1rE6daGj4+KKXsSoUIL6i4fPlKHzB0ox/G8PDIkUsio8nqBjbMfC/j4DrUN+ziFY+9eWN8/NZQxZi2Zjl0Gp+FNg7NKZTPNkllL3LGMWyqLIoUkhSBY5t6JWEuKCvZEDAN6UhlHKBW4ZgdTUfH9pcLCSJZVXKUuT6o5l8t226fZRxHsxhZ5ObLEGfQE3YBgNgyg2b31U4b8H2EjeR0RRnKZVIzLGF3UKTYg+e1ESSeGqhcOoZSGVhcEWIIPUGn2pI0AAAAAGwAsAPACn0SbammMXvan0URqGOgI1rNcKflYn5NnC5EJVCPXiLEx5T/AEO8pHgBWnNZzjwheeON2F3BRsps8Z0ZHzD1fDXfNRFx3pO47hc6hgL5Ccyj56EWZfbrceaiomAw0sQ5fPf+g0gDhlJ7o1sQwGlcI8RJBIsMssgYg5JGUPHIB421RvKtIuVx0Yfxosbg42VbNlJ8VFgfO3Q13pAKWgKKKKBK8R/CsxXiZPQwRfa9e3V4l+FAF+KEeEEd/PVqrl4c3V/qrPGQgi4IBA9x8xSpEPP43Hwp0sAIA10PjrTJIAbXvp1vrWLwXJw4J1Av4rrXeO4GuppxA0/lQDc0Mqa0bE3DEewfxrvBHbqT7a489b2zC/vqVFakVyt06R5T3enWiSO7It9GliUC9/8AeLtSH1rE6eAH2mpHBsPnxWFHzTOv1Am3ltV55Tw425x7qi2AHlS0ClrV9RBRRRQFQOK4JpUyqxS5ANiRdb94aeIuPfU+igqMfwnmNpZV5DxDyzMhFh5BPrqxkhzLlN7EWrtRQQMRwxWDW0LBdfzcvq5fCpMEAS9tLm/l7h0rtRQJS0UUBRRRQFFFFAUUUUBRRRQIGovWexvE8uKyhJAVy53KsYzDlZibjQHNYX3qBheN8QmDNDhYGjzuI2aYoWUNZWylL60F9JxmLmiJWDPnCsAfVJDEXO1+6dN6sr1luD8GmVI+YFTLiubkz5yq5HBHMsC3ea4vsDal4rx68scEZYPzgsiqO+EBBzai2Qgam97edBpkkBAINwdiOtMOJTMFzC5BIHkpAb4EisPJiOI844dYAESCykT5Axzi0mcISDZdF6XNX3DeGOyqcRHGhKzB0Viw9Iyn19Lk5bk6b0DpMfJiCUwpyoCQ85W66aWiB0kNxYtsPOufGOAAYSVIdJcocP8APeRDnVnfdjmH11d4PCJEiRxqERFCoo2VQLBR5AV2YUFJgJxjcNHJbK9g1hvHJb/PtBqzwUeVRdQpO4G1+tqoH4AyMZIrhhdWAYrzEuWWxGgYXte2tqtOGzljZXJA9ZZB6RT/AB9tBZilpBS0BRSUjGg443GJEheQ5VH1+AA6k7ADevB+22MdsfNIyZDZFyk3IFrgN+a1mvYbX8q9pXh7SYhpZWVljsIEF/RmxzO+tmfUW8BXh/HsWsmOxch9V52W/TuWSxP7JquXhx9bdcbmh7o9l/P30ABhTEQW9W+XQa/Z40OTa4UmsdPD19ESEL1Y+0nSup8ta4wx2ubMPbUdXctbMBr4jSpT6d99pi7m9h8Na64ca3vceAtamSQg+tr7adGpFgij2/4URdWJsQNzpbSpPZof6/hFF7c49fCN6hMdRm+3T4VM7NG/EMIbH8sd/wCzcaeFXxX6b9se5ClpBS1o+lFFFFAUUUUBRRRQFFFFAUUUhoFoqpwWNRWnzmxV2JvfRAoN/wCrvVY3bfDlSyx4l0+aww8uVtNLd29ja17UGporC8H7XzzyqnyeUAub2glFksMuZ5LAb6kb22rQYudHxEGV9UeVWUN1yi+ZeoH8aC6ovWQh7YRGSR1jxTIno2tBIe+rkEiw1Fuoqdw/HiSU4gCRIzB3g4KkZXazFDsSL6HpQaGis+nHQsU7/luSue6Ze+CuYKLHQja1TJOLqt7qbLDzjaxIH5uXe+lBZ0tqpezXE1xKvMnNyMwycxSvzBcKrAEC9XVAlqTIPCnUUBaktS0UBRRRQFMMYvfra1PooEFLRRQZziMWPE2WGWIRSG93iZmisuoBDAWNtLjcmq7i3AOJYhAj4vD5dzaCRbnzyybb+81s6WgzvAuEz4dZTLMsjPmayxhADqRrcsT01PSvC4r3I2LO2a/iWNyD7b719K14n287MPg52nRS2GlcsxAuIXY3IIGy3O9Vym3H1vHllh2+FGy2W3h/nSuUUdjex22/wroMsigixHQg10AtWTw96c1NwDY0kare9hfqaeRSLAoNwBfxtSoPt52rkqWIzSH2Agf405oQTqB7daQAL6qdNzoB76iJliSsgP8AAnr/ABqf2ZUniOFX1mWTMbdFCG5PhuKhMMygXFzax3JPgo3Jr0fsJ2YMROImW0jCyKd0XqT/AEj9lq1xndv0fHc+SVtxS0gpau+hFFFFAUUUUBRRRQFFFFAUGiigrOLcEjxGXO0qFb6xyPGWB3VipGZfI1KwWAjiXLGoUaaDyFhUmigTLVc3AcMZJJOSnMlXLI1u86+BNWVFBwweESJAkahEUWCgWArqUHx386dRQV54HhsoTkx5Q2cDKLZr3zW8aZL2fwzZw0KHmEGTT1yNifGrOigaiAAAaAaAdLeFOoooCiiigKKKKAooooCiiigKKKKAooooCuckQYFWAIOhBFwR4EV0ooMXxn8G+Dm1jzQNe/oz3b+PLOlZvFfg0xQN48RE/kVZPsYj6q9XNFRqMM+n48/MeJz9gOIJ83mf1ZFt78wFOXsbxD9AP3i/wr2q1FR6YyvQ8VeOjsJj2GqRL/8Ab9llqx4Z+Decn0s6IvUIC7H9ttPqr1G1FqTGE6DhnwoOCdk8NhjmVM0n5795vdfRfdV8FpRS1Z1Y4zGaxmhRRRRZ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200" name="AutoShape 8" descr="data:image/jpeg;base64,/9j/4AAQSkZJRgABAQAAAQABAAD/2wCEAAkGBxQTEhUUExQWFBUXGRgYFxgVGBYZHBYWFxocFxkYGxkYHCggGh0nHBcYITEhJSktLi4uFx82ODMsNygtLisBCgoKDg0OGhAQGy0lICYsLCwsNCwsKzcsLCwsKywsLCwsLCwsLCwsLCwsLCwrLCwsLDcsLCwsLCwsLCwsLCwsLP/AABEIAG8BGAMBIgACEQEDEQH/xAAbAAACAgMBAAAAAAAAAAAAAAAABQMEAQIGB//EAEkQAAIBAgQDBgEHBwkHBQAAAAECAwARBBIhMQVBUQYTIjJhcYEUI0JikaHRFlJygpOxwQcVQ1NUkqKy0zNzwtLj8PE0RGODw//EABoBAQADAQEBAAAAAAAAAAAAAAABAgQDBQb/xAAsEQEAAQMCBAQGAwEAAAAAAAAAAQIDEQQhEhMxoSJRUnEUIzIzQZFCU/AF/9oADAMBAAIRAxEAPwD3Gq+NxGRC1s1iNB6kD+NTmkWK4dPNModgsCMX8DsGl2yoyhRYKfrG/Sgbmb5wJbdS1/YgW++pRXPfkmjvJLLJI0jtcmKSaJVFgAFUObeUE9SK2xnZ6KdIY80gjiJIKyyK2ZTYEuDmP0tzQPJcSilVZ1VnNlBIBYjcKDv8KkBrnD2KwuZCUZ8jBgJXklFxtZXYgEaWPK1dGKDNFFFAUUUUBRRRQFRzzqilnYKo3LEAD4mtyK5/iXZhZ5c0sheMMZEjKIQshXJmzEEnTUDrQS8S7V4WEgNMpuGPgYMAFBJuQfDsbXqZ+Nx9ykwZcrlRcsCACRm8SnLcC/PlUEnCsIGyrhYXcW0EUfh6Zjl0q0mFjkbMwN1UoY2N0UHfweU3A36UFjhmL72NXsBmv5Wzjci4YAA7VbrSKIKAFAAGgAFgB0AFb0BRRRQFFFFAVi9aTXsctr2Nr7X5Vy8eDxuIfM8kuEjCqoRGhzFrHO58Lgi+W2otc0HUSTqvmYC5A1IGp2GvOsYicKATzIHxNcvhewyJMZmxWJkdipYsYlLFc2W5jjU2GdtL/SNNeJ8MkncgyGJAvgaInvM5IOY5gUFraCx3NAywuJV0DobqRcHqPjU1KH4fJGF7uV2UKBlJW+n0gSNT6H7q2hluNJypBAIdUBBOwIsN+XWga1i9LJsQyMqNPEGe+VWSxawubASC9c8e08skh7pou5hK98xjlBcOxULFfQ7HXXkKpVXFPVE1RDtL0XrzCXtLIHkHeSxO4kYq4VspiYZUQbDRwCT+afemsvFppFZmxPdKxWRMiqHRCCQjXvc2aK/qa5/EUqc2HdUA1x2F7TS3Kt3bM4WSMhXVEQguQ7am+UA6Ab064XxoSlQEY6Wd18qyAAsmuuntV6blMpiuJOKKwDRXRdmiisGgDVThy2Q/pv8A5jUsOIViQDewB+2/4UnxuKMcbjYPmVDt86zlQL+uZbexoH1ZpXgOJK0siZgSHKixBOg10GqgHS5pjM+UFjsASfYC9BvRS6Od3PzcsfW2QsR6EiS16lyTf1kf7Jv9SguUVU7ub+sT9m3+pWDFN/Wp+yP+pQW71hXB1Bv7VRxEExjcCVA5tkbuzZSNfEufxA7bilODwWMhZCzxvH4i0WHhEQDWNrM8puCTtbe21B0UkoFrkC5AFzzOw96gkjdyQTlT6p8TfH6I9tfWlMeAxTukjzLGACe77vORmOaxkzAGxCgWXbMOd6Z8GwZhiSNmDlRYsAVBO+gJJA10FzQWYIFQZVFh0FR4nDXIZTlcbHqOhHMVZrSRrAnp10oIsLis9wRlYeZTy/EdDVg0nxXHsPCqtPIkBYlPnCB41F2UMbXt99J8T2gXENIMPOkkccav8yyvmYvlIcg3QDkOdzrpQdeKzWBWaArBoNLcTiHdsqWVALyO17i/lVRpc7k9NOtDJgrg6j7q2tS7h6gksGN9rE6/rdPamIoM0UUUGDXFcXYYqYpiMPlSN5FifNfMwjN8w0KnW673sfj2pricdiGeZUzZflQmCm4sjRELEVB3bUk+ntXG9OylfRThxWIcmWaGJsSqwCE6hbyB5GW5F1sN/S2tVRj5mEMlo1iRYhOhuWvEGl8PQZWBsdbkDWoeOMgyYr565PdrHGGPgRe6cFbb3LXPoKU47AxQOsYaRFIR37sFgZcQFAeQ62UsmnLzVjqmZZaqpyuDF5bSyRTPiX7yOZDvHFK4AAGwBta/21tw7FRpPeeJRKEmkktdsxQ5gPFvqGAtvkFaYrieKLyqncRyyAPEGYkspcPGpXcsxe2mgs1T8RwhMciSOiQZQYylyxMZEKO55rpI5A6elQrG63FhJI4khDByxjkcOQLKI1V4+enL9amOHxaB2eNpGSQvmylQsK3vntyzWY3HImucbBJKMR3U5Ru6zYhhZmtcuI/q3uoNuhq/g53xCSBQiJMZHQqTdokvGwIt4ScyDn5j0pmY3TEzDtOCYl2OW4ZFRTmvdiWAIv62udtivrRS7syzd5Hm/wBoYpe9ItZikiKp09SwHTWit1qZqpy1UZw6pjpVbFRmRfA4B0INsw5MDa45evOp5mIBIGY8h1PTXak8MrYc+NLrI+mQlijMBZWzWuLiwI20Fq6ujbhnzU8qSFA8rd4lrjMqqqsBm5g6kD84VriMSBDIiKJJGMoSPa5JPmP0V9amTCmZzJKllAKojWJsSCzmx0Jsug6etXMLg0jvkULfew39zzqMpwrdnlVcNAFNwI0F97nKLknre/2mscfnHdmEWMkysiL7ixY/VF7k/DnUxwCgkqzpckkI1gSd9KpcLwa99LINWB7q7EswVQGIuepINvQUicolLhMNMHBYRBFACCMsAPzjltv010pqKKzUgooooCiiigKwDWa1Rbcyfeg2qDF4ZZFZHF1YWI6g+1T0UCluExR2fKT3StlDMWGtyx8V7sdix1pjFGBsAL22AH7qj4ifmpP0G/ympoth7Cg2FZrF6L0FTieMWKNnYiw6mwJOgF/UkUrnwTzhbj5ncx3KNKdwzEbL9XS99TyqS64qbk0MDa8w84/eE/zH6tX8fj0hXNIyqCQBmNrk8h1PoKInDHDw9vEmT6otZfTTf30q8KW4fEiSxJNjawUG3uW2PsKZUSKxWaKDU15fNxfu8RiYJkaSBZmdHQjNh3ID3HTz3HPU2uNB6jXi3F1WTimMVCVfOA17FSojX6J0cX0IuDqLVl1VUxESz6mqaaMw6fDszG8MiYtFD3Asky5sxsynQ6kDZfakfEJAVdJ5mChYVZGXu80j2VpAG8RKMABys3oKpQYezANEFK+VlJ065TfMntV+TEy2y96zj82QLIL/AK4J++sUXaZYI1VPSYMf5sCs0cZJaN4IkkkOZ1W7s3i6hCbUuw3DSnekKhw4Scxwm7G8cZZDc8iJDcdaUYrjBifKyQrrmDKGS+lr+CUG9rjarXDsc7rpEqrYhczYhgVbQi3fc7Der8dMdVubR1OmwJilMhlCRrHBG6ZQO+dI3kJLXuPEw0tV84hY4wHDRR5So+jK/iBGRBqoIUeI2tekyyyL488cQN8zhVQgfYWOn16u4fCDKX83hJMrGzMGtz3sANvhVK7tPWFatVTnZP8AycY2SfGYyVwFRY4I40H0EDSkAdb2OttaKZdhkAxGM1ubQi/LTvbC/M/u25UV6Vne3EvRsV5oiZdizi9uu1UuLyfN2HmLIFHMtmB/hf4VpjsKZDlBkGaxLK1gmXUW+sdq1/mzIxkjLFzykYuDbkM3k+FdXYxY15k38rid6QICYxfUP4so55StvhevSsJOJEVxoGAYX6EXrnMV2CwMkxlaG7FsxGZgpbrlBtvXG5TVOOFo09dqmZ5lOXQ4SdZEV11VgCPUEXFVcVhnVjJDlzNbMj3yvb1GqtbnY+1XwoUaWAH2AUsVWxGuZkhOwXRpPUndV6W1N6vicbOElX5Uzj/2o9fnxv8A3KjHa3EHbCL+35df9nTT8m8KP6K9/Vz/ABoPZ/C2t3I/x1y4L/qj9OMzVnqWN2sxHLCJ+3/6VbjtNiTthYvjO3+lTEdnsIP6Bf8AF+NaycCwgF/k6/3TTl3/AFR+kTVMb8Rc3aXFf2eH9tIf/wAqwvaHGH+iw4P+8k/5KbR9m8IRf5PHr9Wt34Dhf7PGf1RUcq96+yfFjOexS/H8UPoYe/6cn/LQOO4rXTDD9aQ/hTUcEw17/Jo7/oLW44Vh/wCzR/s0/CnJvevtCPF6uxKnHcWeWGH7T8ajfj+LvYthV5aiQ/8AGKenhmHuB8nj1/8AjT8KnXhMH9TF+zT8Kcm9HWvtCaeKek9nLYjjWJZWUy4QBgV0VtiLc5qPyhmA1xGEHLyHl/8AfXU/I4xtAn9xK3XDoP6JR+qtORd/s7QjM+fZxz9ppdvluFHtH+M1a8Qx0skVzika4IGTKiE72JBLHS+l/hXaHQaJ9wpXxrgYlXPEFjnU5kaw8w2DW3FVr092f5ojMztJb2YxEssSCEwQQILWUmWUe+yo25OYE+lOoeBxhs5aRpPz2bMR+iCMq+wAFQ8MjixMSzd13UjLZrDK6MDZkLLrowP2VUiimDtE8zLbySERkS3GgkUKCCDcaEA2rXDtnJnhVCMqPJ3zAaFhd/c5fCPewpmKW4SGRbBmGlrlVGVvh5lPxNMxRIooooMGvFuM4kLi8bEQSxluRkvdCqkkWILgdBqK9pryDiyj+ccVeIMO8AzjcXjUkNrtbn/5rFrMcO7HrccvfzRSTswDQtG68wSQb++tj6EVKp1udK0nxABJYBRceIkANfncfxqucS2e2Tw381wRXlxDxsTLXimGLBcrEEHqw057MKsR6L1+N/vrVWudainlYbKp/SbKB91X/Cs77GOGLZl1XKNxlubj1JsB62roWI1UaZgTcEA320v+/lXL4CYshzBZA2lo9RbY6k609ZlDKTpYHkLZR1bktVmFd4nC/wBgCve4kLY2EIJGxPzug9BtrvvWam7BxrfEsoUeNEOW2uRL3sNvPWa9vT/bh9BY+1S6uRwBc3+AJ+4UoxHEXkHdxKyuxZQ0isFTQnPrbNptbnTm1VRgEDiS13AIBOp1tfX4V1aVZc8AUEq0YyroMpUeUHcgj7KkXHM4+ajLj84nKp9QTqR6gVR4yrzFILIoZgxNyxCxkN5bW1bKNTzq5wXHNKgLqFYAGym4IN7EdNtqCpxXHMFCSJk7xljzKcy+NgCL2BBtfcWNOltsKUccheVcgUModSykefKQ7AHYbb9elT8Ew2RAMzt6sxa4OoNzrtb7KBnRRRQFYNZrBoKXEuLwQLmmlSMXyjMd26Abk+grnOI/yiYONgqOJbhj4TopAuAdL3PoDanL9nY2mMztIxuSqlvCjMLMygAEEgDnTbLQL/5yGSN7WzAEghgwBIW4UgE+JhuBvVLB9o4jh3lZtIgBKbFQJLarrzB0+NNMVw6ORkaRFdkJKFgCVJ3t02FaycLjL5yvizB73PmAsCRextQKG7VR/JVxDBsOHuq/KkeMKwF/HpcKbaHY1Rxn8oeGRgiZ5nyFikaPmJBAARCAWvckegrrYoQoygWA2FRzYJGYsygkqUJI1yE3K+16DfCzZ0V7MuYA2YFSL8iDsfSpq1FbUBWKL1hmtQJZ8R8nmJYWhdTIZL6RuLKwZfzSMpuNiGvvU+PwUWJA1VwQVaxBurWOltmBVWB9KrcX4jlUT2+aiN3Y31Q+FyBzABzE+lSjCtHICpVoj5VKj5tvquPonkOXx0GMLeFweXctccwxsfgTV4VqK2oCiiigwa8d7TeHiOIKMQS6Z1AJuCi2NhuuhF+XXcV7ETXjXFsUpx+MK6sZFC7bBVzWa/8Ah30vrWPWfSya2flI45MrlDmIPiHgPPU3YeE/YKjdBLujDLpY3HLkQauMTfQX6/8AfKoJXkDeS46gj9xrzIz+Hh5y3wMKqNNL6kXJIPuTrU8uHjc5mVWPqAbe16hQ/wDdqkiOZ7CS1rXQKNj6kfuqN8qzMmGDj0FregtoPsq4mMBSzeMHRil8t9rA8zfkLmq2BLG90IC6XNrH1FjtVmNyFVlfMCdb8/QADX0A3qYhFEeJ0HYbWKVtPFM9rG/lAXfr4eVFTdimBw1wLAyS2FwbWcjcacqK9239Mez6S1Hy6fY/oooqzs07oZs1tbWv6DX+NawwKoAUWAAAt0G1S0UGLUAVmigKKKKAooooCiiigKKKKCvjcT3a5rX5kX+iNWI62AJtS3GdqsJE2SWdEbKrWY2JV/KfjamHEMBHMAsqBwDcA9dv41jDYBEZ2A8TkFiSSdNgL7AXNgOtAj4NxJp3EokzoZXRQljGEVGKkEasTpcnY6WFqvcU44kbAZgAAHdtCFjLZb23I31AIFtbaU4sBS/AcGiidnRTma+rOzWBNyFDE5VvrYaUCbhnbKHEsiwupz3tuxNiRsBZdAGuTz2pvhIGkSNpSSMiEpsCxUEluuvL99XsNh1jUIihVGwGgHOpbUEWIgV1ZGF1YFSOoIsR9hpJw+WSECJ1QxgKsbXIvlFmViQRe4uNrg+ldBWrqCLEXB39aDWKS/Ij3/h1qStIowosNv3VvQFYNLeNzTpHngCuym7I2bxrY3ClQSG2I0N9qV4mLiboVD4RMw3UTZlv0JJBPK9qB3iomc5do7eIjdvqjoOvvXjuICyzYhwwV0mcoMu0SnKCV+mt10I25V6fwDB4qJZGxEqSkgZQgcHwrbVmaxvbko3ryzg8BeKMFQxsJC2qupYBiLA3jbUkbq1YdbViIYdfViiIXbBiDnuGsyWGUAbEZhofjUE2IuQqtkNyCHjfXpYkgUxxsQ8IDOjEHKV2JHIggjbrWiA+FSGuVuTl0+JGgPpXnRMdXjdNy/F4p0cBIi4IGuo126G9XhCzBfG0ZtqEsd/VlNbSYNGdWK3K7XAOvXap2zWuutwbXvYn19KZ8iZ22TcPdlstpH2uzZba9Tp9gFMZZPMC19BlBXQA+xu3PoKVRYh1YGSSJR+aoJJ6ak6/AVeEiAZwoUgM7Zzla3Ug7D9LQVKKY33dP2Ja+FFr+eTf9M9NPs0rNa9hv/SKQbhmkZTYi6liQddfjzor26ZxTD6S3Hgj2dDRRRV3QUUUUBRRRQFUuMTMkMjqLlUJ01Og5eu9XawRQKOJdoIIAmZmcvfKIkklZgpAY2jUmwuNaQ43t348sOGxLC3mbD4kWe4sMvd7anW42roYez8CyNIEu5JPiZ2CkkE5VYkJcgE5bbU0tQK8TjQTEubI5ZGKEgNla+hHMaG9ulJ07XIJZvmcWyKQgyYaZxnjZ1e2VTp5Pe9dHNgY2cOyKXClQxUXCncA7gGpMPh1RQiKFUaBVFgB6WoFEePyJI8jiNTIMhn0ChlVipuRbXMNTvUx46gALAqDD35LFQFFwMpN9Drpy0pnLCGFmUMOhAI+w1C/D4iSWjQlrZiVBzFfKTprblQUIuMB8QIVWUFUWRjk8FnBspe3mBGwN9acCoocMqZsqquYlmsAMzHmep9amFAUUUUBRRRQFFFFAUUUUBRRRQamvKuLcM+QTHOG+TNnMctriIk5u6Zhqq6mwNxpp0Pq9RyRggggEHcEXv8AbXK7ai5GJcr1qLlPDLy/u1zZ7sWte2Y2I65b6+9qw+l+h9fjXY43sZhXJZVMTMLExHLp0sQVt8KV4r+T4EALiWsoIUOimw94ylYJ0VcbRLy6v+fcztOXPHDKzBzuuxvUvyNHPiAbpva3206w3YmdAAMREB/upD95lq7+R7kEHECx5CFf+JjVfg7rn8De/wBLm44mQkJCq6jxLcsQTyCC/wASaaR8P7+QiOzAizkC6rrqxOxbTRdfXSneC7JQp5meT0Yqqjr4I1Ufben0MQUAKAoGwAsBWi3o981S1WtBMTmuWmDwyxoqKLKoAHPb1oqeit2HpRD/2Q=="/>
          <p:cNvSpPr>
            <a:spLocks noChangeAspect="1" noChangeArrowheads="1"/>
          </p:cNvSpPr>
          <p:nvPr/>
        </p:nvSpPr>
        <p:spPr bwMode="auto">
          <a:xfrm>
            <a:off x="8697913" y="-631825"/>
            <a:ext cx="3333750" cy="1323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7" name="Picture 2" descr="http://www.ngo82.ir/amuzesh/sevom/zist/f11/s5.jpg"/>
          <p:cNvPicPr>
            <a:picLocks noChangeAspect="1" noChangeArrowheads="1"/>
          </p:cNvPicPr>
          <p:nvPr/>
        </p:nvPicPr>
        <p:blipFill>
          <a:blip r:embed="rId2">
            <a:lum bright="-40000" contrast="40000"/>
          </a:blip>
          <a:srcRect/>
          <a:stretch>
            <a:fillRect/>
          </a:stretch>
        </p:blipFill>
        <p:spPr bwMode="auto">
          <a:xfrm>
            <a:off x="1071538" y="4643446"/>
            <a:ext cx="7143800" cy="20143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20px-Neuron-figure-notext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500702"/>
            <a:ext cx="857256" cy="1211849"/>
          </a:xfrm>
          <a:prstGeom prst="rect">
            <a:avLst/>
          </a:prstGeom>
          <a:noFill/>
        </p:spPr>
      </p:pic>
      <p:pic>
        <p:nvPicPr>
          <p:cNvPr id="4" name="Picture 2" descr="انواع سلول هاي عصبي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571480"/>
            <a:ext cx="914400" cy="1143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42844" y="2967335"/>
            <a:ext cx="8715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در مورد وظایف سلول هاي پشتیبان در بافت عصبی از منابع معتبر</a:t>
            </a:r>
          </a:p>
          <a:p>
            <a:r>
              <a:rPr lang="fa-IR" sz="2800" dirty="0" smtClean="0">
                <a:cs typeface="B Titr" pitchFamily="2" charset="-78"/>
              </a:rPr>
              <a:t> </a:t>
            </a:r>
          </a:p>
          <a:p>
            <a:r>
              <a:rPr lang="fa-IR" sz="2800" dirty="0" smtClean="0">
                <a:cs typeface="B Titr" pitchFamily="2" charset="-78"/>
              </a:rPr>
              <a:t>اطلاعاتی راجمع آوري ونتایج آن را درکلاس ارائه کنید.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6" name="Sun 5"/>
          <p:cNvSpPr/>
          <p:nvPr/>
        </p:nvSpPr>
        <p:spPr>
          <a:xfrm>
            <a:off x="928662" y="857232"/>
            <a:ext cx="1643074" cy="1571636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1357290" y="1428736"/>
            <a:ext cx="7809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u="sng" dirty="0" smtClean="0">
                <a:solidFill>
                  <a:schemeClr val="tx2">
                    <a:lumMod val="10000"/>
                  </a:schemeClr>
                </a:solidFill>
                <a:cs typeface="2  Bardiya" pitchFamily="2" charset="-78"/>
              </a:rPr>
              <a:t>دهقانیان</a:t>
            </a:r>
            <a:endParaRPr lang="fa-IR" u="sng" dirty="0">
              <a:solidFill>
                <a:schemeClr val="tx2">
                  <a:lumMod val="10000"/>
                </a:schemeClr>
              </a:solidFill>
              <a:cs typeface="2  Bardiy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0232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hlinkClick r:id="rId4"/>
              </a:rPr>
              <a:t>www.hamraft.blogfa.com</a:t>
            </a:r>
            <a:endParaRPr lang="fa-IR" dirty="0" smtClean="0"/>
          </a:p>
          <a:p>
            <a:pPr algn="ctr"/>
            <a:r>
              <a:rPr lang="fa-IR" dirty="0" smtClean="0"/>
              <a:t>نرگس دهقانیان ناحیه یک اهواز</a:t>
            </a:r>
            <a:endParaRPr lang="en-US" dirty="0"/>
          </a:p>
        </p:txBody>
      </p:sp>
      <p:pic>
        <p:nvPicPr>
          <p:cNvPr id="7172" name="Picture 4" descr="220px-Neuron-figure-notext.sv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24" y="5286388"/>
            <a:ext cx="960163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596" y="428604"/>
            <a:ext cx="8569230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2800" b="1" dirty="0" smtClean="0">
                <a:cs typeface="B Titr" pitchFamily="2" charset="-78"/>
              </a:rPr>
              <a:t>بافت عصبی از دو نوع سلول تشکیل شده است:</a:t>
            </a:r>
          </a:p>
          <a:p>
            <a:pPr algn="ctr"/>
            <a:endParaRPr lang="fa-IR" sz="2800" b="1" dirty="0" smtClean="0">
              <a:cs typeface="B Titr" pitchFamily="2" charset="-78"/>
            </a:endParaRPr>
          </a:p>
          <a:p>
            <a:pPr algn="just"/>
            <a:r>
              <a:rPr lang="fa-IR" sz="2800" b="1" dirty="0" smtClean="0">
                <a:cs typeface="B Titr" pitchFamily="2" charset="-78"/>
              </a:rPr>
              <a:t>1- نـورون هـا                              2 -    سلـول های پـشتـیبـان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68" y="6119336"/>
            <a:ext cx="2042033" cy="73866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www.hamraft.blogfa.com</a:t>
            </a:r>
          </a:p>
          <a:p>
            <a:pPr algn="ctr"/>
            <a:r>
              <a:rPr lang="fa-IR" sz="1400" dirty="0" smtClean="0"/>
              <a:t>نرگس دهقانیان ناحیه یک اهواز</a:t>
            </a:r>
            <a:endParaRPr lang="fa-IR" sz="1400" dirty="0"/>
          </a:p>
        </p:txBody>
      </p:sp>
      <p:sp>
        <p:nvSpPr>
          <p:cNvPr id="5" name="Rectangle 4"/>
          <p:cNvSpPr/>
          <p:nvPr/>
        </p:nvSpPr>
        <p:spPr>
          <a:xfrm>
            <a:off x="5066366" y="2786058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a-IR" dirty="0" smtClean="0">
              <a:solidFill>
                <a:srgbClr val="00B050"/>
              </a:solidFill>
            </a:endParaRPr>
          </a:p>
          <a:p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5286388"/>
            <a:ext cx="7790915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4000" dirty="0" smtClean="0">
                <a:cs typeface="B Titr" pitchFamily="2" charset="-78"/>
              </a:rPr>
              <a:t>نام علمی سلول های پشتیبان </a:t>
            </a:r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نوروگلیا</a:t>
            </a:r>
            <a:r>
              <a:rPr lang="fa-IR" sz="4000" dirty="0" smtClean="0">
                <a:cs typeface="B Titr" pitchFamily="2" charset="-78"/>
              </a:rPr>
              <a:t> است.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1" y="2071678"/>
            <a:ext cx="8429684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نــورون ها </a:t>
            </a:r>
            <a:r>
              <a:rPr lang="fa-IR" sz="2800" dirty="0" smtClean="0">
                <a:cs typeface="B Titr" pitchFamily="2" charset="-78"/>
              </a:rPr>
              <a:t>سلول های اصلی بافت عصبی هستند ،</a:t>
            </a:r>
          </a:p>
          <a:p>
            <a:pPr algn="ctr"/>
            <a:endParaRPr lang="fa-IR" sz="2800" dirty="0" smtClean="0">
              <a:cs typeface="B Titr" pitchFamily="2" charset="-78"/>
            </a:endParaRPr>
          </a:p>
          <a:p>
            <a:pPr algn="ctr"/>
            <a:r>
              <a:rPr lang="fa-IR" sz="2800" dirty="0" smtClean="0">
                <a:cs typeface="B Titr" pitchFamily="2" charset="-78"/>
              </a:rPr>
              <a:t>که توانایی تولید </a:t>
            </a:r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جریان الکتریکی </a:t>
            </a:r>
            <a:r>
              <a:rPr lang="fa-IR" sz="2800" dirty="0" smtClean="0">
                <a:cs typeface="B Titr" pitchFamily="2" charset="-78"/>
              </a:rPr>
              <a:t>جهت انتقال پیام را دارند؛ </a:t>
            </a:r>
          </a:p>
          <a:p>
            <a:pPr algn="ctr"/>
            <a:endParaRPr lang="fa-IR" sz="2800" dirty="0" smtClean="0">
              <a:cs typeface="B Titr" pitchFamily="2" charset="-78"/>
            </a:endParaRPr>
          </a:p>
          <a:p>
            <a:pPr algn="ctr"/>
            <a:r>
              <a:rPr lang="fa-IR" sz="2800" dirty="0" smtClean="0">
                <a:cs typeface="B Titr" pitchFamily="2" charset="-78"/>
              </a:rPr>
              <a:t>ولی </a:t>
            </a:r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سلول های پشتیبان جریان الکتریکی تولید نمی کنند ودر</a:t>
            </a:r>
          </a:p>
          <a:p>
            <a:pPr algn="ctr"/>
            <a:endParaRPr lang="fa-IR" sz="2800" dirty="0" smtClean="0">
              <a:solidFill>
                <a:srgbClr val="00B050"/>
              </a:solidFill>
              <a:cs typeface="B Titr" pitchFamily="2" charset="-78"/>
            </a:endParaRPr>
          </a:p>
          <a:p>
            <a:pPr algn="ctr"/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 انتقال پیام نقشی</a:t>
            </a:r>
            <a:r>
              <a:rPr lang="fa-IR" sz="2800" dirty="0" smtClean="0">
                <a:solidFill>
                  <a:srgbClr val="002060"/>
                </a:solidFill>
                <a:cs typeface="B Titr" pitchFamily="2" charset="-78"/>
              </a:rPr>
              <a:t> ندارند</a:t>
            </a:r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.</a:t>
            </a:r>
            <a:endParaRPr lang="fa-IR" sz="2800" dirty="0">
              <a:solidFill>
                <a:srgbClr val="00B05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1115" y="214290"/>
            <a:ext cx="270458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3200" dirty="0" smtClean="0">
                <a:solidFill>
                  <a:srgbClr val="00B050"/>
                </a:solidFill>
                <a:cs typeface="B Titr" pitchFamily="2" charset="-78"/>
              </a:rPr>
              <a:t>اجـزای نـورون </a:t>
            </a:r>
            <a:endParaRPr lang="fa-IR" sz="32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928670"/>
            <a:ext cx="7082452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1- جسم سلولی : بخش اصلی سلول عصبی است</a:t>
            </a:r>
          </a:p>
          <a:p>
            <a:endParaRPr lang="fa-IR" sz="3200" dirty="0" smtClean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 که هسته و سایر اندامک ها درون آن قرار دارند </a:t>
            </a:r>
          </a:p>
          <a:p>
            <a:endParaRPr lang="fa-IR" sz="3200" dirty="0" smtClean="0">
              <a:cs typeface="B Titr" pitchFamily="2" charset="-78"/>
            </a:endParaRPr>
          </a:p>
          <a:p>
            <a:endParaRPr lang="fa-IR" sz="3200" dirty="0" smtClean="0">
              <a:cs typeface="B Titr" pitchFamily="2" charset="-78"/>
            </a:endParaRPr>
          </a:p>
          <a:p>
            <a:endParaRPr lang="fa-IR" sz="3200" dirty="0" smtClean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2- دندریت ها و آکسون</a:t>
            </a:r>
            <a:endParaRPr lang="fa-IR" sz="3200" dirty="0">
              <a:cs typeface="B Titr" pitchFamily="2" charset="-78"/>
            </a:endParaRPr>
          </a:p>
        </p:txBody>
      </p:sp>
      <p:pic>
        <p:nvPicPr>
          <p:cNvPr id="6" name="Picture 5" descr="http://upload7.ir/images/74055084239127649870.jpg"/>
          <p:cNvPicPr/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142845" y="2857496"/>
            <a:ext cx="4000528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4286248" y="5934670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57884" y="785794"/>
            <a:ext cx="30003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در نورون هسته وبیش تر اندامک ها در بخشی به نام جسم سلولی تجمع یافته اند . دندریت و آکسون رشته هاي عصبی هستند که به جسم</a:t>
            </a:r>
          </a:p>
          <a:p>
            <a:r>
              <a:rPr lang="fa-IR" dirty="0" smtClean="0"/>
              <a:t>سلولی متصل اند پیام عصبی در آن ها جریان دارد جهت حرکت عصبی در دندریت وآکسون با هم متفاوت است . ( شکل )</a:t>
            </a:r>
          </a:p>
          <a:p>
            <a:r>
              <a:rPr lang="fa-IR" dirty="0" smtClean="0"/>
              <a:t>به دندریت ها یا آکسون هاي بلند تار عصبی گفته می شود مجموعه اي از تارها در کنار هم که توسط غلافی احاطه شده اند عصب را تشکیل</a:t>
            </a:r>
          </a:p>
          <a:p>
            <a:r>
              <a:rPr lang="fa-IR" dirty="0" smtClean="0"/>
              <a:t>می دهند . ( شکل )</a:t>
            </a:r>
            <a:endParaRPr lang="fa-IR" dirty="0"/>
          </a:p>
        </p:txBody>
      </p:sp>
      <p:pic>
        <p:nvPicPr>
          <p:cNvPr id="5122" name="Picture 2" descr="http://s5.picofile.com/file/8114073976/migna_ir_41122_azimi_411.jpg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0" y="285728"/>
            <a:ext cx="8997688" cy="5929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63310" y="642918"/>
            <a:ext cx="54841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شکل ساده ای از نورون رسم کرده و اجزای آن را نام گذاری کنید.</a:t>
            </a:r>
            <a:endParaRPr lang="fa-IR" dirty="0">
              <a:cs typeface="B Titr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2982505" y="4018364"/>
            <a:ext cx="2214578" cy="35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3860800" y="5098050"/>
            <a:ext cx="275628" cy="290113"/>
          </a:xfrm>
          <a:custGeom>
            <a:avLst/>
            <a:gdLst>
              <a:gd name="connsiteX0" fmla="*/ 259644 w 275628"/>
              <a:gd name="connsiteY0" fmla="*/ 19180 h 290113"/>
              <a:gd name="connsiteX1" fmla="*/ 203200 w 275628"/>
              <a:gd name="connsiteY1" fmla="*/ 86913 h 290113"/>
              <a:gd name="connsiteX2" fmla="*/ 146756 w 275628"/>
              <a:gd name="connsiteY2" fmla="*/ 143358 h 290113"/>
              <a:gd name="connsiteX3" fmla="*/ 90311 w 275628"/>
              <a:gd name="connsiteY3" fmla="*/ 211091 h 290113"/>
              <a:gd name="connsiteX4" fmla="*/ 45156 w 275628"/>
              <a:gd name="connsiteY4" fmla="*/ 244958 h 290113"/>
              <a:gd name="connsiteX5" fmla="*/ 11289 w 275628"/>
              <a:gd name="connsiteY5" fmla="*/ 267536 h 290113"/>
              <a:gd name="connsiteX6" fmla="*/ 0 w 275628"/>
              <a:gd name="connsiteY6" fmla="*/ 290113 h 29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628" h="290113">
                <a:moveTo>
                  <a:pt x="259644" y="19180"/>
                </a:moveTo>
                <a:cubicBezTo>
                  <a:pt x="203594" y="103259"/>
                  <a:pt x="275628" y="0"/>
                  <a:pt x="203200" y="86913"/>
                </a:cubicBezTo>
                <a:cubicBezTo>
                  <a:pt x="156161" y="143360"/>
                  <a:pt x="208846" y="101963"/>
                  <a:pt x="146756" y="143358"/>
                </a:cubicBezTo>
                <a:cubicBezTo>
                  <a:pt x="123530" y="178197"/>
                  <a:pt x="124114" y="182117"/>
                  <a:pt x="90311" y="211091"/>
                </a:cubicBezTo>
                <a:cubicBezTo>
                  <a:pt x="76026" y="223336"/>
                  <a:pt x="60466" y="234022"/>
                  <a:pt x="45156" y="244958"/>
                </a:cubicBezTo>
                <a:cubicBezTo>
                  <a:pt x="34116" y="252844"/>
                  <a:pt x="20883" y="257942"/>
                  <a:pt x="11289" y="267536"/>
                </a:cubicBezTo>
                <a:cubicBezTo>
                  <a:pt x="5339" y="273486"/>
                  <a:pt x="3763" y="282587"/>
                  <a:pt x="0" y="29011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Freeform 17"/>
          <p:cNvSpPr/>
          <p:nvPr/>
        </p:nvSpPr>
        <p:spPr>
          <a:xfrm>
            <a:off x="4154311" y="5083363"/>
            <a:ext cx="69395" cy="428978"/>
          </a:xfrm>
          <a:custGeom>
            <a:avLst/>
            <a:gdLst>
              <a:gd name="connsiteX0" fmla="*/ 0 w 69395"/>
              <a:gd name="connsiteY0" fmla="*/ 0 h 428978"/>
              <a:gd name="connsiteX1" fmla="*/ 11289 w 69395"/>
              <a:gd name="connsiteY1" fmla="*/ 45156 h 428978"/>
              <a:gd name="connsiteX2" fmla="*/ 22578 w 69395"/>
              <a:gd name="connsiteY2" fmla="*/ 79023 h 428978"/>
              <a:gd name="connsiteX3" fmla="*/ 56445 w 69395"/>
              <a:gd name="connsiteY3" fmla="*/ 282223 h 428978"/>
              <a:gd name="connsiteX4" fmla="*/ 67733 w 69395"/>
              <a:gd name="connsiteY4" fmla="*/ 428978 h 42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95" h="428978">
                <a:moveTo>
                  <a:pt x="0" y="0"/>
                </a:moveTo>
                <a:cubicBezTo>
                  <a:pt x="3763" y="15052"/>
                  <a:pt x="7027" y="30238"/>
                  <a:pt x="11289" y="45156"/>
                </a:cubicBezTo>
                <a:cubicBezTo>
                  <a:pt x="14558" y="56598"/>
                  <a:pt x="19902" y="67428"/>
                  <a:pt x="22578" y="79023"/>
                </a:cubicBezTo>
                <a:cubicBezTo>
                  <a:pt x="44105" y="172304"/>
                  <a:pt x="45931" y="192853"/>
                  <a:pt x="56445" y="282223"/>
                </a:cubicBezTo>
                <a:cubicBezTo>
                  <a:pt x="69395" y="392303"/>
                  <a:pt x="67733" y="352610"/>
                  <a:pt x="67733" y="42897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Freeform 18"/>
          <p:cNvSpPr/>
          <p:nvPr/>
        </p:nvSpPr>
        <p:spPr>
          <a:xfrm>
            <a:off x="3993774" y="5241408"/>
            <a:ext cx="194404" cy="406400"/>
          </a:xfrm>
          <a:custGeom>
            <a:avLst/>
            <a:gdLst>
              <a:gd name="connsiteX0" fmla="*/ 194404 w 194404"/>
              <a:gd name="connsiteY0" fmla="*/ 0 h 406400"/>
              <a:gd name="connsiteX1" fmla="*/ 160537 w 194404"/>
              <a:gd name="connsiteY1" fmla="*/ 45155 h 406400"/>
              <a:gd name="connsiteX2" fmla="*/ 115382 w 194404"/>
              <a:gd name="connsiteY2" fmla="*/ 90311 h 406400"/>
              <a:gd name="connsiteX3" fmla="*/ 104093 w 194404"/>
              <a:gd name="connsiteY3" fmla="*/ 124178 h 406400"/>
              <a:gd name="connsiteX4" fmla="*/ 70226 w 194404"/>
              <a:gd name="connsiteY4" fmla="*/ 169333 h 406400"/>
              <a:gd name="connsiteX5" fmla="*/ 36359 w 194404"/>
              <a:gd name="connsiteY5" fmla="*/ 259644 h 406400"/>
              <a:gd name="connsiteX6" fmla="*/ 2493 w 194404"/>
              <a:gd name="connsiteY6" fmla="*/ 338666 h 406400"/>
              <a:gd name="connsiteX7" fmla="*/ 2493 w 194404"/>
              <a:gd name="connsiteY7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04" h="406400">
                <a:moveTo>
                  <a:pt x="194404" y="0"/>
                </a:moveTo>
                <a:cubicBezTo>
                  <a:pt x="183115" y="15052"/>
                  <a:pt x="172927" y="30995"/>
                  <a:pt x="160537" y="45155"/>
                </a:cubicBezTo>
                <a:cubicBezTo>
                  <a:pt x="146520" y="61175"/>
                  <a:pt x="127754" y="72989"/>
                  <a:pt x="115382" y="90311"/>
                </a:cubicBezTo>
                <a:cubicBezTo>
                  <a:pt x="108466" y="99994"/>
                  <a:pt x="109997" y="113846"/>
                  <a:pt x="104093" y="124178"/>
                </a:cubicBezTo>
                <a:cubicBezTo>
                  <a:pt x="94758" y="140514"/>
                  <a:pt x="80198" y="153378"/>
                  <a:pt x="70226" y="169333"/>
                </a:cubicBezTo>
                <a:cubicBezTo>
                  <a:pt x="30941" y="232188"/>
                  <a:pt x="60735" y="194639"/>
                  <a:pt x="36359" y="259644"/>
                </a:cubicBezTo>
                <a:cubicBezTo>
                  <a:pt x="27780" y="282522"/>
                  <a:pt x="5443" y="312113"/>
                  <a:pt x="2493" y="338666"/>
                </a:cubicBezTo>
                <a:cubicBezTo>
                  <a:pt x="0" y="361106"/>
                  <a:pt x="2493" y="383822"/>
                  <a:pt x="2493" y="40640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Freeform 19"/>
          <p:cNvSpPr/>
          <p:nvPr/>
        </p:nvSpPr>
        <p:spPr>
          <a:xfrm>
            <a:off x="4154311" y="5072074"/>
            <a:ext cx="372533" cy="338667"/>
          </a:xfrm>
          <a:custGeom>
            <a:avLst/>
            <a:gdLst>
              <a:gd name="connsiteX0" fmla="*/ 0 w 372533"/>
              <a:gd name="connsiteY0" fmla="*/ 0 h 338667"/>
              <a:gd name="connsiteX1" fmla="*/ 45156 w 372533"/>
              <a:gd name="connsiteY1" fmla="*/ 11289 h 338667"/>
              <a:gd name="connsiteX2" fmla="*/ 79022 w 372533"/>
              <a:gd name="connsiteY2" fmla="*/ 22578 h 338667"/>
              <a:gd name="connsiteX3" fmla="*/ 169333 w 372533"/>
              <a:gd name="connsiteY3" fmla="*/ 45156 h 338667"/>
              <a:gd name="connsiteX4" fmla="*/ 237067 w 372533"/>
              <a:gd name="connsiteY4" fmla="*/ 67734 h 338667"/>
              <a:gd name="connsiteX5" fmla="*/ 293511 w 372533"/>
              <a:gd name="connsiteY5" fmla="*/ 124178 h 338667"/>
              <a:gd name="connsiteX6" fmla="*/ 338667 w 372533"/>
              <a:gd name="connsiteY6" fmla="*/ 282223 h 338667"/>
              <a:gd name="connsiteX7" fmla="*/ 349956 w 372533"/>
              <a:gd name="connsiteY7" fmla="*/ 316089 h 338667"/>
              <a:gd name="connsiteX8" fmla="*/ 372533 w 372533"/>
              <a:gd name="connsiteY8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533" h="338667">
                <a:moveTo>
                  <a:pt x="0" y="0"/>
                </a:moveTo>
                <a:cubicBezTo>
                  <a:pt x="15052" y="3763"/>
                  <a:pt x="30238" y="7027"/>
                  <a:pt x="45156" y="11289"/>
                </a:cubicBezTo>
                <a:cubicBezTo>
                  <a:pt x="56597" y="14558"/>
                  <a:pt x="67542" y="19447"/>
                  <a:pt x="79022" y="22578"/>
                </a:cubicBezTo>
                <a:cubicBezTo>
                  <a:pt x="108959" y="30743"/>
                  <a:pt x="139895" y="35343"/>
                  <a:pt x="169333" y="45156"/>
                </a:cubicBezTo>
                <a:lnTo>
                  <a:pt x="237067" y="67734"/>
                </a:lnTo>
                <a:cubicBezTo>
                  <a:pt x="267961" y="88331"/>
                  <a:pt x="277668" y="88531"/>
                  <a:pt x="293511" y="124178"/>
                </a:cubicBezTo>
                <a:cubicBezTo>
                  <a:pt x="322503" y="189409"/>
                  <a:pt x="314748" y="210469"/>
                  <a:pt x="338667" y="282223"/>
                </a:cubicBezTo>
                <a:cubicBezTo>
                  <a:pt x="342430" y="293512"/>
                  <a:pt x="343834" y="305885"/>
                  <a:pt x="349956" y="316089"/>
                </a:cubicBezTo>
                <a:cubicBezTo>
                  <a:pt x="355432" y="325215"/>
                  <a:pt x="365007" y="331141"/>
                  <a:pt x="372533" y="338667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Freeform 20"/>
          <p:cNvSpPr/>
          <p:nvPr/>
        </p:nvSpPr>
        <p:spPr>
          <a:xfrm>
            <a:off x="4233333" y="1478844"/>
            <a:ext cx="90311" cy="451556"/>
          </a:xfrm>
          <a:custGeom>
            <a:avLst/>
            <a:gdLst>
              <a:gd name="connsiteX0" fmla="*/ 0 w 90311"/>
              <a:gd name="connsiteY0" fmla="*/ 451556 h 451556"/>
              <a:gd name="connsiteX1" fmla="*/ 11289 w 90311"/>
              <a:gd name="connsiteY1" fmla="*/ 372534 h 451556"/>
              <a:gd name="connsiteX2" fmla="*/ 22578 w 90311"/>
              <a:gd name="connsiteY2" fmla="*/ 338667 h 451556"/>
              <a:gd name="connsiteX3" fmla="*/ 45156 w 90311"/>
              <a:gd name="connsiteY3" fmla="*/ 248356 h 451556"/>
              <a:gd name="connsiteX4" fmla="*/ 67734 w 90311"/>
              <a:gd name="connsiteY4" fmla="*/ 169334 h 451556"/>
              <a:gd name="connsiteX5" fmla="*/ 79023 w 90311"/>
              <a:gd name="connsiteY5" fmla="*/ 33867 h 451556"/>
              <a:gd name="connsiteX6" fmla="*/ 90311 w 90311"/>
              <a:gd name="connsiteY6" fmla="*/ 0 h 45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311" h="451556">
                <a:moveTo>
                  <a:pt x="0" y="451556"/>
                </a:moveTo>
                <a:cubicBezTo>
                  <a:pt x="3763" y="425215"/>
                  <a:pt x="6071" y="398625"/>
                  <a:pt x="11289" y="372534"/>
                </a:cubicBezTo>
                <a:cubicBezTo>
                  <a:pt x="13623" y="360865"/>
                  <a:pt x="19447" y="350147"/>
                  <a:pt x="22578" y="338667"/>
                </a:cubicBezTo>
                <a:cubicBezTo>
                  <a:pt x="30743" y="308730"/>
                  <a:pt x="35343" y="277794"/>
                  <a:pt x="45156" y="248356"/>
                </a:cubicBezTo>
                <a:cubicBezTo>
                  <a:pt x="61351" y="199770"/>
                  <a:pt x="53559" y="226033"/>
                  <a:pt x="67734" y="169334"/>
                </a:cubicBezTo>
                <a:cubicBezTo>
                  <a:pt x="71497" y="124178"/>
                  <a:pt x="73035" y="78782"/>
                  <a:pt x="79023" y="33867"/>
                </a:cubicBezTo>
                <a:cubicBezTo>
                  <a:pt x="80596" y="22072"/>
                  <a:pt x="90311" y="0"/>
                  <a:pt x="90311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Freeform 21"/>
          <p:cNvSpPr/>
          <p:nvPr/>
        </p:nvSpPr>
        <p:spPr>
          <a:xfrm>
            <a:off x="2641600" y="1907141"/>
            <a:ext cx="1027289" cy="158726"/>
          </a:xfrm>
          <a:custGeom>
            <a:avLst/>
            <a:gdLst>
              <a:gd name="connsiteX0" fmla="*/ 1027289 w 1027289"/>
              <a:gd name="connsiteY0" fmla="*/ 158726 h 158726"/>
              <a:gd name="connsiteX1" fmla="*/ 778933 w 1027289"/>
              <a:gd name="connsiteY1" fmla="*/ 136148 h 158726"/>
              <a:gd name="connsiteX2" fmla="*/ 733778 w 1027289"/>
              <a:gd name="connsiteY2" fmla="*/ 124859 h 158726"/>
              <a:gd name="connsiteX3" fmla="*/ 677333 w 1027289"/>
              <a:gd name="connsiteY3" fmla="*/ 113570 h 158726"/>
              <a:gd name="connsiteX4" fmla="*/ 609600 w 1027289"/>
              <a:gd name="connsiteY4" fmla="*/ 90992 h 158726"/>
              <a:gd name="connsiteX5" fmla="*/ 575733 w 1027289"/>
              <a:gd name="connsiteY5" fmla="*/ 79703 h 158726"/>
              <a:gd name="connsiteX6" fmla="*/ 541867 w 1027289"/>
              <a:gd name="connsiteY6" fmla="*/ 68415 h 158726"/>
              <a:gd name="connsiteX7" fmla="*/ 462844 w 1027289"/>
              <a:gd name="connsiteY7" fmla="*/ 57126 h 158726"/>
              <a:gd name="connsiteX8" fmla="*/ 259644 w 1027289"/>
              <a:gd name="connsiteY8" fmla="*/ 34548 h 158726"/>
              <a:gd name="connsiteX9" fmla="*/ 22578 w 1027289"/>
              <a:gd name="connsiteY9" fmla="*/ 681 h 158726"/>
              <a:gd name="connsiteX10" fmla="*/ 0 w 1027289"/>
              <a:gd name="connsiteY10" fmla="*/ 681 h 15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7289" h="158726">
                <a:moveTo>
                  <a:pt x="1027289" y="158726"/>
                </a:moveTo>
                <a:cubicBezTo>
                  <a:pt x="947686" y="153040"/>
                  <a:pt x="859212" y="149528"/>
                  <a:pt x="778933" y="136148"/>
                </a:cubicBezTo>
                <a:cubicBezTo>
                  <a:pt x="763629" y="133597"/>
                  <a:pt x="748923" y="128225"/>
                  <a:pt x="733778" y="124859"/>
                </a:cubicBezTo>
                <a:cubicBezTo>
                  <a:pt x="715047" y="120697"/>
                  <a:pt x="695845" y="118619"/>
                  <a:pt x="677333" y="113570"/>
                </a:cubicBezTo>
                <a:cubicBezTo>
                  <a:pt x="654373" y="107308"/>
                  <a:pt x="632178" y="98518"/>
                  <a:pt x="609600" y="90992"/>
                </a:cubicBezTo>
                <a:lnTo>
                  <a:pt x="575733" y="79703"/>
                </a:lnTo>
                <a:cubicBezTo>
                  <a:pt x="564444" y="75940"/>
                  <a:pt x="553647" y="70098"/>
                  <a:pt x="541867" y="68415"/>
                </a:cubicBezTo>
                <a:cubicBezTo>
                  <a:pt x="515526" y="64652"/>
                  <a:pt x="489290" y="60064"/>
                  <a:pt x="462844" y="57126"/>
                </a:cubicBezTo>
                <a:cubicBezTo>
                  <a:pt x="307444" y="39859"/>
                  <a:pt x="382836" y="54000"/>
                  <a:pt x="259644" y="34548"/>
                </a:cubicBezTo>
                <a:cubicBezTo>
                  <a:pt x="128023" y="13766"/>
                  <a:pt x="141795" y="11519"/>
                  <a:pt x="22578" y="681"/>
                </a:cubicBezTo>
                <a:cubicBezTo>
                  <a:pt x="15083" y="0"/>
                  <a:pt x="7526" y="681"/>
                  <a:pt x="0" y="681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Freeform 22"/>
          <p:cNvSpPr/>
          <p:nvPr/>
        </p:nvSpPr>
        <p:spPr>
          <a:xfrm>
            <a:off x="4726714" y="2302933"/>
            <a:ext cx="887434" cy="113027"/>
          </a:xfrm>
          <a:custGeom>
            <a:avLst/>
            <a:gdLst>
              <a:gd name="connsiteX0" fmla="*/ 14619 w 887434"/>
              <a:gd name="connsiteY0" fmla="*/ 112889 h 113027"/>
              <a:gd name="connsiteX1" fmla="*/ 545197 w 887434"/>
              <a:gd name="connsiteY1" fmla="*/ 90311 h 113027"/>
              <a:gd name="connsiteX2" fmla="*/ 601642 w 887434"/>
              <a:gd name="connsiteY2" fmla="*/ 79023 h 113027"/>
              <a:gd name="connsiteX3" fmla="*/ 680664 w 887434"/>
              <a:gd name="connsiteY3" fmla="*/ 67734 h 113027"/>
              <a:gd name="connsiteX4" fmla="*/ 714530 w 887434"/>
              <a:gd name="connsiteY4" fmla="*/ 56445 h 113027"/>
              <a:gd name="connsiteX5" fmla="*/ 816130 w 887434"/>
              <a:gd name="connsiteY5" fmla="*/ 33867 h 113027"/>
              <a:gd name="connsiteX6" fmla="*/ 883864 w 887434"/>
              <a:gd name="connsiteY6" fmla="*/ 0 h 11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7434" h="113027">
                <a:moveTo>
                  <a:pt x="14619" y="112889"/>
                </a:moveTo>
                <a:cubicBezTo>
                  <a:pt x="221037" y="61285"/>
                  <a:pt x="0" y="113027"/>
                  <a:pt x="545197" y="90311"/>
                </a:cubicBezTo>
                <a:cubicBezTo>
                  <a:pt x="564368" y="89512"/>
                  <a:pt x="582716" y="82177"/>
                  <a:pt x="601642" y="79023"/>
                </a:cubicBezTo>
                <a:cubicBezTo>
                  <a:pt x="627888" y="74649"/>
                  <a:pt x="654323" y="71497"/>
                  <a:pt x="680664" y="67734"/>
                </a:cubicBezTo>
                <a:cubicBezTo>
                  <a:pt x="691953" y="63971"/>
                  <a:pt x="702986" y="59331"/>
                  <a:pt x="714530" y="56445"/>
                </a:cubicBezTo>
                <a:cubicBezTo>
                  <a:pt x="778991" y="40330"/>
                  <a:pt x="758181" y="51252"/>
                  <a:pt x="816130" y="33867"/>
                </a:cubicBezTo>
                <a:cubicBezTo>
                  <a:pt x="887434" y="12476"/>
                  <a:pt x="883864" y="34713"/>
                  <a:pt x="883864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Freeform 23"/>
          <p:cNvSpPr/>
          <p:nvPr/>
        </p:nvSpPr>
        <p:spPr>
          <a:xfrm>
            <a:off x="2765778" y="2777067"/>
            <a:ext cx="790222" cy="349955"/>
          </a:xfrm>
          <a:custGeom>
            <a:avLst/>
            <a:gdLst>
              <a:gd name="connsiteX0" fmla="*/ 790222 w 790222"/>
              <a:gd name="connsiteY0" fmla="*/ 0 h 349955"/>
              <a:gd name="connsiteX1" fmla="*/ 756355 w 790222"/>
              <a:gd name="connsiteY1" fmla="*/ 11289 h 349955"/>
              <a:gd name="connsiteX2" fmla="*/ 688622 w 790222"/>
              <a:gd name="connsiteY2" fmla="*/ 45155 h 349955"/>
              <a:gd name="connsiteX3" fmla="*/ 643466 w 790222"/>
              <a:gd name="connsiteY3" fmla="*/ 56444 h 349955"/>
              <a:gd name="connsiteX4" fmla="*/ 553155 w 790222"/>
              <a:gd name="connsiteY4" fmla="*/ 101600 h 349955"/>
              <a:gd name="connsiteX5" fmla="*/ 508000 w 790222"/>
              <a:gd name="connsiteY5" fmla="*/ 124177 h 349955"/>
              <a:gd name="connsiteX6" fmla="*/ 395111 w 790222"/>
              <a:gd name="connsiteY6" fmla="*/ 169333 h 349955"/>
              <a:gd name="connsiteX7" fmla="*/ 327378 w 790222"/>
              <a:gd name="connsiteY7" fmla="*/ 191911 h 349955"/>
              <a:gd name="connsiteX8" fmla="*/ 270933 w 790222"/>
              <a:gd name="connsiteY8" fmla="*/ 225777 h 349955"/>
              <a:gd name="connsiteX9" fmla="*/ 158044 w 790222"/>
              <a:gd name="connsiteY9" fmla="*/ 282222 h 349955"/>
              <a:gd name="connsiteX10" fmla="*/ 124178 w 790222"/>
              <a:gd name="connsiteY10" fmla="*/ 304800 h 349955"/>
              <a:gd name="connsiteX11" fmla="*/ 56444 w 790222"/>
              <a:gd name="connsiteY11" fmla="*/ 327377 h 349955"/>
              <a:gd name="connsiteX12" fmla="*/ 22578 w 790222"/>
              <a:gd name="connsiteY12" fmla="*/ 338666 h 349955"/>
              <a:gd name="connsiteX13" fmla="*/ 0 w 790222"/>
              <a:gd name="connsiteY13" fmla="*/ 349955 h 349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90222" h="349955">
                <a:moveTo>
                  <a:pt x="790222" y="0"/>
                </a:moveTo>
                <a:cubicBezTo>
                  <a:pt x="778933" y="3763"/>
                  <a:pt x="767229" y="6456"/>
                  <a:pt x="756355" y="11289"/>
                </a:cubicBezTo>
                <a:cubicBezTo>
                  <a:pt x="733288" y="21541"/>
                  <a:pt x="712059" y="35780"/>
                  <a:pt x="688622" y="45155"/>
                </a:cubicBezTo>
                <a:cubicBezTo>
                  <a:pt x="674216" y="50917"/>
                  <a:pt x="658518" y="52681"/>
                  <a:pt x="643466" y="56444"/>
                </a:cubicBezTo>
                <a:lnTo>
                  <a:pt x="553155" y="101600"/>
                </a:lnTo>
                <a:cubicBezTo>
                  <a:pt x="538103" y="109126"/>
                  <a:pt x="523625" y="117927"/>
                  <a:pt x="508000" y="124177"/>
                </a:cubicBezTo>
                <a:cubicBezTo>
                  <a:pt x="470370" y="139229"/>
                  <a:pt x="433560" y="156517"/>
                  <a:pt x="395111" y="169333"/>
                </a:cubicBezTo>
                <a:cubicBezTo>
                  <a:pt x="372533" y="176859"/>
                  <a:pt x="349044" y="182063"/>
                  <a:pt x="327378" y="191911"/>
                </a:cubicBezTo>
                <a:cubicBezTo>
                  <a:pt x="307403" y="200990"/>
                  <a:pt x="290293" y="215452"/>
                  <a:pt x="270933" y="225777"/>
                </a:cubicBezTo>
                <a:cubicBezTo>
                  <a:pt x="233811" y="245575"/>
                  <a:pt x="193049" y="258885"/>
                  <a:pt x="158044" y="282222"/>
                </a:cubicBezTo>
                <a:cubicBezTo>
                  <a:pt x="146755" y="289748"/>
                  <a:pt x="136576" y="299290"/>
                  <a:pt x="124178" y="304800"/>
                </a:cubicBezTo>
                <a:cubicBezTo>
                  <a:pt x="102430" y="314466"/>
                  <a:pt x="79022" y="319851"/>
                  <a:pt x="56444" y="327377"/>
                </a:cubicBezTo>
                <a:cubicBezTo>
                  <a:pt x="45155" y="331140"/>
                  <a:pt x="33221" y="333344"/>
                  <a:pt x="22578" y="338666"/>
                </a:cubicBezTo>
                <a:lnTo>
                  <a:pt x="0" y="349955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Freeform 24"/>
          <p:cNvSpPr/>
          <p:nvPr/>
        </p:nvSpPr>
        <p:spPr>
          <a:xfrm>
            <a:off x="5249333" y="1749778"/>
            <a:ext cx="29336" cy="643466"/>
          </a:xfrm>
          <a:custGeom>
            <a:avLst/>
            <a:gdLst>
              <a:gd name="connsiteX0" fmla="*/ 0 w 29336"/>
              <a:gd name="connsiteY0" fmla="*/ 643466 h 643466"/>
              <a:gd name="connsiteX1" fmla="*/ 22578 w 29336"/>
              <a:gd name="connsiteY1" fmla="*/ 0 h 643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336" h="643466">
                <a:moveTo>
                  <a:pt x="0" y="643466"/>
                </a:moveTo>
                <a:cubicBezTo>
                  <a:pt x="29336" y="203425"/>
                  <a:pt x="22578" y="417939"/>
                  <a:pt x="22578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Freeform 25"/>
          <p:cNvSpPr/>
          <p:nvPr/>
        </p:nvSpPr>
        <p:spPr>
          <a:xfrm>
            <a:off x="4041422" y="1670756"/>
            <a:ext cx="225778" cy="101600"/>
          </a:xfrm>
          <a:custGeom>
            <a:avLst/>
            <a:gdLst>
              <a:gd name="connsiteX0" fmla="*/ 225778 w 225778"/>
              <a:gd name="connsiteY0" fmla="*/ 101600 h 101600"/>
              <a:gd name="connsiteX1" fmla="*/ 124178 w 225778"/>
              <a:gd name="connsiteY1" fmla="*/ 56444 h 101600"/>
              <a:gd name="connsiteX2" fmla="*/ 56445 w 225778"/>
              <a:gd name="connsiteY2" fmla="*/ 33866 h 101600"/>
              <a:gd name="connsiteX3" fmla="*/ 0 w 225778"/>
              <a:gd name="connsiteY3" fmla="*/ 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778" h="101600">
                <a:moveTo>
                  <a:pt x="225778" y="101600"/>
                </a:moveTo>
                <a:cubicBezTo>
                  <a:pt x="172109" y="65821"/>
                  <a:pt x="204782" y="83312"/>
                  <a:pt x="124178" y="56444"/>
                </a:cubicBezTo>
                <a:cubicBezTo>
                  <a:pt x="124177" y="56444"/>
                  <a:pt x="56446" y="33867"/>
                  <a:pt x="56445" y="33866"/>
                </a:cubicBezTo>
                <a:cubicBezTo>
                  <a:pt x="15577" y="6621"/>
                  <a:pt x="34714" y="17355"/>
                  <a:pt x="0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Freeform 26"/>
          <p:cNvSpPr/>
          <p:nvPr/>
        </p:nvSpPr>
        <p:spPr>
          <a:xfrm>
            <a:off x="2968978" y="1806222"/>
            <a:ext cx="270933" cy="169334"/>
          </a:xfrm>
          <a:custGeom>
            <a:avLst/>
            <a:gdLst>
              <a:gd name="connsiteX0" fmla="*/ 270933 w 270933"/>
              <a:gd name="connsiteY0" fmla="*/ 169334 h 169334"/>
              <a:gd name="connsiteX1" fmla="*/ 237066 w 270933"/>
              <a:gd name="connsiteY1" fmla="*/ 146756 h 169334"/>
              <a:gd name="connsiteX2" fmla="*/ 158044 w 270933"/>
              <a:gd name="connsiteY2" fmla="*/ 124178 h 169334"/>
              <a:gd name="connsiteX3" fmla="*/ 124178 w 270933"/>
              <a:gd name="connsiteY3" fmla="*/ 101600 h 169334"/>
              <a:gd name="connsiteX4" fmla="*/ 90311 w 270933"/>
              <a:gd name="connsiteY4" fmla="*/ 90311 h 169334"/>
              <a:gd name="connsiteX5" fmla="*/ 67733 w 270933"/>
              <a:gd name="connsiteY5" fmla="*/ 56445 h 169334"/>
              <a:gd name="connsiteX6" fmla="*/ 33866 w 270933"/>
              <a:gd name="connsiteY6" fmla="*/ 33867 h 169334"/>
              <a:gd name="connsiteX7" fmla="*/ 0 w 270933"/>
              <a:gd name="connsiteY7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0933" h="169334">
                <a:moveTo>
                  <a:pt x="270933" y="169334"/>
                </a:moveTo>
                <a:cubicBezTo>
                  <a:pt x="259644" y="161808"/>
                  <a:pt x="249201" y="152824"/>
                  <a:pt x="237066" y="146756"/>
                </a:cubicBezTo>
                <a:cubicBezTo>
                  <a:pt x="220870" y="138658"/>
                  <a:pt x="172513" y="127795"/>
                  <a:pt x="158044" y="124178"/>
                </a:cubicBezTo>
                <a:cubicBezTo>
                  <a:pt x="146755" y="116652"/>
                  <a:pt x="136313" y="107668"/>
                  <a:pt x="124178" y="101600"/>
                </a:cubicBezTo>
                <a:cubicBezTo>
                  <a:pt x="113535" y="96278"/>
                  <a:pt x="99603" y="97745"/>
                  <a:pt x="90311" y="90311"/>
                </a:cubicBezTo>
                <a:cubicBezTo>
                  <a:pt x="79717" y="81836"/>
                  <a:pt x="77327" y="66039"/>
                  <a:pt x="67733" y="56445"/>
                </a:cubicBezTo>
                <a:cubicBezTo>
                  <a:pt x="58139" y="46851"/>
                  <a:pt x="44289" y="42553"/>
                  <a:pt x="33866" y="33867"/>
                </a:cubicBezTo>
                <a:cubicBezTo>
                  <a:pt x="21602" y="23646"/>
                  <a:pt x="0" y="0"/>
                  <a:pt x="0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Freeform 27"/>
          <p:cNvSpPr/>
          <p:nvPr/>
        </p:nvSpPr>
        <p:spPr>
          <a:xfrm>
            <a:off x="3172178" y="2946400"/>
            <a:ext cx="22578" cy="101600"/>
          </a:xfrm>
          <a:custGeom>
            <a:avLst/>
            <a:gdLst>
              <a:gd name="connsiteX0" fmla="*/ 22578 w 22578"/>
              <a:gd name="connsiteY0" fmla="*/ 0 h 101600"/>
              <a:gd name="connsiteX1" fmla="*/ 11289 w 22578"/>
              <a:gd name="connsiteY1" fmla="*/ 67733 h 101600"/>
              <a:gd name="connsiteX2" fmla="*/ 0 w 22578"/>
              <a:gd name="connsiteY2" fmla="*/ 10160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78" h="101600">
                <a:moveTo>
                  <a:pt x="22578" y="0"/>
                </a:moveTo>
                <a:cubicBezTo>
                  <a:pt x="18815" y="22578"/>
                  <a:pt x="16254" y="45389"/>
                  <a:pt x="11289" y="67733"/>
                </a:cubicBezTo>
                <a:cubicBezTo>
                  <a:pt x="8708" y="79349"/>
                  <a:pt x="0" y="101600"/>
                  <a:pt x="0" y="10160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Freeform 28"/>
          <p:cNvSpPr/>
          <p:nvPr/>
        </p:nvSpPr>
        <p:spPr>
          <a:xfrm>
            <a:off x="4504267" y="2867378"/>
            <a:ext cx="327377" cy="982133"/>
          </a:xfrm>
          <a:custGeom>
            <a:avLst/>
            <a:gdLst>
              <a:gd name="connsiteX0" fmla="*/ 0 w 327377"/>
              <a:gd name="connsiteY0" fmla="*/ 0 h 982133"/>
              <a:gd name="connsiteX1" fmla="*/ 11289 w 327377"/>
              <a:gd name="connsiteY1" fmla="*/ 112889 h 982133"/>
              <a:gd name="connsiteX2" fmla="*/ 22577 w 327377"/>
              <a:gd name="connsiteY2" fmla="*/ 169333 h 982133"/>
              <a:gd name="connsiteX3" fmla="*/ 33866 w 327377"/>
              <a:gd name="connsiteY3" fmla="*/ 259644 h 982133"/>
              <a:gd name="connsiteX4" fmla="*/ 45155 w 327377"/>
              <a:gd name="connsiteY4" fmla="*/ 293511 h 982133"/>
              <a:gd name="connsiteX5" fmla="*/ 56444 w 327377"/>
              <a:gd name="connsiteY5" fmla="*/ 349955 h 982133"/>
              <a:gd name="connsiteX6" fmla="*/ 90311 w 327377"/>
              <a:gd name="connsiteY6" fmla="*/ 440266 h 982133"/>
              <a:gd name="connsiteX7" fmla="*/ 101600 w 327377"/>
              <a:gd name="connsiteY7" fmla="*/ 474133 h 982133"/>
              <a:gd name="connsiteX8" fmla="*/ 124177 w 327377"/>
              <a:gd name="connsiteY8" fmla="*/ 519289 h 982133"/>
              <a:gd name="connsiteX9" fmla="*/ 135466 w 327377"/>
              <a:gd name="connsiteY9" fmla="*/ 553155 h 982133"/>
              <a:gd name="connsiteX10" fmla="*/ 158044 w 327377"/>
              <a:gd name="connsiteY10" fmla="*/ 609600 h 982133"/>
              <a:gd name="connsiteX11" fmla="*/ 203200 w 327377"/>
              <a:gd name="connsiteY11" fmla="*/ 699911 h 982133"/>
              <a:gd name="connsiteX12" fmla="*/ 237066 w 327377"/>
              <a:gd name="connsiteY12" fmla="*/ 801511 h 982133"/>
              <a:gd name="connsiteX13" fmla="*/ 259644 w 327377"/>
              <a:gd name="connsiteY13" fmla="*/ 869244 h 982133"/>
              <a:gd name="connsiteX14" fmla="*/ 282222 w 327377"/>
              <a:gd name="connsiteY14" fmla="*/ 903111 h 982133"/>
              <a:gd name="connsiteX15" fmla="*/ 293511 w 327377"/>
              <a:gd name="connsiteY15" fmla="*/ 936978 h 982133"/>
              <a:gd name="connsiteX16" fmla="*/ 327377 w 327377"/>
              <a:gd name="connsiteY16" fmla="*/ 982133 h 982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7377" h="982133">
                <a:moveTo>
                  <a:pt x="0" y="0"/>
                </a:moveTo>
                <a:cubicBezTo>
                  <a:pt x="3763" y="37630"/>
                  <a:pt x="6291" y="75403"/>
                  <a:pt x="11289" y="112889"/>
                </a:cubicBezTo>
                <a:cubicBezTo>
                  <a:pt x="13825" y="131908"/>
                  <a:pt x="19660" y="150369"/>
                  <a:pt x="22577" y="169333"/>
                </a:cubicBezTo>
                <a:cubicBezTo>
                  <a:pt x="27190" y="199318"/>
                  <a:pt x="28439" y="229795"/>
                  <a:pt x="33866" y="259644"/>
                </a:cubicBezTo>
                <a:cubicBezTo>
                  <a:pt x="35995" y="271352"/>
                  <a:pt x="42269" y="281967"/>
                  <a:pt x="45155" y="293511"/>
                </a:cubicBezTo>
                <a:cubicBezTo>
                  <a:pt x="49809" y="312125"/>
                  <a:pt x="51790" y="331341"/>
                  <a:pt x="56444" y="349955"/>
                </a:cubicBezTo>
                <a:cubicBezTo>
                  <a:pt x="62851" y="375581"/>
                  <a:pt x="82540" y="419544"/>
                  <a:pt x="90311" y="440266"/>
                </a:cubicBezTo>
                <a:cubicBezTo>
                  <a:pt x="94489" y="451408"/>
                  <a:pt x="96913" y="463195"/>
                  <a:pt x="101600" y="474133"/>
                </a:cubicBezTo>
                <a:cubicBezTo>
                  <a:pt x="108229" y="489601"/>
                  <a:pt x="117548" y="503821"/>
                  <a:pt x="124177" y="519289"/>
                </a:cubicBezTo>
                <a:cubicBezTo>
                  <a:pt x="128864" y="530226"/>
                  <a:pt x="131288" y="542013"/>
                  <a:pt x="135466" y="553155"/>
                </a:cubicBezTo>
                <a:cubicBezTo>
                  <a:pt x="142581" y="572129"/>
                  <a:pt x="149552" y="591201"/>
                  <a:pt x="158044" y="609600"/>
                </a:cubicBezTo>
                <a:cubicBezTo>
                  <a:pt x="172148" y="640159"/>
                  <a:pt x="203200" y="699911"/>
                  <a:pt x="203200" y="699911"/>
                </a:cubicBezTo>
                <a:cubicBezTo>
                  <a:pt x="224894" y="808379"/>
                  <a:pt x="199677" y="708038"/>
                  <a:pt x="237066" y="801511"/>
                </a:cubicBezTo>
                <a:cubicBezTo>
                  <a:pt x="245905" y="823608"/>
                  <a:pt x="249978" y="847496"/>
                  <a:pt x="259644" y="869244"/>
                </a:cubicBezTo>
                <a:cubicBezTo>
                  <a:pt x="265154" y="881642"/>
                  <a:pt x="276154" y="890976"/>
                  <a:pt x="282222" y="903111"/>
                </a:cubicBezTo>
                <a:cubicBezTo>
                  <a:pt x="287544" y="913754"/>
                  <a:pt x="287607" y="926646"/>
                  <a:pt x="293511" y="936978"/>
                </a:cubicBezTo>
                <a:cubicBezTo>
                  <a:pt x="302846" y="953314"/>
                  <a:pt x="327377" y="982133"/>
                  <a:pt x="327377" y="98213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Freeform 29"/>
          <p:cNvSpPr/>
          <p:nvPr/>
        </p:nvSpPr>
        <p:spPr>
          <a:xfrm>
            <a:off x="4583289" y="3206044"/>
            <a:ext cx="395111" cy="267909"/>
          </a:xfrm>
          <a:custGeom>
            <a:avLst/>
            <a:gdLst>
              <a:gd name="connsiteX0" fmla="*/ 0 w 395111"/>
              <a:gd name="connsiteY0" fmla="*/ 0 h 267909"/>
              <a:gd name="connsiteX1" fmla="*/ 33867 w 395111"/>
              <a:gd name="connsiteY1" fmla="*/ 22578 h 267909"/>
              <a:gd name="connsiteX2" fmla="*/ 67733 w 395111"/>
              <a:gd name="connsiteY2" fmla="*/ 90312 h 267909"/>
              <a:gd name="connsiteX3" fmla="*/ 135467 w 395111"/>
              <a:gd name="connsiteY3" fmla="*/ 135467 h 267909"/>
              <a:gd name="connsiteX4" fmla="*/ 169333 w 395111"/>
              <a:gd name="connsiteY4" fmla="*/ 158045 h 267909"/>
              <a:gd name="connsiteX5" fmla="*/ 203200 w 395111"/>
              <a:gd name="connsiteY5" fmla="*/ 180623 h 267909"/>
              <a:gd name="connsiteX6" fmla="*/ 270933 w 395111"/>
              <a:gd name="connsiteY6" fmla="*/ 203200 h 267909"/>
              <a:gd name="connsiteX7" fmla="*/ 338667 w 395111"/>
              <a:gd name="connsiteY7" fmla="*/ 237067 h 267909"/>
              <a:gd name="connsiteX8" fmla="*/ 395111 w 395111"/>
              <a:gd name="connsiteY8" fmla="*/ 259645 h 26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111" h="267909">
                <a:moveTo>
                  <a:pt x="0" y="0"/>
                </a:moveTo>
                <a:cubicBezTo>
                  <a:pt x="11289" y="7526"/>
                  <a:pt x="25391" y="11983"/>
                  <a:pt x="33867" y="22578"/>
                </a:cubicBezTo>
                <a:cubicBezTo>
                  <a:pt x="79497" y="79617"/>
                  <a:pt x="4289" y="34800"/>
                  <a:pt x="67733" y="90312"/>
                </a:cubicBezTo>
                <a:cubicBezTo>
                  <a:pt x="88154" y="108181"/>
                  <a:pt x="112889" y="120415"/>
                  <a:pt x="135467" y="135467"/>
                </a:cubicBezTo>
                <a:lnTo>
                  <a:pt x="169333" y="158045"/>
                </a:lnTo>
                <a:cubicBezTo>
                  <a:pt x="180622" y="165571"/>
                  <a:pt x="190329" y="176333"/>
                  <a:pt x="203200" y="180623"/>
                </a:cubicBezTo>
                <a:lnTo>
                  <a:pt x="270933" y="203200"/>
                </a:lnTo>
                <a:cubicBezTo>
                  <a:pt x="367996" y="267909"/>
                  <a:pt x="245186" y="190326"/>
                  <a:pt x="338667" y="237067"/>
                </a:cubicBezTo>
                <a:cubicBezTo>
                  <a:pt x="392172" y="263820"/>
                  <a:pt x="351545" y="259645"/>
                  <a:pt x="395111" y="25964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Freeform 30"/>
          <p:cNvSpPr/>
          <p:nvPr/>
        </p:nvSpPr>
        <p:spPr>
          <a:xfrm>
            <a:off x="5100895" y="1851378"/>
            <a:ext cx="175712" cy="244959"/>
          </a:xfrm>
          <a:custGeom>
            <a:avLst/>
            <a:gdLst>
              <a:gd name="connsiteX0" fmla="*/ 159727 w 175712"/>
              <a:gd name="connsiteY0" fmla="*/ 225778 h 244959"/>
              <a:gd name="connsiteX1" fmla="*/ 103283 w 175712"/>
              <a:gd name="connsiteY1" fmla="*/ 158044 h 244959"/>
              <a:gd name="connsiteX2" fmla="*/ 58127 w 175712"/>
              <a:gd name="connsiteY2" fmla="*/ 79022 h 244959"/>
              <a:gd name="connsiteX3" fmla="*/ 1683 w 175712"/>
              <a:gd name="connsiteY3" fmla="*/ 11289 h 244959"/>
              <a:gd name="connsiteX4" fmla="*/ 1683 w 175712"/>
              <a:gd name="connsiteY4" fmla="*/ 0 h 24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12" h="244959">
                <a:moveTo>
                  <a:pt x="159727" y="225778"/>
                </a:moveTo>
                <a:cubicBezTo>
                  <a:pt x="103673" y="141698"/>
                  <a:pt x="175712" y="244959"/>
                  <a:pt x="103283" y="158044"/>
                </a:cubicBezTo>
                <a:cubicBezTo>
                  <a:pt x="49954" y="94049"/>
                  <a:pt x="113336" y="156316"/>
                  <a:pt x="58127" y="79022"/>
                </a:cubicBezTo>
                <a:cubicBezTo>
                  <a:pt x="16519" y="20769"/>
                  <a:pt x="31544" y="71009"/>
                  <a:pt x="1683" y="11289"/>
                </a:cubicBezTo>
                <a:cubicBezTo>
                  <a:pt x="0" y="7923"/>
                  <a:pt x="1683" y="3763"/>
                  <a:pt x="1683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Smiley Face 31"/>
          <p:cNvSpPr/>
          <p:nvPr/>
        </p:nvSpPr>
        <p:spPr>
          <a:xfrm>
            <a:off x="3428992" y="1857364"/>
            <a:ext cx="1357322" cy="1143008"/>
          </a:xfrm>
          <a:prstGeom prst="smileyFac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Oval 32"/>
          <p:cNvSpPr/>
          <p:nvPr/>
        </p:nvSpPr>
        <p:spPr>
          <a:xfrm>
            <a:off x="3929058" y="2428868"/>
            <a:ext cx="285752" cy="142876"/>
          </a:xfrm>
          <a:prstGeom prst="ellipse">
            <a:avLst/>
          </a:prstGeom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www.hamraft.blogfa.com</a:t>
            </a:r>
          </a:p>
          <a:p>
            <a:pPr algn="ctr"/>
            <a:r>
              <a:rPr lang="fa-IR" dirty="0" smtClean="0"/>
              <a:t>نرگس دهقانیان ناحیه یک اهواز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7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8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8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8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8  L 0.031 0  L 0.047 0.13188  L 0.063 0  L 0.078 0.13188  L 0.094 0  L 0.109 0.13188  L 0.125 0  L 0.141 0.13188  L 0.156 0  L 0.172 0.13188  L 0.187 0  L 0.203 0.13188  L 0.219 0  L 0.234 0.13188  L 0.25 0  E" pathEditMode="relative" ptsTypes="">
                                      <p:cBhvr>
                                        <p:cTn id="18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5.picofile.com/file/8114066776/migna_ir7745v1122559630_EDUHfNMz.gif"/>
          <p:cNvPicPr>
            <a:picLocks noChangeAspect="1" noChangeArrowheads="1"/>
          </p:cNvPicPr>
          <p:nvPr/>
        </p:nvPicPr>
        <p:blipFill>
          <a:blip r:embed="rId2">
            <a:lum bright="-30000" contrast="30000"/>
          </a:blip>
          <a:srcRect/>
          <a:stretch>
            <a:fillRect/>
          </a:stretch>
        </p:blipFill>
        <p:spPr bwMode="auto">
          <a:xfrm>
            <a:off x="214282" y="0"/>
            <a:ext cx="8929718" cy="6715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5000628" y="1571612"/>
            <a:ext cx="3411511" cy="523220"/>
          </a:xfrm>
          <a:prstGeom prst="rect">
            <a:avLst/>
          </a:prstGeom>
          <a:solidFill>
            <a:srgbClr val="FFC0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سلـول های پـشتـیبـان </a:t>
            </a:r>
            <a:endParaRPr lang="fa-I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57752" y="571480"/>
            <a:ext cx="135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آستروسیت.</a:t>
            </a:r>
            <a:r>
              <a:rPr lang="ar-SA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29322" y="4500570"/>
            <a:ext cx="1371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*میکروگلیا.</a:t>
            </a:r>
            <a:r>
              <a:rPr lang="ar-SA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4876" y="2571744"/>
            <a:ext cx="16265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الیگودندروسیت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00892" y="6072206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سلول اپندیمی</a:t>
            </a:r>
            <a:endParaRPr lang="fa-I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baaft.net/wp-content/uploads/2014/03/nervous-fig-1-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428604"/>
            <a:ext cx="8929718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kanoon.ir/FileRepository/ImageUpload/290316/neuron.jpeg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71406" y="357166"/>
            <a:ext cx="8949752" cy="6215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1.tebyan.net/Big/1392/05/817224270571852106622724976161606412188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57158" y="214290"/>
            <a:ext cx="8308141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نورون نوروگلیا علوم هشتم ابتدایی</Template>
  <TotalTime>0</TotalTime>
  <Words>303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2  Bardiya</vt:lpstr>
      <vt:lpstr>Arial</vt:lpstr>
      <vt:lpstr>B Titr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2022-01-28T11:53:16Z</dcterms:created>
  <dcterms:modified xsi:type="dcterms:W3CDTF">2022-01-28T11:53:28Z</dcterms:modified>
</cp:coreProperties>
</file>