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9" r:id="rId13"/>
    <p:sldId id="277" r:id="rId14"/>
    <p:sldId id="278" r:id="rId15"/>
    <p:sldId id="28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AA4C9-E8FA-44A0-9FF9-A9A2D68035EC}" type="doc">
      <dgm:prSet loTypeId="urn:microsoft.com/office/officeart/2005/8/layout/cycle4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7A16DA8-AE7F-4463-A9A7-696CCAF7976D}">
      <dgm:prSet phldrT="[Text]" custT="1"/>
      <dgm:spPr/>
      <dgm:t>
        <a:bodyPr/>
        <a:lstStyle/>
        <a:p>
          <a:r>
            <a:rPr lang="fa-IR" sz="2400" dirty="0" smtClean="0"/>
            <a:t>دوره هخامنشی</a:t>
          </a:r>
        </a:p>
        <a:p>
          <a:r>
            <a:rPr lang="fa-IR" sz="2400" dirty="0" smtClean="0"/>
            <a:t>(</a:t>
          </a:r>
          <a:r>
            <a:rPr lang="fa-IR" sz="2000" dirty="0" smtClean="0"/>
            <a:t>پارسی باستان</a:t>
          </a:r>
          <a:r>
            <a:rPr lang="fa-IR" sz="2400" dirty="0" smtClean="0"/>
            <a:t>)</a:t>
          </a:r>
          <a:endParaRPr lang="en-US" sz="2400" dirty="0"/>
        </a:p>
      </dgm:t>
    </dgm:pt>
    <dgm:pt modelId="{E50815F9-AD41-49FC-8A72-164126319717}" type="sibTrans" cxnId="{EA6DDD44-A964-445E-866E-DDD7DE1DE035}">
      <dgm:prSet/>
      <dgm:spPr/>
      <dgm:t>
        <a:bodyPr/>
        <a:lstStyle/>
        <a:p>
          <a:endParaRPr lang="en-US"/>
        </a:p>
      </dgm:t>
    </dgm:pt>
    <dgm:pt modelId="{4164AA53-2F78-4E9F-BF7F-C3C1BECA66BC}" type="parTrans" cxnId="{EA6DDD44-A964-445E-866E-DDD7DE1DE035}">
      <dgm:prSet/>
      <dgm:spPr/>
      <dgm:t>
        <a:bodyPr/>
        <a:lstStyle/>
        <a:p>
          <a:endParaRPr lang="en-US"/>
        </a:p>
      </dgm:t>
    </dgm:pt>
    <dgm:pt modelId="{E153499E-45E0-4EAB-A45B-FCDBA77BF5F0}">
      <dgm:prSet/>
      <dgm:spPr/>
      <dgm:t>
        <a:bodyPr/>
        <a:lstStyle/>
        <a:p>
          <a:r>
            <a:rPr lang="fa-IR" dirty="0" smtClean="0">
              <a:latin typeface="B Nazanin Public" pitchFamily="2" charset="0"/>
              <a:cs typeface="B Nazanin Public" pitchFamily="2" charset="0"/>
            </a:rPr>
            <a:t>اشکانیان و ساسانیان</a:t>
          </a:r>
        </a:p>
        <a:p>
          <a:r>
            <a:rPr lang="fa-IR" dirty="0" smtClean="0">
              <a:latin typeface="B Nazanin Public" pitchFamily="2" charset="0"/>
              <a:cs typeface="B Nazanin Public" pitchFamily="2" charset="0"/>
            </a:rPr>
            <a:t>(پارسی میانه یاپهلوی)</a:t>
          </a:r>
          <a:endParaRPr lang="en-US" dirty="0">
            <a:latin typeface="B Nazanin Public" pitchFamily="2" charset="0"/>
            <a:cs typeface="B Nazanin Public" pitchFamily="2" charset="0"/>
          </a:endParaRPr>
        </a:p>
      </dgm:t>
    </dgm:pt>
    <dgm:pt modelId="{7AFB1EAD-65ED-419B-938E-DE8538CBEC69}" type="parTrans" cxnId="{EAD52C22-93C2-42DE-B72B-17BF2BA73DB6}">
      <dgm:prSet/>
      <dgm:spPr/>
      <dgm:t>
        <a:bodyPr/>
        <a:lstStyle/>
        <a:p>
          <a:endParaRPr lang="en-US"/>
        </a:p>
      </dgm:t>
    </dgm:pt>
    <dgm:pt modelId="{14BCD882-2A71-4ABE-9521-B4C9EC0706C4}" type="sibTrans" cxnId="{EAD52C22-93C2-42DE-B72B-17BF2BA73DB6}">
      <dgm:prSet/>
      <dgm:spPr/>
      <dgm:t>
        <a:bodyPr/>
        <a:lstStyle/>
        <a:p>
          <a:endParaRPr lang="en-US"/>
        </a:p>
      </dgm:t>
    </dgm:pt>
    <dgm:pt modelId="{54F70FD5-0AA7-4872-92DE-51135D51A78A}">
      <dgm:prSet/>
      <dgm:spPr/>
      <dgm:t>
        <a:bodyPr/>
        <a:lstStyle/>
        <a:p>
          <a:r>
            <a:rPr lang="fa-IR" dirty="0" smtClean="0"/>
            <a:t>امروزه</a:t>
          </a:r>
        </a:p>
        <a:p>
          <a:r>
            <a:rPr lang="fa-IR" dirty="0" smtClean="0"/>
            <a:t>(فارسی دری)</a:t>
          </a:r>
          <a:endParaRPr lang="en-US" dirty="0"/>
        </a:p>
      </dgm:t>
    </dgm:pt>
    <dgm:pt modelId="{FC435F78-5187-44D0-9421-F2CADCEEC2B3}" type="parTrans" cxnId="{D82C825A-46F1-4339-BA0F-1F78003EA8B9}">
      <dgm:prSet/>
      <dgm:spPr/>
      <dgm:t>
        <a:bodyPr/>
        <a:lstStyle/>
        <a:p>
          <a:endParaRPr lang="en-US"/>
        </a:p>
      </dgm:t>
    </dgm:pt>
    <dgm:pt modelId="{E6951A31-2C0D-4D56-814C-6A2AC22FB44C}" type="sibTrans" cxnId="{D82C825A-46F1-4339-BA0F-1F78003EA8B9}">
      <dgm:prSet/>
      <dgm:spPr/>
      <dgm:t>
        <a:bodyPr/>
        <a:lstStyle/>
        <a:p>
          <a:endParaRPr lang="en-US"/>
        </a:p>
      </dgm:t>
    </dgm:pt>
    <dgm:pt modelId="{2FEA6017-EA4E-455D-9603-52536E3CBEE6}">
      <dgm:prSet/>
      <dgm:spPr/>
      <dgm:t>
        <a:bodyPr/>
        <a:lstStyle/>
        <a:p>
          <a:r>
            <a:rPr lang="fa-IR" dirty="0" smtClean="0"/>
            <a:t>دوره اسلامی </a:t>
          </a:r>
        </a:p>
        <a:p>
          <a:r>
            <a:rPr lang="fa-IR" dirty="0" smtClean="0"/>
            <a:t>(فارسی دری)</a:t>
          </a:r>
          <a:endParaRPr lang="en-US" dirty="0"/>
        </a:p>
      </dgm:t>
    </dgm:pt>
    <dgm:pt modelId="{C98116BC-7866-4CA9-90D1-3689C01F0276}" type="parTrans" cxnId="{BF168ECB-B083-4476-9C58-B0E799908906}">
      <dgm:prSet/>
      <dgm:spPr/>
      <dgm:t>
        <a:bodyPr/>
        <a:lstStyle/>
        <a:p>
          <a:endParaRPr lang="en-US"/>
        </a:p>
      </dgm:t>
    </dgm:pt>
    <dgm:pt modelId="{337233F6-CF01-453F-BE26-AB528528D66A}" type="sibTrans" cxnId="{BF168ECB-B083-4476-9C58-B0E799908906}">
      <dgm:prSet/>
      <dgm:spPr/>
      <dgm:t>
        <a:bodyPr/>
        <a:lstStyle/>
        <a:p>
          <a:endParaRPr lang="en-US"/>
        </a:p>
      </dgm:t>
    </dgm:pt>
    <dgm:pt modelId="{3B5F8FF1-F866-4BBF-99DB-ACE1718E6DD4}" type="pres">
      <dgm:prSet presAssocID="{C62AA4C9-E8FA-44A0-9FF9-A9A2D68035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57F9A-D9ED-4329-8018-74C81EB79439}" type="pres">
      <dgm:prSet presAssocID="{C62AA4C9-E8FA-44A0-9FF9-A9A2D68035EC}" presName="children" presStyleCnt="0"/>
      <dgm:spPr/>
      <dgm:t>
        <a:bodyPr/>
        <a:lstStyle/>
        <a:p>
          <a:endParaRPr lang="en-US"/>
        </a:p>
      </dgm:t>
    </dgm:pt>
    <dgm:pt modelId="{1FF5BEF8-7889-438E-B67C-D805021FE7B6}" type="pres">
      <dgm:prSet presAssocID="{C62AA4C9-E8FA-44A0-9FF9-A9A2D68035EC}" presName="childPlaceholder" presStyleCnt="0"/>
      <dgm:spPr/>
      <dgm:t>
        <a:bodyPr/>
        <a:lstStyle/>
        <a:p>
          <a:endParaRPr lang="en-US"/>
        </a:p>
      </dgm:t>
    </dgm:pt>
    <dgm:pt modelId="{0059C2D1-5C21-4B73-B876-1E80F706BC65}" type="pres">
      <dgm:prSet presAssocID="{C62AA4C9-E8FA-44A0-9FF9-A9A2D68035EC}" presName="circle" presStyleCnt="0"/>
      <dgm:spPr/>
      <dgm:t>
        <a:bodyPr/>
        <a:lstStyle/>
        <a:p>
          <a:endParaRPr lang="en-US"/>
        </a:p>
      </dgm:t>
    </dgm:pt>
    <dgm:pt modelId="{69404A23-3ABC-4859-9848-CF02A6BC9584}" type="pres">
      <dgm:prSet presAssocID="{C62AA4C9-E8FA-44A0-9FF9-A9A2D68035EC}" presName="quadrant1" presStyleLbl="node1" presStyleIdx="0" presStyleCnt="4" custLinFactNeighborX="-1630" custLinFactNeighborY="-16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17E6B-7B32-4C77-8142-2FE08951011F}" type="pres">
      <dgm:prSet presAssocID="{C62AA4C9-E8FA-44A0-9FF9-A9A2D68035E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AD6F3-EB6A-44BA-95D9-6E0B9B8B36B5}" type="pres">
      <dgm:prSet presAssocID="{C62AA4C9-E8FA-44A0-9FF9-A9A2D68035E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A831A-389B-4DE9-8B5A-A4C66776A7FE}" type="pres">
      <dgm:prSet presAssocID="{C62AA4C9-E8FA-44A0-9FF9-A9A2D68035E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1A401-634B-4DCA-920F-8C77B2902665}" type="pres">
      <dgm:prSet presAssocID="{C62AA4C9-E8FA-44A0-9FF9-A9A2D68035EC}" presName="quadrantPlaceholder" presStyleCnt="0"/>
      <dgm:spPr/>
      <dgm:t>
        <a:bodyPr/>
        <a:lstStyle/>
        <a:p>
          <a:endParaRPr lang="en-US"/>
        </a:p>
      </dgm:t>
    </dgm:pt>
    <dgm:pt modelId="{C21058CD-C161-4ED8-8DD7-FC9923242C42}" type="pres">
      <dgm:prSet presAssocID="{C62AA4C9-E8FA-44A0-9FF9-A9A2D68035EC}" presName="center1" presStyleLbl="fgShp" presStyleIdx="0" presStyleCnt="2" custLinFactNeighborX="-860" custLinFactNeighborY="6326"/>
      <dgm:spPr/>
      <dgm:t>
        <a:bodyPr/>
        <a:lstStyle/>
        <a:p>
          <a:endParaRPr lang="en-US"/>
        </a:p>
      </dgm:t>
    </dgm:pt>
    <dgm:pt modelId="{C9995CF1-E408-421D-BCB4-B2F84C321F95}" type="pres">
      <dgm:prSet presAssocID="{C62AA4C9-E8FA-44A0-9FF9-A9A2D68035EC}" presName="center2" presStyleLbl="fgShp" presStyleIdx="1" presStyleCnt="2" custLinFactNeighborX="-860" custLinFactNeighborY="25403"/>
      <dgm:spPr/>
      <dgm:t>
        <a:bodyPr/>
        <a:lstStyle/>
        <a:p>
          <a:endParaRPr lang="en-US"/>
        </a:p>
      </dgm:t>
    </dgm:pt>
  </dgm:ptLst>
  <dgm:cxnLst>
    <dgm:cxn modelId="{BF168ECB-B083-4476-9C58-B0E799908906}" srcId="{C62AA4C9-E8FA-44A0-9FF9-A9A2D68035EC}" destId="{2FEA6017-EA4E-455D-9603-52536E3CBEE6}" srcOrd="3" destOrd="0" parTransId="{C98116BC-7866-4CA9-90D1-3689C01F0276}" sibTransId="{337233F6-CF01-453F-BE26-AB528528D66A}"/>
    <dgm:cxn modelId="{5922FBE9-0018-4BD0-B5D3-BBB674FFD786}" type="presOf" srcId="{C62AA4C9-E8FA-44A0-9FF9-A9A2D68035EC}" destId="{3B5F8FF1-F866-4BBF-99DB-ACE1718E6DD4}" srcOrd="0" destOrd="0" presId="urn:microsoft.com/office/officeart/2005/8/layout/cycle4"/>
    <dgm:cxn modelId="{EAD52C22-93C2-42DE-B72B-17BF2BA73DB6}" srcId="{C62AA4C9-E8FA-44A0-9FF9-A9A2D68035EC}" destId="{E153499E-45E0-4EAB-A45B-FCDBA77BF5F0}" srcOrd="1" destOrd="0" parTransId="{7AFB1EAD-65ED-419B-938E-DE8538CBEC69}" sibTransId="{14BCD882-2A71-4ABE-9521-B4C9EC0706C4}"/>
    <dgm:cxn modelId="{EA6DDD44-A964-445E-866E-DDD7DE1DE035}" srcId="{C62AA4C9-E8FA-44A0-9FF9-A9A2D68035EC}" destId="{47A16DA8-AE7F-4463-A9A7-696CCAF7976D}" srcOrd="0" destOrd="0" parTransId="{4164AA53-2F78-4E9F-BF7F-C3C1BECA66BC}" sibTransId="{E50815F9-AD41-49FC-8A72-164126319717}"/>
    <dgm:cxn modelId="{D82C825A-46F1-4339-BA0F-1F78003EA8B9}" srcId="{C62AA4C9-E8FA-44A0-9FF9-A9A2D68035EC}" destId="{54F70FD5-0AA7-4872-92DE-51135D51A78A}" srcOrd="2" destOrd="0" parTransId="{FC435F78-5187-44D0-9421-F2CADCEEC2B3}" sibTransId="{E6951A31-2C0D-4D56-814C-6A2AC22FB44C}"/>
    <dgm:cxn modelId="{F565962E-20A1-4B80-90C1-C4F7168E5847}" type="presOf" srcId="{54F70FD5-0AA7-4872-92DE-51135D51A78A}" destId="{A54AD6F3-EB6A-44BA-95D9-6E0B9B8B36B5}" srcOrd="0" destOrd="0" presId="urn:microsoft.com/office/officeart/2005/8/layout/cycle4"/>
    <dgm:cxn modelId="{97D6D80C-396C-4DB7-B7B9-F92629B9F853}" type="presOf" srcId="{47A16DA8-AE7F-4463-A9A7-696CCAF7976D}" destId="{69404A23-3ABC-4859-9848-CF02A6BC9584}" srcOrd="0" destOrd="0" presId="urn:microsoft.com/office/officeart/2005/8/layout/cycle4"/>
    <dgm:cxn modelId="{82A5D8ED-486D-44C8-9219-9A5CA6F3CBF0}" type="presOf" srcId="{E153499E-45E0-4EAB-A45B-FCDBA77BF5F0}" destId="{82617E6B-7B32-4C77-8142-2FE08951011F}" srcOrd="0" destOrd="0" presId="urn:microsoft.com/office/officeart/2005/8/layout/cycle4"/>
    <dgm:cxn modelId="{564684E6-A3EA-4596-961B-21CAFF7F13EA}" type="presOf" srcId="{2FEA6017-EA4E-455D-9603-52536E3CBEE6}" destId="{A6FA831A-389B-4DE9-8B5A-A4C66776A7FE}" srcOrd="0" destOrd="0" presId="urn:microsoft.com/office/officeart/2005/8/layout/cycle4"/>
    <dgm:cxn modelId="{212959C6-7B5E-4A76-AC72-D6D294318778}" type="presParOf" srcId="{3B5F8FF1-F866-4BBF-99DB-ACE1718E6DD4}" destId="{2E757F9A-D9ED-4329-8018-74C81EB79439}" srcOrd="0" destOrd="0" presId="urn:microsoft.com/office/officeart/2005/8/layout/cycle4"/>
    <dgm:cxn modelId="{5F5BCC15-921C-4542-852F-2CCDCA0B9F0A}" type="presParOf" srcId="{2E757F9A-D9ED-4329-8018-74C81EB79439}" destId="{1FF5BEF8-7889-438E-B67C-D805021FE7B6}" srcOrd="0" destOrd="0" presId="urn:microsoft.com/office/officeart/2005/8/layout/cycle4"/>
    <dgm:cxn modelId="{B02223C5-ACEE-4EEC-B477-A83ABE462F57}" type="presParOf" srcId="{3B5F8FF1-F866-4BBF-99DB-ACE1718E6DD4}" destId="{0059C2D1-5C21-4B73-B876-1E80F706BC65}" srcOrd="1" destOrd="0" presId="urn:microsoft.com/office/officeart/2005/8/layout/cycle4"/>
    <dgm:cxn modelId="{E5D3E860-E00E-4E60-93FD-696E8575E3F0}" type="presParOf" srcId="{0059C2D1-5C21-4B73-B876-1E80F706BC65}" destId="{69404A23-3ABC-4859-9848-CF02A6BC9584}" srcOrd="0" destOrd="0" presId="urn:microsoft.com/office/officeart/2005/8/layout/cycle4"/>
    <dgm:cxn modelId="{4F512944-0D66-4B19-BBC9-4E5F1714898F}" type="presParOf" srcId="{0059C2D1-5C21-4B73-B876-1E80F706BC65}" destId="{82617E6B-7B32-4C77-8142-2FE08951011F}" srcOrd="1" destOrd="0" presId="urn:microsoft.com/office/officeart/2005/8/layout/cycle4"/>
    <dgm:cxn modelId="{DD407BDC-3218-4825-BAAA-C396767F7B48}" type="presParOf" srcId="{0059C2D1-5C21-4B73-B876-1E80F706BC65}" destId="{A54AD6F3-EB6A-44BA-95D9-6E0B9B8B36B5}" srcOrd="2" destOrd="0" presId="urn:microsoft.com/office/officeart/2005/8/layout/cycle4"/>
    <dgm:cxn modelId="{D445C991-4FEA-4ABB-A785-ACD6BE6A0DE3}" type="presParOf" srcId="{0059C2D1-5C21-4B73-B876-1E80F706BC65}" destId="{A6FA831A-389B-4DE9-8B5A-A4C66776A7FE}" srcOrd="3" destOrd="0" presId="urn:microsoft.com/office/officeart/2005/8/layout/cycle4"/>
    <dgm:cxn modelId="{29755AD6-C10E-46D6-B095-EE824686E9EA}" type="presParOf" srcId="{0059C2D1-5C21-4B73-B876-1E80F706BC65}" destId="{7CA1A401-634B-4DCA-920F-8C77B2902665}" srcOrd="4" destOrd="0" presId="urn:microsoft.com/office/officeart/2005/8/layout/cycle4"/>
    <dgm:cxn modelId="{C13707EF-6E08-4F74-B226-AA81422FC6DE}" type="presParOf" srcId="{3B5F8FF1-F866-4BBF-99DB-ACE1718E6DD4}" destId="{C21058CD-C161-4ED8-8DD7-FC9923242C42}" srcOrd="2" destOrd="0" presId="urn:microsoft.com/office/officeart/2005/8/layout/cycle4"/>
    <dgm:cxn modelId="{69F2CAE7-E2DA-42BD-AAA2-2F08645B06D6}" type="presParOf" srcId="{3B5F8FF1-F866-4BBF-99DB-ACE1718E6DD4}" destId="{C9995CF1-E408-421D-BCB4-B2F84C321F9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73E0B5-BF66-4514-888E-16F8260C8ADB}" type="datetimeFigureOut">
              <a:rPr lang="fa-IR" smtClean="0"/>
              <a:pPr/>
              <a:t>06/25/1443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B62BA4-EFF8-4755-A97D-DFDA47FE0C7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48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FB2B0A-36AD-4125-979B-46E97970967A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258C2D-0E4C-4FA5-9AF6-E539C637EF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52" y="2780928"/>
            <a:ext cx="549748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درس 24</a:t>
            </a:r>
            <a:endParaRPr lang="en-US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604" y="1298167"/>
            <a:ext cx="7056784" cy="1261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دانش و هنر در ایران باستان</a:t>
            </a:r>
            <a:endParaRPr lang="en-US" sz="5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766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" r="5078"/>
          <a:stretch/>
        </p:blipFill>
        <p:spPr bwMode="auto">
          <a:xfrm>
            <a:off x="251520" y="3789040"/>
            <a:ext cx="37635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vansan\Downloads\images (55).jpg"/>
          <p:cNvPicPr>
            <a:picLocks noChangeAspect="1" noChangeArrowheads="1"/>
          </p:cNvPicPr>
          <p:nvPr/>
        </p:nvPicPr>
        <p:blipFill rotWithShape="1">
          <a:blip r:embed="rId3" cstate="print"/>
          <a:srcRect l="3667" t="2361" r="3500" b="3427"/>
          <a:stretch/>
        </p:blipFill>
        <p:spPr bwMode="auto">
          <a:xfrm>
            <a:off x="5237078" y="3789040"/>
            <a:ext cx="365452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772816"/>
            <a:ext cx="7758604" cy="457200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4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خط  تصویری :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    نوعی خط که برای اظهار فکر راجع به چیزی صورت آن را می کشیدند. مثلا برای نوشتن آفتاب صورت آن و برای نوشتن اسم حیوانی شکل آن را می کشیدند.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خط سغدی: 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    خطی که منشا الفبای آن آرامی است، و به نظر می رسد منشا انواع مختلف خطوط پهلوی بوده است. زبان سغدی که با این الفبا نوشته شده ازطریق ایرانیان شمالی از زبان هند و اروپایی سرچشمه گرفته است.امروزه تنها زبانی که با آن تطابق می کند ،زبان یغنوبی است که مردم بخش الیای دره ی زرافشان بدان تکلم می کند و دریگر زبان اوستی یا آلاتی که لهجه ی ایرانی ناحیه ی قفقاز می باشد.</a:t>
            </a:r>
          </a:p>
          <a:p>
            <a:pPr algn="just" rtl="1">
              <a:buNone/>
            </a:pPr>
            <a:endParaRPr lang="fa-I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438694" cy="10048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بیشتر بدانیم</a:t>
            </a:r>
            <a:endParaRPr lang="en-US" sz="4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5920" y="1988840"/>
            <a:ext cx="7686026" cy="2808312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2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در طی آخرین قرن های پیش از 3000 ق.م. تمدنی در شوش پدید آید ،که هر چند تحت نفوذ قوی  بین النهرین قرار گرفت ، خط مخصوص خود را که به نام </a:t>
            </a:r>
            <a:r>
              <a:rPr lang="fa-IR" sz="20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((</a:t>
            </a:r>
            <a:r>
              <a:rPr lang="fa-IR" sz="32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ایلامی مقدم</a:t>
            </a:r>
            <a:r>
              <a:rPr lang="fa-IR" sz="20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))</a:t>
            </a:r>
            <a:r>
              <a:rPr lang="fa-IR" sz="32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خوانده میشد ایجاد کرد و این معاصر عهد </a:t>
            </a:r>
            <a:r>
              <a:rPr lang="fa-IR" sz="24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((</a:t>
            </a:r>
            <a:r>
              <a:rPr lang="fa-IR" sz="32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جملات نثر</a:t>
            </a:r>
            <a:r>
              <a:rPr lang="fa-IR" sz="24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))</a:t>
            </a:r>
            <a:r>
              <a:rPr lang="fa-IR" sz="32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در دشت مجاور</a:t>
            </a:r>
            <a:r>
              <a:rPr lang="fa-IR" sz="2800" dirty="0" smtClean="0">
                <a:solidFill>
                  <a:srgbClr val="FFC000"/>
                </a:solidFill>
                <a:latin typeface="B Nazanin Public" pitchFamily="2" charset="0"/>
                <a:cs typeface="B Nazanin Public" pitchFamily="2" charset="0"/>
              </a:rPr>
              <a:t>(بین النهرین)</a:t>
            </a:r>
            <a:r>
              <a:rPr lang="fa-IR" sz="32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بود.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71290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خط ایلامی مقدم </a:t>
            </a:r>
          </a:p>
        </p:txBody>
      </p:sp>
    </p:spTree>
  </p:cSld>
  <p:clrMapOvr>
    <a:masterClrMapping/>
  </p:clrMapOvr>
  <p:transition spd="slow" advClick="0" advTm="6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556792"/>
            <a:ext cx="7581528" cy="45720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آپ :آب                                        کی کوات:کیقبار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آتر/آذر:آتش                                      ماهیگ:ماهی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ارتاوهیشتا:اردیبهشت                            وهرمن:بهمن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باژ:باج                                            وهشت:بهشت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پوسر:پسر                                        هورشید:خورشید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پوهل:پل                                          هونر :هنر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خرزنگ:خرچنگ                                پیشگ:پیشه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دات:داد و عدل                                   راستگ:راسته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دوش خم:دژخیم</a:t>
            </a:r>
          </a:p>
          <a:p>
            <a:pPr marL="0" indent="0" algn="r" rtl="1">
              <a:buNone/>
            </a:pPr>
            <a:endParaRPr lang="fa-IR" sz="2800" dirty="0" smtClean="0">
              <a:solidFill>
                <a:schemeClr val="tx1">
                  <a:lumMod val="85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marL="0" indent="0" algn="r" rtl="1">
              <a:buNone/>
            </a:pPr>
            <a:endParaRPr lang="fa-IR" sz="2800" dirty="0" smtClean="0">
              <a:solidFill>
                <a:schemeClr val="tx1">
                  <a:lumMod val="85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</a:schemeClr>
              </a:solidFill>
              <a:latin typeface="B Nazanin Public" pitchFamily="2" charset="0"/>
              <a:cs typeface="B Nazanin Public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44816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معادل کلمات فارسی باستان در زبان پهلوی</a:t>
            </a:r>
            <a:r>
              <a:rPr lang="fa-IR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5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nsan\Downloads\images (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500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nsan\Downloads\images (4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500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332656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فعالیت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0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1) نام خود را با استفاده از الفبای خط میخی بنویسید</a:t>
            </a:r>
          </a:p>
          <a:p>
            <a:pPr algn="r" rtl="1"/>
            <a:endParaRPr lang="fa-IR" sz="2400" dirty="0" smtClean="0">
              <a:solidFill>
                <a:schemeClr val="tx1">
                  <a:lumMod val="85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2) منظور از این جمله چیست ؟(هنر نزد ایرانیان است و بس)</a:t>
            </a:r>
          </a:p>
          <a:p>
            <a:pPr algn="r" rtl="1"/>
            <a:endParaRPr lang="fa-IR" sz="2400" dirty="0" smtClean="0">
              <a:solidFill>
                <a:schemeClr val="tx1">
                  <a:lumMod val="85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3) در مورد یکی از بناهای تاریخی ایران 0 تخت جشمید. طاق بستان. بیستون و ...) تحقیق کنید و آنرا در کلاس ارائه نمایید</a:t>
            </a:r>
          </a:p>
          <a:p>
            <a:pPr algn="r" rtl="1"/>
            <a:endParaRPr lang="fa-IR" sz="2400" dirty="0">
              <a:solidFill>
                <a:schemeClr val="tx1">
                  <a:lumMod val="85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85000"/>
                  </a:schemeClr>
                </a:solidFill>
                <a:latin typeface="B Nazanin Public" pitchFamily="2" charset="0"/>
                <a:cs typeface="B Nazanin Public" pitchFamily="2" charset="0"/>
              </a:rPr>
              <a:t>4) اگر در کتابخانه مدرسه یا خانه تان کتاب تاریخ ایران باستان موجود است مطالبی از آنرا که با موضوع درس ارتباط دارد را تهیه کنید و در کلاس برای دوستانتان بازگو کنید</a:t>
            </a:r>
          </a:p>
        </p:txBody>
      </p:sp>
    </p:spTree>
    <p:extLst>
      <p:ext uri="{BB962C8B-B14F-4D97-AF65-F5344CB8AC3E}">
        <p14:creationId xmlns:p14="http://schemas.microsoft.com/office/powerpoint/2010/main" val="14819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7128792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پایان </a:t>
            </a:r>
          </a:p>
          <a:p>
            <a:pPr algn="ctr" rtl="1"/>
            <a:endParaRPr lang="fa-I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  <a:p>
            <a:pPr algn="ctr" rtl="1"/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امیدواریم از این درس نهایت استفاده را برده باشید</a:t>
            </a:r>
            <a:endParaRPr lang="fa-I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</p:spTree>
  </p:cSld>
  <p:clrMapOvr>
    <a:masterClrMapping/>
  </p:clrMapOvr>
  <p:transition spd="slow" advClick="0" advTm="65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04056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با توجه به مدارکی که از دوره های پیشین برجای مانده به هنر، دانش ،عقاید و... در زمان گذشته پی می بریم.</a:t>
            </a:r>
          </a:p>
          <a:p>
            <a:pPr algn="r" rtl="1"/>
            <a:endParaRPr lang="fa-IR" sz="4400" dirty="0" smtClean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algn="r" rtl="1"/>
            <a:r>
              <a:rPr lang="fa-IR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دراین درس هنر و میزان دانش در هر دوره را برای شما شرح می دهیم.</a:t>
            </a:r>
          </a:p>
        </p:txBody>
      </p:sp>
    </p:spTree>
  </p:cSld>
  <p:clrMapOvr>
    <a:masterClrMapping/>
  </p:clrMapOvr>
  <p:transition spd="slow" advClick="0" advTm="6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5720" y="332656"/>
            <a:ext cx="4608512" cy="1219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6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B IranNastaliq     &lt;---------" pitchFamily="18" charset="0"/>
                <a:cs typeface="B IranNastaliq     &lt;---------" pitchFamily="18" charset="0"/>
              </a:rPr>
              <a:t>زبان پارسی (فارسی)</a:t>
            </a:r>
            <a:endParaRPr lang="en-US" sz="6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70080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accent3">
                    <a:lumMod val="40000"/>
                    <a:lumOff val="60000"/>
                  </a:schemeClr>
                </a:solidFill>
                <a:latin typeface="B Nazanin Public" pitchFamily="2" charset="0"/>
                <a:cs typeface="B Nazanin Public" pitchFamily="2" charset="0"/>
              </a:rPr>
              <a:t>زبان فارسی در دوره های مختلف تاریخی تغییرات زیادی پیداکرده است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44210237"/>
              </p:ext>
            </p:extLst>
          </p:nvPr>
        </p:nvGraphicFramePr>
        <p:xfrm>
          <a:off x="-233428" y="1885474"/>
          <a:ext cx="6586519" cy="505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65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478802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قبل از مهاجرت آریایی ها،تمدن باستانی ایران همچون ایلام،صاحب خط بوده اند.</a:t>
            </a: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       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            هخامنشیان            خط میخی (اقتباس از اقوام بین النهرین)</a:t>
            </a:r>
          </a:p>
          <a:p>
            <a:pPr marL="0" indent="0" algn="r" rtl="1">
              <a:buNone/>
            </a:pPr>
            <a:endParaRPr lang="fa-IR" sz="2800" b="1" dirty="0">
              <a:solidFill>
                <a:schemeClr val="accent3">
                  <a:lumMod val="60000"/>
                  <a:lumOff val="4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خط           اشکانیان وساسانیان     خط پهلوی (اقتباس از خط آرامی)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2320" y="260648"/>
            <a:ext cx="1028800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6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خط</a:t>
            </a:r>
            <a:r>
              <a:rPr lang="fa-IR" sz="4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 </a:t>
            </a:r>
            <a:endParaRPr lang="en-US" sz="4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3968" r="3690" b="1588"/>
          <a:stretch/>
        </p:blipFill>
        <p:spPr bwMode="auto">
          <a:xfrm>
            <a:off x="-9872" y="3967075"/>
            <a:ext cx="4437856" cy="28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7713647" y="2492896"/>
            <a:ext cx="288032" cy="172819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65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913168" cy="331236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  ایرانیان باستان در علوم و فنون مختلف پیشرفت های چشمگیری داشتند.</a:t>
            </a:r>
          </a:p>
          <a:p>
            <a:pPr algn="r" rtl="1">
              <a:buNone/>
            </a:pPr>
            <a:endParaRPr lang="fa-I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   ساختن بناهای عظیم و محکم، سد ها، پول ها، ابزار ها و وسایل مختلف زندگی که به دست ایرانیان ابداع شده است، نشان میدهد آنها با علوم گوناگونی چون ریاضی ، هندسه ، زمین شناسی و ...آشنا بوده اند.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864" y="548680"/>
            <a:ext cx="1224136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دانش</a:t>
            </a:r>
            <a:endParaRPr lang="fa-I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pic>
        <p:nvPicPr>
          <p:cNvPr id="3074" name="Picture 2" descr="G: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6" y="3717032"/>
            <a:ext cx="24111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images (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73" y="3717032"/>
            <a:ext cx="30634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images (5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58" y="5229199"/>
            <a:ext cx="30670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52928" cy="4176464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 Nazanin Public" pitchFamily="2" charset="0"/>
                <a:cs typeface="B Nazanin Public" pitchFamily="2" charset="0"/>
              </a:rPr>
              <a:t>ایرانیا ن باستان در علم نجوم پیشرفت کرده و با تعیین زمان به خوبی آشنا بوده اند و چون برای فعالیت های کشاورزی که در فصول خاصی از سال انجام میگرفت به تقویم نیاز داشتند ، تقویم خورشیدی( شمسی ) را به وجود آوردند و سال را به دوازده ماه 30 روزه تقسیم کردند .این تقویم از کمترین تقویم های دنیا است </a:t>
            </a:r>
            <a:br>
              <a:rPr lang="fa-IR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 Nazanin Public" pitchFamily="2" charset="0"/>
                <a:cs typeface="B Nazanin Public" pitchFamily="2" charset="0"/>
              </a:rPr>
            </a:b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 Nazanin Public" pitchFamily="2" charset="0"/>
              <a:cs typeface="B Nazanin Public" pitchFamily="2" charset="0"/>
            </a:endParaRPr>
          </a:p>
        </p:txBody>
      </p:sp>
    </p:spTree>
  </p:cSld>
  <p:clrMapOvr>
    <a:masterClrMapping/>
  </p:clrMapOvr>
  <p:transition spd="slow" advClick="0" advTm="6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456804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ایرانیان در پزشکی نیز پیشرفت کرده بودند و خواص درمانی گیاه را میشناختند.در بخشی از کتاب اوستا از سه نوع پزشک جراح، پزشک معمولی و پزشک دعا که با دعای مقدس باطن افراد را درمان میکند ، نام برده شده است . در دوره ی ساسانیان ، شاپور ساسانی در شهر جندی شاپور مدرسه و بیمارستان تاسیس نمود که قدیمی ترین مدرسه ی پزشکی جهان به شمار میرود. 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</p:txBody>
      </p:sp>
    </p:spTree>
  </p:cSld>
  <p:clrMapOvr>
    <a:masterClrMapping/>
  </p:clrMapOvr>
  <p:transition spd="slow" advClick="0" advTm="65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4572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در عصر باستان ، صنعتگران و هنرمندان آثار بسیار زیبا و ظریفی به وجود آوردند.</a:t>
            </a:r>
          </a:p>
          <a:p>
            <a:pPr algn="r" rtl="1"/>
            <a:r>
              <a:rPr lang="fa-I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آنها در رشته های گوناگون چون سفالگری،پارچه بافی،قالی باقی،فلزکاری،چرم سازی،زرگری،کاشی کاری،سنگ بری،حجاری،قلم زنی ،منبت   کاری،موسیقی،نقاشی و ... مهارت داشتند.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6256" y="332656"/>
            <a:ext cx="1666528" cy="11521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 IranNastaliq     &lt;---------" pitchFamily="18" charset="0"/>
                <a:cs typeface="B IranNastaliq     &lt;---------" pitchFamily="18" charset="0"/>
              </a:rPr>
              <a:t>هنر</a:t>
            </a:r>
            <a:endParaRPr lang="en-US" sz="5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 IranNastaliq     &lt;---------" pitchFamily="18" charset="0"/>
              <a:cs typeface="B IranNastaliq     &lt;---------" pitchFamily="18" charset="0"/>
            </a:endParaRPr>
          </a:p>
        </p:txBody>
      </p:sp>
      <p:pic>
        <p:nvPicPr>
          <p:cNvPr id="4099" name="Picture 3" descr="G: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39" y="4789951"/>
            <a:ext cx="2703380" cy="19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images (5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266"/>
            <a:ext cx="226504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129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5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3245" r="910"/>
          <a:stretch/>
        </p:blipFill>
        <p:spPr>
          <a:xfrm>
            <a:off x="0" y="11495"/>
            <a:ext cx="9143027" cy="684650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752528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ایرانیان با توجه به شرایط آب و هوایی و مصالحی که در منطقه ی آن ها بود خانه های خود را از سنگ، چوب و خشت می ساختند .</a:t>
            </a:r>
          </a:p>
          <a:p>
            <a:pPr algn="justLow" rtl="1"/>
            <a:endParaRPr lang="fa-I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B Nazanin Public" pitchFamily="2" charset="0"/>
              <a:cs typeface="B Nazanin Public" pitchFamily="2" charset="0"/>
            </a:endParaRPr>
          </a:p>
          <a:p>
            <a:pPr algn="justLow" rtl="1"/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 Nazanin Public" pitchFamily="2" charset="0"/>
                <a:cs typeface="B Nazanin Public" pitchFamily="2" charset="0"/>
              </a:rPr>
              <a:t>با تاسیس امپراطوری های بزرگ و ساختن شهر ها به تدریج بناهای بزرگ و با شکوهی هم چون کاخ ها ، آرامگاه ها و آتش کده ها ساخته شدند. برخی از این بناها مانند تخت جمشید  از نظر معماری ،وسعت و عظمت،شهرت جهانی دارند.علاوه بر تخت جمشید ،هگمتانه،پاسارگاد،تخت سلیمان،طاق بستان و طاق کسری از بناهایی هستند که پیشرفت ایرانیان را در معماری نشان میدهند.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192" y="116632"/>
            <a:ext cx="303468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B IranNastaliq     &lt;---------" pitchFamily="18" charset="0"/>
                <a:cs typeface="B IranNastaliq     &lt;---------" pitchFamily="18" charset="0"/>
              </a:rPr>
              <a:t>معماری</a:t>
            </a:r>
            <a:endParaRPr lang="en-US" sz="54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B IranNastaliq     &lt;---------" pitchFamily="18" charset="0"/>
              <a:cs typeface="B IranNastaliq     &lt;---------" pitchFamily="18" charset="0"/>
            </a:endParaRPr>
          </a:p>
        </p:txBody>
      </p:sp>
    </p:spTree>
  </p:cSld>
  <p:clrMapOvr>
    <a:masterClrMapping/>
  </p:clrMapOvr>
  <p:transition spd="slow" advClick="0" advTm="65000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 درس24 مطالعات اجتماعی هفتم ابتدایی-دانش و هنر در ایران باستان</Template>
  <TotalTime>0</TotalTime>
  <Words>770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Arabic Typesetting</vt:lpstr>
      <vt:lpstr>Arial</vt:lpstr>
      <vt:lpstr>B IranNastaliq     &lt;---------</vt:lpstr>
      <vt:lpstr>B Nazanin Public</vt:lpstr>
      <vt:lpstr>Calibri</vt:lpstr>
      <vt:lpstr>Constantia</vt:lpstr>
      <vt:lpstr>Times New Roman</vt:lpstr>
      <vt:lpstr>Traditional Arabic</vt:lpstr>
      <vt:lpstr>Wingdings 2</vt:lpstr>
      <vt:lpstr>Paper</vt:lpstr>
      <vt:lpstr>دانش و هنر در ایران باستان</vt:lpstr>
      <vt:lpstr>PowerPoint Presentation</vt:lpstr>
      <vt:lpstr>زبان پارسی (فارسی)</vt:lpstr>
      <vt:lpstr>خط </vt:lpstr>
      <vt:lpstr>PowerPoint Presentation</vt:lpstr>
      <vt:lpstr>ایرانیا ن باستان در علم نجوم پیشرفت کرده و با تعیین زمان به خوبی آشنا بوده اند و چون برای فعالیت های کشاورزی که در فصول خاصی از سال انجام میگرفت به تقویم نیاز داشتند ، تقویم خورشیدی( شمسی ) را به وجود آوردند و سال را به دوازده ماه 30 روزه تقسیم کردند .این تقویم از کمترین تقویم های دنیا است  </vt:lpstr>
      <vt:lpstr>ایرانیان در پزشکی نیز پیشرفت کرده بودند و خواص درمانی گیاه را میشناختند.در بخشی از کتاب اوستا از سه نوع پزشک جراح، پزشک معمولی و پزشک دعا که با دعای مقدس باطن افراد را درمان میکند ، نام برده شده است . در دوره ی ساسانیان ، شاپور ساسانی در شهر جندی شاپور مدرسه و بیمارستان تاسیس نمود که قدیمی ترین مدرسه ی پزشکی جهان به شمار میرود.  </vt:lpstr>
      <vt:lpstr>هنر</vt:lpstr>
      <vt:lpstr>معماری</vt:lpstr>
      <vt:lpstr>بیشتر بدانیم</vt:lpstr>
      <vt:lpstr>PowerPoint Presentation</vt:lpstr>
      <vt:lpstr>معادل کلمات فارسی باستان در زبان پهلوی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 و هنر در ایران باستان</dc:title>
  <dc:creator>omid arzi</dc:creator>
  <cp:lastModifiedBy>omid arzi</cp:lastModifiedBy>
  <cp:revision>1</cp:revision>
  <dcterms:created xsi:type="dcterms:W3CDTF">2022-01-28T11:47:58Z</dcterms:created>
  <dcterms:modified xsi:type="dcterms:W3CDTF">2022-01-28T11:48:14Z</dcterms:modified>
</cp:coreProperties>
</file>