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1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8" r:id="rId33"/>
    <p:sldId id="289" r:id="rId34"/>
    <p:sldId id="290" r:id="rId35"/>
    <p:sldId id="287" r:id="rId36"/>
    <p:sldId id="291" r:id="rId37"/>
    <p:sldId id="292" r:id="rId38"/>
    <p:sldId id="293" r:id="rId39"/>
    <p:sldId id="294" r:id="rId40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037" autoAdjust="0"/>
    <p:restoredTop sz="94660"/>
  </p:normalViewPr>
  <p:slideViewPr>
    <p:cSldViewPr snapToGrid="0">
      <p:cViewPr>
        <p:scale>
          <a:sx n="54" d="100"/>
          <a:sy n="54" d="100"/>
        </p:scale>
        <p:origin x="444" y="-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83A4C-8116-436F-888F-4FD7EF1358A3}" type="datetimeFigureOut">
              <a:rPr lang="fa-IR" smtClean="0"/>
              <a:t>04/22/1441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8B5C8-38F5-41A6-861F-9A67157D4E2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17759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83A4C-8116-436F-888F-4FD7EF1358A3}" type="datetimeFigureOut">
              <a:rPr lang="fa-IR" smtClean="0"/>
              <a:t>04/22/1441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8B5C8-38F5-41A6-861F-9A67157D4E2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89610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83A4C-8116-436F-888F-4FD7EF1358A3}" type="datetimeFigureOut">
              <a:rPr lang="fa-IR" smtClean="0"/>
              <a:t>04/22/1441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8B5C8-38F5-41A6-861F-9A67157D4E2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4488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83A4C-8116-436F-888F-4FD7EF1358A3}" type="datetimeFigureOut">
              <a:rPr lang="fa-IR" smtClean="0"/>
              <a:t>04/22/1441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8B5C8-38F5-41A6-861F-9A67157D4E2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35851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83A4C-8116-436F-888F-4FD7EF1358A3}" type="datetimeFigureOut">
              <a:rPr lang="fa-IR" smtClean="0"/>
              <a:t>04/22/1441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8B5C8-38F5-41A6-861F-9A67157D4E2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16807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83A4C-8116-436F-888F-4FD7EF1358A3}" type="datetimeFigureOut">
              <a:rPr lang="fa-IR" smtClean="0"/>
              <a:t>04/22/1441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8B5C8-38F5-41A6-861F-9A67157D4E2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2600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83A4C-8116-436F-888F-4FD7EF1358A3}" type="datetimeFigureOut">
              <a:rPr lang="fa-IR" smtClean="0"/>
              <a:t>04/22/1441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8B5C8-38F5-41A6-861F-9A67157D4E2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32823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83A4C-8116-436F-888F-4FD7EF1358A3}" type="datetimeFigureOut">
              <a:rPr lang="fa-IR" smtClean="0"/>
              <a:t>04/22/1441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8B5C8-38F5-41A6-861F-9A67157D4E2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38885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83A4C-8116-436F-888F-4FD7EF1358A3}" type="datetimeFigureOut">
              <a:rPr lang="fa-IR" smtClean="0"/>
              <a:t>04/22/1441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8B5C8-38F5-41A6-861F-9A67157D4E2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95777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83A4C-8116-436F-888F-4FD7EF1358A3}" type="datetimeFigureOut">
              <a:rPr lang="fa-IR" smtClean="0"/>
              <a:t>04/22/1441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8B5C8-38F5-41A6-861F-9A67157D4E2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36547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83A4C-8116-436F-888F-4FD7EF1358A3}" type="datetimeFigureOut">
              <a:rPr lang="fa-IR" smtClean="0"/>
              <a:t>04/22/1441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8B5C8-38F5-41A6-861F-9A67157D4E2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60515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83A4C-8116-436F-888F-4FD7EF1358A3}" type="datetimeFigureOut">
              <a:rPr lang="fa-IR" smtClean="0"/>
              <a:t>04/22/1441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8B5C8-38F5-41A6-861F-9A67157D4E2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20983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24.jpg"/><Relationship Id="rId7" Type="http://schemas.openxmlformats.org/officeDocument/2006/relationships/image" Target="../media/image37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488" y="0"/>
            <a:ext cx="12300488" cy="6741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76" y="1427298"/>
            <a:ext cx="4664989" cy="275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6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1037" y="404431"/>
            <a:ext cx="1134992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 smtClean="0">
                <a:cs typeface="B Koodak" panose="00000700000000000000" pitchFamily="2" charset="-78"/>
              </a:rPr>
              <a:t>امروزه علاوه بر پول کاغذی از کارت خرید اعتباری نیز برای مبادله استفاده می شود.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1037" y="1471230"/>
            <a:ext cx="11349925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 smtClean="0">
                <a:cs typeface="B Koodak" panose="00000700000000000000" pitchFamily="2" charset="-78"/>
              </a:rPr>
              <a:t>خریدار با استفاده از کارت خرید اعتباری خود به ازای مبلغ کالا از پولی که در بانک دارد برداشت و به حساب فروشنده می ریزد.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009" y="3276692"/>
            <a:ext cx="4757980" cy="326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Wave 4"/>
          <p:cNvSpPr/>
          <p:nvPr/>
        </p:nvSpPr>
        <p:spPr>
          <a:xfrm>
            <a:off x="4515173" y="371959"/>
            <a:ext cx="3161654" cy="1270861"/>
          </a:xfrm>
          <a:prstGeom prst="wav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حقوق مصرف کننده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9661" y="2014779"/>
            <a:ext cx="1001267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برای رعایت و احترام به حقوق مصرف کننده چه کارهایی باید انجام شود؟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8" name="Round Diagonal Corner Rectangle 7"/>
          <p:cNvSpPr/>
          <p:nvPr/>
        </p:nvSpPr>
        <p:spPr>
          <a:xfrm>
            <a:off x="8070260" y="3060341"/>
            <a:ext cx="2908516" cy="1642820"/>
          </a:xfrm>
          <a:prstGeom prst="round2DiagRect">
            <a:avLst>
              <a:gd name="adj1" fmla="val 0"/>
              <a:gd name="adj2" fmla="val 5000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تصویب قوانین و مقررات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1466362" y="4224292"/>
            <a:ext cx="2908516" cy="1642820"/>
          </a:xfrm>
          <a:prstGeom prst="round2DiagRect">
            <a:avLst>
              <a:gd name="adj1" fmla="val 0"/>
              <a:gd name="adj2" fmla="val 50000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استاندارد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ound Diagonal Corner Rectangle 9"/>
          <p:cNvSpPr/>
          <p:nvPr/>
        </p:nvSpPr>
        <p:spPr>
          <a:xfrm>
            <a:off x="4768311" y="3657599"/>
            <a:ext cx="2908516" cy="1642820"/>
          </a:xfrm>
          <a:prstGeom prst="round2DiagRect">
            <a:avLst>
              <a:gd name="adj1" fmla="val 0"/>
              <a:gd name="adj2" fmla="val 50000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برچسب مشخصات کالا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989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1037" y="2587108"/>
            <a:ext cx="11349925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 smtClean="0">
                <a:cs typeface="B Koodak" panose="00000700000000000000" pitchFamily="2" charset="-78"/>
              </a:rPr>
              <a:t>مثلاً طبق قانون اگر کسی در مواد خوردنی و آشامیدنی و آرایشی و بهداشتی، رنگ ها و مواد تقلبی به کار ببرد، حتی اگر به مصرف کننده آسیبی نرسیده باشد سازنده آن ماده به زندان محکوم می شود.</a:t>
            </a:r>
          </a:p>
        </p:txBody>
      </p:sp>
      <p:sp>
        <p:nvSpPr>
          <p:cNvPr id="5" name="Round Diagonal Corner Rectangle 4"/>
          <p:cNvSpPr/>
          <p:nvPr/>
        </p:nvSpPr>
        <p:spPr>
          <a:xfrm>
            <a:off x="3967568" y="793447"/>
            <a:ext cx="3904280" cy="1000215"/>
          </a:xfrm>
          <a:prstGeom prst="round2DiagRect">
            <a:avLst>
              <a:gd name="adj1" fmla="val 0"/>
              <a:gd name="adj2" fmla="val 5000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تصویب قوانین و مقررات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875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50651" y="433951"/>
            <a:ext cx="83311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کشف و توقیف کارگاه تولید آلوچه غیر بهداشتی در </a:t>
            </a:r>
            <a:r>
              <a:rPr lang="fa-IR" sz="3200" b="1" i="0" dirty="0" err="1" smtClean="0">
                <a:solidFill>
                  <a:srgbClr val="000000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پاکدشت</a:t>
            </a:r>
            <a:endParaRPr lang="fa-IR" sz="3200" dirty="0">
              <a:cs typeface="B Koodak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2732"/>
            <a:ext cx="5672380" cy="54252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380" y="1432732"/>
            <a:ext cx="6519620" cy="543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3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 Diagonal Corner Rectangle 3"/>
          <p:cNvSpPr/>
          <p:nvPr/>
        </p:nvSpPr>
        <p:spPr>
          <a:xfrm>
            <a:off x="4285926" y="572883"/>
            <a:ext cx="3620146" cy="1115879"/>
          </a:xfrm>
          <a:prstGeom prst="round2DiagRect">
            <a:avLst>
              <a:gd name="adj1" fmla="val 0"/>
              <a:gd name="adj2" fmla="val 50000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برچسب مشخصات کالا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036" y="2137981"/>
            <a:ext cx="11349925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 smtClean="0">
                <a:cs typeface="B Koodak" panose="00000700000000000000" pitchFamily="2" charset="-78"/>
              </a:rPr>
              <a:t>تولید </a:t>
            </a:r>
            <a:r>
              <a:rPr lang="fa-IR" sz="3200" dirty="0" err="1" smtClean="0">
                <a:cs typeface="B Koodak" panose="00000700000000000000" pitchFamily="2" charset="-78"/>
              </a:rPr>
              <a:t>کنندگان</a:t>
            </a:r>
            <a:r>
              <a:rPr lang="fa-IR" sz="3200" dirty="0" smtClean="0">
                <a:cs typeface="B Koodak" panose="00000700000000000000" pitchFamily="2" charset="-78"/>
              </a:rPr>
              <a:t> موظف </a:t>
            </a:r>
            <a:r>
              <a:rPr lang="fa-IR" sz="3200" dirty="0" err="1" smtClean="0">
                <a:cs typeface="B Koodak" panose="00000700000000000000" pitchFamily="2" charset="-78"/>
              </a:rPr>
              <a:t>اند</a:t>
            </a:r>
            <a:r>
              <a:rPr lang="fa-IR" sz="3200" dirty="0" smtClean="0">
                <a:cs typeface="B Koodak" panose="00000700000000000000" pitchFamily="2" charset="-78"/>
              </a:rPr>
              <a:t> روی برچسب کالاها اطلاعات و ویژگی های آن کالا را بنویسند و در اختیار مشتری قرار دهند.</a:t>
            </a:r>
            <a:r>
              <a:rPr lang="fa-IR" sz="3200" dirty="0">
                <a:cs typeface="B Koodak" panose="00000700000000000000" pitchFamily="2" charset="-78"/>
              </a:rPr>
              <a:t> </a:t>
            </a:r>
            <a:r>
              <a:rPr lang="fa-IR" sz="3200" dirty="0" smtClean="0">
                <a:cs typeface="B Koodak" panose="00000700000000000000" pitchFamily="2" charset="-78"/>
              </a:rPr>
              <a:t>اطلاعاتی مانند:</a:t>
            </a:r>
          </a:p>
          <a:p>
            <a:pPr algn="just">
              <a:lnSpc>
                <a:spcPct val="150000"/>
              </a:lnSpc>
            </a:pPr>
            <a:r>
              <a:rPr lang="fa-IR" sz="3200" dirty="0" smtClean="0">
                <a:cs typeface="B Koodak" panose="00000700000000000000" pitchFamily="2" charset="-78"/>
              </a:rPr>
              <a:t>شماره جواز تولید، آدرس محل کارخانه یا محل تولید، قیمت کالا، مواد به کار رفته در آن، تاریخ مصرف ( مواد غذایی و بهداشتی) نکات ایمنی و ... </a:t>
            </a:r>
          </a:p>
        </p:txBody>
      </p:sp>
    </p:spTree>
    <p:extLst>
      <p:ext uri="{BB962C8B-B14F-4D97-AF65-F5344CB8AC3E}">
        <p14:creationId xmlns:p14="http://schemas.microsoft.com/office/powerpoint/2010/main" val="1336222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219" y="0"/>
            <a:ext cx="54875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56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488"/>
            <a:ext cx="12192000" cy="6741763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4641741" y="211233"/>
            <a:ext cx="2908516" cy="1076129"/>
          </a:xfrm>
          <a:prstGeom prst="round2DiagRect">
            <a:avLst>
              <a:gd name="adj1" fmla="val 0"/>
              <a:gd name="adj2" fmla="val 5000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استاندارد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22933" y="1607083"/>
            <a:ext cx="69461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استاندارد= کلمه انگلیسی به معنای نمونه قابل قبول</a:t>
            </a:r>
            <a:endParaRPr lang="fa-IR" sz="3200" dirty="0">
              <a:cs typeface="B Koodak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4826" y="2511579"/>
            <a:ext cx="1090234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تولیدکنندگان باید یک سری </a:t>
            </a:r>
            <a:r>
              <a:rPr lang="fa-IR" sz="3200" b="1" i="0" dirty="0" smtClean="0">
                <a:solidFill>
                  <a:srgbClr val="0000FF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معیارها</a:t>
            </a:r>
            <a:r>
              <a:rPr lang="fa-IR" sz="32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 و </a:t>
            </a:r>
            <a:r>
              <a:rPr lang="fa-IR" sz="3200" b="1" i="0" dirty="0" smtClean="0">
                <a:solidFill>
                  <a:srgbClr val="0000FF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ویژگی ها</a:t>
            </a:r>
            <a:r>
              <a:rPr lang="fa-IR" sz="32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 را برای تولید کالا رعایت کنند.</a:t>
            </a:r>
            <a:endParaRPr lang="fa-IR" sz="3200" dirty="0">
              <a:cs typeface="B Koodak" panose="00000700000000000000" pitchFamily="2" charset="-78"/>
            </a:endParaRPr>
          </a:p>
        </p:txBody>
      </p:sp>
      <p:sp>
        <p:nvSpPr>
          <p:cNvPr id="7" name="Notched Right Arrow 6"/>
          <p:cNvSpPr/>
          <p:nvPr/>
        </p:nvSpPr>
        <p:spPr>
          <a:xfrm flipH="1">
            <a:off x="8784787" y="3096354"/>
            <a:ext cx="2976310" cy="1596326"/>
          </a:xfrm>
          <a:prstGeom prst="notchedRightArrow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b="1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مواد 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خوراکی:</a:t>
            </a:r>
            <a:endParaRPr lang="fa-IR" sz="3200" dirty="0">
              <a:cs typeface="B Koodak" panose="00000700000000000000" pitchFamily="2" charset="-78"/>
            </a:endParaRPr>
          </a:p>
        </p:txBody>
      </p:sp>
      <p:sp>
        <p:nvSpPr>
          <p:cNvPr id="8" name="Notched Right Arrow 7"/>
          <p:cNvSpPr/>
          <p:nvPr/>
        </p:nvSpPr>
        <p:spPr>
          <a:xfrm flipH="1">
            <a:off x="8784787" y="4811925"/>
            <a:ext cx="2976310" cy="1596326"/>
          </a:xfrm>
          <a:prstGeom prst="notchedRightArrow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b="1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مواد 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بهداشتی:</a:t>
            </a:r>
            <a:endParaRPr lang="fa-IR" sz="3200" dirty="0">
              <a:cs typeface="B Koodak" panose="00000700000000000000" pitchFamily="2" charset="-78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827634" y="3149297"/>
            <a:ext cx="7774346" cy="1357756"/>
          </a:xfrm>
          <a:prstGeom prst="flowChartAlternateProcess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b="1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باید مواد افزودنی یا رنگ های مجاز آن در حدی باشد که به بدن آسیب نرساند.</a:t>
            </a:r>
          </a:p>
        </p:txBody>
      </p:sp>
      <p:sp>
        <p:nvSpPr>
          <p:cNvPr id="10" name="Flowchart: Alternate Process 9"/>
          <p:cNvSpPr/>
          <p:nvPr/>
        </p:nvSpPr>
        <p:spPr>
          <a:xfrm>
            <a:off x="827634" y="4931210"/>
            <a:ext cx="7774346" cy="1357756"/>
          </a:xfrm>
          <a:prstGeom prst="flowChartAlternateProcess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b="1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باید مواد شیمیایی به کار رفته به اندازه لازم باشد تا به پوست و بدن آسیب 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نرساند.</a:t>
            </a:r>
            <a:endParaRPr lang="fa-IR" sz="3200" b="1" dirty="0">
              <a:solidFill>
                <a:srgbClr val="000000"/>
              </a:solidFill>
              <a:latin typeface="Tahoma" panose="020B0604030504040204" pitchFamily="34" charset="0"/>
              <a:cs typeface="B Koodak" panose="00000700000000000000" pitchFamily="2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85" y="258731"/>
            <a:ext cx="1483963" cy="15484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550" y="258731"/>
            <a:ext cx="1483963" cy="15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9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88740" y="452066"/>
            <a:ext cx="501451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استاندارد مربوط به همه کالاها است.</a:t>
            </a:r>
            <a:endParaRPr lang="fa-IR" sz="3200" dirty="0">
              <a:cs typeface="B Koodak" panose="000007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411" y="2173080"/>
            <a:ext cx="7563173" cy="44360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0204" y="1339451"/>
            <a:ext cx="117535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بعضی از کالاها در صورت نداشتن استاندارد ممکن است جان انسان را به خطر بیندازند!</a:t>
            </a:r>
            <a:endParaRPr lang="fa-IR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0705943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26957" y="413713"/>
            <a:ext cx="1033808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وسایل الکتریکی و وسایل </a:t>
            </a:r>
            <a:r>
              <a:rPr lang="fa-IR" sz="3200" b="1" dirty="0" err="1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گرمایشی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مانند بخاری اگر استاندارد نداشته باشند</a:t>
            </a:r>
          </a:p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ایمنی استفاده </a:t>
            </a:r>
            <a:r>
              <a:rPr lang="fa-IR" sz="3200" b="1" dirty="0" err="1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کنندگان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را به خطر می اندازند.</a:t>
            </a:r>
            <a:endParaRPr lang="fa-IR" sz="3200" dirty="0">
              <a:cs typeface="B Koodak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9419"/>
            <a:ext cx="12192000" cy="525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7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8463" y="760271"/>
            <a:ext cx="1087509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در ایران مؤسسه ای به نام </a:t>
            </a:r>
            <a:r>
              <a:rPr lang="fa-IR" sz="3200" b="1" i="0" dirty="0" smtClean="0">
                <a:solidFill>
                  <a:srgbClr val="0000FF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مؤسسه استاندارد و تحقیقات صنعتی ایران</a:t>
            </a:r>
            <a:r>
              <a:rPr lang="fa-IR" sz="32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 وجود دارد.</a:t>
            </a:r>
            <a:endParaRPr lang="fa-IR" sz="3200" dirty="0">
              <a:cs typeface="B Koodak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65300" y="3482713"/>
            <a:ext cx="756825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این مؤسسه با </a:t>
            </a:r>
            <a:r>
              <a:rPr lang="fa-IR" sz="3200" b="1" i="0" dirty="0" smtClean="0">
                <a:solidFill>
                  <a:srgbClr val="0000FF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آزمایشگاه ها و </a:t>
            </a:r>
            <a:r>
              <a:rPr lang="fa-IR" sz="3200" b="1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ابزاری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که در اختیار دارد</a:t>
            </a:r>
          </a:p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</a:t>
            </a:r>
            <a:r>
              <a:rPr lang="fa-IR" sz="3200" b="1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کیفیت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کالاهای مختلف را می سنجد و درصورت تأیید </a:t>
            </a:r>
            <a:r>
              <a:rPr lang="fa-IR" sz="3200" b="1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اجازه چاپ علامت استاندارد 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را به آن کالا می دهد.</a:t>
            </a:r>
            <a:endParaRPr lang="fa-IR" sz="3200" dirty="0">
              <a:cs typeface="B Koodak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7" y="2105317"/>
            <a:ext cx="3306576" cy="42334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262" y="1580442"/>
            <a:ext cx="26574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81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Explosion 1 5"/>
          <p:cNvSpPr/>
          <p:nvPr/>
        </p:nvSpPr>
        <p:spPr>
          <a:xfrm>
            <a:off x="5318173" y="4580247"/>
            <a:ext cx="3515859" cy="1999282"/>
          </a:xfrm>
          <a:prstGeom prst="irregularSeal1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مصرف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4089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trips/>
      </p:transition>
    </mc:Choice>
    <mc:Fallback xmlns="">
      <p:transition spd="slow">
        <p:strip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54" y="0"/>
            <a:ext cx="92214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23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81" y="0"/>
            <a:ext cx="10631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5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70445" y="543294"/>
            <a:ext cx="405111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مسئولیت های مصرف کننده:</a:t>
            </a:r>
            <a:endParaRPr lang="fa-IR" sz="3200" dirty="0">
              <a:cs typeface="B Koodak" panose="00000700000000000000" pitchFamily="2" charset="-78"/>
            </a:endParaRPr>
          </a:p>
        </p:txBody>
      </p:sp>
      <p:sp>
        <p:nvSpPr>
          <p:cNvPr id="5" name="Cloud 4"/>
          <p:cNvSpPr/>
          <p:nvPr/>
        </p:nvSpPr>
        <p:spPr>
          <a:xfrm>
            <a:off x="4994549" y="1343565"/>
            <a:ext cx="3301139" cy="1952786"/>
          </a:xfrm>
          <a:prstGeom prst="cloud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fa-IR" sz="3200" b="1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پرهیز از مصرف گرایی</a:t>
            </a:r>
            <a:endParaRPr lang="fa-IR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21036" y="3511847"/>
            <a:ext cx="11349925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 smtClean="0">
                <a:cs typeface="B Koodak" panose="00000700000000000000" pitchFamily="2" charset="-78"/>
              </a:rPr>
              <a:t>مصرف گرایی یعنی اینکه </a:t>
            </a:r>
            <a:r>
              <a:rPr lang="fa-IR" sz="3200" dirty="0" smtClean="0">
                <a:solidFill>
                  <a:srgbClr val="0000FF"/>
                </a:solidFill>
                <a:cs typeface="B Koodak" panose="00000700000000000000" pitchFamily="2" charset="-78"/>
              </a:rPr>
              <a:t>بدون داشتن نیاز واقعی</a:t>
            </a:r>
            <a:r>
              <a:rPr lang="fa-IR" sz="3200" dirty="0" smtClean="0">
                <a:cs typeface="B Koodak" panose="00000700000000000000" pitchFamily="2" charset="-78"/>
              </a:rPr>
              <a:t> بخواهیم برای تفریح یا خودنمایی و چشم و </a:t>
            </a:r>
            <a:r>
              <a:rPr lang="fa-IR" sz="3200" dirty="0" err="1" smtClean="0">
                <a:cs typeface="B Koodak" panose="00000700000000000000" pitchFamily="2" charset="-78"/>
              </a:rPr>
              <a:t>همچشمی</a:t>
            </a:r>
            <a:r>
              <a:rPr lang="fa-IR" sz="3200" dirty="0" smtClean="0">
                <a:cs typeface="B Koodak" panose="00000700000000000000" pitchFamily="2" charset="-78"/>
              </a:rPr>
              <a:t> با دیگران </a:t>
            </a:r>
            <a:r>
              <a:rPr lang="fa-IR" sz="3200" dirty="0" smtClean="0">
                <a:solidFill>
                  <a:srgbClr val="0000FF"/>
                </a:solidFill>
                <a:cs typeface="B Koodak" panose="00000700000000000000" pitchFamily="2" charset="-78"/>
              </a:rPr>
              <a:t>کالایی را بخریم</a:t>
            </a:r>
            <a:r>
              <a:rPr lang="fa-IR" sz="3200" dirty="0" smtClean="0">
                <a:cs typeface="B Koodak" panose="00000700000000000000" pitchFamily="2" charset="-78"/>
              </a:rPr>
              <a:t>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39865" y="5138756"/>
            <a:ext cx="1053109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cs typeface="B Koodak" panose="00000700000000000000" pitchFamily="2" charset="-78"/>
              </a:rPr>
              <a:t>فرد مصرف گرا خیلی زود </a:t>
            </a:r>
            <a:r>
              <a:rPr lang="fa-IR" sz="3200" dirty="0" smtClean="0">
                <a:solidFill>
                  <a:srgbClr val="0000FF"/>
                </a:solidFill>
                <a:cs typeface="B Koodak" panose="00000700000000000000" pitchFamily="2" charset="-78"/>
              </a:rPr>
              <a:t>تحت تأثیر مد و آگهی های تبلیغاتی</a:t>
            </a:r>
            <a:r>
              <a:rPr lang="fa-IR" sz="3200" dirty="0" smtClean="0">
                <a:cs typeface="B Koodak" panose="00000700000000000000" pitchFamily="2" charset="-78"/>
              </a:rPr>
              <a:t> قرار می گیرد.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3" y="1076050"/>
            <a:ext cx="4644323" cy="258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30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53" y="197603"/>
            <a:ext cx="5657958" cy="64627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08" y="197603"/>
            <a:ext cx="5532895" cy="646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1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44666" y="543294"/>
            <a:ext cx="510267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مصرف گرایی باعث اسراف می شود.</a:t>
            </a:r>
            <a:endParaRPr lang="fa-IR" sz="3200" dirty="0">
              <a:cs typeface="B Koodak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08080" y="1378975"/>
            <a:ext cx="65758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اسراف و ریخت و پاش گناهی نابخشودنی است.</a:t>
            </a:r>
            <a:endParaRPr lang="fa-IR" sz="3200" dirty="0">
              <a:cs typeface="B Koodak" panose="000007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70" y="2020261"/>
            <a:ext cx="6758391" cy="47812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678" y="2020261"/>
            <a:ext cx="4528391" cy="478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55060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44336" y="2890391"/>
            <a:ext cx="549060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همانا </a:t>
            </a:r>
            <a:r>
              <a:rPr lang="fa-IR" sz="3200" b="1" i="0" dirty="0" err="1" smtClean="0">
                <a:solidFill>
                  <a:srgbClr val="000000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مُبَذرین</a:t>
            </a:r>
            <a:r>
              <a:rPr lang="fa-IR" sz="32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 ( ریخت و پاش </a:t>
            </a:r>
            <a:r>
              <a:rPr lang="fa-IR" sz="3200" b="1" i="0" dirty="0" err="1" smtClean="0">
                <a:solidFill>
                  <a:srgbClr val="000000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کنندگان</a:t>
            </a:r>
            <a:r>
              <a:rPr lang="fa-IR" sz="32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) </a:t>
            </a:r>
          </a:p>
          <a:p>
            <a:pPr algn="ctr"/>
            <a:r>
              <a:rPr lang="fa-IR" sz="3200" b="1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برادران 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شیاطین </a:t>
            </a:r>
            <a:r>
              <a:rPr lang="fa-IR" sz="3200" b="1" dirty="0" err="1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اند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.</a:t>
            </a:r>
            <a:endParaRPr lang="fa-IR" sz="3200" dirty="0">
              <a:cs typeface="B Koodak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17574" y="1895915"/>
            <a:ext cx="46778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b="1" i="0" dirty="0" err="1" smtClean="0">
                <a:solidFill>
                  <a:srgbClr val="000000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اِنَّ</a:t>
            </a:r>
            <a:r>
              <a:rPr lang="fa-IR" sz="32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 </a:t>
            </a:r>
            <a:r>
              <a:rPr lang="fa-IR" sz="3200" b="1" i="0" dirty="0" err="1" smtClean="0">
                <a:solidFill>
                  <a:srgbClr val="000000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المُبَذّرینَ</a:t>
            </a:r>
            <a:r>
              <a:rPr lang="fa-IR" sz="32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 </a:t>
            </a:r>
            <a:r>
              <a:rPr lang="fa-IR" sz="3200" b="1" i="0" dirty="0" err="1" smtClean="0">
                <a:solidFill>
                  <a:srgbClr val="000000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کانوُا</a:t>
            </a:r>
            <a:r>
              <a:rPr lang="fa-IR" sz="32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 </a:t>
            </a:r>
            <a:r>
              <a:rPr lang="fa-IR" sz="3200" b="1" i="0" dirty="0" err="1" smtClean="0">
                <a:solidFill>
                  <a:srgbClr val="000000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اِخوانَ</a:t>
            </a:r>
            <a:r>
              <a:rPr lang="fa-IR" sz="32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 </a:t>
            </a:r>
            <a:r>
              <a:rPr lang="fa-IR" sz="3200" b="1" i="0" dirty="0" err="1" smtClean="0">
                <a:solidFill>
                  <a:srgbClr val="000000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الشّیاطین</a:t>
            </a:r>
            <a:endParaRPr lang="fa-IR" sz="3200" dirty="0">
              <a:cs typeface="B Koodak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84880" y="4535642"/>
            <a:ext cx="2994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سوره </a:t>
            </a:r>
            <a:r>
              <a:rPr lang="fa-IR" sz="3200" b="1" i="0" dirty="0" err="1" smtClean="0">
                <a:solidFill>
                  <a:srgbClr val="000000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اسراء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، آیه 27</a:t>
            </a:r>
            <a:endParaRPr lang="fa-IR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8171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 dir="rd"/>
      </p:transition>
    </mc:Choice>
    <mc:Fallback xmlns="">
      <p:transition spd="slow">
        <p:pull dir="rd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901" y="283651"/>
            <a:ext cx="1471975" cy="14366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527" y="659081"/>
            <a:ext cx="685800" cy="685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50" y="659081"/>
            <a:ext cx="685800" cy="685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55018" y="2003963"/>
            <a:ext cx="102819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به نظر شما مصرف گرایی چه تأثیری بر محیط زیست می تواند داشته باشد؟</a:t>
            </a:r>
            <a:endParaRPr lang="fa-IR" sz="3200" dirty="0">
              <a:cs typeface="B Koodak" panose="000007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0760" y="3429000"/>
            <a:ext cx="7516679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cs typeface="B Koodak" panose="00000700000000000000" pitchFamily="2" charset="-78"/>
              </a:rPr>
              <a:t>مصرف گرایی به شدت به محیط زیست آسیب می زند. 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cs typeface="B Koodak" panose="00000700000000000000" pitchFamily="2" charset="-78"/>
              </a:rPr>
              <a:t>زیرا باعث </a:t>
            </a:r>
            <a:r>
              <a:rPr lang="fa-IR" sz="3200" dirty="0" smtClean="0">
                <a:solidFill>
                  <a:srgbClr val="0000FF"/>
                </a:solidFill>
                <a:cs typeface="B Koodak" panose="00000700000000000000" pitchFamily="2" charset="-78"/>
              </a:rPr>
              <a:t>تولید انبوه زباله </a:t>
            </a:r>
            <a:r>
              <a:rPr lang="fa-IR" sz="3200" dirty="0" smtClean="0">
                <a:cs typeface="B Koodak" panose="00000700000000000000" pitchFamily="2" charset="-78"/>
              </a:rPr>
              <a:t>می شود.</a:t>
            </a:r>
          </a:p>
        </p:txBody>
      </p:sp>
    </p:spTree>
    <p:extLst>
      <p:ext uri="{BB962C8B-B14F-4D97-AF65-F5344CB8AC3E}">
        <p14:creationId xmlns:p14="http://schemas.microsoft.com/office/powerpoint/2010/main" val="119404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6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36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849098" y="-19342"/>
            <a:ext cx="2493803" cy="1466608"/>
            <a:chOff x="8663552" y="377690"/>
            <a:chExt cx="2617790" cy="146660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63552" y="377690"/>
              <a:ext cx="1966509" cy="1466608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0333646" y="818606"/>
              <a:ext cx="947696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a-IR" sz="3200" b="1" i="0" dirty="0" smtClean="0">
                  <a:solidFill>
                    <a:srgbClr val="000000"/>
                  </a:solidFill>
                  <a:effectLst/>
                  <a:latin typeface="Tahoma" panose="020B0604030504040204" pitchFamily="34" charset="0"/>
                  <a:cs typeface="B Koodak" panose="00000700000000000000" pitchFamily="2" charset="-78"/>
                </a:rPr>
                <a:t>توجه!</a:t>
              </a:r>
              <a:endParaRPr lang="fa-IR" sz="3200" dirty="0">
                <a:cs typeface="B Koodak" panose="00000700000000000000" pitchFamily="2" charset="-78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793106" y="1576452"/>
            <a:ext cx="1060578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تا حد امکان از مصرف </a:t>
            </a:r>
            <a:r>
              <a:rPr lang="fa-IR" sz="3200" b="1" i="0" dirty="0" err="1" smtClean="0">
                <a:solidFill>
                  <a:srgbClr val="000000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نایلون</a:t>
            </a:r>
            <a:r>
              <a:rPr lang="fa-IR" sz="32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 و ظروف یکبار مصرف پلاستیکی خودداری کنید.</a:t>
            </a:r>
            <a:endParaRPr lang="fa-IR" sz="3200" dirty="0">
              <a:cs typeface="B Koodak" panose="00000700000000000000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1369" y="2507977"/>
            <a:ext cx="11329261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FF"/>
                </a:solidFill>
                <a:cs typeface="B Koodak" panose="00000700000000000000" pitchFamily="2" charset="-78"/>
              </a:rPr>
              <a:t>پلاستیک بیش از صد سال در طبیعت می ماند تا تجزیه شود. 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cs typeface="B Koodak" panose="00000700000000000000" pitchFamily="2" charset="-78"/>
              </a:rPr>
              <a:t>کیسه های نایلونی در صورت وارد شدن به آب ها موجب خفگی دلفین ها، لاک پشت ها و پرندگان دریایی می شوند. ترکیبات شیمیایی </a:t>
            </a:r>
            <a:r>
              <a:rPr lang="fa-IR" sz="3200" dirty="0" err="1" smtClean="0">
                <a:cs typeface="B Koodak" panose="00000700000000000000" pitchFamily="2" charset="-78"/>
              </a:rPr>
              <a:t>نایلون</a:t>
            </a:r>
            <a:r>
              <a:rPr lang="fa-IR" sz="3200" dirty="0" smtClean="0">
                <a:cs typeface="B Koodak" panose="00000700000000000000" pitchFamily="2" charset="-78"/>
              </a:rPr>
              <a:t> خاک را آلوده می کند و از طریق گیاهان به زنجیره غذایی انسان وارد می شود و به سلامت انسان ضرر می زند.</a:t>
            </a:r>
          </a:p>
        </p:txBody>
      </p:sp>
    </p:spTree>
    <p:extLst>
      <p:ext uri="{BB962C8B-B14F-4D97-AF65-F5344CB8AC3E}">
        <p14:creationId xmlns:p14="http://schemas.microsoft.com/office/powerpoint/2010/main" val="859414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0656" y="1230321"/>
            <a:ext cx="1122775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مصرف کننده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کسی است که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کالاها و خدمات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را به منظور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رفع نیازهای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خود می خرد.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128" y="2476751"/>
            <a:ext cx="2816414" cy="371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14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22" y="0"/>
            <a:ext cx="10781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6677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3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18023" y="718131"/>
            <a:ext cx="53559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به نظر شما راه حل این مشکل چیست؟</a:t>
            </a:r>
            <a:endParaRPr lang="fa-IR" sz="3200" dirty="0">
              <a:cs typeface="B Koodak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008" y="626631"/>
            <a:ext cx="676275" cy="676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716" y="626631"/>
            <a:ext cx="676275" cy="6762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59817" y="2111357"/>
            <a:ext cx="1027236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سعی کنیم در مهمانی ها، مراسم نذری و مسافرت ها و ... به جای استفاده از </a:t>
            </a:r>
          </a:p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ظروف یکبار مصرف از ظروف دائمی استفاده کنیم.</a:t>
            </a:r>
            <a:endParaRPr lang="fa-IR" sz="3200" dirty="0">
              <a:cs typeface="B Koodak" panose="00000700000000000000" pitchFamily="2" charset="-7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07" y="3723267"/>
            <a:ext cx="3952068" cy="2600041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grpSp>
        <p:nvGrpSpPr>
          <p:cNvPr id="4" name="Group 3"/>
          <p:cNvGrpSpPr/>
          <p:nvPr/>
        </p:nvGrpSpPr>
        <p:grpSpPr>
          <a:xfrm>
            <a:off x="7485682" y="3689845"/>
            <a:ext cx="3549111" cy="2633464"/>
            <a:chOff x="7485682" y="3689845"/>
            <a:chExt cx="3549111" cy="2633464"/>
          </a:xfrm>
        </p:grpSpPr>
        <p:grpSp>
          <p:nvGrpSpPr>
            <p:cNvPr id="2" name="Group 1"/>
            <p:cNvGrpSpPr/>
            <p:nvPr/>
          </p:nvGrpSpPr>
          <p:grpSpPr>
            <a:xfrm>
              <a:off x="7485682" y="3689845"/>
              <a:ext cx="3549111" cy="2633463"/>
              <a:chOff x="7485682" y="3689845"/>
              <a:chExt cx="3549111" cy="2633463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5682" y="3689845"/>
                <a:ext cx="3549111" cy="2633463"/>
              </a:xfrm>
              <a:prstGeom prst="rect">
                <a:avLst/>
              </a:prstGeom>
              <a:ln w="57150">
                <a:solidFill>
                  <a:srgbClr val="FF0000"/>
                </a:solidFill>
              </a:ln>
            </p:spPr>
          </p:pic>
          <p:cxnSp>
            <p:nvCxnSpPr>
              <p:cNvPr id="13" name="Straight Connector 12"/>
              <p:cNvCxnSpPr/>
              <p:nvPr/>
            </p:nvCxnSpPr>
            <p:spPr>
              <a:xfrm>
                <a:off x="7485682" y="3723267"/>
                <a:ext cx="3549111" cy="260004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Straight Connector 13"/>
            <p:cNvCxnSpPr/>
            <p:nvPr/>
          </p:nvCxnSpPr>
          <p:spPr>
            <a:xfrm flipV="1">
              <a:off x="7485682" y="3689845"/>
              <a:ext cx="3549111" cy="263346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4153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79357" y="2471511"/>
            <a:ext cx="530786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آیا می دانید این علامت نشانه چیست؟</a:t>
            </a:r>
            <a:endParaRPr lang="fa-IR" sz="3200" dirty="0">
              <a:cs typeface="B Koodak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580" y="3280595"/>
            <a:ext cx="1211742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این علامت نشانه </a:t>
            </a:r>
            <a:r>
              <a:rPr lang="fa-IR" sz="3200" b="1" i="0" dirty="0" err="1" smtClean="0">
                <a:solidFill>
                  <a:srgbClr val="0000FF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بازیافت</a:t>
            </a:r>
            <a:r>
              <a:rPr lang="fa-IR" sz="32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 است. در صورتی که بر روی برچسب کالایی وجود داشته باشد </a:t>
            </a:r>
          </a:p>
          <a:p>
            <a:pPr algn="ctr"/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به معنای آن است که زباله این کالا قابل </a:t>
            </a:r>
            <a:r>
              <a:rPr lang="fa-IR" sz="3200" b="1" dirty="0" err="1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بازیافت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و تبدیل به مواد جدید است.</a:t>
            </a:r>
            <a:endParaRPr lang="fa-IR" sz="3200" dirty="0">
              <a:cs typeface="B Koodak" panose="00000700000000000000" pitchFamily="2" charset="-78"/>
            </a:endParaRPr>
          </a:p>
        </p:txBody>
      </p:sp>
      <p:sp>
        <p:nvSpPr>
          <p:cNvPr id="7" name="Wave 6"/>
          <p:cNvSpPr/>
          <p:nvPr/>
        </p:nvSpPr>
        <p:spPr>
          <a:xfrm>
            <a:off x="340964" y="4600694"/>
            <a:ext cx="11340720" cy="1735810"/>
          </a:xfrm>
          <a:prstGeom prst="wav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برخی زباله های قابل </a:t>
            </a:r>
            <a:r>
              <a:rPr lang="fa-IR" sz="2800" b="1" dirty="0" err="1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بازیافت</a:t>
            </a:r>
            <a:r>
              <a:rPr lang="fa-IR" sz="28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: کاغذ، مقوا، بطری پلاستیکی، پوست میوه، قوطی فلزی و شیشه ای</a:t>
            </a:r>
            <a:endParaRPr lang="fa-IR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329" y="359695"/>
            <a:ext cx="1773990" cy="175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6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182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5585" y="414080"/>
            <a:ext cx="1052082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برخی از </a:t>
            </a:r>
            <a:r>
              <a:rPr lang="fa-IR" sz="3200" b="1" i="0" dirty="0" smtClean="0">
                <a:solidFill>
                  <a:srgbClr val="0000FF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زباله ها </a:t>
            </a:r>
            <a:r>
              <a:rPr lang="fa-IR" sz="32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به دلیل داشتن مواد شیمیایی </a:t>
            </a:r>
            <a:r>
              <a:rPr lang="fa-IR" sz="3200" b="1" i="0" dirty="0" smtClean="0">
                <a:solidFill>
                  <a:srgbClr val="0000FF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خطرناک</a:t>
            </a:r>
            <a:r>
              <a:rPr lang="fa-IR" sz="32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 </a:t>
            </a:r>
            <a:r>
              <a:rPr lang="fa-IR" sz="3200" b="1" i="0" dirty="0" err="1" smtClean="0">
                <a:solidFill>
                  <a:srgbClr val="000000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اند</a:t>
            </a:r>
            <a:r>
              <a:rPr lang="fa-IR" sz="32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. مانند </a:t>
            </a:r>
            <a:r>
              <a:rPr lang="fa-IR" sz="3200" b="1" i="0" dirty="0" smtClean="0">
                <a:solidFill>
                  <a:srgbClr val="0000FF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باتری ها</a:t>
            </a:r>
            <a:r>
              <a:rPr lang="fa-IR" sz="32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cs typeface="B Koodak" panose="00000700000000000000" pitchFamily="2" charset="-78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این مواد خاک را آلوده می کنند و موجب بیماری </a:t>
            </a:r>
            <a:r>
              <a:rPr lang="fa-IR" sz="3200" b="1" dirty="0" err="1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هایی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چون سرطان می شوند.</a:t>
            </a:r>
            <a:endParaRPr lang="fa-IR" sz="3200" dirty="0">
              <a:cs typeface="B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59" y="1983740"/>
            <a:ext cx="6664272" cy="48742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190" y="1983740"/>
            <a:ext cx="4556502" cy="48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9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4841" y="362635"/>
            <a:ext cx="108023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b="1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کمپانی استرالیایی </a:t>
            </a:r>
            <a:r>
              <a:rPr lang="en-US" sz="3200" b="1" dirty="0" err="1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Karton</a:t>
            </a:r>
            <a:r>
              <a:rPr lang="en-US" sz="3200" b="1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Group </a:t>
            </a:r>
            <a:r>
              <a:rPr lang="fa-IR" sz="3200" b="1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با </a:t>
            </a:r>
            <a:r>
              <a:rPr lang="fa-IR" sz="3200" b="1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استفاده از </a:t>
            </a:r>
            <a:r>
              <a:rPr lang="fa-IR" sz="3200" b="1" dirty="0" err="1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مقواهای</a:t>
            </a:r>
            <a:r>
              <a:rPr lang="fa-IR" sz="3200" b="1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</a:t>
            </a:r>
            <a:r>
              <a:rPr lang="fa-IR" sz="3200" b="1" dirty="0" err="1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بازیافتی</a:t>
            </a:r>
            <a:r>
              <a:rPr lang="fa-IR" sz="3200" b="1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سرویس کامل </a:t>
            </a:r>
            <a:r>
              <a:rPr lang="fa-IR" sz="3200" b="1" dirty="0" err="1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مبلمان</a:t>
            </a:r>
            <a:r>
              <a:rPr lang="fa-IR" sz="3200" b="1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اتاق خواب، دفتر کار و اتاق غذا خوری را طراحی و ساخته است</a:t>
            </a:r>
            <a:r>
              <a:rPr lang="fa-IR" dirty="0">
                <a:solidFill>
                  <a:srgbClr val="000000"/>
                </a:solidFill>
                <a:latin typeface="Tahoma" panose="020B0604030504040204" pitchFamily="34" charset="0"/>
              </a:rPr>
              <a:t>.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814" y="1439853"/>
            <a:ext cx="9438468" cy="541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27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2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4428" y="3123741"/>
            <a:ext cx="2173993" cy="1323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fa-IR" sz="8000" b="0" cap="none" spc="0" dirty="0" smtClean="0">
                <a:ln w="0"/>
                <a:solidFill>
                  <a:schemeClr val="tx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Morvarid" panose="00000400000000000000" pitchFamily="2" charset="-78"/>
              </a:rPr>
              <a:t>پایان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Morvarid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97029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285" y="2929179"/>
            <a:ext cx="2656176" cy="2324746"/>
          </a:xfrm>
          <a:prstGeom prst="rect">
            <a:avLst/>
          </a:prstGeom>
        </p:spPr>
      </p:pic>
      <p:sp>
        <p:nvSpPr>
          <p:cNvPr id="10" name="Down Arrow Callout 9"/>
          <p:cNvSpPr/>
          <p:nvPr/>
        </p:nvSpPr>
        <p:spPr>
          <a:xfrm>
            <a:off x="4639159" y="898901"/>
            <a:ext cx="3152922" cy="2030278"/>
          </a:xfrm>
          <a:prstGeom prst="downArrowCallou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نیاز اصلی برای خرید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899">
            <a:off x="1793768" y="3258649"/>
            <a:ext cx="1428750" cy="838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250" y="3164016"/>
            <a:ext cx="1653232" cy="140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68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7577" y="532897"/>
            <a:ext cx="1095684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گذشته های دور قبل از آنکه پول به عنوان وسیله ای برای مبادله استفاده شود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مبادله به صورت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کالا با کالا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انجام می شد.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063" y="2281964"/>
            <a:ext cx="2828925" cy="15811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2925" y="4042521"/>
            <a:ext cx="1122615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تدریج مشکلاتی پیش آمد. مثلاً گاهی شخصی برنج داشت و می خواست آن را با </a:t>
            </a: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کفش عوض کند اما کسی که کفش داشت نیازی به برنج نداشت.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77333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647" y="388932"/>
            <a:ext cx="11840705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 smtClean="0">
                <a:cs typeface="B Koodak" panose="00000700000000000000" pitchFamily="2" charset="-78"/>
              </a:rPr>
              <a:t>به تدریج انسان ها پی بردند که </a:t>
            </a:r>
            <a:r>
              <a:rPr lang="fa-IR" sz="3200" dirty="0" smtClean="0">
                <a:solidFill>
                  <a:srgbClr val="0000FF"/>
                </a:solidFill>
                <a:cs typeface="B Koodak" panose="00000700000000000000" pitchFamily="2" charset="-78"/>
              </a:rPr>
              <a:t>بعضی کالاها مشتریان بیشتری</a:t>
            </a:r>
            <a:r>
              <a:rPr lang="fa-IR" sz="3200" dirty="0" smtClean="0">
                <a:cs typeface="B Koodak" panose="00000700000000000000" pitchFamily="2" charset="-78"/>
              </a:rPr>
              <a:t> دارند. برای مثال در یک منطقه چای خیلی ارزشمند بود، در یک منطقه دیگر پوست و ... به این کالاها، کالای واسطه ای می گفتند. از آن پس مردم کالای خود را با </a:t>
            </a:r>
            <a:r>
              <a:rPr lang="fa-IR" sz="3200" dirty="0" smtClean="0">
                <a:solidFill>
                  <a:srgbClr val="0000FF"/>
                </a:solidFill>
                <a:cs typeface="B Koodak" panose="00000700000000000000" pitchFamily="2" charset="-78"/>
              </a:rPr>
              <a:t>کالای واسطه ای </a:t>
            </a:r>
            <a:r>
              <a:rPr lang="fa-IR" sz="3200" dirty="0" smtClean="0">
                <a:cs typeface="B Koodak" panose="00000700000000000000" pitchFamily="2" charset="-78"/>
              </a:rPr>
              <a:t>مبادله می کردند.</a:t>
            </a:r>
          </a:p>
          <a:p>
            <a:pPr algn="just">
              <a:lnSpc>
                <a:spcPct val="150000"/>
              </a:lnSpc>
            </a:pPr>
            <a:r>
              <a:rPr lang="fa-IR" sz="3200" dirty="0" smtClean="0">
                <a:cs typeface="B Koodak" panose="00000700000000000000" pitchFamily="2" charset="-78"/>
              </a:rPr>
              <a:t>مثلا ساکنان سواحل دریا ماهی را به عنوان کالای واسطه انتخاب کردند.</a:t>
            </a:r>
            <a:endParaRPr lang="fa-IR" sz="3200" dirty="0">
              <a:cs typeface="B Koodak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782" y="3824852"/>
            <a:ext cx="2128434" cy="257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44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647" y="388932"/>
            <a:ext cx="11840705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 smtClean="0">
                <a:cs typeface="B Koodak" panose="00000700000000000000" pitchFamily="2" charset="-78"/>
              </a:rPr>
              <a:t>مبادله با کالای واسطه ای نیز مشکلاتی داشت. بعضی کالاهای واسطه ای حجم زیادی داشتند و یا به مرور زمان فاسد می شدند. کم کم بشر به این فکر افتاد که از فلزاتی مانند طلا، نقره ، مس و ... به جای کالای واسطه ای استفاده کنند. این فلزات کم حجم بودند و فاسد </a:t>
            </a:r>
            <a:r>
              <a:rPr lang="fa-IR" sz="3200" dirty="0" err="1" smtClean="0">
                <a:cs typeface="B Koodak" panose="00000700000000000000" pitchFamily="2" charset="-78"/>
              </a:rPr>
              <a:t>نمی</a:t>
            </a:r>
            <a:r>
              <a:rPr lang="fa-IR" sz="3200" dirty="0" smtClean="0">
                <a:cs typeface="B Koodak" panose="00000700000000000000" pitchFamily="2" charset="-78"/>
              </a:rPr>
              <a:t> شدند. با ضرب سکه پول فلزی به وجود آمد.</a:t>
            </a:r>
            <a:endParaRPr lang="fa-IR" sz="3200" dirty="0">
              <a:cs typeface="B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42" y="3824852"/>
            <a:ext cx="3114675" cy="223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15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647" y="404431"/>
            <a:ext cx="11840705" cy="37240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>
                <a:cs typeface="B Koodak" panose="00000700000000000000" pitchFamily="2" charset="-78"/>
              </a:rPr>
              <a:t>نشر پول </a:t>
            </a:r>
            <a:r>
              <a:rPr lang="fa-IR" sz="3200" dirty="0" smtClean="0">
                <a:cs typeface="B Koodak" panose="00000700000000000000" pitchFamily="2" charset="-78"/>
              </a:rPr>
              <a:t>کاغذی </a:t>
            </a:r>
            <a:r>
              <a:rPr lang="fa-IR" sz="3200" dirty="0">
                <a:cs typeface="B Koodak" panose="00000700000000000000" pitchFamily="2" charset="-78"/>
              </a:rPr>
              <a:t>در دوران </a:t>
            </a:r>
            <a:r>
              <a:rPr lang="fa-IR" sz="3200" dirty="0" smtClean="0">
                <a:cs typeface="B Koodak" panose="00000700000000000000" pitchFamily="2" charset="-78"/>
              </a:rPr>
              <a:t>پیشین </a:t>
            </a:r>
            <a:r>
              <a:rPr lang="fa-IR" sz="3200" dirty="0">
                <a:cs typeface="B Koodak" panose="00000700000000000000" pitchFamily="2" charset="-78"/>
              </a:rPr>
              <a:t>به صور مختلف وجود داشته </a:t>
            </a:r>
            <a:r>
              <a:rPr lang="fa-IR" sz="3200" dirty="0" smtClean="0">
                <a:cs typeface="B Koodak" panose="00000700000000000000" pitchFamily="2" charset="-78"/>
              </a:rPr>
              <a:t>مثلا </a:t>
            </a:r>
            <a:r>
              <a:rPr lang="fa-IR" sz="3200" dirty="0">
                <a:cs typeface="B Koodak" panose="00000700000000000000" pitchFamily="2" charset="-78"/>
              </a:rPr>
              <a:t>در روم قبل از </a:t>
            </a:r>
            <a:r>
              <a:rPr lang="fa-IR" sz="3200" dirty="0" smtClean="0">
                <a:cs typeface="B Koodak" panose="00000700000000000000" pitchFamily="2" charset="-78"/>
              </a:rPr>
              <a:t>میلاد، صراف ها به اشخاصی </a:t>
            </a:r>
            <a:r>
              <a:rPr lang="fa-IR" sz="3200" dirty="0">
                <a:cs typeface="B Koodak" panose="00000700000000000000" pitchFamily="2" charset="-78"/>
              </a:rPr>
              <a:t>كه مسكوكات (فلزات قيمتي) خود را </a:t>
            </a:r>
            <a:r>
              <a:rPr lang="fa-IR" sz="3200" dirty="0" smtClean="0">
                <a:cs typeface="B Koodak" panose="00000700000000000000" pitchFamily="2" charset="-78"/>
              </a:rPr>
              <a:t>پیش </a:t>
            </a:r>
            <a:r>
              <a:rPr lang="fa-IR" sz="3200" dirty="0">
                <a:cs typeface="B Koodak" panose="00000700000000000000" pitchFamily="2" charset="-78"/>
              </a:rPr>
              <a:t>آنها به امانت مي‌گذاشتند، سندي به عنوان "قبض </a:t>
            </a:r>
            <a:r>
              <a:rPr lang="fa-IR" sz="3200" dirty="0" smtClean="0">
                <a:cs typeface="B Koodak" panose="00000700000000000000" pitchFamily="2" charset="-78"/>
              </a:rPr>
              <a:t>رسید" </a:t>
            </a:r>
            <a:r>
              <a:rPr lang="fa-IR" sz="3200" dirty="0">
                <a:cs typeface="B Koodak" panose="00000700000000000000" pitchFamily="2" charset="-78"/>
              </a:rPr>
              <a:t>مي‌دادند. </a:t>
            </a:r>
            <a:r>
              <a:rPr lang="fa-IR" sz="3200" dirty="0" smtClean="0">
                <a:cs typeface="B Koodak" panose="00000700000000000000" pitchFamily="2" charset="-78"/>
              </a:rPr>
              <a:t>این </a:t>
            </a:r>
            <a:r>
              <a:rPr lang="fa-IR" sz="3200" dirty="0">
                <a:cs typeface="B Koodak" panose="00000700000000000000" pitchFamily="2" charset="-78"/>
              </a:rPr>
              <a:t>اسناد كه به همين عنوان "قبض </a:t>
            </a:r>
            <a:r>
              <a:rPr lang="fa-IR" sz="3200" dirty="0" smtClean="0">
                <a:cs typeface="B Koodak" panose="00000700000000000000" pitchFamily="2" charset="-78"/>
              </a:rPr>
              <a:t>رسید" </a:t>
            </a:r>
            <a:r>
              <a:rPr lang="fa-IR" sz="3200" dirty="0">
                <a:cs typeface="B Koodak" panose="00000700000000000000" pitchFamily="2" charset="-78"/>
              </a:rPr>
              <a:t>معروف بودند، به اعتبار صراف صادركننده در بازار دست به دست مي‌گشتند و عملا </a:t>
            </a:r>
            <a:r>
              <a:rPr lang="fa-IR" sz="3200" dirty="0" smtClean="0">
                <a:cs typeface="B Koodak" panose="00000700000000000000" pitchFamily="2" charset="-78"/>
              </a:rPr>
              <a:t>وظایف </a:t>
            </a:r>
            <a:r>
              <a:rPr lang="fa-IR" sz="3200" dirty="0">
                <a:cs typeface="B Koodak" panose="00000700000000000000" pitchFamily="2" charset="-78"/>
              </a:rPr>
              <a:t>پول مسكوك و </a:t>
            </a:r>
            <a:r>
              <a:rPr lang="fa-IR" sz="3200" dirty="0" smtClean="0">
                <a:cs typeface="B Koodak" panose="00000700000000000000" pitchFamily="2" charset="-78"/>
              </a:rPr>
              <a:t>رایج </a:t>
            </a:r>
            <a:r>
              <a:rPr lang="fa-IR" sz="3200" dirty="0">
                <a:cs typeface="B Koodak" panose="00000700000000000000" pitchFamily="2" charset="-78"/>
              </a:rPr>
              <a:t>آن زمان را انجام مي‌دادند. 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549" y="4531285"/>
            <a:ext cx="3487118" cy="159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0673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08908" y="404431"/>
            <a:ext cx="6607444" cy="52629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2800" dirty="0">
                <a:cs typeface="B Koodak" panose="00000700000000000000" pitchFamily="2" charset="-78"/>
              </a:rPr>
              <a:t>قدیمی ترین اسکناس شناخته شده در ایران، نامی چینی داشت</a:t>
            </a:r>
            <a:r>
              <a:rPr lang="fa-IR" sz="2800" dirty="0" smtClean="0">
                <a:cs typeface="B Koodak" panose="00000700000000000000" pitchFamily="2" charset="-78"/>
              </a:rPr>
              <a:t>.</a:t>
            </a:r>
            <a:r>
              <a:rPr lang="fa-IR" sz="2800" dirty="0">
                <a:cs typeface="B Koodak" panose="00000700000000000000" pitchFamily="2" charset="-78"/>
              </a:rPr>
              <a:t> این اسکناس یک درهمی، منقش به لا اله الا الله و محمدرسول الله، که در زمان فرمانروایی </a:t>
            </a:r>
            <a:r>
              <a:rPr lang="fa-IR" sz="2800" dirty="0" smtClean="0">
                <a:cs typeface="B Koodak" panose="00000700000000000000" pitchFamily="2" charset="-78"/>
              </a:rPr>
              <a:t>مغول ها </a:t>
            </a:r>
            <a:r>
              <a:rPr lang="fa-IR" sz="2800" dirty="0">
                <a:cs typeface="B Koodak" panose="00000700000000000000" pitchFamily="2" charset="-78"/>
              </a:rPr>
              <a:t>به سال ٦٩٣ هجری </a:t>
            </a:r>
            <a:r>
              <a:rPr lang="fa-IR" sz="2800" dirty="0" smtClean="0">
                <a:cs typeface="B Koodak" panose="00000700000000000000" pitchFamily="2" charset="-78"/>
              </a:rPr>
              <a:t>قمری( 742 سال پیش) </a:t>
            </a:r>
            <a:r>
              <a:rPr lang="fa-IR" sz="2800" dirty="0">
                <a:cs typeface="B Koodak" panose="00000700000000000000" pitchFamily="2" charset="-78"/>
              </a:rPr>
              <a:t>در تبریز به چاپ رسیده، "چاو مبارک" نام داشته </a:t>
            </a:r>
            <a:r>
              <a:rPr lang="fa-IR" sz="2800" dirty="0" smtClean="0">
                <a:cs typeface="B Koodak" panose="00000700000000000000" pitchFamily="2" charset="-78"/>
              </a:rPr>
              <a:t>است. چینی </a:t>
            </a:r>
            <a:r>
              <a:rPr lang="fa-IR" sz="2800" dirty="0">
                <a:cs typeface="B Koodak" panose="00000700000000000000" pitchFamily="2" charset="-78"/>
              </a:rPr>
              <a:t>ها اولین کسانی بودند که در اواسط قرن دهم میلادی ابزار مبادله ای شبیه به اسکناس ابداع کردند و نام آنرا چاو گذاشتند</a:t>
            </a:r>
            <a:r>
              <a:rPr lang="fa-IR" sz="2800" dirty="0" smtClean="0">
                <a:cs typeface="B Koodak" panose="00000700000000000000" pitchFamily="2" charset="-78"/>
              </a:rPr>
              <a:t>.</a:t>
            </a:r>
            <a:endParaRPr lang="fa-IR" sz="2800" dirty="0">
              <a:cs typeface="B Koodak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2" y="223837"/>
            <a:ext cx="4742480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7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پاورپوینت درس هشتم مطالعات اجتماعی هفتم مبحث مصرف</Template>
  <TotalTime>0</TotalTime>
  <Words>999</Words>
  <Application>Microsoft Office PowerPoint</Application>
  <PresentationFormat>Widescreen</PresentationFormat>
  <Paragraphs>67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B Koodak</vt:lpstr>
      <vt:lpstr>B Morvarid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omid</dc:creator>
  <cp:lastModifiedBy>omid</cp:lastModifiedBy>
  <cp:revision>1</cp:revision>
  <dcterms:created xsi:type="dcterms:W3CDTF">2019-12-19T21:07:39Z</dcterms:created>
  <dcterms:modified xsi:type="dcterms:W3CDTF">2019-12-19T21:07:49Z</dcterms:modified>
</cp:coreProperties>
</file>