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</p:sldMasterIdLst>
  <p:notesMasterIdLst>
    <p:notesMasterId r:id="rId36"/>
  </p:notesMasterIdLst>
  <p:sldIdLst>
    <p:sldId id="290" r:id="rId7"/>
    <p:sldId id="291" r:id="rId8"/>
    <p:sldId id="292" r:id="rId9"/>
    <p:sldId id="293" r:id="rId10"/>
    <p:sldId id="294" r:id="rId11"/>
    <p:sldId id="295" r:id="rId12"/>
    <p:sldId id="280" r:id="rId13"/>
    <p:sldId id="258" r:id="rId14"/>
    <p:sldId id="259" r:id="rId15"/>
    <p:sldId id="260" r:id="rId16"/>
    <p:sldId id="261" r:id="rId17"/>
    <p:sldId id="262" r:id="rId18"/>
    <p:sldId id="281" r:id="rId19"/>
    <p:sldId id="263" r:id="rId20"/>
    <p:sldId id="264" r:id="rId21"/>
    <p:sldId id="265" r:id="rId22"/>
    <p:sldId id="296" r:id="rId23"/>
    <p:sldId id="266" r:id="rId24"/>
    <p:sldId id="267" r:id="rId25"/>
    <p:sldId id="270" r:id="rId26"/>
    <p:sldId id="272" r:id="rId27"/>
    <p:sldId id="297" r:id="rId28"/>
    <p:sldId id="285" r:id="rId29"/>
    <p:sldId id="286" r:id="rId30"/>
    <p:sldId id="275" r:id="rId31"/>
    <p:sldId id="287" r:id="rId32"/>
    <p:sldId id="277" r:id="rId33"/>
    <p:sldId id="288" r:id="rId34"/>
    <p:sldId id="298" r:id="rId3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FF6699"/>
    <a:srgbClr val="66CCFF"/>
    <a:srgbClr val="FF66FF"/>
    <a:srgbClr val="FF6600"/>
    <a:srgbClr val="D303A6"/>
    <a:srgbClr val="D23004"/>
    <a:srgbClr val="00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7" autoAdjust="0"/>
    <p:restoredTop sz="95520" autoAdjust="0"/>
  </p:normalViewPr>
  <p:slideViewPr>
    <p:cSldViewPr>
      <p:cViewPr>
        <p:scale>
          <a:sx n="80" d="100"/>
          <a:sy n="80" d="100"/>
        </p:scale>
        <p:origin x="-1074" y="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79D827-9C9C-4901-B7DA-91B3591B2F16}" type="doc">
      <dgm:prSet loTypeId="urn:microsoft.com/office/officeart/2005/8/layout/hierarchy2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pPr rtl="1"/>
          <a:endParaRPr lang="fa-IR"/>
        </a:p>
      </dgm:t>
    </dgm:pt>
    <dgm:pt modelId="{424F3F68-7B98-4988-AC01-9026A6A87146}">
      <dgm:prSet phldrT="[Text]" custT="1"/>
      <dgm:spPr/>
      <dgm:t>
        <a:bodyPr/>
        <a:lstStyle/>
        <a:p>
          <a:pPr algn="ctr" rtl="1"/>
          <a:r>
            <a:rPr lang="fa-IR" sz="2400" dirty="0" smtClean="0"/>
            <a:t>ارتباط وکنترل وهماهنگی</a:t>
          </a:r>
          <a:endParaRPr lang="fa-IR" sz="2400" dirty="0"/>
        </a:p>
      </dgm:t>
    </dgm:pt>
    <dgm:pt modelId="{6BF186CA-552A-4731-8F7A-A4A14BB755C8}" type="parTrans" cxnId="{C5C5B347-206C-45C9-8E3E-6214BD8EB2FF}">
      <dgm:prSet/>
      <dgm:spPr/>
      <dgm:t>
        <a:bodyPr/>
        <a:lstStyle/>
        <a:p>
          <a:pPr algn="ctr" rtl="1"/>
          <a:endParaRPr lang="fa-IR" sz="1200"/>
        </a:p>
      </dgm:t>
    </dgm:pt>
    <dgm:pt modelId="{47465234-57B5-4C0A-97A9-E33C3982D212}" type="sibTrans" cxnId="{C5C5B347-206C-45C9-8E3E-6214BD8EB2FF}">
      <dgm:prSet/>
      <dgm:spPr/>
      <dgm:t>
        <a:bodyPr/>
        <a:lstStyle/>
        <a:p>
          <a:pPr algn="ctr" rtl="1"/>
          <a:endParaRPr lang="fa-IR" sz="1200"/>
        </a:p>
      </dgm:t>
    </dgm:pt>
    <dgm:pt modelId="{CD50E7BB-6D2E-4FAE-98D0-9A634E16B50E}">
      <dgm:prSet phldrT="[Text]" custT="1"/>
      <dgm:spPr/>
      <dgm:t>
        <a:bodyPr/>
        <a:lstStyle/>
        <a:p>
          <a:pPr algn="ctr" rtl="1"/>
          <a:r>
            <a:rPr lang="fa-IR" sz="2000" dirty="0" smtClean="0"/>
            <a:t>عصبی</a:t>
          </a:r>
          <a:endParaRPr lang="fa-IR" sz="2000" dirty="0"/>
        </a:p>
      </dgm:t>
    </dgm:pt>
    <dgm:pt modelId="{6D09582E-97CC-40D9-8BEC-D3BA55DCB99F}" type="parTrans" cxnId="{6E3C1D7C-8682-4F26-A89B-58E5C79384ED}">
      <dgm:prSet custT="1"/>
      <dgm:spPr/>
      <dgm:t>
        <a:bodyPr/>
        <a:lstStyle/>
        <a:p>
          <a:pPr algn="ctr" rtl="1"/>
          <a:endParaRPr lang="fa-IR" sz="1200"/>
        </a:p>
      </dgm:t>
    </dgm:pt>
    <dgm:pt modelId="{A0BB53D8-D25D-41AC-96FD-492A2ECD1BA7}" type="sibTrans" cxnId="{6E3C1D7C-8682-4F26-A89B-58E5C79384ED}">
      <dgm:prSet/>
      <dgm:spPr/>
      <dgm:t>
        <a:bodyPr/>
        <a:lstStyle/>
        <a:p>
          <a:pPr algn="ctr" rtl="1"/>
          <a:endParaRPr lang="fa-IR" sz="1200"/>
        </a:p>
      </dgm:t>
    </dgm:pt>
    <dgm:pt modelId="{265E1AD4-C5D9-4A22-A183-F5469BDBB05C}">
      <dgm:prSet phldrT="[Text]" custT="1"/>
      <dgm:spPr/>
      <dgm:t>
        <a:bodyPr/>
        <a:lstStyle/>
        <a:p>
          <a:pPr algn="ctr" rtl="1"/>
          <a:r>
            <a:rPr lang="fa-IR" sz="2000" dirty="0" smtClean="0"/>
            <a:t>هورمونی</a:t>
          </a:r>
          <a:endParaRPr lang="fa-IR" sz="2000" dirty="0"/>
        </a:p>
      </dgm:t>
    </dgm:pt>
    <dgm:pt modelId="{6908B6AE-9EAF-4263-8AD1-4A4343D3AEF1}" type="parTrans" cxnId="{41E2CFD7-0600-4287-82FA-9BCC143E41E4}">
      <dgm:prSet custT="1"/>
      <dgm:spPr/>
      <dgm:t>
        <a:bodyPr/>
        <a:lstStyle/>
        <a:p>
          <a:pPr algn="ctr" rtl="1"/>
          <a:endParaRPr lang="fa-IR" sz="1200"/>
        </a:p>
      </dgm:t>
    </dgm:pt>
    <dgm:pt modelId="{87354662-04AD-455C-ABDD-7613820AE575}" type="sibTrans" cxnId="{41E2CFD7-0600-4287-82FA-9BCC143E41E4}">
      <dgm:prSet/>
      <dgm:spPr/>
      <dgm:t>
        <a:bodyPr/>
        <a:lstStyle/>
        <a:p>
          <a:pPr algn="ctr" rtl="1"/>
          <a:endParaRPr lang="fa-IR" sz="1200"/>
        </a:p>
      </dgm:t>
    </dgm:pt>
    <dgm:pt modelId="{5D972FF8-E6D9-401C-9A29-04F7ED97F6F0}" type="pres">
      <dgm:prSet presAssocID="{C379D827-9C9C-4901-B7DA-91B3591B2F16}" presName="diagram" presStyleCnt="0">
        <dgm:presLayoutVars>
          <dgm:chPref val="1"/>
          <dgm:dir val="rev"/>
          <dgm:animOne val="branch"/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18BF9A4E-9459-4715-9E04-E484A63EDC27}" type="pres">
      <dgm:prSet presAssocID="{424F3F68-7B98-4988-AC01-9026A6A87146}" presName="root1" presStyleCnt="0"/>
      <dgm:spPr/>
    </dgm:pt>
    <dgm:pt modelId="{F47D9FA0-46CB-4882-B546-476C3921EAA6}" type="pres">
      <dgm:prSet presAssocID="{424F3F68-7B98-4988-AC01-9026A6A87146}" presName="LevelOneTextNode" presStyleLbl="node0" presStyleIdx="0" presStyleCnt="1" custScaleX="19820" custScaleY="43895" custLinFactNeighborX="52" custLinFactNeighborY="588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74ADB072-E4F8-44A9-921E-270C7C4CE075}" type="pres">
      <dgm:prSet presAssocID="{424F3F68-7B98-4988-AC01-9026A6A87146}" presName="level2hierChild" presStyleCnt="0"/>
      <dgm:spPr/>
    </dgm:pt>
    <dgm:pt modelId="{F0CA38C9-01C8-4C49-8E20-EAC75998BF72}" type="pres">
      <dgm:prSet presAssocID="{6D09582E-97CC-40D9-8BEC-D3BA55DCB99F}" presName="conn2-1" presStyleLbl="parChTrans1D2" presStyleIdx="0" presStyleCnt="2"/>
      <dgm:spPr/>
      <dgm:t>
        <a:bodyPr/>
        <a:lstStyle/>
        <a:p>
          <a:pPr rtl="1"/>
          <a:endParaRPr lang="fa-IR"/>
        </a:p>
      </dgm:t>
    </dgm:pt>
    <dgm:pt modelId="{AC4287DC-EF87-4924-82C8-B298B99765F9}" type="pres">
      <dgm:prSet presAssocID="{6D09582E-97CC-40D9-8BEC-D3BA55DCB99F}" presName="connTx" presStyleLbl="parChTrans1D2" presStyleIdx="0" presStyleCnt="2"/>
      <dgm:spPr/>
      <dgm:t>
        <a:bodyPr/>
        <a:lstStyle/>
        <a:p>
          <a:pPr rtl="1"/>
          <a:endParaRPr lang="fa-IR"/>
        </a:p>
      </dgm:t>
    </dgm:pt>
    <dgm:pt modelId="{E00537E1-D62A-4215-B797-4468B97D7225}" type="pres">
      <dgm:prSet presAssocID="{CD50E7BB-6D2E-4FAE-98D0-9A634E16B50E}" presName="root2" presStyleCnt="0"/>
      <dgm:spPr/>
    </dgm:pt>
    <dgm:pt modelId="{86002AA8-A2A7-4BDA-A674-FC3FCFA32943}" type="pres">
      <dgm:prSet presAssocID="{CD50E7BB-6D2E-4FAE-98D0-9A634E16B50E}" presName="LevelTwoTextNode" presStyleLbl="node2" presStyleIdx="0" presStyleCnt="2" custScaleX="16418" custScaleY="33466" custLinFactNeighborX="36312" custLinFactNeighborY="4649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FF8360F4-BBDF-401C-9C06-5D2D90FBF880}" type="pres">
      <dgm:prSet presAssocID="{CD50E7BB-6D2E-4FAE-98D0-9A634E16B50E}" presName="level3hierChild" presStyleCnt="0"/>
      <dgm:spPr/>
    </dgm:pt>
    <dgm:pt modelId="{381CC5D6-5831-4B41-ADEE-EC23077AF602}" type="pres">
      <dgm:prSet presAssocID="{6908B6AE-9EAF-4263-8AD1-4A4343D3AEF1}" presName="conn2-1" presStyleLbl="parChTrans1D2" presStyleIdx="1" presStyleCnt="2"/>
      <dgm:spPr/>
      <dgm:t>
        <a:bodyPr/>
        <a:lstStyle/>
        <a:p>
          <a:pPr rtl="1"/>
          <a:endParaRPr lang="fa-IR"/>
        </a:p>
      </dgm:t>
    </dgm:pt>
    <dgm:pt modelId="{4CCF8C6B-13C8-4082-94F0-FC66D70602D4}" type="pres">
      <dgm:prSet presAssocID="{6908B6AE-9EAF-4263-8AD1-4A4343D3AEF1}" presName="connTx" presStyleLbl="parChTrans1D2" presStyleIdx="1" presStyleCnt="2"/>
      <dgm:spPr/>
      <dgm:t>
        <a:bodyPr/>
        <a:lstStyle/>
        <a:p>
          <a:pPr rtl="1"/>
          <a:endParaRPr lang="fa-IR"/>
        </a:p>
      </dgm:t>
    </dgm:pt>
    <dgm:pt modelId="{49DCAEA2-5AAF-4061-A93B-45DAE55D6D37}" type="pres">
      <dgm:prSet presAssocID="{265E1AD4-C5D9-4A22-A183-F5469BDBB05C}" presName="root2" presStyleCnt="0"/>
      <dgm:spPr/>
    </dgm:pt>
    <dgm:pt modelId="{AC900FA8-6769-4DD7-AAAB-4C890DEAC059}" type="pres">
      <dgm:prSet presAssocID="{265E1AD4-C5D9-4A22-A183-F5469BDBB05C}" presName="LevelTwoTextNode" presStyleLbl="node2" presStyleIdx="1" presStyleCnt="2" custScaleX="14987" custScaleY="31916" custLinFactNeighborX="34545" custLinFactNeighborY="-126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C20E9CDE-A3AD-46A6-BB8E-042AD792AE8D}" type="pres">
      <dgm:prSet presAssocID="{265E1AD4-C5D9-4A22-A183-F5469BDBB05C}" presName="level3hierChild" presStyleCnt="0"/>
      <dgm:spPr/>
    </dgm:pt>
  </dgm:ptLst>
  <dgm:cxnLst>
    <dgm:cxn modelId="{C5C5B347-206C-45C9-8E3E-6214BD8EB2FF}" srcId="{C379D827-9C9C-4901-B7DA-91B3591B2F16}" destId="{424F3F68-7B98-4988-AC01-9026A6A87146}" srcOrd="0" destOrd="0" parTransId="{6BF186CA-552A-4731-8F7A-A4A14BB755C8}" sibTransId="{47465234-57B5-4C0A-97A9-E33C3982D212}"/>
    <dgm:cxn modelId="{3BC4F9E7-1661-4D27-A40D-8A0B27B6F1BD}" type="presOf" srcId="{6D09582E-97CC-40D9-8BEC-D3BA55DCB99F}" destId="{F0CA38C9-01C8-4C49-8E20-EAC75998BF72}" srcOrd="0" destOrd="0" presId="urn:microsoft.com/office/officeart/2005/8/layout/hierarchy2"/>
    <dgm:cxn modelId="{1EEAECD5-67F0-49A8-86B1-297398F080C3}" type="presOf" srcId="{6D09582E-97CC-40D9-8BEC-D3BA55DCB99F}" destId="{AC4287DC-EF87-4924-82C8-B298B99765F9}" srcOrd="1" destOrd="0" presId="urn:microsoft.com/office/officeart/2005/8/layout/hierarchy2"/>
    <dgm:cxn modelId="{443420EC-33BF-4E0C-9186-BB70D2BC2D96}" type="presOf" srcId="{CD50E7BB-6D2E-4FAE-98D0-9A634E16B50E}" destId="{86002AA8-A2A7-4BDA-A674-FC3FCFA32943}" srcOrd="0" destOrd="0" presId="urn:microsoft.com/office/officeart/2005/8/layout/hierarchy2"/>
    <dgm:cxn modelId="{39C42D74-BBD2-4015-ACAE-723A751D7F80}" type="presOf" srcId="{C379D827-9C9C-4901-B7DA-91B3591B2F16}" destId="{5D972FF8-E6D9-401C-9A29-04F7ED97F6F0}" srcOrd="0" destOrd="0" presId="urn:microsoft.com/office/officeart/2005/8/layout/hierarchy2"/>
    <dgm:cxn modelId="{41E2CFD7-0600-4287-82FA-9BCC143E41E4}" srcId="{424F3F68-7B98-4988-AC01-9026A6A87146}" destId="{265E1AD4-C5D9-4A22-A183-F5469BDBB05C}" srcOrd="1" destOrd="0" parTransId="{6908B6AE-9EAF-4263-8AD1-4A4343D3AEF1}" sibTransId="{87354662-04AD-455C-ABDD-7613820AE575}"/>
    <dgm:cxn modelId="{8A28494E-B4AB-48D6-93EF-292FF184B806}" type="presOf" srcId="{6908B6AE-9EAF-4263-8AD1-4A4343D3AEF1}" destId="{4CCF8C6B-13C8-4082-94F0-FC66D70602D4}" srcOrd="1" destOrd="0" presId="urn:microsoft.com/office/officeart/2005/8/layout/hierarchy2"/>
    <dgm:cxn modelId="{36C75580-C7AC-442A-A1E6-C029476BA496}" type="presOf" srcId="{6908B6AE-9EAF-4263-8AD1-4A4343D3AEF1}" destId="{381CC5D6-5831-4B41-ADEE-EC23077AF602}" srcOrd="0" destOrd="0" presId="urn:microsoft.com/office/officeart/2005/8/layout/hierarchy2"/>
    <dgm:cxn modelId="{E9F02816-297D-4F8F-BEEA-5BE32CB14D1A}" type="presOf" srcId="{424F3F68-7B98-4988-AC01-9026A6A87146}" destId="{F47D9FA0-46CB-4882-B546-476C3921EAA6}" srcOrd="0" destOrd="0" presId="urn:microsoft.com/office/officeart/2005/8/layout/hierarchy2"/>
    <dgm:cxn modelId="{6E3C1D7C-8682-4F26-A89B-58E5C79384ED}" srcId="{424F3F68-7B98-4988-AC01-9026A6A87146}" destId="{CD50E7BB-6D2E-4FAE-98D0-9A634E16B50E}" srcOrd="0" destOrd="0" parTransId="{6D09582E-97CC-40D9-8BEC-D3BA55DCB99F}" sibTransId="{A0BB53D8-D25D-41AC-96FD-492A2ECD1BA7}"/>
    <dgm:cxn modelId="{84563350-B22F-4022-9925-6FB7C7EACF70}" type="presOf" srcId="{265E1AD4-C5D9-4A22-A183-F5469BDBB05C}" destId="{AC900FA8-6769-4DD7-AAAB-4C890DEAC059}" srcOrd="0" destOrd="0" presId="urn:microsoft.com/office/officeart/2005/8/layout/hierarchy2"/>
    <dgm:cxn modelId="{4A0662B2-E425-464B-8615-88AE9B7CE5C9}" type="presParOf" srcId="{5D972FF8-E6D9-401C-9A29-04F7ED97F6F0}" destId="{18BF9A4E-9459-4715-9E04-E484A63EDC27}" srcOrd="0" destOrd="0" presId="urn:microsoft.com/office/officeart/2005/8/layout/hierarchy2"/>
    <dgm:cxn modelId="{80CF9B53-E6DD-4E43-A1DA-38614FB38718}" type="presParOf" srcId="{18BF9A4E-9459-4715-9E04-E484A63EDC27}" destId="{F47D9FA0-46CB-4882-B546-476C3921EAA6}" srcOrd="0" destOrd="0" presId="urn:microsoft.com/office/officeart/2005/8/layout/hierarchy2"/>
    <dgm:cxn modelId="{9CCBD5BC-51FC-4FAB-ABE8-608986AA7FF6}" type="presParOf" srcId="{18BF9A4E-9459-4715-9E04-E484A63EDC27}" destId="{74ADB072-E4F8-44A9-921E-270C7C4CE075}" srcOrd="1" destOrd="0" presId="urn:microsoft.com/office/officeart/2005/8/layout/hierarchy2"/>
    <dgm:cxn modelId="{477C3A97-E252-43E3-A428-B2147971F8B0}" type="presParOf" srcId="{74ADB072-E4F8-44A9-921E-270C7C4CE075}" destId="{F0CA38C9-01C8-4C49-8E20-EAC75998BF72}" srcOrd="0" destOrd="0" presId="urn:microsoft.com/office/officeart/2005/8/layout/hierarchy2"/>
    <dgm:cxn modelId="{3BDF12AA-0EA0-4B06-8584-7C7032BB0562}" type="presParOf" srcId="{F0CA38C9-01C8-4C49-8E20-EAC75998BF72}" destId="{AC4287DC-EF87-4924-82C8-B298B99765F9}" srcOrd="0" destOrd="0" presId="urn:microsoft.com/office/officeart/2005/8/layout/hierarchy2"/>
    <dgm:cxn modelId="{1D331659-73D0-44FC-8951-C545EDBB16F8}" type="presParOf" srcId="{74ADB072-E4F8-44A9-921E-270C7C4CE075}" destId="{E00537E1-D62A-4215-B797-4468B97D7225}" srcOrd="1" destOrd="0" presId="urn:microsoft.com/office/officeart/2005/8/layout/hierarchy2"/>
    <dgm:cxn modelId="{5A4FE0B1-063A-4071-9AA5-DB6708E19C75}" type="presParOf" srcId="{E00537E1-D62A-4215-B797-4468B97D7225}" destId="{86002AA8-A2A7-4BDA-A674-FC3FCFA32943}" srcOrd="0" destOrd="0" presId="urn:microsoft.com/office/officeart/2005/8/layout/hierarchy2"/>
    <dgm:cxn modelId="{EA669C85-3DAD-44F0-8E6D-01E88F8B8316}" type="presParOf" srcId="{E00537E1-D62A-4215-B797-4468B97D7225}" destId="{FF8360F4-BBDF-401C-9C06-5D2D90FBF880}" srcOrd="1" destOrd="0" presId="urn:microsoft.com/office/officeart/2005/8/layout/hierarchy2"/>
    <dgm:cxn modelId="{408D018A-94C7-4ED5-A914-8AD437D3E0F1}" type="presParOf" srcId="{74ADB072-E4F8-44A9-921E-270C7C4CE075}" destId="{381CC5D6-5831-4B41-ADEE-EC23077AF602}" srcOrd="2" destOrd="0" presId="urn:microsoft.com/office/officeart/2005/8/layout/hierarchy2"/>
    <dgm:cxn modelId="{9039084B-243D-47CF-98E0-D15ACD615BED}" type="presParOf" srcId="{381CC5D6-5831-4B41-ADEE-EC23077AF602}" destId="{4CCF8C6B-13C8-4082-94F0-FC66D70602D4}" srcOrd="0" destOrd="0" presId="urn:microsoft.com/office/officeart/2005/8/layout/hierarchy2"/>
    <dgm:cxn modelId="{2F859FA8-95DE-45A2-B4BD-7BBD43D5D231}" type="presParOf" srcId="{74ADB072-E4F8-44A9-921E-270C7C4CE075}" destId="{49DCAEA2-5AAF-4061-A93B-45DAE55D6D37}" srcOrd="3" destOrd="0" presId="urn:microsoft.com/office/officeart/2005/8/layout/hierarchy2"/>
    <dgm:cxn modelId="{EC1773E1-0E80-4470-81F5-C507B13C128B}" type="presParOf" srcId="{49DCAEA2-5AAF-4061-A93B-45DAE55D6D37}" destId="{AC900FA8-6769-4DD7-AAAB-4C890DEAC059}" srcOrd="0" destOrd="0" presId="urn:microsoft.com/office/officeart/2005/8/layout/hierarchy2"/>
    <dgm:cxn modelId="{88ACF9E1-FA04-4132-BA2F-8CE5960264AF}" type="presParOf" srcId="{49DCAEA2-5AAF-4061-A93B-45DAE55D6D37}" destId="{C20E9CDE-A3AD-46A6-BB8E-042AD792AE8D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A011C31-A88E-4F55-8AC8-3608D5AF4902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C3F47667-5AF8-4BE1-898A-18AA2EDD3BD7}">
      <dgm:prSet phldrT="[Text]" custT="1"/>
      <dgm:spPr/>
      <dgm:t>
        <a:bodyPr/>
        <a:lstStyle/>
        <a:p>
          <a:r>
            <a:rPr lang="fa-IR" sz="1800" b="1" dirty="0" smtClean="0">
              <a:solidFill>
                <a:srgbClr val="FF0000"/>
              </a:solidFill>
              <a:cs typeface="B Titr" panose="00000700000000000000" pitchFamily="2" charset="-78"/>
            </a:rPr>
            <a:t>عملکردهورمون رشد</a:t>
          </a:r>
          <a:endParaRPr lang="pt-BR" sz="1800" dirty="0">
            <a:cs typeface="B Titr" panose="00000700000000000000" pitchFamily="2" charset="-78"/>
          </a:endParaRPr>
        </a:p>
      </dgm:t>
    </dgm:pt>
    <dgm:pt modelId="{68F208DE-7C84-4D0E-9F8D-670E772E0B87}" type="parTrans" cxnId="{AAC8DDF1-CEFF-4DFD-824A-F44D5165B3A3}">
      <dgm:prSet/>
      <dgm:spPr/>
      <dgm:t>
        <a:bodyPr/>
        <a:lstStyle/>
        <a:p>
          <a:endParaRPr lang="pt-BR"/>
        </a:p>
      </dgm:t>
    </dgm:pt>
    <dgm:pt modelId="{86AC12E8-5BB0-42B7-9D6F-43474CD6F4A0}" type="sibTrans" cxnId="{AAC8DDF1-CEFF-4DFD-824A-F44D5165B3A3}">
      <dgm:prSet/>
      <dgm:spPr/>
      <dgm:t>
        <a:bodyPr/>
        <a:lstStyle/>
        <a:p>
          <a:endParaRPr lang="pt-BR"/>
        </a:p>
      </dgm:t>
    </dgm:pt>
    <dgm:pt modelId="{B6A3BB03-0555-4CD4-9D6A-6FE3BFEB00BC}">
      <dgm:prSet phldrT="[Text]" custT="1"/>
      <dgm:spPr/>
      <dgm:t>
        <a:bodyPr/>
        <a:lstStyle/>
        <a:p>
          <a:r>
            <a:rPr lang="fa-IR" sz="1600" b="1" dirty="0" smtClean="0">
              <a:cs typeface="B Titr" panose="00000700000000000000" pitchFamily="2" charset="-78"/>
            </a:rPr>
            <a:t>افزايش قند</a:t>
          </a:r>
          <a:r>
            <a:rPr lang="en-US" sz="1600" b="1" dirty="0" smtClean="0">
              <a:cs typeface="B Titr" panose="00000700000000000000" pitchFamily="2" charset="-78"/>
            </a:rPr>
            <a:t> </a:t>
          </a:r>
          <a:r>
            <a:rPr lang="fa-IR" sz="1600" b="1" dirty="0" smtClean="0">
              <a:cs typeface="B Titr" panose="00000700000000000000" pitchFamily="2" charset="-78"/>
            </a:rPr>
            <a:t>خون</a:t>
          </a:r>
          <a:endParaRPr lang="pt-BR" sz="1600" dirty="0">
            <a:cs typeface="B Titr" panose="00000700000000000000" pitchFamily="2" charset="-78"/>
          </a:endParaRPr>
        </a:p>
      </dgm:t>
    </dgm:pt>
    <dgm:pt modelId="{D126B1DA-6944-44E2-A2A7-E23EFA211CE1}" type="parTrans" cxnId="{2B06A6A3-3C2E-4949-96EC-C4048AF83DFD}">
      <dgm:prSet/>
      <dgm:spPr/>
      <dgm:t>
        <a:bodyPr/>
        <a:lstStyle/>
        <a:p>
          <a:endParaRPr lang="pt-BR"/>
        </a:p>
      </dgm:t>
    </dgm:pt>
    <dgm:pt modelId="{6ED2B2E0-D971-4EDB-8343-ABD0E26ECB2B}" type="sibTrans" cxnId="{2B06A6A3-3C2E-4949-96EC-C4048AF83DFD}">
      <dgm:prSet/>
      <dgm:spPr/>
      <dgm:t>
        <a:bodyPr/>
        <a:lstStyle/>
        <a:p>
          <a:endParaRPr lang="pt-BR"/>
        </a:p>
      </dgm:t>
    </dgm:pt>
    <dgm:pt modelId="{A234AD91-22C3-4700-B03D-F5009A129938}">
      <dgm:prSet phldrT="[Text]" custT="1"/>
      <dgm:spPr/>
      <dgm:t>
        <a:bodyPr/>
        <a:lstStyle/>
        <a:p>
          <a:r>
            <a:rPr lang="fa-IR" sz="1600" b="1" dirty="0" smtClean="0">
              <a:cs typeface="B Titr" panose="00000700000000000000" pitchFamily="2" charset="-78"/>
            </a:rPr>
            <a:t>رشداستخوان</a:t>
          </a:r>
          <a:endParaRPr lang="pt-BR" sz="1600" dirty="0">
            <a:cs typeface="B Titr" panose="00000700000000000000" pitchFamily="2" charset="-78"/>
          </a:endParaRPr>
        </a:p>
      </dgm:t>
    </dgm:pt>
    <dgm:pt modelId="{AD0820A0-1C03-44E3-A72A-EB2E551CF045}" type="parTrans" cxnId="{C57B7A98-E74E-477B-85C4-B7DCA585436B}">
      <dgm:prSet/>
      <dgm:spPr/>
      <dgm:t>
        <a:bodyPr/>
        <a:lstStyle/>
        <a:p>
          <a:endParaRPr lang="pt-BR"/>
        </a:p>
      </dgm:t>
    </dgm:pt>
    <dgm:pt modelId="{35F56369-7445-444F-BA2E-BCE6737F333D}" type="sibTrans" cxnId="{C57B7A98-E74E-477B-85C4-B7DCA585436B}">
      <dgm:prSet/>
      <dgm:spPr/>
      <dgm:t>
        <a:bodyPr/>
        <a:lstStyle/>
        <a:p>
          <a:endParaRPr lang="pt-BR"/>
        </a:p>
      </dgm:t>
    </dgm:pt>
    <dgm:pt modelId="{F2847661-B527-4DE9-AB22-98BA634CCCD0}">
      <dgm:prSet custT="1"/>
      <dgm:spPr/>
      <dgm:t>
        <a:bodyPr/>
        <a:lstStyle/>
        <a:p>
          <a:r>
            <a:rPr lang="fa-IR" sz="1600" b="1" dirty="0" smtClean="0">
              <a:cs typeface="B Titr" panose="00000700000000000000" pitchFamily="2" charset="-78"/>
            </a:rPr>
            <a:t>جذب کلسیم وتبدیل غضروف به استخوان</a:t>
          </a:r>
          <a:endParaRPr lang="pt-BR" sz="1600" dirty="0">
            <a:cs typeface="B Titr" panose="00000700000000000000" pitchFamily="2" charset="-78"/>
          </a:endParaRPr>
        </a:p>
      </dgm:t>
    </dgm:pt>
    <dgm:pt modelId="{E709B5E9-4F65-4A04-81E1-0B007830F7BF}" type="parTrans" cxnId="{31BF65E3-B4CB-46AB-8DE1-A9655F4E0AA1}">
      <dgm:prSet/>
      <dgm:spPr/>
      <dgm:t>
        <a:bodyPr/>
        <a:lstStyle/>
        <a:p>
          <a:endParaRPr lang="pt-BR"/>
        </a:p>
      </dgm:t>
    </dgm:pt>
    <dgm:pt modelId="{55104683-7714-4A8B-8572-F30A175108B7}" type="sibTrans" cxnId="{31BF65E3-B4CB-46AB-8DE1-A9655F4E0AA1}">
      <dgm:prSet/>
      <dgm:spPr/>
      <dgm:t>
        <a:bodyPr/>
        <a:lstStyle/>
        <a:p>
          <a:endParaRPr lang="pt-BR"/>
        </a:p>
      </dgm:t>
    </dgm:pt>
    <dgm:pt modelId="{6D018B16-5D49-42D5-9E8B-12D56DEE2228}" type="pres">
      <dgm:prSet presAssocID="{9A011C31-A88E-4F55-8AC8-3608D5AF490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8B5BEC9F-A898-45B1-960C-A57B47A43AB7}" type="pres">
      <dgm:prSet presAssocID="{C3F47667-5AF8-4BE1-898A-18AA2EDD3BD7}" presName="hierRoot1" presStyleCnt="0"/>
      <dgm:spPr/>
    </dgm:pt>
    <dgm:pt modelId="{1C87864E-A3A3-4216-836B-23EFFF808217}" type="pres">
      <dgm:prSet presAssocID="{C3F47667-5AF8-4BE1-898A-18AA2EDD3BD7}" presName="composite" presStyleCnt="0"/>
      <dgm:spPr/>
    </dgm:pt>
    <dgm:pt modelId="{AEF92504-589B-40A4-B0E3-265A7E915D80}" type="pres">
      <dgm:prSet presAssocID="{C3F47667-5AF8-4BE1-898A-18AA2EDD3BD7}" presName="background" presStyleLbl="node0" presStyleIdx="0" presStyleCnt="1"/>
      <dgm:spPr/>
    </dgm:pt>
    <dgm:pt modelId="{A300888C-3257-4B6B-9437-AA48296F9D52}" type="pres">
      <dgm:prSet presAssocID="{C3F47667-5AF8-4BE1-898A-18AA2EDD3BD7}" presName="text" presStyleLbl="fgAcc0" presStyleIdx="0" presStyleCnt="1" custScaleX="139415" custScaleY="121399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AFB1184E-395A-4E34-BC36-F78437CC3BF6}" type="pres">
      <dgm:prSet presAssocID="{C3F47667-5AF8-4BE1-898A-18AA2EDD3BD7}" presName="hierChild2" presStyleCnt="0"/>
      <dgm:spPr/>
    </dgm:pt>
    <dgm:pt modelId="{B71B6DA3-5F59-4A7C-BF79-81BFB4478218}" type="pres">
      <dgm:prSet presAssocID="{D126B1DA-6944-44E2-A2A7-E23EFA211CE1}" presName="Name10" presStyleLbl="parChTrans1D2" presStyleIdx="0" presStyleCnt="3"/>
      <dgm:spPr/>
      <dgm:t>
        <a:bodyPr/>
        <a:lstStyle/>
        <a:p>
          <a:endParaRPr lang="pt-BR"/>
        </a:p>
      </dgm:t>
    </dgm:pt>
    <dgm:pt modelId="{E128E42E-C790-4D6F-AD7A-C3EB92EEBC8B}" type="pres">
      <dgm:prSet presAssocID="{B6A3BB03-0555-4CD4-9D6A-6FE3BFEB00BC}" presName="hierRoot2" presStyleCnt="0"/>
      <dgm:spPr/>
    </dgm:pt>
    <dgm:pt modelId="{A8B9D5A8-01D6-4EF9-B460-95036939FE13}" type="pres">
      <dgm:prSet presAssocID="{B6A3BB03-0555-4CD4-9D6A-6FE3BFEB00BC}" presName="composite2" presStyleCnt="0"/>
      <dgm:spPr/>
    </dgm:pt>
    <dgm:pt modelId="{D316C7C4-6923-4447-AAF3-D9CC37415DB7}" type="pres">
      <dgm:prSet presAssocID="{B6A3BB03-0555-4CD4-9D6A-6FE3BFEB00BC}" presName="background2" presStyleLbl="node2" presStyleIdx="0" presStyleCnt="3"/>
      <dgm:spPr/>
    </dgm:pt>
    <dgm:pt modelId="{DA3454E2-A7F0-47BB-AEB6-613E6C673480}" type="pres">
      <dgm:prSet presAssocID="{B6A3BB03-0555-4CD4-9D6A-6FE3BFEB00BC}" presName="text2" presStyleLbl="fgAcc2" presStyleIdx="0" presStyleCnt="3" custScaleX="107003" custScaleY="16242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00D1EAD6-1D0B-4556-BC26-6672CFEC782B}" type="pres">
      <dgm:prSet presAssocID="{B6A3BB03-0555-4CD4-9D6A-6FE3BFEB00BC}" presName="hierChild3" presStyleCnt="0"/>
      <dgm:spPr/>
    </dgm:pt>
    <dgm:pt modelId="{D6F4F4E3-0B8F-43D7-8288-28D33C71A824}" type="pres">
      <dgm:prSet presAssocID="{AD0820A0-1C03-44E3-A72A-EB2E551CF045}" presName="Name10" presStyleLbl="parChTrans1D2" presStyleIdx="1" presStyleCnt="3"/>
      <dgm:spPr/>
      <dgm:t>
        <a:bodyPr/>
        <a:lstStyle/>
        <a:p>
          <a:endParaRPr lang="pt-BR"/>
        </a:p>
      </dgm:t>
    </dgm:pt>
    <dgm:pt modelId="{1BE962A8-979A-47CA-9A09-2639F3222C56}" type="pres">
      <dgm:prSet presAssocID="{A234AD91-22C3-4700-B03D-F5009A129938}" presName="hierRoot2" presStyleCnt="0"/>
      <dgm:spPr/>
    </dgm:pt>
    <dgm:pt modelId="{D91CEA2A-1CB5-4101-A092-746869CDC495}" type="pres">
      <dgm:prSet presAssocID="{A234AD91-22C3-4700-B03D-F5009A129938}" presName="composite2" presStyleCnt="0"/>
      <dgm:spPr/>
    </dgm:pt>
    <dgm:pt modelId="{D1F89974-585E-43B4-8722-138188429FF8}" type="pres">
      <dgm:prSet presAssocID="{A234AD91-22C3-4700-B03D-F5009A129938}" presName="background2" presStyleLbl="node2" presStyleIdx="1" presStyleCnt="3"/>
      <dgm:spPr/>
    </dgm:pt>
    <dgm:pt modelId="{9E627CB1-5A8C-4617-9C7C-898AB0039481}" type="pres">
      <dgm:prSet presAssocID="{A234AD91-22C3-4700-B03D-F5009A129938}" presName="text2" presStyleLbl="fgAcc2" presStyleIdx="1" presStyleCnt="3" custScaleX="107003" custScaleY="16242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69B0C8EB-C577-40A9-A20A-2E806BBC971D}" type="pres">
      <dgm:prSet presAssocID="{A234AD91-22C3-4700-B03D-F5009A129938}" presName="hierChild3" presStyleCnt="0"/>
      <dgm:spPr/>
    </dgm:pt>
    <dgm:pt modelId="{844B7074-149E-44CB-B2C5-E17747811289}" type="pres">
      <dgm:prSet presAssocID="{E709B5E9-4F65-4A04-81E1-0B007830F7BF}" presName="Name10" presStyleLbl="parChTrans1D2" presStyleIdx="2" presStyleCnt="3"/>
      <dgm:spPr/>
      <dgm:t>
        <a:bodyPr/>
        <a:lstStyle/>
        <a:p>
          <a:endParaRPr lang="pt-BR"/>
        </a:p>
      </dgm:t>
    </dgm:pt>
    <dgm:pt modelId="{DC207F93-F7C5-4E2B-93C4-B2ADC1CF3083}" type="pres">
      <dgm:prSet presAssocID="{F2847661-B527-4DE9-AB22-98BA634CCCD0}" presName="hierRoot2" presStyleCnt="0"/>
      <dgm:spPr/>
    </dgm:pt>
    <dgm:pt modelId="{D50EE026-BB2F-4EFF-BE13-157744553AF6}" type="pres">
      <dgm:prSet presAssocID="{F2847661-B527-4DE9-AB22-98BA634CCCD0}" presName="composite2" presStyleCnt="0"/>
      <dgm:spPr/>
    </dgm:pt>
    <dgm:pt modelId="{2077989A-E9A3-4707-B49A-A9AE92B14F81}" type="pres">
      <dgm:prSet presAssocID="{F2847661-B527-4DE9-AB22-98BA634CCCD0}" presName="background2" presStyleLbl="node2" presStyleIdx="2" presStyleCnt="3"/>
      <dgm:spPr/>
    </dgm:pt>
    <dgm:pt modelId="{203EF5FA-7032-4BBD-AF52-22F686C7FAED}" type="pres">
      <dgm:prSet presAssocID="{F2847661-B527-4DE9-AB22-98BA634CCCD0}" presName="text2" presStyleLbl="fgAcc2" presStyleIdx="2" presStyleCnt="3" custScaleX="107003" custScaleY="16242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16E2DF2E-8BF1-484A-8A87-33C75526CCF2}" type="pres">
      <dgm:prSet presAssocID="{F2847661-B527-4DE9-AB22-98BA634CCCD0}" presName="hierChild3" presStyleCnt="0"/>
      <dgm:spPr/>
    </dgm:pt>
  </dgm:ptLst>
  <dgm:cxnLst>
    <dgm:cxn modelId="{43D5BF1E-2C65-4917-92B3-5EEEE76B7499}" type="presOf" srcId="{E709B5E9-4F65-4A04-81E1-0B007830F7BF}" destId="{844B7074-149E-44CB-B2C5-E17747811289}" srcOrd="0" destOrd="0" presId="urn:microsoft.com/office/officeart/2005/8/layout/hierarchy1"/>
    <dgm:cxn modelId="{31BF65E3-B4CB-46AB-8DE1-A9655F4E0AA1}" srcId="{C3F47667-5AF8-4BE1-898A-18AA2EDD3BD7}" destId="{F2847661-B527-4DE9-AB22-98BA634CCCD0}" srcOrd="2" destOrd="0" parTransId="{E709B5E9-4F65-4A04-81E1-0B007830F7BF}" sibTransId="{55104683-7714-4A8B-8572-F30A175108B7}"/>
    <dgm:cxn modelId="{1B4D21C9-9952-41DA-A3DB-B5A16B631B41}" type="presOf" srcId="{F2847661-B527-4DE9-AB22-98BA634CCCD0}" destId="{203EF5FA-7032-4BBD-AF52-22F686C7FAED}" srcOrd="0" destOrd="0" presId="urn:microsoft.com/office/officeart/2005/8/layout/hierarchy1"/>
    <dgm:cxn modelId="{9B66D71B-6FB9-45D2-860A-FD4D357DFA5D}" type="presOf" srcId="{C3F47667-5AF8-4BE1-898A-18AA2EDD3BD7}" destId="{A300888C-3257-4B6B-9437-AA48296F9D52}" srcOrd="0" destOrd="0" presId="urn:microsoft.com/office/officeart/2005/8/layout/hierarchy1"/>
    <dgm:cxn modelId="{AAC8DDF1-CEFF-4DFD-824A-F44D5165B3A3}" srcId="{9A011C31-A88E-4F55-8AC8-3608D5AF4902}" destId="{C3F47667-5AF8-4BE1-898A-18AA2EDD3BD7}" srcOrd="0" destOrd="0" parTransId="{68F208DE-7C84-4D0E-9F8D-670E772E0B87}" sibTransId="{86AC12E8-5BB0-42B7-9D6F-43474CD6F4A0}"/>
    <dgm:cxn modelId="{2CEA9DB6-D4BD-4DF4-AF21-844A05DE7A59}" type="presOf" srcId="{D126B1DA-6944-44E2-A2A7-E23EFA211CE1}" destId="{B71B6DA3-5F59-4A7C-BF79-81BFB4478218}" srcOrd="0" destOrd="0" presId="urn:microsoft.com/office/officeart/2005/8/layout/hierarchy1"/>
    <dgm:cxn modelId="{2B06A6A3-3C2E-4949-96EC-C4048AF83DFD}" srcId="{C3F47667-5AF8-4BE1-898A-18AA2EDD3BD7}" destId="{B6A3BB03-0555-4CD4-9D6A-6FE3BFEB00BC}" srcOrd="0" destOrd="0" parTransId="{D126B1DA-6944-44E2-A2A7-E23EFA211CE1}" sibTransId="{6ED2B2E0-D971-4EDB-8343-ABD0E26ECB2B}"/>
    <dgm:cxn modelId="{C57B7A98-E74E-477B-85C4-B7DCA585436B}" srcId="{C3F47667-5AF8-4BE1-898A-18AA2EDD3BD7}" destId="{A234AD91-22C3-4700-B03D-F5009A129938}" srcOrd="1" destOrd="0" parTransId="{AD0820A0-1C03-44E3-A72A-EB2E551CF045}" sibTransId="{35F56369-7445-444F-BA2E-BCE6737F333D}"/>
    <dgm:cxn modelId="{5BB9D564-6AF0-4C1D-890C-D8C7964706D7}" type="presOf" srcId="{AD0820A0-1C03-44E3-A72A-EB2E551CF045}" destId="{D6F4F4E3-0B8F-43D7-8288-28D33C71A824}" srcOrd="0" destOrd="0" presId="urn:microsoft.com/office/officeart/2005/8/layout/hierarchy1"/>
    <dgm:cxn modelId="{F8F87A40-7B2D-4A7D-B5BB-855EC7E86667}" type="presOf" srcId="{9A011C31-A88E-4F55-8AC8-3608D5AF4902}" destId="{6D018B16-5D49-42D5-9E8B-12D56DEE2228}" srcOrd="0" destOrd="0" presId="urn:microsoft.com/office/officeart/2005/8/layout/hierarchy1"/>
    <dgm:cxn modelId="{ECA340EC-4055-4202-9214-4F1BC15E58C0}" type="presOf" srcId="{A234AD91-22C3-4700-B03D-F5009A129938}" destId="{9E627CB1-5A8C-4617-9C7C-898AB0039481}" srcOrd="0" destOrd="0" presId="urn:microsoft.com/office/officeart/2005/8/layout/hierarchy1"/>
    <dgm:cxn modelId="{DC563B9B-5CE3-429F-8B9F-318DF5A2298A}" type="presOf" srcId="{B6A3BB03-0555-4CD4-9D6A-6FE3BFEB00BC}" destId="{DA3454E2-A7F0-47BB-AEB6-613E6C673480}" srcOrd="0" destOrd="0" presId="urn:microsoft.com/office/officeart/2005/8/layout/hierarchy1"/>
    <dgm:cxn modelId="{17F886BB-54CD-45E1-B13C-0509E2A06DF7}" type="presParOf" srcId="{6D018B16-5D49-42D5-9E8B-12D56DEE2228}" destId="{8B5BEC9F-A898-45B1-960C-A57B47A43AB7}" srcOrd="0" destOrd="0" presId="urn:microsoft.com/office/officeart/2005/8/layout/hierarchy1"/>
    <dgm:cxn modelId="{98E594D8-468F-45D3-90B7-09325774F359}" type="presParOf" srcId="{8B5BEC9F-A898-45B1-960C-A57B47A43AB7}" destId="{1C87864E-A3A3-4216-836B-23EFFF808217}" srcOrd="0" destOrd="0" presId="urn:microsoft.com/office/officeart/2005/8/layout/hierarchy1"/>
    <dgm:cxn modelId="{43B4FF76-0D14-4912-AF07-FEA73B67C1AA}" type="presParOf" srcId="{1C87864E-A3A3-4216-836B-23EFFF808217}" destId="{AEF92504-589B-40A4-B0E3-265A7E915D80}" srcOrd="0" destOrd="0" presId="urn:microsoft.com/office/officeart/2005/8/layout/hierarchy1"/>
    <dgm:cxn modelId="{CAF2A22A-41EE-408F-8C5C-44BE5013B2B4}" type="presParOf" srcId="{1C87864E-A3A3-4216-836B-23EFFF808217}" destId="{A300888C-3257-4B6B-9437-AA48296F9D52}" srcOrd="1" destOrd="0" presId="urn:microsoft.com/office/officeart/2005/8/layout/hierarchy1"/>
    <dgm:cxn modelId="{5400E871-6515-4B59-90D6-EC409907B7EE}" type="presParOf" srcId="{8B5BEC9F-A898-45B1-960C-A57B47A43AB7}" destId="{AFB1184E-395A-4E34-BC36-F78437CC3BF6}" srcOrd="1" destOrd="0" presId="urn:microsoft.com/office/officeart/2005/8/layout/hierarchy1"/>
    <dgm:cxn modelId="{8D66F09E-0589-43ED-8DB9-EF5ACEE44CD4}" type="presParOf" srcId="{AFB1184E-395A-4E34-BC36-F78437CC3BF6}" destId="{B71B6DA3-5F59-4A7C-BF79-81BFB4478218}" srcOrd="0" destOrd="0" presId="urn:microsoft.com/office/officeart/2005/8/layout/hierarchy1"/>
    <dgm:cxn modelId="{D735F7B6-EE5D-4B15-9F40-979754BAD480}" type="presParOf" srcId="{AFB1184E-395A-4E34-BC36-F78437CC3BF6}" destId="{E128E42E-C790-4D6F-AD7A-C3EB92EEBC8B}" srcOrd="1" destOrd="0" presId="urn:microsoft.com/office/officeart/2005/8/layout/hierarchy1"/>
    <dgm:cxn modelId="{440342E4-B659-428A-B9CE-D88ED8C16406}" type="presParOf" srcId="{E128E42E-C790-4D6F-AD7A-C3EB92EEBC8B}" destId="{A8B9D5A8-01D6-4EF9-B460-95036939FE13}" srcOrd="0" destOrd="0" presId="urn:microsoft.com/office/officeart/2005/8/layout/hierarchy1"/>
    <dgm:cxn modelId="{2F007B9D-A675-49F3-BD8E-89299930609C}" type="presParOf" srcId="{A8B9D5A8-01D6-4EF9-B460-95036939FE13}" destId="{D316C7C4-6923-4447-AAF3-D9CC37415DB7}" srcOrd="0" destOrd="0" presId="urn:microsoft.com/office/officeart/2005/8/layout/hierarchy1"/>
    <dgm:cxn modelId="{30AB4824-77C7-49E3-A08C-DBAFADF7BB38}" type="presParOf" srcId="{A8B9D5A8-01D6-4EF9-B460-95036939FE13}" destId="{DA3454E2-A7F0-47BB-AEB6-613E6C673480}" srcOrd="1" destOrd="0" presId="urn:microsoft.com/office/officeart/2005/8/layout/hierarchy1"/>
    <dgm:cxn modelId="{3BC07C55-D820-4764-AFAF-708918718194}" type="presParOf" srcId="{E128E42E-C790-4D6F-AD7A-C3EB92EEBC8B}" destId="{00D1EAD6-1D0B-4556-BC26-6672CFEC782B}" srcOrd="1" destOrd="0" presId="urn:microsoft.com/office/officeart/2005/8/layout/hierarchy1"/>
    <dgm:cxn modelId="{23B06147-1DF4-4FDC-A893-38261BB151F2}" type="presParOf" srcId="{AFB1184E-395A-4E34-BC36-F78437CC3BF6}" destId="{D6F4F4E3-0B8F-43D7-8288-28D33C71A824}" srcOrd="2" destOrd="0" presId="urn:microsoft.com/office/officeart/2005/8/layout/hierarchy1"/>
    <dgm:cxn modelId="{E1512782-424E-4CD7-BB0F-5E5CF9E368AD}" type="presParOf" srcId="{AFB1184E-395A-4E34-BC36-F78437CC3BF6}" destId="{1BE962A8-979A-47CA-9A09-2639F3222C56}" srcOrd="3" destOrd="0" presId="urn:microsoft.com/office/officeart/2005/8/layout/hierarchy1"/>
    <dgm:cxn modelId="{AAD208A3-44AE-4BF2-BFEC-8D51CF7452B1}" type="presParOf" srcId="{1BE962A8-979A-47CA-9A09-2639F3222C56}" destId="{D91CEA2A-1CB5-4101-A092-746869CDC495}" srcOrd="0" destOrd="0" presId="urn:microsoft.com/office/officeart/2005/8/layout/hierarchy1"/>
    <dgm:cxn modelId="{87AF335D-4197-4399-BA62-7FFC6FA7C4FD}" type="presParOf" srcId="{D91CEA2A-1CB5-4101-A092-746869CDC495}" destId="{D1F89974-585E-43B4-8722-138188429FF8}" srcOrd="0" destOrd="0" presId="urn:microsoft.com/office/officeart/2005/8/layout/hierarchy1"/>
    <dgm:cxn modelId="{02857C3D-B389-4EBB-AA39-32D4528763D4}" type="presParOf" srcId="{D91CEA2A-1CB5-4101-A092-746869CDC495}" destId="{9E627CB1-5A8C-4617-9C7C-898AB0039481}" srcOrd="1" destOrd="0" presId="urn:microsoft.com/office/officeart/2005/8/layout/hierarchy1"/>
    <dgm:cxn modelId="{5F701247-9F9E-43D7-B3DD-80C8DAF47EE1}" type="presParOf" srcId="{1BE962A8-979A-47CA-9A09-2639F3222C56}" destId="{69B0C8EB-C577-40A9-A20A-2E806BBC971D}" srcOrd="1" destOrd="0" presId="urn:microsoft.com/office/officeart/2005/8/layout/hierarchy1"/>
    <dgm:cxn modelId="{D3F3657C-7F2E-4CD2-9C46-0E1218398F90}" type="presParOf" srcId="{AFB1184E-395A-4E34-BC36-F78437CC3BF6}" destId="{844B7074-149E-44CB-B2C5-E17747811289}" srcOrd="4" destOrd="0" presId="urn:microsoft.com/office/officeart/2005/8/layout/hierarchy1"/>
    <dgm:cxn modelId="{B7EDA5DE-CBF1-4574-8EC4-18353AA8DD14}" type="presParOf" srcId="{AFB1184E-395A-4E34-BC36-F78437CC3BF6}" destId="{DC207F93-F7C5-4E2B-93C4-B2ADC1CF3083}" srcOrd="5" destOrd="0" presId="urn:microsoft.com/office/officeart/2005/8/layout/hierarchy1"/>
    <dgm:cxn modelId="{284E2F41-9228-4C9B-9B66-C6D86C391EC8}" type="presParOf" srcId="{DC207F93-F7C5-4E2B-93C4-B2ADC1CF3083}" destId="{D50EE026-BB2F-4EFF-BE13-157744553AF6}" srcOrd="0" destOrd="0" presId="urn:microsoft.com/office/officeart/2005/8/layout/hierarchy1"/>
    <dgm:cxn modelId="{8AA44B78-DABB-416A-B6AC-6FCE0F6E7AC3}" type="presParOf" srcId="{D50EE026-BB2F-4EFF-BE13-157744553AF6}" destId="{2077989A-E9A3-4707-B49A-A9AE92B14F81}" srcOrd="0" destOrd="0" presId="urn:microsoft.com/office/officeart/2005/8/layout/hierarchy1"/>
    <dgm:cxn modelId="{2C75C633-3D6C-416F-B21E-FC759FC75F08}" type="presParOf" srcId="{D50EE026-BB2F-4EFF-BE13-157744553AF6}" destId="{203EF5FA-7032-4BBD-AF52-22F686C7FAED}" srcOrd="1" destOrd="0" presId="urn:microsoft.com/office/officeart/2005/8/layout/hierarchy1"/>
    <dgm:cxn modelId="{B2DFCD11-79FA-4AE5-BE9A-8F055F2F39DA}" type="presParOf" srcId="{DC207F93-F7C5-4E2B-93C4-B2ADC1CF3083}" destId="{16E2DF2E-8BF1-484A-8A87-33C75526CCF2}" srcOrd="1" destOrd="0" presId="urn:microsoft.com/office/officeart/2005/8/layout/hierarchy1"/>
  </dgm:cxnLst>
  <dgm:bg>
    <a:solidFill>
      <a:srgbClr val="00FF00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7D9FA0-46CB-4882-B546-476C3921EAA6}">
      <dsp:nvSpPr>
        <dsp:cNvPr id="0" name=""/>
        <dsp:cNvSpPr/>
      </dsp:nvSpPr>
      <dsp:spPr>
        <a:xfrm>
          <a:off x="6748191" y="1698196"/>
          <a:ext cx="2350395" cy="260268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 smtClean="0"/>
            <a:t>ارتباط وکنترل وهماهنگی</a:t>
          </a:r>
          <a:endParaRPr lang="fa-IR" sz="2400" kern="1200" dirty="0"/>
        </a:p>
      </dsp:txBody>
      <dsp:txXfrm>
        <a:off x="6817032" y="1767037"/>
        <a:ext cx="2212713" cy="2465007"/>
      </dsp:txXfrm>
    </dsp:sp>
    <dsp:sp modelId="{F0CA38C9-01C8-4C49-8E20-EAC75998BF72}">
      <dsp:nvSpPr>
        <dsp:cNvPr id="0" name=""/>
        <dsp:cNvSpPr/>
      </dsp:nvSpPr>
      <dsp:spPr>
        <a:xfrm rot="14934722">
          <a:off x="5910098" y="2334483"/>
          <a:ext cx="1232669" cy="180000"/>
        </a:xfrm>
        <a:custGeom>
          <a:avLst/>
          <a:gdLst/>
          <a:ahLst/>
          <a:cxnLst/>
          <a:rect l="0" t="0" r="0" b="0"/>
          <a:pathLst>
            <a:path>
              <a:moveTo>
                <a:pt x="0" y="90000"/>
              </a:moveTo>
              <a:lnTo>
                <a:pt x="1232669" y="9000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1200" kern="1200"/>
        </a:p>
      </dsp:txBody>
      <dsp:txXfrm rot="10800000">
        <a:off x="6495616" y="2393666"/>
        <a:ext cx="61633" cy="61633"/>
      </dsp:txXfrm>
    </dsp:sp>
    <dsp:sp modelId="{86002AA8-A2A7-4BDA-A674-FC3FCFA32943}">
      <dsp:nvSpPr>
        <dsp:cNvPr id="0" name=""/>
        <dsp:cNvSpPr/>
      </dsp:nvSpPr>
      <dsp:spPr>
        <a:xfrm>
          <a:off x="4357713" y="857266"/>
          <a:ext cx="1946962" cy="198431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kern="1200" dirty="0" smtClean="0"/>
            <a:t>عصبی</a:t>
          </a:r>
          <a:endParaRPr lang="fa-IR" sz="2000" kern="1200" dirty="0"/>
        </a:p>
      </dsp:txBody>
      <dsp:txXfrm>
        <a:off x="4414738" y="914291"/>
        <a:ext cx="1832912" cy="1870267"/>
      </dsp:txXfrm>
    </dsp:sp>
    <dsp:sp modelId="{381CC5D6-5831-4B41-ADEE-EC23077AF602}">
      <dsp:nvSpPr>
        <dsp:cNvPr id="0" name=""/>
        <dsp:cNvSpPr/>
      </dsp:nvSpPr>
      <dsp:spPr>
        <a:xfrm rot="6905628">
          <a:off x="5651729" y="3606803"/>
          <a:ext cx="1539865" cy="180000"/>
        </a:xfrm>
        <a:custGeom>
          <a:avLst/>
          <a:gdLst/>
          <a:ahLst/>
          <a:cxnLst/>
          <a:rect l="0" t="0" r="0" b="0"/>
          <a:pathLst>
            <a:path>
              <a:moveTo>
                <a:pt x="0" y="90000"/>
              </a:moveTo>
              <a:lnTo>
                <a:pt x="1539865" y="9000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1200" kern="1200"/>
        </a:p>
      </dsp:txBody>
      <dsp:txXfrm rot="10800000">
        <a:off x="6383165" y="3658307"/>
        <a:ext cx="76993" cy="76993"/>
      </dsp:txXfrm>
    </dsp:sp>
    <dsp:sp modelId="{AC900FA8-6769-4DD7-AAAB-4C890DEAC059}">
      <dsp:nvSpPr>
        <dsp:cNvPr id="0" name=""/>
        <dsp:cNvSpPr/>
      </dsp:nvSpPr>
      <dsp:spPr>
        <a:xfrm>
          <a:off x="4317867" y="3447860"/>
          <a:ext cx="1777264" cy="189241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kern="1200" dirty="0" smtClean="0"/>
            <a:t>هورمونی</a:t>
          </a:r>
          <a:endParaRPr lang="fa-IR" sz="2000" kern="1200" dirty="0"/>
        </a:p>
      </dsp:txBody>
      <dsp:txXfrm>
        <a:off x="4369921" y="3499914"/>
        <a:ext cx="1673156" cy="178830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4B7074-149E-44CB-B2C5-E17747811289}">
      <dsp:nvSpPr>
        <dsp:cNvPr id="0" name=""/>
        <dsp:cNvSpPr/>
      </dsp:nvSpPr>
      <dsp:spPr>
        <a:xfrm>
          <a:off x="2119495" y="1203393"/>
          <a:ext cx="1498167" cy="3371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9775"/>
              </a:lnTo>
              <a:lnTo>
                <a:pt x="1498167" y="229775"/>
              </a:lnTo>
              <a:lnTo>
                <a:pt x="1498167" y="33717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F4F4E3-0B8F-43D7-8288-28D33C71A824}">
      <dsp:nvSpPr>
        <dsp:cNvPr id="0" name=""/>
        <dsp:cNvSpPr/>
      </dsp:nvSpPr>
      <dsp:spPr>
        <a:xfrm>
          <a:off x="2073775" y="1203393"/>
          <a:ext cx="91440" cy="3371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717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1B6DA3-5F59-4A7C-BF79-81BFB4478218}">
      <dsp:nvSpPr>
        <dsp:cNvPr id="0" name=""/>
        <dsp:cNvSpPr/>
      </dsp:nvSpPr>
      <dsp:spPr>
        <a:xfrm>
          <a:off x="621328" y="1203393"/>
          <a:ext cx="1498167" cy="337176"/>
        </a:xfrm>
        <a:custGeom>
          <a:avLst/>
          <a:gdLst/>
          <a:ahLst/>
          <a:cxnLst/>
          <a:rect l="0" t="0" r="0" b="0"/>
          <a:pathLst>
            <a:path>
              <a:moveTo>
                <a:pt x="1498167" y="0"/>
              </a:moveTo>
              <a:lnTo>
                <a:pt x="1498167" y="229775"/>
              </a:lnTo>
              <a:lnTo>
                <a:pt x="0" y="229775"/>
              </a:lnTo>
              <a:lnTo>
                <a:pt x="0" y="33717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F92504-589B-40A4-B0E3-265A7E915D80}">
      <dsp:nvSpPr>
        <dsp:cNvPr id="0" name=""/>
        <dsp:cNvSpPr/>
      </dsp:nvSpPr>
      <dsp:spPr>
        <a:xfrm>
          <a:off x="1311344" y="309673"/>
          <a:ext cx="1616302" cy="8937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00888C-3257-4B6B-9437-AA48296F9D52}">
      <dsp:nvSpPr>
        <dsp:cNvPr id="0" name=""/>
        <dsp:cNvSpPr/>
      </dsp:nvSpPr>
      <dsp:spPr>
        <a:xfrm>
          <a:off x="1440161" y="432048"/>
          <a:ext cx="1616302" cy="8937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1" kern="1200" dirty="0" smtClean="0">
              <a:solidFill>
                <a:srgbClr val="FF0000"/>
              </a:solidFill>
              <a:cs typeface="B Titr" panose="00000700000000000000" pitchFamily="2" charset="-78"/>
            </a:rPr>
            <a:t>عملکردهورمون رشد</a:t>
          </a:r>
          <a:endParaRPr lang="pt-BR" sz="1800" kern="1200" dirty="0">
            <a:cs typeface="B Titr" panose="00000700000000000000" pitchFamily="2" charset="-78"/>
          </a:endParaRPr>
        </a:p>
      </dsp:txBody>
      <dsp:txXfrm>
        <a:off x="1466337" y="458224"/>
        <a:ext cx="1563950" cy="841368"/>
      </dsp:txXfrm>
    </dsp:sp>
    <dsp:sp modelId="{D316C7C4-6923-4447-AAF3-D9CC37415DB7}">
      <dsp:nvSpPr>
        <dsp:cNvPr id="0" name=""/>
        <dsp:cNvSpPr/>
      </dsp:nvSpPr>
      <dsp:spPr>
        <a:xfrm>
          <a:off x="1061" y="1540570"/>
          <a:ext cx="1240534" cy="11957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3454E2-A7F0-47BB-AEB6-613E6C673480}">
      <dsp:nvSpPr>
        <dsp:cNvPr id="0" name=""/>
        <dsp:cNvSpPr/>
      </dsp:nvSpPr>
      <dsp:spPr>
        <a:xfrm>
          <a:off x="129877" y="1662945"/>
          <a:ext cx="1240534" cy="11957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 smtClean="0">
              <a:cs typeface="B Titr" panose="00000700000000000000" pitchFamily="2" charset="-78"/>
            </a:rPr>
            <a:t>افزايش قند</a:t>
          </a:r>
          <a:r>
            <a:rPr lang="en-US" sz="1600" b="1" kern="1200" dirty="0" smtClean="0">
              <a:cs typeface="B Titr" panose="00000700000000000000" pitchFamily="2" charset="-78"/>
            </a:rPr>
            <a:t> </a:t>
          </a:r>
          <a:r>
            <a:rPr lang="fa-IR" sz="1600" b="1" kern="1200" dirty="0" smtClean="0">
              <a:cs typeface="B Titr" panose="00000700000000000000" pitchFamily="2" charset="-78"/>
            </a:rPr>
            <a:t>خون</a:t>
          </a:r>
          <a:endParaRPr lang="pt-BR" sz="1600" kern="1200" dirty="0">
            <a:cs typeface="B Titr" panose="00000700000000000000" pitchFamily="2" charset="-78"/>
          </a:endParaRPr>
        </a:p>
      </dsp:txBody>
      <dsp:txXfrm>
        <a:off x="164899" y="1697967"/>
        <a:ext cx="1170490" cy="1125689"/>
      </dsp:txXfrm>
    </dsp:sp>
    <dsp:sp modelId="{D1F89974-585E-43B4-8722-138188429FF8}">
      <dsp:nvSpPr>
        <dsp:cNvPr id="0" name=""/>
        <dsp:cNvSpPr/>
      </dsp:nvSpPr>
      <dsp:spPr>
        <a:xfrm>
          <a:off x="1499228" y="1540570"/>
          <a:ext cx="1240534" cy="11957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627CB1-5A8C-4617-9C7C-898AB0039481}">
      <dsp:nvSpPr>
        <dsp:cNvPr id="0" name=""/>
        <dsp:cNvSpPr/>
      </dsp:nvSpPr>
      <dsp:spPr>
        <a:xfrm>
          <a:off x="1628044" y="1662945"/>
          <a:ext cx="1240534" cy="11957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 smtClean="0">
              <a:cs typeface="B Titr" panose="00000700000000000000" pitchFamily="2" charset="-78"/>
            </a:rPr>
            <a:t>رشداستخوان</a:t>
          </a:r>
          <a:endParaRPr lang="pt-BR" sz="1600" kern="1200" dirty="0">
            <a:cs typeface="B Titr" panose="00000700000000000000" pitchFamily="2" charset="-78"/>
          </a:endParaRPr>
        </a:p>
      </dsp:txBody>
      <dsp:txXfrm>
        <a:off x="1663066" y="1697967"/>
        <a:ext cx="1170490" cy="1125689"/>
      </dsp:txXfrm>
    </dsp:sp>
    <dsp:sp modelId="{2077989A-E9A3-4707-B49A-A9AE92B14F81}">
      <dsp:nvSpPr>
        <dsp:cNvPr id="0" name=""/>
        <dsp:cNvSpPr/>
      </dsp:nvSpPr>
      <dsp:spPr>
        <a:xfrm>
          <a:off x="2997395" y="1540570"/>
          <a:ext cx="1240534" cy="11957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3EF5FA-7032-4BBD-AF52-22F686C7FAED}">
      <dsp:nvSpPr>
        <dsp:cNvPr id="0" name=""/>
        <dsp:cNvSpPr/>
      </dsp:nvSpPr>
      <dsp:spPr>
        <a:xfrm>
          <a:off x="3126211" y="1662945"/>
          <a:ext cx="1240534" cy="11957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 smtClean="0">
              <a:cs typeface="B Titr" panose="00000700000000000000" pitchFamily="2" charset="-78"/>
            </a:rPr>
            <a:t>جذب کلسیم وتبدیل غضروف به استخوان</a:t>
          </a:r>
          <a:endParaRPr lang="pt-BR" sz="1600" kern="1200" dirty="0">
            <a:cs typeface="B Titr" panose="00000700000000000000" pitchFamily="2" charset="-78"/>
          </a:endParaRPr>
        </a:p>
      </dsp:txBody>
      <dsp:txXfrm>
        <a:off x="3161233" y="1697967"/>
        <a:ext cx="1170490" cy="11256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954948-E5D9-4722-A6E1-1A6C9C01F0E6}" type="datetimeFigureOut">
              <a:rPr lang="pt-BR" smtClean="0"/>
              <a:pPr/>
              <a:t>09/04/2018</a:t>
            </a:fld>
            <a:endParaRPr lang="pt-B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BABFAB-6CF4-48F8-A50E-EFAAF74EFA57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80965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6B62F-D824-4487-B4B5-23CCCCAF6496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338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31DDC-EAA4-4680-9C4F-2D65C8E218CD}" type="datetimeFigureOut">
              <a:rPr lang="pt-BR" smtClean="0"/>
              <a:pPr/>
              <a:t>09/04/2018</a:t>
            </a:fld>
            <a:endParaRPr lang="pt-B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CC46C-5E42-4C1B-8187-C78C0F7B86C7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31DDC-EAA4-4680-9C4F-2D65C8E218CD}" type="datetimeFigureOut">
              <a:rPr lang="pt-BR" smtClean="0"/>
              <a:pPr/>
              <a:t>09/04/2018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CC46C-5E42-4C1B-8187-C78C0F7B86C7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31DDC-EAA4-4680-9C4F-2D65C8E218CD}" type="datetimeFigureOut">
              <a:rPr lang="pt-BR" smtClean="0"/>
              <a:pPr/>
              <a:t>09/04/2018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CC46C-5E42-4C1B-8187-C78C0F7B86C7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28F86-B0AB-4D02-9DA9-BEACB699BAE6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07/24/1439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D477D-3DFF-4DAE-A561-397D2E668530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278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28F86-B0AB-4D02-9DA9-BEACB699BAE6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07/24/1439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D477D-3DFF-4DAE-A561-397D2E668530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23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28F86-B0AB-4D02-9DA9-BEACB699BAE6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07/24/1439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D477D-3DFF-4DAE-A561-397D2E668530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765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28F86-B0AB-4D02-9DA9-BEACB699BAE6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07/24/1439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D477D-3DFF-4DAE-A561-397D2E668530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58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28F86-B0AB-4D02-9DA9-BEACB699BAE6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07/24/1439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D477D-3DFF-4DAE-A561-397D2E668530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793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28F86-B0AB-4D02-9DA9-BEACB699BAE6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07/24/1439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D477D-3DFF-4DAE-A561-397D2E668530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294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28F86-B0AB-4D02-9DA9-BEACB699BAE6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07/24/1439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D477D-3DFF-4DAE-A561-397D2E668530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49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28F86-B0AB-4D02-9DA9-BEACB699BAE6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07/24/1439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D477D-3DFF-4DAE-A561-397D2E668530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921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31DDC-EAA4-4680-9C4F-2D65C8E218CD}" type="datetimeFigureOut">
              <a:rPr lang="pt-BR" smtClean="0"/>
              <a:pPr/>
              <a:t>09/04/2018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CC46C-5E42-4C1B-8187-C78C0F7B86C7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28F86-B0AB-4D02-9DA9-BEACB699BAE6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07/24/1439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D477D-3DFF-4DAE-A561-397D2E668530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514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28F86-B0AB-4D02-9DA9-BEACB699BAE6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07/24/1439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D477D-3DFF-4DAE-A561-397D2E668530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888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28F86-B0AB-4D02-9DA9-BEACB699BAE6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07/24/1439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D477D-3DFF-4DAE-A561-397D2E668530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668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28F86-B0AB-4D02-9DA9-BEACB699BAE6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07/24/1439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D477D-3DFF-4DAE-A561-397D2E668530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101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28F86-B0AB-4D02-9DA9-BEACB699BAE6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07/24/1439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D477D-3DFF-4DAE-A561-397D2E668530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188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28F86-B0AB-4D02-9DA9-BEACB699BAE6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07/24/1439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D477D-3DFF-4DAE-A561-397D2E668530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36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28F86-B0AB-4D02-9DA9-BEACB699BAE6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07/24/1439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D477D-3DFF-4DAE-A561-397D2E668530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389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28F86-B0AB-4D02-9DA9-BEACB699BAE6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07/24/1439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D477D-3DFF-4DAE-A561-397D2E668530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808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28F86-B0AB-4D02-9DA9-BEACB699BAE6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07/24/1439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D477D-3DFF-4DAE-A561-397D2E668530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247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28F86-B0AB-4D02-9DA9-BEACB699BAE6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07/24/1439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D477D-3DFF-4DAE-A561-397D2E668530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644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31DDC-EAA4-4680-9C4F-2D65C8E218CD}" type="datetimeFigureOut">
              <a:rPr lang="pt-BR" smtClean="0"/>
              <a:pPr/>
              <a:t>09/04/2018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CC46C-5E42-4C1B-8187-C78C0F7B86C7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28F86-B0AB-4D02-9DA9-BEACB699BAE6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07/24/1439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D477D-3DFF-4DAE-A561-397D2E668530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310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28F86-B0AB-4D02-9DA9-BEACB699BAE6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07/24/1439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D477D-3DFF-4DAE-A561-397D2E668530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461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28F86-B0AB-4D02-9DA9-BEACB699BAE6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07/24/1439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D477D-3DFF-4DAE-A561-397D2E668530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624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28F86-B0AB-4D02-9DA9-BEACB699BAE6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07/24/1439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D477D-3DFF-4DAE-A561-397D2E668530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184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28F86-B0AB-4D02-9DA9-BEACB699BAE6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07/24/1439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D477D-3DFF-4DAE-A561-397D2E668530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276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28F86-B0AB-4D02-9DA9-BEACB699BAE6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07/24/1439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D477D-3DFF-4DAE-A561-397D2E668530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314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28F86-B0AB-4D02-9DA9-BEACB699BAE6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07/24/1439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D477D-3DFF-4DAE-A561-397D2E668530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600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28F86-B0AB-4D02-9DA9-BEACB699BAE6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07/24/1439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D477D-3DFF-4DAE-A561-397D2E668530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458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28F86-B0AB-4D02-9DA9-BEACB699BAE6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07/24/1439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D477D-3DFF-4DAE-A561-397D2E668530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970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28F86-B0AB-4D02-9DA9-BEACB699BAE6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07/24/1439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D477D-3DFF-4DAE-A561-397D2E668530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392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31DDC-EAA4-4680-9C4F-2D65C8E218CD}" type="datetimeFigureOut">
              <a:rPr lang="pt-BR" smtClean="0"/>
              <a:pPr/>
              <a:t>09/04/2018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CC46C-5E42-4C1B-8187-C78C0F7B86C7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28F86-B0AB-4D02-9DA9-BEACB699BAE6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07/24/1439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D477D-3DFF-4DAE-A561-397D2E668530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58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28F86-B0AB-4D02-9DA9-BEACB699BAE6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07/24/1439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D477D-3DFF-4DAE-A561-397D2E668530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976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28F86-B0AB-4D02-9DA9-BEACB699BAE6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07/24/1439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D477D-3DFF-4DAE-A561-397D2E668530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748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28F86-B0AB-4D02-9DA9-BEACB699BAE6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07/24/1439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D477D-3DFF-4DAE-A561-397D2E668530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407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28F86-B0AB-4D02-9DA9-BEACB699BAE6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07/24/1439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D477D-3DFF-4DAE-A561-397D2E668530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189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28F86-B0AB-4D02-9DA9-BEACB699BAE6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07/24/1439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D477D-3DFF-4DAE-A561-397D2E668530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468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28F86-B0AB-4D02-9DA9-BEACB699BAE6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07/24/1439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D477D-3DFF-4DAE-A561-397D2E668530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87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28F86-B0AB-4D02-9DA9-BEACB699BAE6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07/24/1439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D477D-3DFF-4DAE-A561-397D2E668530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873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28F86-B0AB-4D02-9DA9-BEACB699BAE6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07/24/1439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D477D-3DFF-4DAE-A561-397D2E668530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42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28F86-B0AB-4D02-9DA9-BEACB699BAE6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07/24/1439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D477D-3DFF-4DAE-A561-397D2E668530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188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31DDC-EAA4-4680-9C4F-2D65C8E218CD}" type="datetimeFigureOut">
              <a:rPr lang="pt-BR" smtClean="0"/>
              <a:pPr/>
              <a:t>09/04/2018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CC46C-5E42-4C1B-8187-C78C0F7B86C7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28F86-B0AB-4D02-9DA9-BEACB699BAE6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07/24/1439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D477D-3DFF-4DAE-A561-397D2E668530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169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28F86-B0AB-4D02-9DA9-BEACB699BAE6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07/24/1439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D477D-3DFF-4DAE-A561-397D2E668530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787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28F86-B0AB-4D02-9DA9-BEACB699BAE6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07/24/1439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D477D-3DFF-4DAE-A561-397D2E668530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948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28F86-B0AB-4D02-9DA9-BEACB699BAE6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07/24/1439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D477D-3DFF-4DAE-A561-397D2E668530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439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28F86-B0AB-4D02-9DA9-BEACB699BAE6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07/24/1439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D477D-3DFF-4DAE-A561-397D2E668530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512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28F86-B0AB-4D02-9DA9-BEACB699BAE6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07/24/1439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D477D-3DFF-4DAE-A561-397D2E668530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107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28F86-B0AB-4D02-9DA9-BEACB699BAE6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07/24/1439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D477D-3DFF-4DAE-A561-397D2E668530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135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28F86-B0AB-4D02-9DA9-BEACB699BAE6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07/24/1439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D477D-3DFF-4DAE-A561-397D2E668530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156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28F86-B0AB-4D02-9DA9-BEACB699BAE6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07/24/1439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D477D-3DFF-4DAE-A561-397D2E668530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416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28F86-B0AB-4D02-9DA9-BEACB699BAE6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07/24/1439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D477D-3DFF-4DAE-A561-397D2E668530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815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31DDC-EAA4-4680-9C4F-2D65C8E218CD}" type="datetimeFigureOut">
              <a:rPr lang="pt-BR" smtClean="0"/>
              <a:pPr/>
              <a:t>09/04/2018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CC46C-5E42-4C1B-8187-C78C0F7B86C7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28F86-B0AB-4D02-9DA9-BEACB699BAE6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07/24/1439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D477D-3DFF-4DAE-A561-397D2E668530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585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28F86-B0AB-4D02-9DA9-BEACB699BAE6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07/24/1439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D477D-3DFF-4DAE-A561-397D2E668530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289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28F86-B0AB-4D02-9DA9-BEACB699BAE6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07/24/1439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D477D-3DFF-4DAE-A561-397D2E668530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50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28F86-B0AB-4D02-9DA9-BEACB699BAE6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07/24/1439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D477D-3DFF-4DAE-A561-397D2E668530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297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28F86-B0AB-4D02-9DA9-BEACB699BAE6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07/24/1439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D477D-3DFF-4DAE-A561-397D2E668530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840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28F86-B0AB-4D02-9DA9-BEACB699BAE6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07/24/1439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D477D-3DFF-4DAE-A561-397D2E668530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03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28F86-B0AB-4D02-9DA9-BEACB699BAE6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07/24/1439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D477D-3DFF-4DAE-A561-397D2E668530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937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31DDC-EAA4-4680-9C4F-2D65C8E218CD}" type="datetimeFigureOut">
              <a:rPr lang="pt-BR" smtClean="0"/>
              <a:pPr/>
              <a:t>09/04/2018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CC46C-5E42-4C1B-8187-C78C0F7B86C7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31DDC-EAA4-4680-9C4F-2D65C8E218CD}" type="datetimeFigureOut">
              <a:rPr lang="pt-BR" smtClean="0"/>
              <a:pPr/>
              <a:t>09/04/2018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CC46C-5E42-4C1B-8187-C78C0F7B86C7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31DDC-EAA4-4680-9C4F-2D65C8E218CD}" type="datetimeFigureOut">
              <a:rPr lang="pt-BR" smtClean="0"/>
              <a:pPr/>
              <a:t>09/04/2018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ACCC46C-5E42-4C1B-8187-C78C0F7B86C7}" type="slidenum">
              <a:rPr lang="pt-BR" smtClean="0"/>
              <a:pPr/>
              <a:t>‹#›</a:t>
            </a:fld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5B31DDC-EAA4-4680-9C4F-2D65C8E218CD}" type="datetimeFigureOut">
              <a:rPr lang="pt-BR" smtClean="0"/>
              <a:pPr/>
              <a:t>09/04/2018</a:t>
            </a:fld>
            <a:endParaRPr lang="pt-B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ACCC46C-5E42-4C1B-8187-C78C0F7B86C7}" type="slidenum">
              <a:rPr lang="pt-BR" smtClean="0"/>
              <a:pPr/>
              <a:t>‹#›</a:t>
            </a:fld>
            <a:endParaRPr lang="pt-BR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fld id="{46928F86-B0AB-4D02-9DA9-BEACB699BAE6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 rtl="1"/>
              <a:t>07/24/1439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fld id="{8F0D477D-3DFF-4DAE-A561-397D2E668530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 rtl="1"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791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fld id="{46928F86-B0AB-4D02-9DA9-BEACB699BAE6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 rtl="1"/>
              <a:t>07/24/1439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fld id="{8F0D477D-3DFF-4DAE-A561-397D2E668530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 rtl="1"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078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fld id="{46928F86-B0AB-4D02-9DA9-BEACB699BAE6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 rtl="1"/>
              <a:t>07/24/1439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fld id="{8F0D477D-3DFF-4DAE-A561-397D2E668530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 rtl="1"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783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fld id="{46928F86-B0AB-4D02-9DA9-BEACB699BAE6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 rtl="1"/>
              <a:t>07/24/1439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fld id="{8F0D477D-3DFF-4DAE-A561-397D2E668530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 rtl="1"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624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fld id="{46928F86-B0AB-4D02-9DA9-BEACB699BAE6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 rtl="1"/>
              <a:t>07/24/1439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fld id="{8F0D477D-3DFF-4DAE-A561-397D2E668530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 rtl="1"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838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daneshnameh.roshd.ir/mavara/mavara-index.php?page=%DA%A9%D9%84%D8%B3%DB%8C%D9%85" TargetMode="External"/><Relationship Id="rId2" Type="http://schemas.openxmlformats.org/officeDocument/2006/relationships/hyperlink" Target="http://daneshnameh.roshd.ir/mavara/mavara-index.php?page=%D8%BA%D8%AF%D9%87+%D8%AA%DB%8C%D8%B1%D9%88%D8%A6%DB%8C%D8%AF" TargetMode="External"/><Relationship Id="rId1" Type="http://schemas.openxmlformats.org/officeDocument/2006/relationships/slideLayout" Target="../slideLayouts/slideLayout59.xml"/><Relationship Id="rId5" Type="http://schemas.openxmlformats.org/officeDocument/2006/relationships/image" Target="../media/image35.jpeg"/><Relationship Id="rId4" Type="http://schemas.openxmlformats.org/officeDocument/2006/relationships/hyperlink" Target="http://daneshnameh.roshd.ir/mavara/mavara-index.php?page=%D8%A8%D8%A7%D9%81%D8%AA+%D8%AE%D9%88%D9%86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3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daneshnameh.roshd.ir/mavara/mavara-index.php?page=%D8%A8%D8%AF%D9%86+%D8%A7%D9%86%D8%B3%D8%A7%D9%86" TargetMode="External"/><Relationship Id="rId2" Type="http://schemas.openxmlformats.org/officeDocument/2006/relationships/hyperlink" Target="http://daneshnameh.roshd.ir/mavara/mavara-index.php?page=%D9%87%D9%88%D8%B1%D9%85%D9%88%D9%86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daneshnameh.roshd.ir/mavara/mavara-index.php?page=%D8%B3%D8%A7%D8%AE%D8%AA%D8%A7%D8%B1+%D8%B3%DB%8C%D8%B3%D8%AA%D9%85+%D8%B9%D8%B5%D8%A8%DB%8C+%D9%85%D8%B1%DA%A9%D8%B2%DB%8C" TargetMode="External"/><Relationship Id="rId5" Type="http://schemas.openxmlformats.org/officeDocument/2006/relationships/hyperlink" Target="http://daneshnameh.roshd.ir/mavara/mavara-index.php?page=%D8%BA%D8%AF%D9%87+%D9%87%DB%8C%D9%BE%D9%88%D9%81%DB%8C%D8%B2" TargetMode="External"/><Relationship Id="rId4" Type="http://schemas.openxmlformats.org/officeDocument/2006/relationships/hyperlink" Target="http://daneshnameh.roshd.ir/mavara/mavara-index.php?page=%D9%87%DB%8C%D9%BE%D9%88%D8%AA%D8%A7%D9%84%D8%A7%D9%85%D9%88%D8%B3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3" Type="http://schemas.openxmlformats.org/officeDocument/2006/relationships/diagramLayout" Target="../diagrams/layout1.xml"/><Relationship Id="rId7" Type="http://schemas.openxmlformats.org/officeDocument/2006/relationships/slide" Target="slide7.xml"/><Relationship Id="rId12" Type="http://schemas.openxmlformats.org/officeDocument/2006/relationships/slide" Target="slide2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5.xml"/><Relationship Id="rId6" Type="http://schemas.microsoft.com/office/2007/relationships/diagramDrawing" Target="../diagrams/drawing1.xml"/><Relationship Id="rId11" Type="http://schemas.openxmlformats.org/officeDocument/2006/relationships/slide" Target="slide16.xml"/><Relationship Id="rId5" Type="http://schemas.openxmlformats.org/officeDocument/2006/relationships/diagramColors" Target="../diagrams/colors1.xml"/><Relationship Id="rId10" Type="http://schemas.openxmlformats.org/officeDocument/2006/relationships/slide" Target="slide18.xml"/><Relationship Id="rId4" Type="http://schemas.openxmlformats.org/officeDocument/2006/relationships/diagramQuickStyle" Target="../diagrams/quickStyle1.xml"/><Relationship Id="rId9" Type="http://schemas.openxmlformats.org/officeDocument/2006/relationships/slide" Target="slide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3" descr="بسم ا.jpg"/>
          <p:cNvPicPr>
            <a:picLocks noChangeAspect="1"/>
          </p:cNvPicPr>
          <p:nvPr/>
        </p:nvPicPr>
        <p:blipFill>
          <a:blip r:embed="rId2" cstate="print"/>
          <a:srcRect l="13592" b="5357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940152" y="457200"/>
            <a:ext cx="2746648" cy="762000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fa-IR" sz="3600" dirty="0" smtClean="0">
                <a:solidFill>
                  <a:srgbClr val="C00000"/>
                </a:solidFill>
                <a:cs typeface="B Titr" pitchFamily="2" charset="-78"/>
              </a:rPr>
              <a:t>بیشتربدانید</a:t>
            </a:r>
            <a:endParaRPr lang="fa-IR" sz="3600" dirty="0">
              <a:solidFill>
                <a:srgbClr val="C00000"/>
              </a:solidFill>
              <a:cs typeface="B Titr" pitchFamily="2" charset="-78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044824"/>
          </a:xfrm>
          <a:solidFill>
            <a:srgbClr val="00CC66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85000" lnSpcReduction="20000"/>
          </a:bodyPr>
          <a:lstStyle/>
          <a:p>
            <a:pPr marL="109728" indent="0" algn="r" rtl="1">
              <a:buNone/>
            </a:pPr>
            <a:r>
              <a:rPr lang="fa-IR" sz="2400" b="1" dirty="0" smtClean="0">
                <a:solidFill>
                  <a:schemeClr val="tx1"/>
                </a:solidFill>
                <a:cs typeface="B Titr" panose="00000700000000000000" pitchFamily="2" charset="-78"/>
              </a:rPr>
              <a:t>درسراستخوانها</a:t>
            </a:r>
            <a:r>
              <a:rPr lang="en-US" sz="2400" b="1" dirty="0" smtClean="0">
                <a:solidFill>
                  <a:schemeClr val="tx1"/>
                </a:solidFill>
                <a:cs typeface="B Titr" panose="00000700000000000000" pitchFamily="2" charset="-78"/>
              </a:rPr>
              <a:t> </a:t>
            </a:r>
            <a:r>
              <a:rPr lang="fa-IR" sz="2400" b="1" dirty="0" smtClean="0">
                <a:solidFill>
                  <a:schemeClr val="tx1"/>
                </a:solidFill>
                <a:cs typeface="B Titr" panose="00000700000000000000" pitchFamily="2" charset="-78"/>
              </a:rPr>
              <a:t>منطقه ای به نام صفحه ی رشد</a:t>
            </a:r>
            <a:r>
              <a:rPr lang="en-US" sz="2400" b="1" dirty="0" smtClean="0">
                <a:solidFill>
                  <a:schemeClr val="tx1"/>
                </a:solidFill>
                <a:cs typeface="B Titr" panose="00000700000000000000" pitchFamily="2" charset="-78"/>
              </a:rPr>
              <a:t> </a:t>
            </a:r>
            <a:r>
              <a:rPr lang="fa-IR" sz="2400" b="1" dirty="0" smtClean="0">
                <a:solidFill>
                  <a:schemeClr val="tx1"/>
                </a:solidFill>
                <a:cs typeface="B Titr" panose="00000700000000000000" pitchFamily="2" charset="-78"/>
              </a:rPr>
              <a:t>وجود دارد</a:t>
            </a:r>
            <a:r>
              <a:rPr lang="en-US" sz="2400" b="1" dirty="0" smtClean="0">
                <a:solidFill>
                  <a:schemeClr val="tx1"/>
                </a:solidFill>
                <a:cs typeface="B Titr" panose="00000700000000000000" pitchFamily="2" charset="-78"/>
              </a:rPr>
              <a:t> </a:t>
            </a:r>
            <a:r>
              <a:rPr lang="fa-IR" sz="2400" b="1" dirty="0" smtClean="0">
                <a:solidFill>
                  <a:schemeClr val="tx1"/>
                </a:solidFill>
                <a:cs typeface="B Titr" panose="00000700000000000000" pitchFamily="2" charset="-78"/>
              </a:rPr>
              <a:t>که غضروفی است</a:t>
            </a:r>
            <a:r>
              <a:rPr lang="en-US" sz="2400" b="1" dirty="0" smtClean="0">
                <a:solidFill>
                  <a:schemeClr val="tx1"/>
                </a:solidFill>
                <a:cs typeface="B Titr" panose="00000700000000000000" pitchFamily="2" charset="-78"/>
              </a:rPr>
              <a:t>. </a:t>
            </a:r>
            <a:r>
              <a:rPr lang="fa-IR" sz="2400" b="1" dirty="0" smtClean="0">
                <a:solidFill>
                  <a:schemeClr val="tx1"/>
                </a:solidFill>
                <a:cs typeface="B Titr" panose="00000700000000000000" pitchFamily="2" charset="-78"/>
              </a:rPr>
              <a:t>سلول های آنجا</a:t>
            </a:r>
            <a:r>
              <a:rPr lang="en-US" sz="2400" b="1" dirty="0" smtClean="0">
                <a:solidFill>
                  <a:schemeClr val="tx1"/>
                </a:solidFill>
                <a:cs typeface="B Titr" panose="00000700000000000000" pitchFamily="2" charset="-78"/>
              </a:rPr>
              <a:t> </a:t>
            </a:r>
            <a:r>
              <a:rPr lang="fa-IR" sz="2400" b="1" dirty="0" smtClean="0">
                <a:solidFill>
                  <a:schemeClr val="tx1"/>
                </a:solidFill>
                <a:cs typeface="B Titr" panose="00000700000000000000" pitchFamily="2" charset="-78"/>
              </a:rPr>
              <a:t>تقسیم شده و برطول استخوان افزوده می</a:t>
            </a:r>
            <a:r>
              <a:rPr lang="en-US" sz="2400" b="1" dirty="0" smtClean="0">
                <a:solidFill>
                  <a:schemeClr val="tx1"/>
                </a:solidFill>
                <a:cs typeface="B Titr" panose="00000700000000000000" pitchFamily="2" charset="-78"/>
              </a:rPr>
              <a:t> </a:t>
            </a:r>
            <a:r>
              <a:rPr lang="fa-IR" sz="2400" b="1" dirty="0" smtClean="0">
                <a:solidFill>
                  <a:schemeClr val="tx1"/>
                </a:solidFill>
                <a:cs typeface="B Titr" panose="00000700000000000000" pitchFamily="2" charset="-78"/>
              </a:rPr>
              <a:t>شود</a:t>
            </a:r>
            <a:r>
              <a:rPr lang="en-US" sz="2400" b="1" dirty="0" smtClean="0">
                <a:solidFill>
                  <a:schemeClr val="tx1"/>
                </a:solidFill>
                <a:cs typeface="B Titr" panose="00000700000000000000" pitchFamily="2" charset="-78"/>
              </a:rPr>
              <a:t> </a:t>
            </a:r>
            <a:r>
              <a:rPr lang="fa-IR" sz="2400" b="1" dirty="0" smtClean="0">
                <a:solidFill>
                  <a:schemeClr val="tx1"/>
                </a:solidFill>
                <a:cs typeface="B Titr" panose="00000700000000000000" pitchFamily="2" charset="-78"/>
              </a:rPr>
              <a:t>و</a:t>
            </a:r>
            <a:r>
              <a:rPr lang="en-US" sz="2400" b="1" dirty="0" smtClean="0">
                <a:solidFill>
                  <a:schemeClr val="tx1"/>
                </a:solidFill>
                <a:cs typeface="B Titr" panose="00000700000000000000" pitchFamily="2" charset="-78"/>
              </a:rPr>
              <a:t> </a:t>
            </a:r>
            <a:r>
              <a:rPr lang="fa-IR" sz="2400" b="1" dirty="0" smtClean="0">
                <a:solidFill>
                  <a:schemeClr val="tx1"/>
                </a:solidFill>
                <a:cs typeface="B Titr" panose="00000700000000000000" pitchFamily="2" charset="-78"/>
              </a:rPr>
              <a:t>تا</a:t>
            </a:r>
            <a:r>
              <a:rPr lang="en-US" sz="2400" b="1" dirty="0" smtClean="0">
                <a:solidFill>
                  <a:schemeClr val="tx1"/>
                </a:solidFill>
                <a:cs typeface="B Titr" panose="00000700000000000000" pitchFamily="2" charset="-78"/>
              </a:rPr>
              <a:t> </a:t>
            </a:r>
            <a:r>
              <a:rPr lang="fa-IR" sz="2400" b="1" dirty="0" smtClean="0">
                <a:solidFill>
                  <a:schemeClr val="tx1"/>
                </a:solidFill>
                <a:cs typeface="B Titr" panose="00000700000000000000" pitchFamily="2" charset="-78"/>
              </a:rPr>
              <a:t>زمانی که این صفحات رشد</a:t>
            </a:r>
            <a:r>
              <a:rPr lang="en-US" sz="2400" b="1" dirty="0" smtClean="0">
                <a:solidFill>
                  <a:schemeClr val="tx1"/>
                </a:solidFill>
                <a:cs typeface="B Titr" panose="00000700000000000000" pitchFamily="2" charset="-78"/>
              </a:rPr>
              <a:t> </a:t>
            </a:r>
            <a:r>
              <a:rPr lang="fa-IR" sz="2400" b="1" dirty="0" smtClean="0">
                <a:solidFill>
                  <a:schemeClr val="tx1"/>
                </a:solidFill>
                <a:cs typeface="B Titr" panose="00000700000000000000" pitchFamily="2" charset="-78"/>
              </a:rPr>
              <a:t>بطور کامل استخوانی نشده باشند می توانند</a:t>
            </a:r>
            <a:r>
              <a:rPr lang="en-US" sz="2400" b="1" dirty="0" smtClean="0">
                <a:solidFill>
                  <a:schemeClr val="tx1"/>
                </a:solidFill>
                <a:cs typeface="B Titr" panose="00000700000000000000" pitchFamily="2" charset="-78"/>
              </a:rPr>
              <a:t> </a:t>
            </a:r>
            <a:r>
              <a:rPr lang="fa-IR" sz="2400" b="1" dirty="0" smtClean="0">
                <a:solidFill>
                  <a:schemeClr val="tx1"/>
                </a:solidFill>
                <a:cs typeface="B Titr" panose="00000700000000000000" pitchFamily="2" charset="-78"/>
              </a:rPr>
              <a:t>بر رشد</a:t>
            </a:r>
            <a:r>
              <a:rPr lang="en-US" sz="2400" b="1" dirty="0" smtClean="0">
                <a:solidFill>
                  <a:schemeClr val="tx1"/>
                </a:solidFill>
                <a:cs typeface="B Titr" panose="00000700000000000000" pitchFamily="2" charset="-78"/>
              </a:rPr>
              <a:t> </a:t>
            </a:r>
            <a:r>
              <a:rPr lang="fa-IR" sz="2400" b="1" dirty="0" smtClean="0">
                <a:solidFill>
                  <a:schemeClr val="tx1"/>
                </a:solidFill>
                <a:cs typeface="B Titr" panose="00000700000000000000" pitchFamily="2" charset="-78"/>
              </a:rPr>
              <a:t>قد</a:t>
            </a:r>
            <a:r>
              <a:rPr lang="en-US" sz="2400" b="1" dirty="0" smtClean="0">
                <a:solidFill>
                  <a:schemeClr val="tx1"/>
                </a:solidFill>
                <a:cs typeface="B Titr" panose="00000700000000000000" pitchFamily="2" charset="-78"/>
              </a:rPr>
              <a:t> </a:t>
            </a:r>
            <a:r>
              <a:rPr lang="fa-IR" sz="2400" b="1" dirty="0" smtClean="0">
                <a:solidFill>
                  <a:schemeClr val="tx1"/>
                </a:solidFill>
                <a:cs typeface="B Titr" panose="00000700000000000000" pitchFamily="2" charset="-78"/>
              </a:rPr>
              <a:t>اضافه کنند که تقریبا</a:t>
            </a:r>
            <a:r>
              <a:rPr lang="en-US" sz="2400" b="1" dirty="0" smtClean="0">
                <a:solidFill>
                  <a:schemeClr val="tx1"/>
                </a:solidFill>
                <a:cs typeface="B Titr" panose="00000700000000000000" pitchFamily="2" charset="-78"/>
              </a:rPr>
              <a:t> </a:t>
            </a:r>
            <a:r>
              <a:rPr lang="fa-IR" sz="2400" b="1" dirty="0" smtClean="0">
                <a:solidFill>
                  <a:schemeClr val="tx1"/>
                </a:solidFill>
                <a:cs typeface="B Titr" panose="00000700000000000000" pitchFamily="2" charset="-78"/>
              </a:rPr>
              <a:t>در</a:t>
            </a:r>
            <a:r>
              <a:rPr lang="en-US" sz="2400" b="1" dirty="0" smtClean="0">
                <a:solidFill>
                  <a:schemeClr val="tx1"/>
                </a:solidFill>
                <a:cs typeface="B Titr" panose="00000700000000000000" pitchFamily="2" charset="-78"/>
              </a:rPr>
              <a:t> </a:t>
            </a:r>
            <a:r>
              <a:rPr lang="fa-IR" sz="2400" b="1" dirty="0" smtClean="0">
                <a:solidFill>
                  <a:schemeClr val="tx1"/>
                </a:solidFill>
                <a:cs typeface="B Titr" panose="00000700000000000000" pitchFamily="2" charset="-78"/>
              </a:rPr>
              <a:t>حدود</a:t>
            </a:r>
            <a:r>
              <a:rPr lang="en-US" sz="2400" b="1" dirty="0" smtClean="0">
                <a:solidFill>
                  <a:schemeClr val="tx1"/>
                </a:solidFill>
                <a:cs typeface="B Titr" panose="00000700000000000000" pitchFamily="2" charset="-78"/>
              </a:rPr>
              <a:t> </a:t>
            </a:r>
            <a:r>
              <a:rPr lang="fa-IR" sz="2400" b="1" dirty="0" smtClean="0">
                <a:solidFill>
                  <a:schemeClr val="tx1"/>
                </a:solidFill>
                <a:cs typeface="B Titr" panose="00000700000000000000" pitchFamily="2" charset="-78"/>
              </a:rPr>
              <a:t>سن</a:t>
            </a:r>
            <a:r>
              <a:rPr lang="en-US" sz="2400" b="1" dirty="0" smtClean="0">
                <a:solidFill>
                  <a:schemeClr val="tx1"/>
                </a:solidFill>
                <a:cs typeface="B Titr" panose="00000700000000000000" pitchFamily="2" charset="-78"/>
              </a:rPr>
              <a:t> </a:t>
            </a:r>
            <a:r>
              <a:rPr lang="fa-IR" sz="2400" b="1" dirty="0" smtClean="0">
                <a:solidFill>
                  <a:schemeClr val="tx1"/>
                </a:solidFill>
                <a:cs typeface="B Titr" panose="00000700000000000000" pitchFamily="2" charset="-78"/>
              </a:rPr>
              <a:t>20سالگی این صفحات رشد دیگرکاملا</a:t>
            </a:r>
            <a:r>
              <a:rPr lang="en-US" sz="2400" b="1" dirty="0" smtClean="0">
                <a:solidFill>
                  <a:schemeClr val="tx1"/>
                </a:solidFill>
                <a:cs typeface="B Titr" panose="00000700000000000000" pitchFamily="2" charset="-78"/>
              </a:rPr>
              <a:t> </a:t>
            </a:r>
            <a:r>
              <a:rPr lang="fa-IR" sz="2400" b="1" dirty="0" smtClean="0">
                <a:solidFill>
                  <a:schemeClr val="tx1"/>
                </a:solidFill>
                <a:cs typeface="B Titr" panose="00000700000000000000" pitchFamily="2" charset="-78"/>
              </a:rPr>
              <a:t>استخوانی</a:t>
            </a:r>
            <a:r>
              <a:rPr lang="en-US" sz="2400" b="1" dirty="0" smtClean="0">
                <a:solidFill>
                  <a:schemeClr val="tx1"/>
                </a:solidFill>
                <a:cs typeface="B Titr" panose="00000700000000000000" pitchFamily="2" charset="-78"/>
              </a:rPr>
              <a:t> </a:t>
            </a:r>
            <a:r>
              <a:rPr lang="fa-IR" sz="2400" b="1" dirty="0" smtClean="0">
                <a:solidFill>
                  <a:schemeClr val="tx1"/>
                </a:solidFill>
                <a:cs typeface="B Titr" panose="00000700000000000000" pitchFamily="2" charset="-78"/>
              </a:rPr>
              <a:t>شده و</a:t>
            </a:r>
            <a:r>
              <a:rPr lang="en-US" sz="2400" b="1" dirty="0" smtClean="0">
                <a:solidFill>
                  <a:schemeClr val="tx1"/>
                </a:solidFill>
                <a:cs typeface="B Titr" panose="00000700000000000000" pitchFamily="2" charset="-78"/>
              </a:rPr>
              <a:t> </a:t>
            </a:r>
            <a:r>
              <a:rPr lang="fa-IR" sz="2400" b="1" dirty="0" smtClean="0">
                <a:solidFill>
                  <a:schemeClr val="tx1"/>
                </a:solidFill>
                <a:cs typeface="B Titr" panose="00000700000000000000" pitchFamily="2" charset="-78"/>
              </a:rPr>
              <a:t>رشد</a:t>
            </a:r>
            <a:r>
              <a:rPr lang="en-US" sz="2400" b="1" dirty="0" smtClean="0">
                <a:solidFill>
                  <a:schemeClr val="tx1"/>
                </a:solidFill>
                <a:cs typeface="B Titr" panose="00000700000000000000" pitchFamily="2" charset="-78"/>
              </a:rPr>
              <a:t> </a:t>
            </a:r>
            <a:r>
              <a:rPr lang="fa-IR" sz="2400" b="1" dirty="0" smtClean="0">
                <a:solidFill>
                  <a:schemeClr val="tx1"/>
                </a:solidFill>
                <a:cs typeface="B Titr" panose="00000700000000000000" pitchFamily="2" charset="-78"/>
              </a:rPr>
              <a:t>طولی آن متوقف می</a:t>
            </a:r>
            <a:r>
              <a:rPr lang="en-US" sz="2400" b="1" dirty="0" smtClean="0">
                <a:solidFill>
                  <a:schemeClr val="tx1"/>
                </a:solidFill>
                <a:cs typeface="B Titr" panose="00000700000000000000" pitchFamily="2" charset="-78"/>
              </a:rPr>
              <a:t> </a:t>
            </a:r>
            <a:r>
              <a:rPr lang="fa-IR" sz="2400" b="1" dirty="0" smtClean="0">
                <a:solidFill>
                  <a:schemeClr val="tx1"/>
                </a:solidFill>
                <a:cs typeface="B Titr" panose="00000700000000000000" pitchFamily="2" charset="-78"/>
              </a:rPr>
              <a:t>شود البته این سن</a:t>
            </a:r>
          </a:p>
          <a:p>
            <a:pPr marL="109728" indent="0" algn="r" rtl="1">
              <a:buNone/>
            </a:pPr>
            <a:r>
              <a:rPr lang="fa-IR" sz="2400" b="1" dirty="0" smtClean="0">
                <a:solidFill>
                  <a:schemeClr val="tx1"/>
                </a:solidFill>
                <a:cs typeface="B Titr" panose="00000700000000000000" pitchFamily="2" charset="-78"/>
              </a:rPr>
              <a:t> درجنس دختر و پسر و در نژادها و خانوادهای مختلف تا حدودی متفاوت است.</a:t>
            </a:r>
          </a:p>
          <a:p>
            <a:pPr marL="109728" indent="0" algn="r" rtl="1">
              <a:buNone/>
            </a:pPr>
            <a:r>
              <a:rPr lang="fa-IR" sz="2400" b="1" dirty="0" smtClean="0">
                <a:solidFill>
                  <a:schemeClr val="tx1"/>
                </a:solidFill>
                <a:cs typeface="B Titr" panose="00000700000000000000" pitchFamily="2" charset="-78"/>
              </a:rPr>
              <a:t> </a:t>
            </a:r>
          </a:p>
        </p:txBody>
      </p:sp>
      <p:pic>
        <p:nvPicPr>
          <p:cNvPr id="4" name="Picture 3" descr="20214320962041661122204614347132120106234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4149080"/>
            <a:ext cx="4248472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8898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796136" y="404664"/>
            <a:ext cx="2962672" cy="550168"/>
          </a:xfr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fa-IR" sz="2000" dirty="0" smtClean="0">
                <a:solidFill>
                  <a:srgbClr val="C00000"/>
                </a:solidFill>
                <a:cs typeface="B Titr" pitchFamily="2" charset="-78"/>
              </a:rPr>
              <a:t>عوامل مختلف برمیزان رشد</a:t>
            </a:r>
            <a:endParaRPr lang="fa-IR" sz="2000" dirty="0">
              <a:solidFill>
                <a:srgbClr val="C00000"/>
              </a:solidFill>
              <a:cs typeface="B Titr" pitchFamily="2" charset="-78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347864" y="1268761"/>
            <a:ext cx="5565304" cy="1800200"/>
          </a:xfr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marL="109728" indent="0" algn="r" rtl="1">
              <a:buNone/>
            </a:pPr>
            <a:r>
              <a:rPr lang="fa-IR" sz="2400" b="1" dirty="0" smtClean="0">
                <a:solidFill>
                  <a:srgbClr val="7030A0"/>
                </a:solidFill>
                <a:cs typeface="B Titr" panose="00000700000000000000" pitchFamily="2" charset="-78"/>
              </a:rPr>
              <a:t>-اندازه ترشح شدن هورمون رشد و سایر هورمون های بدن </a:t>
            </a:r>
          </a:p>
          <a:p>
            <a:pPr marL="109728" indent="0" algn="r" rtl="1">
              <a:buNone/>
            </a:pPr>
            <a:r>
              <a:rPr lang="fa-IR" sz="2400" b="1" dirty="0" smtClean="0">
                <a:solidFill>
                  <a:srgbClr val="7030A0"/>
                </a:solidFill>
                <a:cs typeface="B Titr" panose="00000700000000000000" pitchFamily="2" charset="-78"/>
              </a:rPr>
              <a:t>-تغذیه</a:t>
            </a:r>
            <a:endParaRPr lang="fa-IR" sz="2400" b="1" dirty="0">
              <a:solidFill>
                <a:srgbClr val="7030A0"/>
              </a:solidFill>
              <a:cs typeface="B Titr" panose="00000700000000000000" pitchFamily="2" charset="-78"/>
            </a:endParaRPr>
          </a:p>
          <a:p>
            <a:pPr marL="109728" indent="0" algn="r" rtl="1">
              <a:buNone/>
            </a:pPr>
            <a:r>
              <a:rPr lang="fa-IR" sz="2400" b="1" dirty="0" smtClean="0">
                <a:cs typeface="B Titr" panose="00000700000000000000" pitchFamily="2" charset="-78"/>
              </a:rPr>
              <a:t>- </a:t>
            </a:r>
            <a:r>
              <a:rPr lang="fa-IR" sz="2400" b="1" dirty="0" smtClean="0">
                <a:solidFill>
                  <a:srgbClr val="7030A0"/>
                </a:solidFill>
                <a:cs typeface="B Titr" panose="00000700000000000000" pitchFamily="2" charset="-78"/>
              </a:rPr>
              <a:t>ورزش</a:t>
            </a:r>
          </a:p>
          <a:p>
            <a:pPr marL="109728" indent="0" algn="r" rtl="1">
              <a:buNone/>
            </a:pPr>
            <a:r>
              <a:rPr lang="fa-IR" sz="2400" b="1" dirty="0" smtClean="0">
                <a:cs typeface="B Titr" panose="00000700000000000000" pitchFamily="2" charset="-78"/>
              </a:rPr>
              <a:t>- </a:t>
            </a:r>
            <a:r>
              <a:rPr lang="fa-IR" sz="2400" b="1" dirty="0" smtClean="0">
                <a:solidFill>
                  <a:srgbClr val="7030A0"/>
                </a:solidFill>
                <a:cs typeface="B Titr" panose="00000700000000000000" pitchFamily="2" charset="-78"/>
              </a:rPr>
              <a:t>عوامل ژنتیکی و خانوادگی</a:t>
            </a:r>
            <a:endParaRPr lang="fa-IR" sz="2400" b="1" dirty="0">
              <a:solidFill>
                <a:srgbClr val="7030A0"/>
              </a:solidFill>
              <a:cs typeface="B Titr" panose="00000700000000000000" pitchFamily="2" charset="-78"/>
            </a:endParaRPr>
          </a:p>
          <a:p>
            <a:pPr marL="109728" indent="0" algn="r" rtl="1">
              <a:buNone/>
            </a:pPr>
            <a:r>
              <a:rPr lang="fa-IR" sz="2400" b="1" dirty="0" smtClean="0">
                <a:cs typeface="B Titr" panose="00000700000000000000" pitchFamily="2" charset="-78"/>
              </a:rPr>
              <a:t>- </a:t>
            </a:r>
            <a:r>
              <a:rPr lang="fa-IR" sz="2400" b="1" dirty="0" smtClean="0">
                <a:solidFill>
                  <a:srgbClr val="7030A0"/>
                </a:solidFill>
                <a:cs typeface="B Titr" panose="00000700000000000000" pitchFamily="2" charset="-78"/>
              </a:rPr>
              <a:t>عوامل عاطفی</a:t>
            </a:r>
            <a:endParaRPr lang="fa-IR" sz="2400" b="1" dirty="0" smtClean="0">
              <a:cs typeface="B Titr" panose="00000700000000000000" pitchFamily="2" charset="-78"/>
            </a:endParaRPr>
          </a:p>
          <a:p>
            <a:pPr marL="109728" indent="0" algn="r" rtl="1">
              <a:buNone/>
            </a:pPr>
            <a:endParaRPr lang="fa-IR" sz="2400" b="1" dirty="0" smtClean="0">
              <a:cs typeface="B Titr" panose="00000700000000000000" pitchFamily="2" charset="-78"/>
            </a:endParaRPr>
          </a:p>
        </p:txBody>
      </p:sp>
      <p:pic>
        <p:nvPicPr>
          <p:cNvPr id="5" name="Picture 4" descr="14019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1800" y="3717032"/>
            <a:ext cx="1997907" cy="1453902"/>
          </a:xfrm>
          <a:prstGeom prst="rect">
            <a:avLst/>
          </a:prstGeom>
        </p:spPr>
      </p:pic>
      <p:pic>
        <p:nvPicPr>
          <p:cNvPr id="6" name="Picture 5" descr="480622_992[1]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4" y="1772816"/>
            <a:ext cx="1940593" cy="1755651"/>
          </a:xfrm>
          <a:prstGeom prst="rect">
            <a:avLst/>
          </a:prstGeom>
        </p:spPr>
      </p:pic>
      <p:pic>
        <p:nvPicPr>
          <p:cNvPr id="7" name="Picture 6" descr="Growth-hormone-pituitary-gland.jpg"/>
          <p:cNvPicPr>
            <a:picLocks noChangeAspect="1"/>
          </p:cNvPicPr>
          <p:nvPr/>
        </p:nvPicPr>
        <p:blipFill>
          <a:blip r:embed="rId4" cstate="print"/>
          <a:srcRect l="63299"/>
          <a:stretch>
            <a:fillRect/>
          </a:stretch>
        </p:blipFill>
        <p:spPr>
          <a:xfrm>
            <a:off x="539552" y="3645835"/>
            <a:ext cx="1800200" cy="2151459"/>
          </a:xfrm>
          <a:prstGeom prst="rect">
            <a:avLst/>
          </a:prstGeom>
        </p:spPr>
      </p:pic>
      <p:pic>
        <p:nvPicPr>
          <p:cNvPr id="8" name="Picture 7" descr="heredity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20072" y="3284984"/>
            <a:ext cx="1607501" cy="1841241"/>
          </a:xfrm>
          <a:prstGeom prst="rect">
            <a:avLst/>
          </a:prstGeom>
        </p:spPr>
      </p:pic>
      <p:pic>
        <p:nvPicPr>
          <p:cNvPr id="9" name="Picture 8" descr="koodakSara_dot_com_koodak_vabastegi_madar_child_135573384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308304" y="3429000"/>
            <a:ext cx="1467435" cy="216024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83568" y="5877272"/>
            <a:ext cx="76328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a-IR" b="1" dirty="0" smtClean="0">
                <a:cs typeface="B Titr" panose="00000700000000000000" pitchFamily="2" charset="-78"/>
              </a:rPr>
              <a:t>درخانواده</a:t>
            </a:r>
            <a:r>
              <a:rPr lang="fa-IR" b="1" dirty="0" smtClean="0">
                <a:solidFill>
                  <a:srgbClr val="7030A0"/>
                </a:solidFill>
                <a:cs typeface="B Titr" panose="00000700000000000000" pitchFamily="2" charset="-78"/>
              </a:rPr>
              <a:t> </a:t>
            </a:r>
            <a:r>
              <a:rPr lang="fa-IR" b="1" dirty="0" smtClean="0">
                <a:cs typeface="B Titr" panose="00000700000000000000" pitchFamily="2" charset="-78"/>
              </a:rPr>
              <a:t>های که روابط عاطفی خوبی وجود ندارد و پر استرس هستند. علیرغم تغذیه مناسب رشد کودکان مختل می شود.</a:t>
            </a:r>
            <a:endParaRPr lang="pt-BR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912792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build="p" animBg="1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189628" y="79270"/>
            <a:ext cx="3538736" cy="674712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fa-IR" sz="3600" dirty="0" smtClean="0">
                <a:solidFill>
                  <a:srgbClr val="C00000"/>
                </a:solidFill>
                <a:cs typeface="B Titr" pitchFamily="2" charset="-78"/>
              </a:rPr>
              <a:t>غده ی تیروئید</a:t>
            </a:r>
            <a:endParaRPr lang="fa-IR" sz="3600" dirty="0">
              <a:solidFill>
                <a:srgbClr val="C00000"/>
              </a:solidFill>
              <a:cs typeface="B Titr" pitchFamily="2" charset="-78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28072" y="2215131"/>
            <a:ext cx="6923112" cy="1083575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109728" indent="0" algn="r" rtl="1">
              <a:buNone/>
            </a:pPr>
            <a:r>
              <a:rPr lang="fa-IR" b="1" dirty="0" smtClean="0">
                <a:cs typeface="B Titr" panose="00000700000000000000" pitchFamily="2" charset="-78"/>
              </a:rPr>
              <a:t>1-هورمونهای که تنظیم کننده سوخت و ساز بدن هستند.</a:t>
            </a:r>
          </a:p>
          <a:p>
            <a:pPr marL="109728" indent="0" algn="r">
              <a:buNone/>
            </a:pPr>
            <a:endParaRPr lang="fa-IR" dirty="0">
              <a:cs typeface="B Titr" panose="00000700000000000000" pitchFamily="2" charset="-78"/>
            </a:endParaRPr>
          </a:p>
        </p:txBody>
      </p:sp>
      <p:pic>
        <p:nvPicPr>
          <p:cNvPr id="5" name="Picture 4" descr="20212281125656621423662116242243157242118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24544" y="3295666"/>
            <a:ext cx="2952328" cy="3192354"/>
          </a:xfrm>
          <a:prstGeom prst="rect">
            <a:avLst/>
          </a:prstGeom>
        </p:spPr>
      </p:pic>
      <p:pic>
        <p:nvPicPr>
          <p:cNvPr id="6" name="Picture 5" descr="thyroid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16057" y="3639180"/>
            <a:ext cx="3168352" cy="319988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524328" y="5805264"/>
            <a:ext cx="1224136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b="1" dirty="0" smtClean="0">
                <a:solidFill>
                  <a:schemeClr val="tx1"/>
                </a:solidFill>
              </a:rPr>
              <a:t>پاراتیروئید</a:t>
            </a:r>
            <a:endParaRPr lang="pt-BR" b="1" dirty="0">
              <a:solidFill>
                <a:schemeClr val="tx1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7092280" y="5445224"/>
            <a:ext cx="864096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114" y="416626"/>
            <a:ext cx="8455885" cy="1896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6033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831273"/>
            <a:ext cx="8211787" cy="1013551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109728" indent="0" algn="r" rtl="1">
              <a:buNone/>
            </a:pPr>
            <a:r>
              <a:rPr lang="fa-IR" sz="2400" b="1" dirty="0" smtClean="0">
                <a:solidFill>
                  <a:srgbClr val="FF0000"/>
                </a:solidFill>
                <a:cs typeface="B Titr" panose="00000700000000000000" pitchFamily="2" charset="-78"/>
              </a:rPr>
              <a:t>درساخته شدن تیروئید </a:t>
            </a:r>
            <a:r>
              <a:rPr lang="fa-IR" sz="2400" b="1" dirty="0" smtClean="0">
                <a:solidFill>
                  <a:schemeClr val="tx1"/>
                </a:solidFill>
                <a:cs typeface="B Titr" panose="00000700000000000000" pitchFamily="2" charset="-78"/>
              </a:rPr>
              <a:t>یُد </a:t>
            </a:r>
            <a:r>
              <a:rPr lang="fa-IR" sz="2400" b="1" dirty="0" smtClean="0">
                <a:solidFill>
                  <a:srgbClr val="FF0000"/>
                </a:solidFill>
                <a:cs typeface="B Titr" panose="00000700000000000000" pitchFamily="2" charset="-78"/>
              </a:rPr>
              <a:t>به کار می رود پس با خوردن غذاهای </a:t>
            </a:r>
            <a:r>
              <a:rPr lang="fa-IR" sz="2400" b="1" dirty="0" smtClean="0">
                <a:solidFill>
                  <a:schemeClr val="tx1"/>
                </a:solidFill>
                <a:cs typeface="B Titr" panose="00000700000000000000" pitchFamily="2" charset="-78"/>
              </a:rPr>
              <a:t>یُد دار </a:t>
            </a:r>
            <a:r>
              <a:rPr lang="fa-IR" sz="2400" b="1" dirty="0" smtClean="0">
                <a:solidFill>
                  <a:srgbClr val="FF0000"/>
                </a:solidFill>
                <a:cs typeface="B Titr" panose="00000700000000000000" pitchFamily="2" charset="-78"/>
              </a:rPr>
              <a:t>مثل ماهی و  نمک یُد دار از کم کاری تیروئید پیشگیری کنیم.</a:t>
            </a:r>
            <a:endParaRPr lang="fa-IR" sz="2400" b="1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pic>
        <p:nvPicPr>
          <p:cNvPr id="5" name="Picture 4" descr="MAK_0_4716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3284984"/>
            <a:ext cx="3096344" cy="1800200"/>
          </a:xfrm>
          <a:prstGeom prst="rect">
            <a:avLst/>
          </a:prstGeom>
        </p:spPr>
      </p:pic>
      <p:pic>
        <p:nvPicPr>
          <p:cNvPr id="6" name="Picture 5" descr="soy-products-300x2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3888" y="1916832"/>
            <a:ext cx="2743200" cy="1938528"/>
          </a:xfrm>
          <a:prstGeom prst="rect">
            <a:avLst/>
          </a:prstGeom>
        </p:spPr>
      </p:pic>
      <p:pic>
        <p:nvPicPr>
          <p:cNvPr id="7" name="Picture 6" descr="yod.jpg"/>
          <p:cNvPicPr>
            <a:picLocks noChangeAspect="1"/>
          </p:cNvPicPr>
          <p:nvPr/>
        </p:nvPicPr>
        <p:blipFill>
          <a:blip r:embed="rId4" cstate="print"/>
          <a:srcRect r="7121"/>
          <a:stretch>
            <a:fillRect/>
          </a:stretch>
        </p:blipFill>
        <p:spPr>
          <a:xfrm>
            <a:off x="6732240" y="2780928"/>
            <a:ext cx="1944216" cy="201622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187624" y="5301208"/>
            <a:ext cx="7344816" cy="864096"/>
          </a:xfrm>
          <a:prstGeom prst="rect">
            <a:avLst/>
          </a:prstGeom>
          <a:solidFill>
            <a:srgbClr val="FF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9728" indent="0" algn="r" rtl="1">
              <a:buNone/>
            </a:pPr>
            <a:r>
              <a:rPr lang="fa-IR" b="1" dirty="0" smtClean="0">
                <a:solidFill>
                  <a:schemeClr val="tx1"/>
                </a:solidFill>
                <a:cs typeface="B Titr" panose="00000700000000000000" pitchFamily="2" charset="-78"/>
              </a:rPr>
              <a:t>هورمون های غده ی تیروئید درکودکی برای رشد بهتر اندام ها و بویژه مغز ضروری هستند.</a:t>
            </a:r>
          </a:p>
        </p:txBody>
      </p:sp>
    </p:spTree>
    <p:extLst>
      <p:ext uri="{BB962C8B-B14F-4D97-AF65-F5344CB8AC3E}">
        <p14:creationId xmlns:p14="http://schemas.microsoft.com/office/powerpoint/2010/main" val="28966033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23928" y="404664"/>
            <a:ext cx="5040560" cy="2226320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109728" indent="0" algn="r">
              <a:buNone/>
            </a:pPr>
            <a:endParaRPr lang="fa-IR" sz="1800" b="1" dirty="0" smtClean="0">
              <a:solidFill>
                <a:schemeClr val="tx1"/>
              </a:solidFill>
              <a:cs typeface="B Titr" panose="00000700000000000000" pitchFamily="2" charset="-78"/>
            </a:endParaRPr>
          </a:p>
          <a:p>
            <a:pPr marL="109728" indent="0" algn="r" rtl="1">
              <a:buNone/>
            </a:pPr>
            <a:r>
              <a:rPr lang="fa-IR" sz="1800" b="1" dirty="0" smtClean="0">
                <a:solidFill>
                  <a:schemeClr val="tx1"/>
                </a:solidFill>
                <a:cs typeface="B Titr" panose="00000700000000000000" pitchFamily="2" charset="-78"/>
              </a:rPr>
              <a:t>اگرهورمون تیروئید بیش از اندازه ترشح شوند (پُرکاری تیروئید) سوخت و ساز بدن زیاد می شود پس فرد با وجود اینکه زیاد  می خورد ولی غذا در بدنش بیشتر می سوزد پس لاغر شده و ممکن است علائم زیر راپیدا کند.</a:t>
            </a:r>
          </a:p>
          <a:p>
            <a:pPr marL="109728" indent="0" algn="r" rtl="1">
              <a:buNone/>
            </a:pPr>
            <a:r>
              <a:rPr lang="fa-IR" sz="1800" b="1" dirty="0" smtClean="0">
                <a:solidFill>
                  <a:srgbClr val="D303A6"/>
                </a:solidFill>
                <a:cs typeface="B Titr" panose="00000700000000000000" pitchFamily="2" charset="-78"/>
              </a:rPr>
              <a:t>احساس گرما زیاد،طپش قلب ،بی خوابی،احساس انرژی زیاد،تعريق زیاد...</a:t>
            </a:r>
          </a:p>
        </p:txBody>
      </p:sp>
      <p:sp>
        <p:nvSpPr>
          <p:cNvPr id="5" name="Rectangle 4"/>
          <p:cNvSpPr/>
          <p:nvPr/>
        </p:nvSpPr>
        <p:spPr>
          <a:xfrm>
            <a:off x="3707904" y="2780928"/>
            <a:ext cx="5040560" cy="1664568"/>
          </a:xfrm>
          <a:prstGeom prst="rect">
            <a:avLst/>
          </a:prstGeom>
          <a:solidFill>
            <a:srgbClr val="D2300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9728" indent="0" algn="r">
              <a:buNone/>
            </a:pPr>
            <a:r>
              <a:rPr lang="fa-IR" b="1" dirty="0" smtClean="0">
                <a:cs typeface="B Titr" panose="00000700000000000000" pitchFamily="2" charset="-78"/>
              </a:rPr>
              <a:t>اگرهورمونهای تیروئید ی کم تر از حد طبیعی باشد(کم کاري تیروئید)سوخت و ساز بدن کم شده پس انرژی کمتری تولید می شود در نتیجه احتمال بروز علائم زیر در او بیشترمی شود.</a:t>
            </a:r>
          </a:p>
          <a:p>
            <a:pPr marL="109728" indent="0" algn="r">
              <a:buNone/>
            </a:pPr>
            <a:r>
              <a:rPr lang="fa-IR" b="1" dirty="0" smtClean="0">
                <a:solidFill>
                  <a:srgbClr val="FFFF00"/>
                </a:solidFill>
                <a:cs typeface="B Titr" panose="00000700000000000000" pitchFamily="2" charset="-78"/>
              </a:rPr>
              <a:t>بي حوصلگي  خواب زياد  خشكي پوست و مو چاقي</a:t>
            </a:r>
            <a:endParaRPr lang="fa-IR" b="1" dirty="0">
              <a:solidFill>
                <a:srgbClr val="FFFF00"/>
              </a:solidFill>
              <a:cs typeface="B Titr" panose="00000700000000000000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88024" y="4797152"/>
            <a:ext cx="3528392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b="1" dirty="0" smtClean="0">
                <a:cs typeface="B Titr" panose="00000700000000000000" pitchFamily="2" charset="-78"/>
              </a:rPr>
              <a:t>بهتر است نمک یُددار را درظرف تیره رنگ و دور از نورآفتاب نگهداریم تا اثر آن از بین نرود </a:t>
            </a:r>
            <a:endParaRPr lang="pt-BR" dirty="0">
              <a:cs typeface="B Titr" panose="00000700000000000000" pitchFamily="2" charset="-78"/>
            </a:endParaRPr>
          </a:p>
        </p:txBody>
      </p:sp>
      <p:sp>
        <p:nvSpPr>
          <p:cNvPr id="28674" name="AutoShape 2" descr="https://encrypted-tbn1.gstatic.com/images?q=tbn:ANd9GcSUN_OqQOa3WOtQeVCNR004L0rTzwjyapfaVd0lTOx8MASssWTg"/>
          <p:cNvSpPr>
            <a:spLocks noChangeAspect="1" noChangeArrowheads="1"/>
          </p:cNvSpPr>
          <p:nvPr/>
        </p:nvSpPr>
        <p:spPr bwMode="auto">
          <a:xfrm>
            <a:off x="155575" y="-1766888"/>
            <a:ext cx="5667375" cy="36861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8676" name="AutoShape 4" descr="https://encrypted-tbn1.gstatic.com/images?q=tbn:ANd9GcSUN_OqQOa3WOtQeVCNR004L0rTzwjyapfaVd0lTOx8MASssWTg"/>
          <p:cNvSpPr>
            <a:spLocks noChangeAspect="1" noChangeArrowheads="1"/>
          </p:cNvSpPr>
          <p:nvPr/>
        </p:nvSpPr>
        <p:spPr bwMode="auto">
          <a:xfrm>
            <a:off x="155575" y="-1766888"/>
            <a:ext cx="5667375" cy="36861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8678" name="AutoShape 6" descr="https://encrypted-tbn1.gstatic.com/images?q=tbn:ANd9GcSUN_OqQOa3WOtQeVCNR004L0rTzwjyapfaVd0lTOx8MASssWTg"/>
          <p:cNvSpPr>
            <a:spLocks noChangeAspect="1" noChangeArrowheads="1"/>
          </p:cNvSpPr>
          <p:nvPr/>
        </p:nvSpPr>
        <p:spPr bwMode="auto">
          <a:xfrm>
            <a:off x="155575" y="-1766888"/>
            <a:ext cx="5667375" cy="36861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8680" name="Picture 8" descr="http://karajrasa.ir/wp-content/uploads/2014/06/golkoz-chaghi.jpg?44303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780928"/>
            <a:ext cx="2857500" cy="2049016"/>
          </a:xfrm>
          <a:prstGeom prst="rect">
            <a:avLst/>
          </a:prstGeom>
          <a:noFill/>
        </p:spPr>
      </p:pic>
      <p:pic>
        <p:nvPicPr>
          <p:cNvPr id="28682" name="Picture 10" descr="http://up.hammihan.com/img/userupload_2012_632152161354743808.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404664"/>
            <a:ext cx="3043436" cy="1944216"/>
          </a:xfrm>
          <a:prstGeom prst="rect">
            <a:avLst/>
          </a:prstGeom>
          <a:noFill/>
        </p:spPr>
      </p:pic>
      <p:pic>
        <p:nvPicPr>
          <p:cNvPr id="28684" name="Picture 12" descr="http://fcdn2.final.ir/media/catalog/product/cache/1/image/9df78eab33525d08d6e5fb8d27136e95/5/5/553058-1.jp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6" y="5157192"/>
            <a:ext cx="2304256" cy="15121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736394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28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55976" y="764704"/>
            <a:ext cx="3960440" cy="454496"/>
          </a:xfrm>
          <a:solidFill>
            <a:srgbClr val="FFFF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fa-IR" sz="2400" dirty="0" smtClean="0">
                <a:solidFill>
                  <a:srgbClr val="C00000"/>
                </a:solidFill>
                <a:cs typeface="B Titr" pitchFamily="2" charset="-78"/>
              </a:rPr>
              <a:t>علائم احتمالی کم کاری تیروئد</a:t>
            </a:r>
            <a:endParaRPr lang="fa-IR" sz="2400" dirty="0">
              <a:solidFill>
                <a:srgbClr val="C00000"/>
              </a:solidFill>
              <a:cs typeface="B Titr" pitchFamily="2" charset="-78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436096" y="1628800"/>
            <a:ext cx="2880320" cy="2232248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109728" indent="0" algn="r" rtl="1">
              <a:buFont typeface="Wingdings" pitchFamily="2" charset="2"/>
              <a:buChar char="ü"/>
            </a:pPr>
            <a:endParaRPr lang="fa-IR" sz="1800" dirty="0" smtClean="0">
              <a:solidFill>
                <a:srgbClr val="D303A6"/>
              </a:solidFill>
              <a:cs typeface="B Titr" pitchFamily="2" charset="-78"/>
            </a:endParaRPr>
          </a:p>
          <a:p>
            <a:pPr marL="109728" indent="0" algn="r" rtl="1">
              <a:buFont typeface="Wingdings" pitchFamily="2" charset="2"/>
              <a:buChar char="ü"/>
            </a:pPr>
            <a:r>
              <a:rPr lang="fa-IR" sz="1800" dirty="0" smtClean="0">
                <a:solidFill>
                  <a:srgbClr val="D303A6"/>
                </a:solidFill>
                <a:cs typeface="B Titr" pitchFamily="2" charset="-78"/>
              </a:rPr>
              <a:t>کمبود انرژی </a:t>
            </a:r>
          </a:p>
          <a:p>
            <a:pPr marL="109728" indent="0" algn="r" rtl="1">
              <a:buFont typeface="Wingdings" pitchFamily="2" charset="2"/>
              <a:buChar char="ü"/>
            </a:pPr>
            <a:r>
              <a:rPr lang="fa-IR" sz="1800" dirty="0" smtClean="0">
                <a:solidFill>
                  <a:srgbClr val="D303A6"/>
                </a:solidFill>
                <a:cs typeface="B Titr" pitchFamily="2" charset="-78"/>
              </a:rPr>
              <a:t>خستگی و بی حوصلگی</a:t>
            </a:r>
          </a:p>
          <a:p>
            <a:pPr marL="109728" indent="0" algn="r" rtl="1">
              <a:buFont typeface="Wingdings" pitchFamily="2" charset="2"/>
              <a:buChar char="ü"/>
            </a:pPr>
            <a:r>
              <a:rPr lang="fa-IR" sz="1800" dirty="0" smtClean="0">
                <a:solidFill>
                  <a:srgbClr val="D303A6"/>
                </a:solidFill>
                <a:cs typeface="B Titr" pitchFamily="2" charset="-78"/>
              </a:rPr>
              <a:t>بی خوابی</a:t>
            </a:r>
          </a:p>
          <a:p>
            <a:pPr marL="109728" indent="0" algn="r" rtl="1">
              <a:buFont typeface="Wingdings" pitchFamily="2" charset="2"/>
              <a:buChar char="ü"/>
            </a:pPr>
            <a:r>
              <a:rPr lang="fa-IR" sz="1800" dirty="0" smtClean="0">
                <a:solidFill>
                  <a:srgbClr val="D303A6"/>
                </a:solidFill>
                <a:cs typeface="B Titr" pitchFamily="2" charset="-78"/>
              </a:rPr>
              <a:t>چاقی</a:t>
            </a:r>
          </a:p>
          <a:p>
            <a:pPr marL="109728" indent="0" algn="r" rtl="1">
              <a:buFont typeface="Wingdings" pitchFamily="2" charset="2"/>
              <a:buChar char="ü"/>
            </a:pPr>
            <a:r>
              <a:rPr lang="fa-IR" sz="1800" dirty="0" smtClean="0">
                <a:solidFill>
                  <a:srgbClr val="D303A6"/>
                </a:solidFill>
                <a:cs typeface="B Titr" pitchFamily="2" charset="-78"/>
              </a:rPr>
              <a:t>شکنندگی و خشکی موها و پوست</a:t>
            </a:r>
          </a:p>
          <a:p>
            <a:pPr marL="109728" indent="0" algn="r" rtl="1">
              <a:buNone/>
            </a:pPr>
            <a:endParaRPr lang="fa-IR" sz="1800" dirty="0" smtClean="0">
              <a:solidFill>
                <a:srgbClr val="D303A6"/>
              </a:solidFill>
              <a:cs typeface="B Titr" pitchFamily="2" charset="-78"/>
            </a:endParaRPr>
          </a:p>
          <a:p>
            <a:pPr marL="109728" indent="0" algn="r">
              <a:buNone/>
            </a:pPr>
            <a:endParaRPr lang="fa-IR" sz="1800" dirty="0">
              <a:solidFill>
                <a:srgbClr val="D303A6"/>
              </a:solidFill>
              <a:cs typeface="B Titr" panose="000007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47664" y="4725144"/>
            <a:ext cx="6768752" cy="936104"/>
          </a:xfrm>
          <a:prstGeom prst="rect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b="1" dirty="0" smtClean="0">
                <a:solidFill>
                  <a:schemeClr val="tx1"/>
                </a:solidFill>
                <a:cs typeface="B Titr" panose="00000700000000000000" pitchFamily="2" charset="-78"/>
              </a:rPr>
              <a:t>هورمون های غده تیروئید باعث افزایش سطح هوشیاری در بزرگسالی می شود.</a:t>
            </a:r>
            <a:endParaRPr lang="pt-BR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pic>
        <p:nvPicPr>
          <p:cNvPr id="6" name="Picture 5" descr="20212281125656621423662116242243157242118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1628800"/>
            <a:ext cx="3456384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8827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build="p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940152" y="404664"/>
            <a:ext cx="2746648" cy="622176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fa-IR" sz="2800" dirty="0" smtClean="0">
                <a:solidFill>
                  <a:srgbClr val="FF0000"/>
                </a:solidFill>
                <a:cs typeface="B Titr" pitchFamily="2" charset="-78"/>
              </a:rPr>
              <a:t>تنظیم قندخون</a:t>
            </a:r>
            <a:endParaRPr lang="fa-IR" sz="2800" dirty="0">
              <a:solidFill>
                <a:srgbClr val="FF0000"/>
              </a:solidFill>
              <a:cs typeface="B Titr" pitchFamily="2" charset="-78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55576" y="1196752"/>
            <a:ext cx="8229600" cy="3005688"/>
          </a:xfr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109728" indent="0" algn="r" rtl="1">
              <a:buNone/>
            </a:pPr>
            <a:r>
              <a:rPr lang="fa-IR" sz="2800" b="1" dirty="0" smtClean="0">
                <a:solidFill>
                  <a:schemeClr val="tx1"/>
                </a:solidFill>
                <a:cs typeface="B Nazanin" pitchFamily="2" charset="-78"/>
              </a:rPr>
              <a:t>قند خون توسط چند غده تنظیم می شود:</a:t>
            </a:r>
          </a:p>
          <a:p>
            <a:pPr marL="109728" indent="0" algn="r" rtl="1">
              <a:buNone/>
            </a:pPr>
            <a:r>
              <a:rPr lang="fa-IR" sz="2800" b="1" dirty="0" smtClean="0">
                <a:solidFill>
                  <a:srgbClr val="C00000"/>
                </a:solidFill>
                <a:cs typeface="B Nazanin" pitchFamily="2" charset="-78"/>
              </a:rPr>
              <a:t>1- پانکراس</a:t>
            </a:r>
          </a:p>
          <a:p>
            <a:pPr marL="109728" indent="0" algn="r" rtl="1">
              <a:buNone/>
            </a:pPr>
            <a:r>
              <a:rPr lang="fa-IR" sz="2000" b="1" dirty="0" smtClean="0">
                <a:solidFill>
                  <a:schemeClr val="tx1"/>
                </a:solidFill>
                <a:cs typeface="B Nazanin" pitchFamily="2" charset="-78"/>
              </a:rPr>
              <a:t>هورمونی می سازدکه قندخون راکم می کند </a:t>
            </a:r>
            <a:r>
              <a:rPr lang="fa-IR" sz="2000" b="1" dirty="0" smtClean="0">
                <a:solidFill>
                  <a:srgbClr val="FF0000"/>
                </a:solidFill>
                <a:cs typeface="B Nazanin" pitchFamily="2" charset="-78"/>
              </a:rPr>
              <a:t>(انسولین) </a:t>
            </a:r>
          </a:p>
          <a:p>
            <a:pPr marL="109728" indent="0" algn="r" rtl="1">
              <a:buNone/>
            </a:pPr>
            <a:r>
              <a:rPr lang="fa-IR" sz="2400" b="1" dirty="0" smtClean="0">
                <a:solidFill>
                  <a:schemeClr val="tx1"/>
                </a:solidFill>
                <a:cs typeface="B Nazanin" pitchFamily="2" charset="-78"/>
              </a:rPr>
              <a:t>    </a:t>
            </a:r>
            <a:r>
              <a:rPr lang="fa-IR" sz="2000" b="1" dirty="0" smtClean="0">
                <a:solidFill>
                  <a:schemeClr val="tx1"/>
                </a:solidFill>
                <a:cs typeface="B Nazanin" pitchFamily="2" charset="-78"/>
              </a:rPr>
              <a:t>هورمونی می سازد که قند خون را زیاد می کند.</a:t>
            </a:r>
            <a:r>
              <a:rPr lang="fa-IR" sz="2000" b="1" dirty="0" smtClean="0">
                <a:solidFill>
                  <a:srgbClr val="FF0000"/>
                </a:solidFill>
                <a:cs typeface="B Nazanin" pitchFamily="2" charset="-78"/>
              </a:rPr>
              <a:t>(گلوكاگون)</a:t>
            </a:r>
          </a:p>
          <a:p>
            <a:pPr marL="109728" indent="0" algn="r" rtl="1">
              <a:buNone/>
            </a:pPr>
            <a:r>
              <a:rPr lang="fa-IR" sz="2000" b="1" dirty="0" smtClean="0">
                <a:solidFill>
                  <a:schemeClr val="tx1"/>
                </a:solidFill>
                <a:cs typeface="B Nazanin" pitchFamily="2" charset="-78"/>
              </a:rPr>
              <a:t>    </a:t>
            </a:r>
            <a:r>
              <a:rPr lang="fa-IR" sz="2000" b="1" dirty="0" smtClean="0">
                <a:solidFill>
                  <a:srgbClr val="C00000"/>
                </a:solidFill>
                <a:cs typeface="B Nazanin" pitchFamily="2" charset="-78"/>
              </a:rPr>
              <a:t>2- غددفوق کلیوی </a:t>
            </a:r>
            <a:r>
              <a:rPr lang="fa-IR" sz="2000" b="1" dirty="0" smtClean="0">
                <a:solidFill>
                  <a:schemeClr val="tx1"/>
                </a:solidFill>
                <a:cs typeface="B Nazanin" pitchFamily="2" charset="-78"/>
              </a:rPr>
              <a:t>:هورمونهايی می سازد که قند خون را زیاد می کند.</a:t>
            </a:r>
          </a:p>
          <a:p>
            <a:pPr marL="109728" indent="0" algn="r" rtl="1">
              <a:buNone/>
            </a:pPr>
            <a:r>
              <a:rPr lang="fa-IR" sz="2000" b="1" dirty="0">
                <a:solidFill>
                  <a:schemeClr val="tx1"/>
                </a:solidFill>
                <a:cs typeface="B Nazanin" pitchFamily="2" charset="-78"/>
              </a:rPr>
              <a:t> </a:t>
            </a:r>
            <a:r>
              <a:rPr lang="fa-IR" sz="2000" b="1" dirty="0" smtClean="0">
                <a:solidFill>
                  <a:schemeClr val="tx1"/>
                </a:solidFill>
                <a:cs typeface="B Nazanin" pitchFamily="2" charset="-78"/>
              </a:rPr>
              <a:t>   </a:t>
            </a:r>
            <a:r>
              <a:rPr lang="fa-IR" sz="2000" b="1" dirty="0" smtClean="0">
                <a:solidFill>
                  <a:srgbClr val="C00000"/>
                </a:solidFill>
                <a:cs typeface="B Nazanin" pitchFamily="2" charset="-78"/>
              </a:rPr>
              <a:t>3- غده ی هیپوفیز </a:t>
            </a:r>
            <a:r>
              <a:rPr lang="fa-IR" sz="2000" b="1" dirty="0" smtClean="0">
                <a:solidFill>
                  <a:schemeClr val="tx1"/>
                </a:solidFill>
                <a:cs typeface="B Nazanin" pitchFamily="2" charset="-78"/>
              </a:rPr>
              <a:t>:هورمون رشد آن قند خون را زیاد می کند.</a:t>
            </a:r>
          </a:p>
        </p:txBody>
      </p:sp>
      <p:pic>
        <p:nvPicPr>
          <p:cNvPr id="4" name="Picture 3" descr="119279_34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4653136"/>
            <a:ext cx="2232248" cy="1080120"/>
          </a:xfrm>
          <a:prstGeom prst="rect">
            <a:avLst/>
          </a:prstGeom>
        </p:spPr>
      </p:pic>
      <p:pic>
        <p:nvPicPr>
          <p:cNvPr id="5" name="Picture 4" descr="Growth-hormone-pituitary-gla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47864" y="4509120"/>
            <a:ext cx="2376264" cy="1224136"/>
          </a:xfrm>
          <a:prstGeom prst="rect">
            <a:avLst/>
          </a:prstGeom>
        </p:spPr>
      </p:pic>
      <p:pic>
        <p:nvPicPr>
          <p:cNvPr id="6" name="Picture 5" descr="14311420215913813213223921555132412501543914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44208" y="4437112"/>
            <a:ext cx="2345403" cy="144016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23528" y="6211669"/>
            <a:ext cx="82809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b="1" dirty="0" smtClean="0">
                <a:cs typeface="B Nazanin" pitchFamily="2" charset="-78"/>
              </a:rPr>
              <a:t>دربیماری دیابت قند خون از حد طبیعی </a:t>
            </a:r>
            <a:r>
              <a:rPr lang="fa-IR" b="1" dirty="0" smtClean="0">
                <a:solidFill>
                  <a:schemeClr val="accent2"/>
                </a:solidFill>
                <a:cs typeface="B Nazanin" pitchFamily="2" charset="-78"/>
              </a:rPr>
              <a:t>بیشتر</a:t>
            </a:r>
            <a:r>
              <a:rPr lang="fa-IR" b="1" dirty="0" smtClean="0">
                <a:cs typeface="B Nazanin" pitchFamily="2" charset="-78"/>
              </a:rPr>
              <a:t> می شود به همین دلیل نام دیگر دیابت ،بیماری</a:t>
            </a:r>
            <a:r>
              <a:rPr lang="fa-IR" b="1" dirty="0" smtClean="0">
                <a:solidFill>
                  <a:schemeClr val="accent2"/>
                </a:solidFill>
                <a:cs typeface="B Nazanin" pitchFamily="2" charset="-78"/>
              </a:rPr>
              <a:t> قند </a:t>
            </a:r>
            <a:r>
              <a:rPr lang="fa-IR" b="1" dirty="0" smtClean="0">
                <a:cs typeface="B Nazanin" pitchFamily="2" charset="-78"/>
              </a:rPr>
              <a:t>است.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824979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build="p" animBg="1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  <a:blipFill>
            <a:blip r:embed="rId2"/>
            <a:tile tx="0" ty="0" sx="100000" sy="100000" flip="none" algn="tl"/>
          </a:blipFill>
        </p:spPr>
        <p:txBody>
          <a:bodyPr>
            <a:normAutofit fontScale="77500" lnSpcReduction="20000"/>
          </a:bodyPr>
          <a:lstStyle/>
          <a:p>
            <a:r>
              <a:rPr lang="fa-IR" sz="2300" dirty="0" smtClean="0"/>
              <a:t>                             </a:t>
            </a:r>
            <a:r>
              <a:rPr lang="fa-IR" sz="2900" dirty="0" smtClean="0">
                <a:solidFill>
                  <a:srgbClr val="FF0000"/>
                </a:solidFill>
              </a:rPr>
              <a:t>ترشح شیره لوزالمعده به ابتدای روده کوچک هضم غذا</a:t>
            </a:r>
          </a:p>
          <a:p>
            <a:r>
              <a:rPr lang="fa-IR" sz="3800" dirty="0" smtClean="0">
                <a:solidFill>
                  <a:srgbClr val="7030A0"/>
                </a:solidFill>
              </a:rPr>
              <a:t>برون ریز</a:t>
            </a:r>
          </a:p>
          <a:p>
            <a:endParaRPr lang="fa-IR" dirty="0" smtClean="0"/>
          </a:p>
          <a:p>
            <a:endParaRPr lang="fa-IR" dirty="0" smtClean="0"/>
          </a:p>
          <a:p>
            <a:r>
              <a:rPr lang="fa-IR" sz="4500" dirty="0" smtClean="0">
                <a:solidFill>
                  <a:srgbClr val="C73980"/>
                </a:solidFill>
              </a:rPr>
              <a:t>پانکراس</a:t>
            </a:r>
          </a:p>
          <a:p>
            <a:r>
              <a:rPr lang="fa-IR" dirty="0" smtClean="0"/>
              <a:t>               </a:t>
            </a:r>
            <a:r>
              <a:rPr lang="fa-IR" sz="2900" dirty="0" smtClean="0">
                <a:solidFill>
                  <a:srgbClr val="00B050"/>
                </a:solidFill>
              </a:rPr>
              <a:t>از سلول های بتا ترشح هورمون انسولین برای کاهش </a:t>
            </a:r>
            <a:r>
              <a:rPr lang="fa-IR" sz="4000" dirty="0" smtClean="0">
                <a:solidFill>
                  <a:srgbClr val="00B050"/>
                </a:solidFill>
              </a:rPr>
              <a:t>قند خون</a:t>
            </a:r>
            <a:endParaRPr lang="fa-IR" dirty="0" smtClean="0">
              <a:solidFill>
                <a:srgbClr val="00B050"/>
              </a:solidFill>
            </a:endParaRPr>
          </a:p>
          <a:p>
            <a:endParaRPr lang="fa-IR" dirty="0" smtClean="0"/>
          </a:p>
          <a:p>
            <a:r>
              <a:rPr lang="fa-IR" sz="3800" dirty="0" smtClean="0">
                <a:solidFill>
                  <a:srgbClr val="7030A0"/>
                </a:solidFill>
              </a:rPr>
              <a:t>درون ریز</a:t>
            </a:r>
          </a:p>
          <a:p>
            <a:r>
              <a:rPr lang="fa-IR" sz="2600" dirty="0" smtClean="0">
                <a:solidFill>
                  <a:srgbClr val="00B050"/>
                </a:solidFill>
              </a:rPr>
              <a:t>            </a:t>
            </a:r>
            <a:r>
              <a:rPr lang="fa-IR" sz="3400" dirty="0" smtClean="0">
                <a:solidFill>
                  <a:srgbClr val="00B050"/>
                </a:solidFill>
              </a:rPr>
              <a:t>از سلول های دلتا ترشح هورمون </a:t>
            </a:r>
            <a:r>
              <a:rPr lang="fa-IR" sz="3400" dirty="0" err="1" smtClean="0">
                <a:solidFill>
                  <a:srgbClr val="00B050"/>
                </a:solidFill>
              </a:rPr>
              <a:t>سوماتوستاتین</a:t>
            </a:r>
            <a:r>
              <a:rPr lang="fa-IR" sz="3400" dirty="0" smtClean="0">
                <a:solidFill>
                  <a:srgbClr val="00B050"/>
                </a:solidFill>
              </a:rPr>
              <a:t>  تنظیم کننده تولید و ترشح هورمون های دیگر غدد درون ریز  </a:t>
            </a:r>
            <a:endParaRPr lang="fa-IR" sz="2600" dirty="0" smtClean="0">
              <a:solidFill>
                <a:srgbClr val="00B050"/>
              </a:solidFill>
            </a:endParaRPr>
          </a:p>
          <a:p>
            <a:r>
              <a:rPr lang="fa-IR" sz="2600" dirty="0" smtClean="0"/>
              <a:t>                </a:t>
            </a:r>
          </a:p>
          <a:p>
            <a:endParaRPr lang="fa-IR" dirty="0" smtClean="0"/>
          </a:p>
          <a:p>
            <a:endParaRPr lang="fa-IR" dirty="0" smtClean="0"/>
          </a:p>
          <a:p>
            <a:pPr lvl="1"/>
            <a:r>
              <a:rPr lang="fa-IR" sz="3200" dirty="0" err="1" smtClean="0">
                <a:solidFill>
                  <a:srgbClr val="00B050"/>
                </a:solidFill>
              </a:rPr>
              <a:t>ازسلول</a:t>
            </a:r>
            <a:r>
              <a:rPr lang="fa-IR" sz="3200" dirty="0" smtClean="0">
                <a:solidFill>
                  <a:srgbClr val="00B050"/>
                </a:solidFill>
              </a:rPr>
              <a:t> های آلفا ترشح هورمون </a:t>
            </a:r>
            <a:r>
              <a:rPr lang="fa-IR" sz="3200" dirty="0" err="1" smtClean="0">
                <a:solidFill>
                  <a:srgbClr val="00B050"/>
                </a:solidFill>
              </a:rPr>
              <a:t>گلوکاگون</a:t>
            </a:r>
            <a:r>
              <a:rPr lang="fa-IR" sz="3200" dirty="0" smtClean="0">
                <a:solidFill>
                  <a:srgbClr val="00B050"/>
                </a:solidFill>
              </a:rPr>
              <a:t> برای افزایش قند خون</a:t>
            </a:r>
            <a:endParaRPr lang="fa-IR" sz="3200" dirty="0">
              <a:solidFill>
                <a:srgbClr val="00B05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rot="16200000" flipV="1">
            <a:off x="7463394" y="1446785"/>
            <a:ext cx="571504" cy="714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6200000" flipH="1">
            <a:off x="7508043" y="2706640"/>
            <a:ext cx="642942" cy="714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10800000">
            <a:off x="6607983" y="620688"/>
            <a:ext cx="357190" cy="28575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16200000" flipV="1">
            <a:off x="6929454" y="2802639"/>
            <a:ext cx="500066" cy="4286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Elbow Connector 31"/>
          <p:cNvCxnSpPr/>
          <p:nvPr/>
        </p:nvCxnSpPr>
        <p:spPr>
          <a:xfrm rot="5400000">
            <a:off x="7237241" y="4604230"/>
            <a:ext cx="1998554" cy="142876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>
            <a:off x="7613355" y="3645024"/>
            <a:ext cx="360880" cy="29544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0565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148064" y="764704"/>
            <a:ext cx="3024336" cy="530696"/>
          </a:xfrm>
          <a:solidFill>
            <a:srgbClr val="FF66FF"/>
          </a:solidFill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fa-IR" sz="2800" dirty="0" smtClean="0">
                <a:solidFill>
                  <a:srgbClr val="FFFF00"/>
                </a:solidFill>
                <a:cs typeface="B Titr" pitchFamily="2" charset="-78"/>
              </a:rPr>
              <a:t>دیابت یا بیماری قند</a:t>
            </a:r>
            <a:endParaRPr lang="fa-IR" sz="2800" dirty="0">
              <a:solidFill>
                <a:srgbClr val="FFFF00"/>
              </a:solidFill>
              <a:cs typeface="B Titr" pitchFamily="2" charset="-78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5536" y="1484784"/>
            <a:ext cx="8229600" cy="1152128"/>
          </a:xfr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pPr marL="109728" indent="0" algn="r" rtl="1">
              <a:buNone/>
            </a:pPr>
            <a:r>
              <a:rPr lang="fa-IR" sz="2400" dirty="0" smtClean="0">
                <a:cs typeface="B Nazanin" pitchFamily="2" charset="-78"/>
              </a:rPr>
              <a:t> </a:t>
            </a:r>
            <a:r>
              <a:rPr lang="fa-IR" sz="1800" dirty="0" smtClean="0">
                <a:solidFill>
                  <a:schemeClr val="accent2"/>
                </a:solidFill>
                <a:cs typeface="B Titr" pitchFamily="2" charset="-78"/>
              </a:rPr>
              <a:t>دیابت کودکی </a:t>
            </a:r>
            <a:r>
              <a:rPr lang="fa-IR" sz="1800" dirty="0" smtClean="0">
                <a:solidFill>
                  <a:schemeClr val="accent2"/>
                </a:solidFill>
                <a:cs typeface="B Nazanin" pitchFamily="2" charset="-78"/>
              </a:rPr>
              <a:t>:</a:t>
            </a:r>
            <a:r>
              <a:rPr lang="fa-IR" sz="1800" dirty="0" smtClean="0">
                <a:cs typeface="B Nazanin" pitchFamily="2" charset="-78"/>
              </a:rPr>
              <a:t>ترشح انسولین کم می شود قند خون بالامی رود</a:t>
            </a:r>
          </a:p>
          <a:p>
            <a:pPr marL="109728" indent="0" algn="r" rtl="1">
              <a:buNone/>
            </a:pPr>
            <a:r>
              <a:rPr lang="fa-IR" sz="1800" dirty="0" smtClean="0">
                <a:solidFill>
                  <a:schemeClr val="accent2"/>
                </a:solidFill>
                <a:cs typeface="B Titr" pitchFamily="2" charset="-78"/>
              </a:rPr>
              <a:t>دیابت </a:t>
            </a:r>
            <a:r>
              <a:rPr lang="fa-IR" sz="1800" dirty="0" smtClean="0">
                <a:solidFill>
                  <a:schemeClr val="accent2">
                    <a:lumMod val="75000"/>
                  </a:schemeClr>
                </a:solidFill>
                <a:cs typeface="B Titr" pitchFamily="2" charset="-78"/>
              </a:rPr>
              <a:t>بزرگسالی </a:t>
            </a:r>
            <a:r>
              <a:rPr lang="fa-IR" sz="1800" dirty="0" smtClean="0">
                <a:solidFill>
                  <a:schemeClr val="tx2">
                    <a:lumMod val="50000"/>
                  </a:schemeClr>
                </a:solidFill>
                <a:cs typeface="B Nazanin" pitchFamily="2" charset="-78"/>
              </a:rPr>
              <a:t>: در ابتدای بیماری مقدار انسولین طبیعی است  ولي سلول ها نسبت به آن مقاوم شده وپاسخ نمی دهند.وبا ادامه ي بيماري انسولين بدن كم مي شود.</a:t>
            </a:r>
            <a:r>
              <a:rPr lang="fa-IR" sz="1800" dirty="0" smtClean="0">
                <a:solidFill>
                  <a:schemeClr val="tx2">
                    <a:lumMod val="50000"/>
                  </a:schemeClr>
                </a:solidFill>
              </a:rPr>
              <a:t>    </a:t>
            </a:r>
            <a:endParaRPr lang="fa-IR" sz="18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8" name="Picture 7" descr="254535_xgu0Zcy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3212976"/>
            <a:ext cx="3240360" cy="2016224"/>
          </a:xfrm>
          <a:prstGeom prst="rect">
            <a:avLst/>
          </a:prstGeom>
        </p:spPr>
      </p:pic>
      <p:sp>
        <p:nvSpPr>
          <p:cNvPr id="5" name="Title 2"/>
          <p:cNvSpPr txBox="1">
            <a:spLocks/>
          </p:cNvSpPr>
          <p:nvPr/>
        </p:nvSpPr>
        <p:spPr>
          <a:xfrm>
            <a:off x="6948264" y="3501008"/>
            <a:ext cx="1656184" cy="360040"/>
          </a:xfrm>
          <a:prstGeom prst="rect">
            <a:avLst/>
          </a:prstGeom>
          <a:ln w="9525" cap="flat" cmpd="sng" algn="ctr">
            <a:noFill/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0" rIns="0" bIns="0" anchor="b">
            <a:normAutofit/>
          </a:bodyPr>
          <a:lstStyle/>
          <a:p>
            <a:pPr marL="109728" marR="0" lvl="0" indent="0" algn="l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B Titr" pitchFamily="2" charset="-78"/>
              </a:rPr>
              <a:t>نقش قند دربدن</a:t>
            </a:r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3995936" y="4077072"/>
            <a:ext cx="4989240" cy="1440160"/>
          </a:xfrm>
          <a:prstGeom prst="rect">
            <a:avLst/>
          </a:prstGeom>
          <a:solidFill>
            <a:srgbClr val="00FF00"/>
          </a:solidFill>
          <a:ln w="9525" cap="flat" cmpd="sng" algn="ctr">
            <a:noFill/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>
            <a:noAutofit/>
          </a:bodyPr>
          <a:lstStyle/>
          <a:p>
            <a:pPr marL="109728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fa-IR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109728" marR="0" lvl="0" indent="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v"/>
              <a:tabLst/>
              <a:defRPr/>
            </a:pPr>
            <a:r>
              <a:rPr kumimoji="0" lang="fa-IR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 Titr" pitchFamily="2" charset="-78"/>
              </a:rPr>
              <a:t>قند در بدن می سوزد و انرژی تولید می کند </a:t>
            </a:r>
          </a:p>
          <a:p>
            <a:pPr marL="109728" marR="0" lvl="0" indent="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v"/>
              <a:tabLst/>
              <a:defRPr/>
            </a:pPr>
            <a:r>
              <a:rPr kumimoji="0" lang="fa-IR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 Titr" pitchFamily="2" charset="-78"/>
              </a:rPr>
              <a:t>درساخت چربی و سایر مواد لازم به کار می رود.</a:t>
            </a:r>
          </a:p>
          <a:p>
            <a:pPr marL="109728" marR="0" lvl="0" indent="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v"/>
              <a:tabLst/>
              <a:defRPr/>
            </a:pPr>
            <a:r>
              <a:rPr kumimoji="0" lang="fa-IR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 Titr" pitchFamily="2" charset="-78"/>
              </a:rPr>
              <a:t>گلوکز درسلول های کبدی به صورت گلیکوژن ذخیره</a:t>
            </a:r>
            <a:r>
              <a:rPr kumimoji="0" lang="fa-IR" sz="1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 Titr" pitchFamily="2" charset="-78"/>
              </a:rPr>
              <a:t> </a:t>
            </a:r>
            <a:r>
              <a:rPr kumimoji="0" lang="fa-IR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 Titr" pitchFamily="2" charset="-78"/>
              </a:rPr>
              <a:t>می شود. </a:t>
            </a:r>
            <a:endParaRPr kumimoji="0" lang="fa-IR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705300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build="p" animBg="1"/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rot="16200000">
            <a:off x="5873136" y="3486463"/>
            <a:ext cx="5428365" cy="7544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600" dirty="0" smtClean="0">
                <a:solidFill>
                  <a:srgbClr val="FF0000"/>
                </a:solidFill>
                <a:cs typeface="B Titr" pitchFamily="2" charset="-78"/>
              </a:rPr>
              <a:t>با ورود قند به خون </a:t>
            </a:r>
          </a:p>
          <a:p>
            <a:pPr algn="ctr"/>
            <a:r>
              <a:rPr lang="fa-IR" sz="1600" dirty="0" smtClean="0">
                <a:cs typeface="B Titr" pitchFamily="2" charset="-78"/>
              </a:rPr>
              <a:t> انسولین ترشح شده و قند خون را تا حد نرمال کم کی کند .</a:t>
            </a:r>
            <a:endParaRPr lang="pt-BR" sz="1600" dirty="0"/>
          </a:p>
        </p:txBody>
      </p:sp>
      <p:sp>
        <p:nvSpPr>
          <p:cNvPr id="10" name="Rectangle 9"/>
          <p:cNvSpPr/>
          <p:nvPr/>
        </p:nvSpPr>
        <p:spPr>
          <a:xfrm>
            <a:off x="1434190" y="5969749"/>
            <a:ext cx="6264696" cy="864096"/>
          </a:xfrm>
          <a:prstGeom prst="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9728" indent="0" algn="ctr" rtl="1">
              <a:buNone/>
            </a:pPr>
            <a:r>
              <a:rPr lang="fa-IR" dirty="0" smtClean="0">
                <a:solidFill>
                  <a:srgbClr val="FF0000"/>
                </a:solidFill>
                <a:cs typeface="B Titr" pitchFamily="2" charset="-78"/>
              </a:rPr>
              <a:t>در مواقع ناشتایی </a:t>
            </a:r>
          </a:p>
          <a:p>
            <a:pPr marL="109728" indent="0" algn="r" rtl="1">
              <a:buNone/>
            </a:pPr>
            <a:r>
              <a:rPr lang="fa-IR" dirty="0" smtClean="0">
                <a:solidFill>
                  <a:schemeClr val="tx1"/>
                </a:solidFill>
                <a:cs typeface="B Titr" pitchFamily="2" charset="-78"/>
              </a:rPr>
              <a:t> </a:t>
            </a:r>
            <a:r>
              <a:rPr lang="fa-IR" sz="1400" dirty="0" smtClean="0">
                <a:solidFill>
                  <a:schemeClr val="tx1"/>
                </a:solidFill>
                <a:cs typeface="B Titr" pitchFamily="2" charset="-78"/>
              </a:rPr>
              <a:t>هورمون های زیاد کننده ی قند خون از جمله گلوکاگون  ، قند خون را تا حد نرمال بالا می برند.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86118" y="152636"/>
            <a:ext cx="7560840" cy="5040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2400" dirty="0" smtClean="0">
                <a:solidFill>
                  <a:schemeClr val="accent2"/>
                </a:solidFill>
                <a:cs typeface="B Titr" pitchFamily="2" charset="-78"/>
              </a:rPr>
              <a:t>چگونه قندخون ما دریک محدوده طبیعی تنظیم می شود؟</a:t>
            </a:r>
            <a:endParaRPr lang="pt-BR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548680"/>
            <a:ext cx="5029636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2280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47664" y="1988840"/>
            <a:ext cx="2664296" cy="86409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dirty="0" smtClean="0">
                <a:cs typeface="B Titr" pitchFamily="2" charset="-78"/>
              </a:rPr>
              <a:t>فصل 6: هورمون ها </a:t>
            </a:r>
            <a:endParaRPr lang="pt-BR" dirty="0">
              <a:cs typeface="B Titr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animBg="1"/>
      <p:bldP spid="4" grpId="2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28184" y="692696"/>
            <a:ext cx="2458616" cy="602704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rtl="1"/>
            <a:r>
              <a:rPr lang="fa-IR" sz="2800" dirty="0" smtClean="0">
                <a:solidFill>
                  <a:srgbClr val="FF0000"/>
                </a:solidFill>
                <a:cs typeface="B Titr" pitchFamily="2" charset="-78"/>
              </a:rPr>
              <a:t>غددفوق کلیو ی</a:t>
            </a:r>
            <a:endParaRPr lang="fa-IR" sz="2800" dirty="0">
              <a:solidFill>
                <a:srgbClr val="FF0000"/>
              </a:solidFill>
              <a:cs typeface="B Titr" pitchFamily="2" charset="-78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9552" y="1481329"/>
            <a:ext cx="8001000" cy="723536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marL="109728" indent="0" algn="r">
              <a:buNone/>
            </a:pPr>
            <a:r>
              <a:rPr lang="fa-IR" sz="2800" b="1" dirty="0" smtClean="0">
                <a:cs typeface="B Nazanin" pitchFamily="2" charset="-78"/>
              </a:rPr>
              <a:t>غدد کوچک دربالاي هر کلیه که هورمون ها ي متعددی را ترشح می کنند.</a:t>
            </a:r>
          </a:p>
        </p:txBody>
      </p:sp>
      <p:pic>
        <p:nvPicPr>
          <p:cNvPr id="6" name="Picture 5" descr="مجله-اینترنتی-کلینیک-سلامت-غدد-فوق-کلیوی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2924944"/>
            <a:ext cx="3168352" cy="2304256"/>
          </a:xfrm>
          <a:prstGeom prst="rect">
            <a:avLst/>
          </a:prstGeom>
        </p:spPr>
      </p:pic>
      <p:sp>
        <p:nvSpPr>
          <p:cNvPr id="5" name="Content Placeholder 1"/>
          <p:cNvSpPr txBox="1">
            <a:spLocks/>
          </p:cNvSpPr>
          <p:nvPr/>
        </p:nvSpPr>
        <p:spPr>
          <a:xfrm>
            <a:off x="4067944" y="3933056"/>
            <a:ext cx="4824536" cy="1152128"/>
          </a:xfrm>
          <a:prstGeom prst="rect">
            <a:avLst/>
          </a:prstGeom>
          <a:ln w="9525" cap="flat" cmpd="sng" algn="ctr">
            <a:noFill/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>
            <a:noAutofit/>
          </a:bodyPr>
          <a:lstStyle/>
          <a:p>
            <a:pPr marL="109728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fa-IR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B Titr" panose="00000700000000000000" pitchFamily="2" charset="-78"/>
              </a:rPr>
              <a:t>  </a:t>
            </a:r>
          </a:p>
          <a:p>
            <a:pPr marL="109728" marR="0" lvl="0" indent="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fa-IR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B Titr" panose="00000700000000000000" pitchFamily="2" charset="-78"/>
              </a:rPr>
              <a:t>قندخون وفشارخون وضربان قلب را زیاد می کنند          </a:t>
            </a:r>
          </a:p>
          <a:p>
            <a:pPr marL="109728" marR="0" lvl="0" indent="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fa-IR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B Titr" panose="00000700000000000000" pitchFamily="2" charset="-78"/>
              </a:rPr>
              <a:t> (پروتئین های بدن را می شکند و به قند تبدیل می کند)</a:t>
            </a:r>
          </a:p>
          <a:p>
            <a:pPr marL="109728" marR="0" lvl="0" indent="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fa-IR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B Titr" panose="00000700000000000000" pitchFamily="2" charset="-78"/>
            </a:endParaRP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251520" y="5517232"/>
            <a:ext cx="8229600" cy="504055"/>
          </a:xfrm>
          <a:prstGeom prst="rect">
            <a:avLst/>
          </a:prstGeom>
          <a:ln w="9525" cap="flat" cmpd="sng" algn="ctr">
            <a:noFill/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>
            <a:noAutofit/>
          </a:bodyPr>
          <a:lstStyle/>
          <a:p>
            <a:pPr marL="109728" marR="0" lvl="0" indent="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fa-IR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B Titr" panose="00000700000000000000" pitchFamily="2" charset="-78"/>
              </a:rPr>
              <a:t>هورمونی از غدد فوق کلیوی ترشح می شود که </a:t>
            </a:r>
            <a:r>
              <a:rPr kumimoji="0" lang="fa-IR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B Titr" panose="00000700000000000000" pitchFamily="2" charset="-78"/>
              </a:rPr>
              <a:t>با افزایش جذب سدیم وآب</a:t>
            </a:r>
            <a:r>
              <a:rPr kumimoji="0" lang="fa-IR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cs typeface="B Titr" panose="00000700000000000000" pitchFamily="2" charset="-78"/>
              </a:rPr>
              <a:t> </a:t>
            </a:r>
            <a:r>
              <a:rPr kumimoji="0" lang="fa-IR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B Titr" panose="00000700000000000000" pitchFamily="2" charset="-78"/>
              </a:rPr>
              <a:t>به خون </a:t>
            </a:r>
            <a:r>
              <a:rPr kumimoji="0" lang="fa-IR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B Titr" panose="00000700000000000000" pitchFamily="2" charset="-78"/>
              </a:rPr>
              <a:t>فشار خون </a:t>
            </a:r>
            <a:r>
              <a:rPr kumimoji="0" lang="fa-IR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B Titr" panose="00000700000000000000" pitchFamily="2" charset="-78"/>
              </a:rPr>
              <a:t>را بالامی برد.                  </a:t>
            </a:r>
            <a:endParaRPr kumimoji="0" lang="fa-IR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B Titr" panose="00000700000000000000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83968" y="2708920"/>
            <a:ext cx="4392488" cy="792088"/>
          </a:xfrm>
          <a:prstGeom prst="rect">
            <a:avLst/>
          </a:prstGeom>
          <a:solidFill>
            <a:srgbClr val="FF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9728" lvl="0" algn="r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fa-IR" b="1" dirty="0" smtClean="0">
                <a:cs typeface="B Titr" panose="00000700000000000000" pitchFamily="2" charset="-78"/>
              </a:rPr>
              <a:t>هورموني که فرد را درشرایط استرس جسمی و روحی کمک می کنند ازغدد فوق كليه ترشح مي شوند.</a:t>
            </a:r>
            <a:endParaRPr lang="fa-IR" b="1" dirty="0" smtClean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455648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build="p" animBg="1"/>
      <p:bldP spid="5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528" y="1268760"/>
            <a:ext cx="8229600" cy="1296144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109728" indent="0" algn="r">
              <a:buNone/>
            </a:pPr>
            <a:r>
              <a:rPr lang="fa-IR" sz="2000" b="1" dirty="0" smtClean="0">
                <a:cs typeface="B Titr" panose="00000700000000000000" pitchFamily="2" charset="-78"/>
              </a:rPr>
              <a:t>ناراحتی ها و استرس های عصبی و روحی طولانی مدت با </a:t>
            </a:r>
            <a:r>
              <a:rPr lang="fa-IR" sz="2000" b="1" dirty="0" smtClean="0">
                <a:solidFill>
                  <a:srgbClr val="C00000"/>
                </a:solidFill>
                <a:cs typeface="B Titr" panose="00000700000000000000" pitchFamily="2" charset="-78"/>
              </a:rPr>
              <a:t>تحریک سیستم عصبی</a:t>
            </a:r>
            <a:r>
              <a:rPr lang="fa-IR" sz="2000" b="1" dirty="0" smtClean="0">
                <a:cs typeface="B Titr" panose="00000700000000000000" pitchFamily="2" charset="-78"/>
              </a:rPr>
              <a:t> و</a:t>
            </a:r>
            <a:r>
              <a:rPr lang="fa-IR" sz="2000" b="1" dirty="0" smtClean="0">
                <a:solidFill>
                  <a:srgbClr val="C00000"/>
                </a:solidFill>
                <a:cs typeface="B Titr" panose="00000700000000000000" pitchFamily="2" charset="-78"/>
              </a:rPr>
              <a:t>تولید یک سری هورمونها </a:t>
            </a:r>
            <a:r>
              <a:rPr lang="fa-IR" sz="2000" b="1" dirty="0" smtClean="0">
                <a:cs typeface="B Titr" panose="00000700000000000000" pitchFamily="2" charset="-78"/>
              </a:rPr>
              <a:t>موجب افزایش فشارخون،تنگی عروق و درنتیجه فشار زیاد روی قلب شده و از طرفی ماهیچه های بدن تحلیل می روند.</a:t>
            </a:r>
          </a:p>
          <a:p>
            <a:pPr marL="109728" indent="0" algn="r">
              <a:buNone/>
            </a:pPr>
            <a:endParaRPr lang="fa-IR" sz="2000" dirty="0">
              <a:cs typeface="B Titr" panose="00000700000000000000" pitchFamily="2" charset="-78"/>
            </a:endParaRPr>
          </a:p>
        </p:txBody>
      </p:sp>
      <p:pic>
        <p:nvPicPr>
          <p:cNvPr id="6" name="Picture 5" descr="وقتی-استرس-معده-را-هدف-می-گیرد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2852936"/>
            <a:ext cx="3759200" cy="2540000"/>
          </a:xfrm>
          <a:prstGeom prst="rect">
            <a:avLst/>
          </a:prstGeom>
        </p:spPr>
      </p:pic>
      <p:pic>
        <p:nvPicPr>
          <p:cNvPr id="7" name="Picture 6" descr="144444_2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8104" y="2780928"/>
            <a:ext cx="2592288" cy="2584882"/>
          </a:xfrm>
          <a:prstGeom prst="rect">
            <a:avLst/>
          </a:prstGeom>
        </p:spPr>
      </p:pic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5292080" y="214536"/>
            <a:ext cx="3394720" cy="838200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rtl="1"/>
            <a:r>
              <a:rPr lang="fa-IR" sz="3600" dirty="0" smtClean="0">
                <a:solidFill>
                  <a:srgbClr val="FF0000"/>
                </a:solidFill>
                <a:cs typeface="B Titr" pitchFamily="2" charset="-78"/>
              </a:rPr>
              <a:t>غددفوق کلیو ی</a:t>
            </a:r>
            <a:endParaRPr lang="fa-IR" sz="3600" dirty="0">
              <a:solidFill>
                <a:srgbClr val="FF0000"/>
              </a:solidFill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549523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7C80"/>
          </a:solidFill>
          <a:ln>
            <a:noFill/>
          </a:ln>
        </p:spPr>
        <p:txBody>
          <a:bodyPr/>
          <a:lstStyle/>
          <a:p>
            <a:r>
              <a:rPr lang="fa-IR" dirty="0" err="1" smtClean="0"/>
              <a:t>پاراتیروئید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gradFill flip="none" rotWithShape="1">
            <a:gsLst>
              <a:gs pos="0">
                <a:srgbClr val="22C2B3">
                  <a:tint val="66000"/>
                  <a:satMod val="160000"/>
                </a:srgbClr>
              </a:gs>
              <a:gs pos="50000">
                <a:srgbClr val="22C2B3">
                  <a:tint val="44500"/>
                  <a:satMod val="160000"/>
                </a:srgbClr>
              </a:gs>
              <a:gs pos="100000">
                <a:srgbClr val="22C2B3">
                  <a:tint val="23500"/>
                  <a:satMod val="160000"/>
                </a:srgbClr>
              </a:gs>
            </a:gsLst>
            <a:lin ang="18900000" scaled="1"/>
            <a:tileRect/>
          </a:gradFill>
        </p:spPr>
        <p:txBody>
          <a:bodyPr>
            <a:normAutofit fontScale="92500" lnSpcReduction="10000"/>
          </a:bodyPr>
          <a:lstStyle/>
          <a:p>
            <a:r>
              <a:rPr lang="fa-IR" dirty="0" smtClean="0"/>
              <a:t>غده </a:t>
            </a:r>
            <a:r>
              <a:rPr lang="fa-IR" dirty="0" err="1" smtClean="0"/>
              <a:t>پاراتیروئید</a:t>
            </a:r>
            <a:r>
              <a:rPr lang="fa-IR" dirty="0" smtClean="0"/>
              <a:t> (</a:t>
            </a:r>
            <a:r>
              <a:rPr lang="co-FR" dirty="0" smtClean="0"/>
              <a:t>Para thyroid) </a:t>
            </a:r>
            <a:r>
              <a:rPr lang="fa-IR" dirty="0" smtClean="0"/>
              <a:t>به تعداد چهار عدد در پشت و متصل به </a:t>
            </a:r>
            <a:r>
              <a:rPr lang="fa-IR" dirty="0" smtClean="0">
                <a:hlinkClick r:id="rId2" tooltip="غده تیروئید"/>
              </a:rPr>
              <a:t>غده تیروئید</a:t>
            </a:r>
            <a:r>
              <a:rPr lang="fa-IR" dirty="0" smtClean="0"/>
              <a:t> قرار دارند. این غده‌ها با اینکه بسیار کوچک هستند، اما برای ادامه زندگی ضروری می‌باشند. هورمون این غده یعنی </a:t>
            </a:r>
            <a:r>
              <a:rPr lang="fa-IR" u="sng" dirty="0" err="1" smtClean="0"/>
              <a:t>پاراتورمون</a:t>
            </a:r>
            <a:r>
              <a:rPr lang="fa-IR" dirty="0" smtClean="0"/>
              <a:t> (</a:t>
            </a:r>
            <a:r>
              <a:rPr lang="co-FR" dirty="0" smtClean="0"/>
              <a:t>Parathormon) </a:t>
            </a:r>
            <a:r>
              <a:rPr lang="fa-IR" dirty="0" smtClean="0"/>
              <a:t>با تنظیم غلظت </a:t>
            </a:r>
            <a:r>
              <a:rPr lang="fa-IR" dirty="0" smtClean="0">
                <a:hlinkClick r:id="rId3" tooltip="کلسیم"/>
              </a:rPr>
              <a:t>کلسیم</a:t>
            </a:r>
            <a:r>
              <a:rPr lang="fa-IR" dirty="0" smtClean="0"/>
              <a:t> در </a:t>
            </a:r>
            <a:r>
              <a:rPr lang="fa-IR" dirty="0" smtClean="0">
                <a:hlinkClick r:id="rId4" tooltip="بافت خون"/>
              </a:rPr>
              <a:t>خون</a:t>
            </a:r>
            <a:r>
              <a:rPr lang="fa-IR" dirty="0" smtClean="0"/>
              <a:t> سر و کار دارد.</a:t>
            </a:r>
            <a:endParaRPr lang="fa-IR" dirty="0"/>
          </a:p>
        </p:txBody>
      </p:sp>
      <p:pic>
        <p:nvPicPr>
          <p:cNvPr id="5" name="Content Placeholder 4" descr="58549671567152318535.jpg"/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4648200" y="1785926"/>
            <a:ext cx="4138642" cy="4357718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276325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6588224" y="620688"/>
            <a:ext cx="2232248" cy="406152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 rtl="1"/>
            <a:r>
              <a:rPr lang="fa-IR" sz="2400" dirty="0" smtClean="0">
                <a:solidFill>
                  <a:srgbClr val="C00000"/>
                </a:solidFill>
                <a:cs typeface="B Titr" pitchFamily="2" charset="-78"/>
              </a:rPr>
              <a:t>نقش کلسیم دربدن</a:t>
            </a:r>
            <a:endParaRPr lang="fa-IR" sz="2400" dirty="0">
              <a:solidFill>
                <a:srgbClr val="FF0000"/>
              </a:solidFill>
              <a:cs typeface="B Titr" pitchFamily="2" charset="-78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635896" y="1268760"/>
            <a:ext cx="5266928" cy="1296144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marL="109728" indent="0" algn="r">
              <a:buNone/>
            </a:pPr>
            <a:r>
              <a:rPr lang="fa-IR" b="1" dirty="0" smtClean="0">
                <a:solidFill>
                  <a:schemeClr val="tx1"/>
                </a:solidFill>
                <a:cs typeface="B Nazanin" pitchFamily="2" charset="-78"/>
              </a:rPr>
              <a:t>1-استحکام استخوانها ودندانها </a:t>
            </a:r>
          </a:p>
          <a:p>
            <a:pPr marL="109728" indent="0" algn="r">
              <a:buNone/>
            </a:pPr>
            <a:r>
              <a:rPr lang="fa-IR" b="1" dirty="0" smtClean="0">
                <a:solidFill>
                  <a:schemeClr val="tx1"/>
                </a:solidFill>
                <a:cs typeface="B Nazanin" pitchFamily="2" charset="-78"/>
              </a:rPr>
              <a:t>2-عملکرد صحیح اعصاب وماهیچه دربدن</a:t>
            </a:r>
            <a:r>
              <a:rPr lang="fa-IR" b="1" dirty="0">
                <a:solidFill>
                  <a:schemeClr val="tx1"/>
                </a:solidFill>
                <a:cs typeface="B Nazanin" pitchFamily="2" charset="-78"/>
              </a:rPr>
              <a:t/>
            </a:r>
            <a:br>
              <a:rPr lang="fa-IR" b="1" dirty="0">
                <a:solidFill>
                  <a:schemeClr val="tx1"/>
                </a:solidFill>
                <a:cs typeface="B Nazanin" pitchFamily="2" charset="-78"/>
              </a:rPr>
            </a:br>
            <a:r>
              <a:rPr lang="fa-IR" b="1" dirty="0">
                <a:solidFill>
                  <a:schemeClr val="tx1"/>
                </a:solidFill>
                <a:cs typeface="B Nazanin" pitchFamily="2" charset="-78"/>
              </a:rPr>
              <a:t>3-در انعقاد خون هنگام خونریزی نقش دارد</a:t>
            </a:r>
          </a:p>
          <a:p>
            <a:pPr marL="109728" indent="0" algn="r">
              <a:buNone/>
            </a:pPr>
            <a:endParaRPr lang="fa-IR" b="1" dirty="0" smtClean="0">
              <a:solidFill>
                <a:schemeClr val="tx1"/>
              </a:solidFill>
              <a:cs typeface="B Nazanin" pitchFamily="2" charset="-78"/>
            </a:endParaRPr>
          </a:p>
          <a:p>
            <a:pPr marL="109728" indent="0" algn="r">
              <a:buNone/>
            </a:pPr>
            <a:endParaRPr lang="fa-IR" dirty="0">
              <a:solidFill>
                <a:schemeClr val="tx1"/>
              </a:solidFill>
            </a:endParaRPr>
          </a:p>
        </p:txBody>
      </p:sp>
      <p:pic>
        <p:nvPicPr>
          <p:cNvPr id="9" name="Picture 8" descr="azolat-02.jpg"/>
          <p:cNvPicPr>
            <a:picLocks noChangeAspect="1"/>
          </p:cNvPicPr>
          <p:nvPr/>
        </p:nvPicPr>
        <p:blipFill>
          <a:blip r:embed="rId2" cstate="print"/>
          <a:srcRect b="11111"/>
          <a:stretch>
            <a:fillRect/>
          </a:stretch>
        </p:blipFill>
        <p:spPr>
          <a:xfrm>
            <a:off x="467544" y="764704"/>
            <a:ext cx="1440160" cy="1224136"/>
          </a:xfrm>
          <a:prstGeom prst="rect">
            <a:avLst/>
          </a:prstGeom>
        </p:spPr>
      </p:pic>
      <p:pic>
        <p:nvPicPr>
          <p:cNvPr id="10" name="Picture 9" descr="Naghshkalsio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1720" y="980728"/>
            <a:ext cx="1224136" cy="942881"/>
          </a:xfrm>
          <a:prstGeom prst="rect">
            <a:avLst/>
          </a:prstGeom>
        </p:spPr>
      </p:pic>
      <p:sp>
        <p:nvSpPr>
          <p:cNvPr id="6" name="Title 2"/>
          <p:cNvSpPr txBox="1">
            <a:spLocks/>
          </p:cNvSpPr>
          <p:nvPr/>
        </p:nvSpPr>
        <p:spPr>
          <a:xfrm>
            <a:off x="4283968" y="2780928"/>
            <a:ext cx="4536504" cy="648072"/>
          </a:xfrm>
          <a:prstGeom prst="rect">
            <a:avLst/>
          </a:prstGeom>
          <a:ln w="9525" cap="flat" cmpd="sng" algn="ctr">
            <a:noFill/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0" rIns="0" bIns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B Titr" pitchFamily="2" charset="-78"/>
              </a:rPr>
              <a:t>تنظیم کلسیم خون بوسیله هورمون غده پاراتیروئید</a:t>
            </a:r>
            <a:endParaRPr kumimoji="0" lang="fa-IR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B Titr" pitchFamily="2" charset="-78"/>
            </a:endParaRP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4067944" y="3717032"/>
            <a:ext cx="4845224" cy="1296144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>
            <a:normAutofit/>
          </a:bodyPr>
          <a:lstStyle/>
          <a:p>
            <a:pPr marL="109728" marR="0" lvl="0" indent="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fa-I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غدد پاراتيروئيدچهار غده کوچک چسبیده به بخش </a:t>
            </a:r>
          </a:p>
          <a:p>
            <a:pPr marL="109728" marR="0" lvl="0" indent="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fa-I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عقبی تیروئید هستند که هورمونی را ترشح می کنند </a:t>
            </a:r>
          </a:p>
          <a:p>
            <a:pPr marL="109728" marR="0" lvl="0" indent="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fa-I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که باعث افزایش کلسیم خون می شوند.</a:t>
            </a:r>
          </a:p>
        </p:txBody>
      </p:sp>
      <p:pic>
        <p:nvPicPr>
          <p:cNvPr id="11" name="Picture 10" descr="3.jpg"/>
          <p:cNvPicPr>
            <a:picLocks noChangeAspect="1"/>
          </p:cNvPicPr>
          <p:nvPr/>
        </p:nvPicPr>
        <p:blipFill>
          <a:blip r:embed="rId4" cstate="print"/>
          <a:srcRect l="20075" t="27589" r="19288" b="24788"/>
          <a:stretch>
            <a:fillRect/>
          </a:stretch>
        </p:blipFill>
        <p:spPr>
          <a:xfrm>
            <a:off x="395536" y="4509120"/>
            <a:ext cx="3240360" cy="201622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211960" y="5085184"/>
            <a:ext cx="3960440" cy="14401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109728" lvl="0" algn="r" rtl="1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fa-IR" b="1" dirty="0" smtClean="0">
                <a:solidFill>
                  <a:schemeClr val="tx1"/>
                </a:solidFill>
                <a:cs typeface="B Titr" pitchFamily="2" charset="-78"/>
              </a:rPr>
              <a:t>چگونگی کار هورمون پاراتیروئید</a:t>
            </a:r>
          </a:p>
          <a:p>
            <a:pPr marL="109728" lvl="0" algn="r" rtl="1">
              <a:spcBef>
                <a:spcPct val="20000"/>
              </a:spcBef>
              <a:buClr>
                <a:schemeClr val="accent3"/>
              </a:buClr>
              <a:buSzPct val="95000"/>
              <a:buFont typeface="Wingdings" pitchFamily="2" charset="2"/>
              <a:buChar char="ü"/>
              <a:defRPr/>
            </a:pPr>
            <a:r>
              <a:rPr lang="fa-IR" b="1" dirty="0" smtClean="0">
                <a:solidFill>
                  <a:schemeClr val="tx1"/>
                </a:solidFill>
                <a:cs typeface="B Nazanin" pitchFamily="2" charset="-78"/>
              </a:rPr>
              <a:t>برداشت کلسیم از استخوان و ورود به خون</a:t>
            </a:r>
          </a:p>
          <a:p>
            <a:pPr marL="109728" lvl="0" algn="r" rtl="1">
              <a:spcBef>
                <a:spcPct val="20000"/>
              </a:spcBef>
              <a:buClr>
                <a:schemeClr val="accent3"/>
              </a:buClr>
              <a:buSzPct val="95000"/>
              <a:buFont typeface="Wingdings" pitchFamily="2" charset="2"/>
              <a:buChar char="ü"/>
              <a:defRPr/>
            </a:pPr>
            <a:r>
              <a:rPr lang="fa-IR" b="1" dirty="0" smtClean="0">
                <a:solidFill>
                  <a:schemeClr val="tx1"/>
                </a:solidFill>
                <a:cs typeface="B Nazanin" pitchFamily="2" charset="-78"/>
              </a:rPr>
              <a:t>افزایش جذب کلسیم از روده ها وکلیه ها</a:t>
            </a:r>
            <a:endParaRPr lang="fa-IR" b="1" dirty="0">
              <a:solidFill>
                <a:schemeClr val="tx1"/>
              </a:solidFill>
              <a:cs typeface="B Nazanin" pitchFamily="2" charset="-78"/>
            </a:endParaRPr>
          </a:p>
        </p:txBody>
      </p:sp>
      <p:pic>
        <p:nvPicPr>
          <p:cNvPr id="13" name="Picture 12" descr="thyroid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0591" y="2415805"/>
            <a:ext cx="2160240" cy="1906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9523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 build="p" animBg="1"/>
      <p:bldP spid="6" grpId="0" animBg="1"/>
      <p:bldP spid="7" grpId="0"/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372200" y="381000"/>
            <a:ext cx="2314600" cy="762000"/>
          </a:xfrm>
          <a:solidFill>
            <a:srgbClr val="FF66FF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fa-IR" sz="3600" b="1" dirty="0" smtClean="0">
                <a:solidFill>
                  <a:srgbClr val="C00000"/>
                </a:solidFill>
                <a:cs typeface="B Titr" pitchFamily="2" charset="-78"/>
              </a:rPr>
              <a:t>بیشتر بدانید</a:t>
            </a:r>
            <a:endParaRPr lang="fa-IR" sz="3600" b="1" dirty="0">
              <a:solidFill>
                <a:srgbClr val="C00000"/>
              </a:solidFill>
              <a:cs typeface="B Titr" pitchFamily="2" charset="-78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2596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109728" indent="0" algn="ctr" rtl="1">
              <a:buNone/>
            </a:pPr>
            <a:r>
              <a:rPr lang="fa-IR" sz="2400" b="1" dirty="0" smtClean="0">
                <a:cs typeface="B Titr" pitchFamily="2" charset="-78"/>
              </a:rPr>
              <a:t>روزانه حدود 1000الی 1200میلی گرم کلسیم برای بدن لازم است.</a:t>
            </a:r>
          </a:p>
          <a:p>
            <a:pPr marL="109728" indent="0" algn="r">
              <a:buNone/>
            </a:pPr>
            <a:r>
              <a:rPr lang="fa-IR" sz="2400" b="1" dirty="0" smtClean="0">
                <a:cs typeface="B Nazanin" pitchFamily="2" charset="-78"/>
              </a:rPr>
              <a:t>یک لیوان شیر حدود 300میلی گرم کلسیم دارد.</a:t>
            </a:r>
          </a:p>
          <a:p>
            <a:pPr marL="109728" indent="0" algn="r">
              <a:buNone/>
            </a:pPr>
            <a:r>
              <a:rPr lang="fa-IR" sz="2400" b="1" dirty="0" smtClean="0">
                <a:cs typeface="B Nazanin" pitchFamily="2" charset="-78"/>
              </a:rPr>
              <a:t>چنانچه کلسیم کافی به بدن ما نرسد در کودکی دچار نرمی استخوان واختلال در رشد می شویم ودر بزرگسالی نیزدچارپوکی استخوان خواهیم شد.</a:t>
            </a:r>
          </a:p>
        </p:txBody>
      </p:sp>
      <p:pic>
        <p:nvPicPr>
          <p:cNvPr id="4" name="Picture 3" descr="b915b1c6b71b46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3212976"/>
            <a:ext cx="1927650" cy="2520280"/>
          </a:xfrm>
          <a:prstGeom prst="rect">
            <a:avLst/>
          </a:prstGeom>
        </p:spPr>
      </p:pic>
      <p:pic>
        <p:nvPicPr>
          <p:cNvPr id="5" name="Picture 4" descr="649406_76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3968" y="3284984"/>
            <a:ext cx="3886200" cy="23368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388010" y="3224851"/>
            <a:ext cx="432048" cy="28803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8647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build="p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23728" y="836712"/>
            <a:ext cx="4690864" cy="6858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fa-IR" sz="3600" b="1" dirty="0" smtClean="0">
                <a:solidFill>
                  <a:srgbClr val="FF0000"/>
                </a:solidFill>
                <a:cs typeface="B Titr" pitchFamily="2" charset="-78"/>
              </a:rPr>
              <a:t>غددجنسی زنانه (تخمدان ها)</a:t>
            </a:r>
            <a:endParaRPr lang="fa-IR" sz="3600" b="1" dirty="0">
              <a:solidFill>
                <a:srgbClr val="FF0000"/>
              </a:solidFill>
              <a:cs typeface="B Titr" pitchFamily="2" charset="-78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9552" y="1628800"/>
            <a:ext cx="8229600" cy="4536504"/>
          </a:xfrm>
          <a:solidFill>
            <a:srgbClr val="00FF0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109728" indent="0" algn="r">
              <a:buNone/>
            </a:pPr>
            <a:r>
              <a:rPr lang="fa-IR" sz="1600" b="1" dirty="0" smtClean="0">
                <a:cs typeface="B Titr" pitchFamily="2" charset="-78"/>
              </a:rPr>
              <a:t>                                 </a:t>
            </a:r>
            <a:r>
              <a:rPr lang="fa-IR" sz="2000" b="1" dirty="0" smtClean="0">
                <a:cs typeface="B Titr" pitchFamily="2" charset="-78"/>
              </a:rPr>
              <a:t>آزادسازي تخمک</a:t>
            </a:r>
            <a:r>
              <a:rPr lang="fa-IR" sz="1600" b="1" dirty="0" smtClean="0">
                <a:cs typeface="B Titr" pitchFamily="2" charset="-78"/>
              </a:rPr>
              <a:t> </a:t>
            </a:r>
            <a:endParaRPr lang="fa-IR" sz="1600" b="1" dirty="0" smtClean="0">
              <a:solidFill>
                <a:schemeClr val="accent2"/>
              </a:solidFill>
              <a:cs typeface="B Titr" pitchFamily="2" charset="-78"/>
            </a:endParaRPr>
          </a:p>
          <a:p>
            <a:pPr marL="109728" indent="0" algn="r">
              <a:buNone/>
            </a:pPr>
            <a:r>
              <a:rPr lang="fa-IR" sz="2400" b="1" dirty="0" smtClean="0">
                <a:solidFill>
                  <a:schemeClr val="accent2"/>
                </a:solidFill>
                <a:cs typeface="B Titr" pitchFamily="2" charset="-78"/>
              </a:rPr>
              <a:t>عملکرد</a:t>
            </a:r>
          </a:p>
          <a:p>
            <a:pPr marL="109728" indent="0" algn="r" rtl="1">
              <a:buNone/>
            </a:pPr>
            <a:r>
              <a:rPr lang="fa-IR" sz="1600" b="1" dirty="0" smtClean="0">
                <a:cs typeface="B Titr" pitchFamily="2" charset="-78"/>
              </a:rPr>
              <a:t>                              </a:t>
            </a:r>
            <a:r>
              <a:rPr lang="fa-IR" sz="2000" b="1" dirty="0" smtClean="0">
                <a:cs typeface="B Titr" pitchFamily="2" charset="-78"/>
              </a:rPr>
              <a:t>تولید هورمونهای زنانه</a:t>
            </a:r>
            <a:r>
              <a:rPr lang="fa-IR" sz="2000" b="1" dirty="0" smtClean="0">
                <a:solidFill>
                  <a:srgbClr val="C00000"/>
                </a:solidFill>
                <a:cs typeface="B Titr" pitchFamily="2" charset="-78"/>
              </a:rPr>
              <a:t>(استروژن  و پروژسترون)</a:t>
            </a:r>
          </a:p>
          <a:p>
            <a:pPr marL="109728" indent="0" algn="r" rtl="1">
              <a:buNone/>
            </a:pPr>
            <a:r>
              <a:rPr lang="fa-IR" sz="2000" b="1" dirty="0" smtClean="0">
                <a:solidFill>
                  <a:srgbClr val="C00000"/>
                </a:solidFill>
                <a:cs typeface="B Titr" pitchFamily="2" charset="-78"/>
              </a:rPr>
              <a:t> </a:t>
            </a:r>
            <a:endParaRPr lang="fa-IR" sz="2000" b="1" dirty="0">
              <a:solidFill>
                <a:srgbClr val="C00000"/>
              </a:solidFill>
              <a:cs typeface="B Titr" pitchFamily="2" charset="-78"/>
            </a:endParaRPr>
          </a:p>
          <a:p>
            <a:pPr marL="109728" indent="0" algn="r" rtl="1">
              <a:buNone/>
            </a:pPr>
            <a:endParaRPr lang="fa-IR" sz="1600" b="1" dirty="0" smtClean="0">
              <a:solidFill>
                <a:srgbClr val="C00000"/>
              </a:solidFill>
              <a:cs typeface="B Titr" pitchFamily="2" charset="-78"/>
            </a:endParaRPr>
          </a:p>
          <a:p>
            <a:pPr marL="109728" indent="0" algn="r" rtl="1">
              <a:buNone/>
            </a:pPr>
            <a:endParaRPr lang="fa-IR" sz="1600" b="1" dirty="0">
              <a:solidFill>
                <a:srgbClr val="C00000"/>
              </a:solidFill>
              <a:cs typeface="B Titr" pitchFamily="2" charset="-78"/>
            </a:endParaRPr>
          </a:p>
          <a:p>
            <a:pPr marL="109728" indent="0" algn="r" rtl="1">
              <a:buNone/>
            </a:pPr>
            <a:endParaRPr lang="fa-IR" sz="1600" b="1" dirty="0" smtClean="0">
              <a:solidFill>
                <a:srgbClr val="C00000"/>
              </a:solidFill>
              <a:cs typeface="B Titr" pitchFamily="2" charset="-78"/>
            </a:endParaRPr>
          </a:p>
          <a:p>
            <a:pPr marL="109728" indent="0" algn="r" rtl="1">
              <a:buNone/>
            </a:pPr>
            <a:endParaRPr lang="fa-IR" sz="1600" b="1" dirty="0" smtClean="0">
              <a:solidFill>
                <a:srgbClr val="C00000"/>
              </a:solidFill>
              <a:cs typeface="B Titr" pitchFamily="2" charset="-78"/>
            </a:endParaRPr>
          </a:p>
          <a:p>
            <a:pPr marL="109728" indent="0" algn="r">
              <a:buNone/>
            </a:pPr>
            <a:r>
              <a:rPr lang="fa-IR" sz="1800" b="1" dirty="0" smtClean="0">
                <a:cs typeface="B Titr" pitchFamily="2" charset="-78"/>
              </a:rPr>
              <a:t>نقش استروژن وپروژسترون:</a:t>
            </a:r>
          </a:p>
          <a:p>
            <a:pPr marL="109728" indent="0" algn="r">
              <a:buNone/>
            </a:pPr>
            <a:r>
              <a:rPr lang="fa-IR" sz="1800" b="1" dirty="0" smtClean="0">
                <a:cs typeface="B Nazanin" pitchFamily="2" charset="-78"/>
              </a:rPr>
              <a:t>بروز صفات ثانویه جنسی زنانه(رشدسینه، بزرگ شدن استخون </a:t>
            </a:r>
          </a:p>
          <a:p>
            <a:pPr marL="109728" indent="0" algn="r">
              <a:buNone/>
            </a:pPr>
            <a:r>
              <a:rPr lang="fa-IR" sz="1800" b="1" dirty="0" smtClean="0">
                <a:cs typeface="B Nazanin" pitchFamily="2" charset="-78"/>
              </a:rPr>
              <a:t>لگن و...</a:t>
            </a:r>
            <a:endParaRPr lang="fa-IR" sz="1800" b="1" dirty="0">
              <a:cs typeface="B Nazanin" pitchFamily="2" charset="-78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380312" y="1916832"/>
            <a:ext cx="453008" cy="864096"/>
            <a:chOff x="4038600" y="1828800"/>
            <a:chExt cx="381000" cy="762000"/>
          </a:xfrm>
        </p:grpSpPr>
        <p:cxnSp>
          <p:nvCxnSpPr>
            <p:cNvPr id="6" name="Straight Connector 5"/>
            <p:cNvCxnSpPr/>
            <p:nvPr/>
          </p:nvCxnSpPr>
          <p:spPr>
            <a:xfrm flipH="1" flipV="1">
              <a:off x="4038600" y="1828800"/>
              <a:ext cx="381000" cy="41910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4038600" y="2247900"/>
              <a:ext cx="381000" cy="34290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827584" y="2996952"/>
            <a:ext cx="2808312" cy="2160240"/>
            <a:chOff x="539552" y="2996952"/>
            <a:chExt cx="4032448" cy="3240360"/>
          </a:xfrm>
        </p:grpSpPr>
        <p:grpSp>
          <p:nvGrpSpPr>
            <p:cNvPr id="12" name="Group 11"/>
            <p:cNvGrpSpPr/>
            <p:nvPr/>
          </p:nvGrpSpPr>
          <p:grpSpPr>
            <a:xfrm>
              <a:off x="539552" y="2996952"/>
              <a:ext cx="4032448" cy="3240360"/>
              <a:chOff x="539552" y="2996952"/>
              <a:chExt cx="4032448" cy="3240360"/>
            </a:xfrm>
          </p:grpSpPr>
          <p:pic>
            <p:nvPicPr>
              <p:cNvPr id="9" name="Picture 8" descr="4.jpg"/>
              <p:cNvPicPr>
                <a:picLocks noChangeAspect="1"/>
              </p:cNvPicPr>
              <p:nvPr/>
            </p:nvPicPr>
            <p:blipFill>
              <a:blip r:embed="rId2" cstate="print"/>
              <a:srcRect l="11413" t="41596" r="46850" b="3778"/>
              <a:stretch>
                <a:fillRect/>
              </a:stretch>
            </p:blipFill>
            <p:spPr>
              <a:xfrm>
                <a:off x="539552" y="2996952"/>
                <a:ext cx="4032448" cy="3240360"/>
              </a:xfrm>
              <a:prstGeom prst="rect">
                <a:avLst/>
              </a:prstGeom>
            </p:spPr>
          </p:pic>
          <p:sp>
            <p:nvSpPr>
              <p:cNvPr id="10" name="Rectangle 9"/>
              <p:cNvSpPr/>
              <p:nvPr/>
            </p:nvSpPr>
            <p:spPr>
              <a:xfrm>
                <a:off x="4067944" y="5301208"/>
                <a:ext cx="504056" cy="3600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sp>
          <p:nvSpPr>
            <p:cNvPr id="13" name="Rectangle 12"/>
            <p:cNvSpPr/>
            <p:nvPr/>
          </p:nvSpPr>
          <p:spPr>
            <a:xfrm>
              <a:off x="3059832" y="5733256"/>
              <a:ext cx="432048" cy="3600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20586189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 tmFilter="0,0; .5, 1; 1, 1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 tmFilter="0,0; .5, 1; 1, 1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 tmFilter="0,0; .5, 1; 1, 1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 tmFilter="0,0; .5, 1; 1, 1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build="p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699792" y="476672"/>
            <a:ext cx="4608512" cy="6858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fa-IR" sz="3600" b="1" dirty="0" smtClean="0">
                <a:solidFill>
                  <a:srgbClr val="FF0000"/>
                </a:solidFill>
                <a:cs typeface="B Titr" pitchFamily="2" charset="-78"/>
              </a:rPr>
              <a:t>غددجنسی مردانه (بیضه ها)</a:t>
            </a:r>
            <a:endParaRPr lang="fa-IR" sz="3600" b="1" dirty="0">
              <a:solidFill>
                <a:srgbClr val="FF0000"/>
              </a:solidFill>
              <a:cs typeface="B Titr" pitchFamily="2" charset="-78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752528"/>
          </a:xfrm>
          <a:solidFill>
            <a:srgbClr val="66CCFF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109728" indent="0" algn="r" rtl="1">
              <a:buNone/>
            </a:pPr>
            <a:r>
              <a:rPr lang="fa-IR" sz="1600" b="1" dirty="0" smtClean="0">
                <a:solidFill>
                  <a:schemeClr val="tx1"/>
                </a:solidFill>
                <a:cs typeface="B Titr" pitchFamily="2" charset="-78"/>
              </a:rPr>
              <a:t>                               </a:t>
            </a:r>
            <a:r>
              <a:rPr lang="fa-IR" sz="2000" dirty="0" smtClean="0">
                <a:solidFill>
                  <a:schemeClr val="tx1"/>
                </a:solidFill>
                <a:cs typeface="B Titr" pitchFamily="2" charset="-78"/>
              </a:rPr>
              <a:t>تولیداسپرم (سلول جنسی مردانه)</a:t>
            </a:r>
            <a:endParaRPr lang="fa-IR" sz="2000" b="1" dirty="0" smtClean="0">
              <a:solidFill>
                <a:schemeClr val="tx1"/>
              </a:solidFill>
              <a:cs typeface="B Titr" pitchFamily="2" charset="-78"/>
            </a:endParaRPr>
          </a:p>
          <a:p>
            <a:pPr marL="109728" indent="0" algn="r">
              <a:buNone/>
            </a:pPr>
            <a:r>
              <a:rPr lang="fa-IR" sz="2400" b="1" dirty="0" smtClean="0">
                <a:solidFill>
                  <a:schemeClr val="tx1"/>
                </a:solidFill>
                <a:cs typeface="B Titr" pitchFamily="2" charset="-78"/>
              </a:rPr>
              <a:t>عملکرد</a:t>
            </a:r>
          </a:p>
          <a:p>
            <a:pPr marL="109728" indent="0" algn="r" rtl="1">
              <a:buNone/>
            </a:pPr>
            <a:r>
              <a:rPr lang="fa-IR" sz="1600" b="1" dirty="0" smtClean="0">
                <a:solidFill>
                  <a:schemeClr val="tx1"/>
                </a:solidFill>
                <a:cs typeface="B Titr" pitchFamily="2" charset="-78"/>
              </a:rPr>
              <a:t>                              </a:t>
            </a:r>
            <a:r>
              <a:rPr lang="fa-IR" sz="2000" dirty="0" smtClean="0">
                <a:solidFill>
                  <a:schemeClr val="tx1"/>
                </a:solidFill>
                <a:cs typeface="B Titr" pitchFamily="2" charset="-78"/>
                <a:sym typeface="Wingdings" pitchFamily="2" charset="2"/>
              </a:rPr>
              <a:t>تولید هورمونهای جنسی مردانه(تستوسترون)</a:t>
            </a:r>
            <a:endParaRPr lang="fa-IR" sz="2000" b="1" dirty="0" smtClean="0">
              <a:solidFill>
                <a:schemeClr val="tx1"/>
              </a:solidFill>
              <a:cs typeface="B Titr" pitchFamily="2" charset="-78"/>
            </a:endParaRPr>
          </a:p>
          <a:p>
            <a:pPr marL="109728" indent="0" algn="r" rtl="1">
              <a:buNone/>
            </a:pPr>
            <a:r>
              <a:rPr lang="fa-IR" sz="2000" b="1" dirty="0" smtClean="0">
                <a:solidFill>
                  <a:schemeClr val="tx1"/>
                </a:solidFill>
                <a:cs typeface="B Titr" pitchFamily="2" charset="-78"/>
              </a:rPr>
              <a:t> </a:t>
            </a:r>
            <a:endParaRPr lang="fa-IR" sz="2000" b="1" dirty="0">
              <a:solidFill>
                <a:schemeClr val="tx1"/>
              </a:solidFill>
              <a:cs typeface="B Titr" pitchFamily="2" charset="-78"/>
            </a:endParaRPr>
          </a:p>
          <a:p>
            <a:pPr marL="109728" indent="0" algn="r" rtl="1">
              <a:buNone/>
            </a:pPr>
            <a:endParaRPr lang="fa-IR" sz="1600" b="1" dirty="0" smtClean="0">
              <a:solidFill>
                <a:schemeClr val="tx1"/>
              </a:solidFill>
              <a:cs typeface="B Titr" pitchFamily="2" charset="-78"/>
            </a:endParaRPr>
          </a:p>
          <a:p>
            <a:pPr marL="109728" indent="0" algn="r" rtl="1">
              <a:buNone/>
            </a:pPr>
            <a:endParaRPr lang="fa-IR" sz="1600" b="1" dirty="0" smtClean="0">
              <a:solidFill>
                <a:schemeClr val="tx1"/>
              </a:solidFill>
              <a:cs typeface="B Titr" pitchFamily="2" charset="-78"/>
            </a:endParaRPr>
          </a:p>
          <a:p>
            <a:pPr marL="109728" indent="0" algn="r" rtl="1">
              <a:buNone/>
            </a:pPr>
            <a:endParaRPr lang="fa-IR" sz="1600" b="1" dirty="0">
              <a:solidFill>
                <a:schemeClr val="tx1"/>
              </a:solidFill>
              <a:cs typeface="B Titr" pitchFamily="2" charset="-78"/>
            </a:endParaRPr>
          </a:p>
          <a:p>
            <a:pPr marL="109728" indent="0" algn="r" rtl="1">
              <a:buNone/>
            </a:pPr>
            <a:r>
              <a:rPr lang="fa-IR" sz="1800" b="1" dirty="0">
                <a:solidFill>
                  <a:schemeClr val="tx1"/>
                </a:solidFill>
                <a:cs typeface="B Titr" pitchFamily="2" charset="-78"/>
              </a:rPr>
              <a:t>ن</a:t>
            </a:r>
            <a:r>
              <a:rPr lang="fa-IR" sz="1800" b="1" dirty="0" smtClean="0">
                <a:solidFill>
                  <a:schemeClr val="tx1"/>
                </a:solidFill>
                <a:cs typeface="B Titr" pitchFamily="2" charset="-78"/>
              </a:rPr>
              <a:t>قش تستوسترون:</a:t>
            </a:r>
          </a:p>
          <a:p>
            <a:pPr marL="109728" indent="0" algn="r" rtl="1">
              <a:buNone/>
            </a:pPr>
            <a:r>
              <a:rPr lang="fa-IR" sz="2000" dirty="0" smtClean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fa-IR" sz="2000" b="1" dirty="0" smtClean="0">
                <a:solidFill>
                  <a:schemeClr val="tx1"/>
                </a:solidFill>
                <a:cs typeface="B Nazanin" pitchFamily="2" charset="-78"/>
                <a:sym typeface="Wingdings" pitchFamily="2" charset="2"/>
              </a:rPr>
              <a:t>بروزصفات ثانویه جنسی مردانه (رویش ومو در صورت،...)بم شدن صدا  </a:t>
            </a:r>
          </a:p>
          <a:p>
            <a:pPr marL="109728" indent="0" algn="r" rtl="1">
              <a:buNone/>
            </a:pPr>
            <a:r>
              <a:rPr lang="fa-IR" sz="2000" b="1" dirty="0" smtClean="0">
                <a:solidFill>
                  <a:schemeClr val="tx1"/>
                </a:solidFill>
                <a:cs typeface="B Nazanin" pitchFamily="2" charset="-78"/>
                <a:sym typeface="Wingdings" pitchFamily="2" charset="2"/>
              </a:rPr>
              <a:t>تحریک رشد ماهیچه ها واستخوانهادرمردان</a:t>
            </a:r>
            <a:endParaRPr lang="fa-IR" sz="2000" b="1" dirty="0" smtClean="0">
              <a:solidFill>
                <a:schemeClr val="tx1"/>
              </a:solidFill>
              <a:cs typeface="B Nazanin" pitchFamily="2" charset="-78"/>
            </a:endParaRPr>
          </a:p>
          <a:p>
            <a:pPr marL="109728" indent="0" algn="r" rtl="1">
              <a:buNone/>
            </a:pPr>
            <a:endParaRPr lang="fa-IR" sz="2000" b="1" dirty="0" smtClean="0">
              <a:solidFill>
                <a:schemeClr val="tx1"/>
              </a:solidFill>
              <a:cs typeface="B Nazanin" pitchFamily="2" charset="-78"/>
              <a:sym typeface="Wingdings" pitchFamily="2" charset="2"/>
            </a:endParaRPr>
          </a:p>
        </p:txBody>
      </p:sp>
      <p:grpSp>
        <p:nvGrpSpPr>
          <p:cNvPr id="4" name="Group 7"/>
          <p:cNvGrpSpPr/>
          <p:nvPr/>
        </p:nvGrpSpPr>
        <p:grpSpPr>
          <a:xfrm>
            <a:off x="7380312" y="1412776"/>
            <a:ext cx="381000" cy="864096"/>
            <a:chOff x="4038600" y="1828800"/>
            <a:chExt cx="381000" cy="762000"/>
          </a:xfrm>
        </p:grpSpPr>
        <p:cxnSp>
          <p:nvCxnSpPr>
            <p:cNvPr id="6" name="Straight Connector 5"/>
            <p:cNvCxnSpPr/>
            <p:nvPr/>
          </p:nvCxnSpPr>
          <p:spPr>
            <a:xfrm flipH="1" flipV="1">
              <a:off x="4038600" y="1828800"/>
              <a:ext cx="381000" cy="41910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4038600" y="2247900"/>
              <a:ext cx="381000" cy="34290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827584" y="1628800"/>
            <a:ext cx="2376264" cy="2232248"/>
            <a:chOff x="755576" y="3284984"/>
            <a:chExt cx="3096344" cy="2664296"/>
          </a:xfrm>
        </p:grpSpPr>
        <p:pic>
          <p:nvPicPr>
            <p:cNvPr id="12" name="Picture 11" descr="4.jpg"/>
            <p:cNvPicPr>
              <a:picLocks noChangeAspect="1"/>
            </p:cNvPicPr>
            <p:nvPr/>
          </p:nvPicPr>
          <p:blipFill>
            <a:blip r:embed="rId2" cstate="print"/>
            <a:srcRect l="50000" t="41596" r="16138" b="6579"/>
            <a:stretch>
              <a:fillRect/>
            </a:stretch>
          </p:blipFill>
          <p:spPr>
            <a:xfrm>
              <a:off x="755576" y="3284984"/>
              <a:ext cx="3096344" cy="2664296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755576" y="3573016"/>
              <a:ext cx="288032" cy="12961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20586189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build="p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9552" y="2564904"/>
            <a:ext cx="7859216" cy="720080"/>
          </a:xfrm>
          <a:solidFill>
            <a:srgbClr val="00FF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109728" indent="0" algn="r" rtl="1">
              <a:buNone/>
            </a:pPr>
            <a:r>
              <a:rPr lang="fa-IR" sz="2000" b="1" dirty="0" smtClean="0">
                <a:solidFill>
                  <a:schemeClr val="tx1"/>
                </a:solidFill>
                <a:cs typeface="B Titr" panose="00000700000000000000" pitchFamily="2" charset="-78"/>
              </a:rPr>
              <a:t>ازترکیب </a:t>
            </a:r>
            <a:r>
              <a:rPr lang="fa-IR" sz="2000" b="1" dirty="0">
                <a:solidFill>
                  <a:srgbClr val="FF0000"/>
                </a:solidFill>
                <a:cs typeface="B Titr" panose="00000700000000000000" pitchFamily="2" charset="-78"/>
              </a:rPr>
              <a:t>تخمک</a:t>
            </a:r>
            <a:r>
              <a:rPr lang="fa-IR" sz="2000" b="1" dirty="0">
                <a:solidFill>
                  <a:schemeClr val="tx1"/>
                </a:solidFill>
                <a:cs typeface="B Titr" panose="00000700000000000000" pitchFamily="2" charset="-78"/>
              </a:rPr>
              <a:t> </a:t>
            </a:r>
            <a:r>
              <a:rPr lang="fa-IR" sz="2000" b="1" dirty="0" smtClean="0">
                <a:solidFill>
                  <a:schemeClr val="tx1"/>
                </a:solidFill>
                <a:cs typeface="B Titr" panose="00000700000000000000" pitchFamily="2" charset="-78"/>
              </a:rPr>
              <a:t>با </a:t>
            </a:r>
            <a:r>
              <a:rPr lang="fa-IR" sz="2000" b="1" dirty="0" smtClean="0">
                <a:solidFill>
                  <a:srgbClr val="FF0000"/>
                </a:solidFill>
                <a:cs typeface="B Titr" panose="00000700000000000000" pitchFamily="2" charset="-78"/>
              </a:rPr>
              <a:t>اسپرم</a:t>
            </a:r>
            <a:r>
              <a:rPr lang="fa-IR" sz="2000" b="1" dirty="0" smtClean="0">
                <a:solidFill>
                  <a:schemeClr val="tx1"/>
                </a:solidFill>
                <a:cs typeface="B Titr" panose="00000700000000000000" pitchFamily="2" charset="-78"/>
              </a:rPr>
              <a:t>، اولین </a:t>
            </a:r>
            <a:r>
              <a:rPr lang="fa-IR" sz="2000" b="1" dirty="0">
                <a:solidFill>
                  <a:srgbClr val="FF0000"/>
                </a:solidFill>
                <a:cs typeface="B Titr" panose="00000700000000000000" pitchFamily="2" charset="-78"/>
              </a:rPr>
              <a:t>سلول جنسی </a:t>
            </a:r>
            <a:r>
              <a:rPr lang="fa-IR" sz="2000" b="1" dirty="0">
                <a:solidFill>
                  <a:schemeClr val="tx1"/>
                </a:solidFill>
                <a:cs typeface="B Titr" panose="00000700000000000000" pitchFamily="2" charset="-78"/>
              </a:rPr>
              <a:t>تشکیل </a:t>
            </a:r>
            <a:r>
              <a:rPr lang="fa-IR" sz="2000" b="1" dirty="0" smtClean="0">
                <a:solidFill>
                  <a:schemeClr val="tx1"/>
                </a:solidFill>
                <a:cs typeface="B Titr" panose="00000700000000000000" pitchFamily="2" charset="-78"/>
              </a:rPr>
              <a:t> می شود و دختريا پسر بودن </a:t>
            </a:r>
            <a:r>
              <a:rPr lang="fa-IR" sz="2000" b="1" dirty="0">
                <a:solidFill>
                  <a:schemeClr val="tx1"/>
                </a:solidFill>
                <a:cs typeface="B Titr" panose="00000700000000000000" pitchFamily="2" charset="-78"/>
              </a:rPr>
              <a:t>آن </a:t>
            </a:r>
            <a:r>
              <a:rPr lang="fa-IR" sz="2000" b="1" dirty="0" smtClean="0">
                <a:solidFill>
                  <a:schemeClr val="tx1"/>
                </a:solidFill>
                <a:cs typeface="B Titr" panose="00000700000000000000" pitchFamily="2" charset="-78"/>
              </a:rPr>
              <a:t>نیز از همان </a:t>
            </a:r>
            <a:r>
              <a:rPr lang="fa-IR" sz="2000" b="1" dirty="0">
                <a:solidFill>
                  <a:schemeClr val="tx1"/>
                </a:solidFill>
                <a:cs typeface="B Titr" panose="00000700000000000000" pitchFamily="2" charset="-78"/>
              </a:rPr>
              <a:t>زمان </a:t>
            </a:r>
            <a:r>
              <a:rPr lang="fa-IR" sz="2000" b="1" dirty="0" smtClean="0">
                <a:solidFill>
                  <a:schemeClr val="tx1"/>
                </a:solidFill>
                <a:cs typeface="B Titr" panose="00000700000000000000" pitchFamily="2" charset="-78"/>
              </a:rPr>
              <a:t>تعیین می شود یعنی </a:t>
            </a:r>
            <a:r>
              <a:rPr lang="fa-IR" sz="2000" b="1" dirty="0">
                <a:solidFill>
                  <a:schemeClr val="tx1"/>
                </a:solidFill>
                <a:cs typeface="B Titr" panose="00000700000000000000" pitchFamily="2" charset="-78"/>
              </a:rPr>
              <a:t>ازهمان اولین سلول </a:t>
            </a:r>
            <a:r>
              <a:rPr lang="fa-IR" sz="2000" b="1" dirty="0" smtClean="0">
                <a:solidFill>
                  <a:schemeClr val="tx1"/>
                </a:solidFill>
                <a:cs typeface="B Titr" panose="00000700000000000000" pitchFamily="2" charset="-78"/>
              </a:rPr>
              <a:t>که تشکیل می </a:t>
            </a:r>
            <a:r>
              <a:rPr lang="fa-IR" sz="2000" b="1" dirty="0">
                <a:solidFill>
                  <a:schemeClr val="tx1"/>
                </a:solidFill>
                <a:cs typeface="B Titr" panose="00000700000000000000" pitchFamily="2" charset="-78"/>
              </a:rPr>
              <a:t>شود. </a:t>
            </a:r>
            <a:endParaRPr lang="fa-IR" sz="2000" b="1" dirty="0" smtClean="0">
              <a:solidFill>
                <a:schemeClr val="tx1"/>
              </a:solidFill>
              <a:cs typeface="B Titr" panose="00000700000000000000" pitchFamily="2" charset="-78"/>
            </a:endParaRPr>
          </a:p>
          <a:p>
            <a:pPr marL="109728" indent="0" algn="r">
              <a:buNone/>
            </a:pPr>
            <a:endParaRPr lang="fa-IR" sz="2400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03648" y="1196752"/>
            <a:ext cx="6480720" cy="86409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b="1" dirty="0" smtClean="0">
                <a:solidFill>
                  <a:srgbClr val="FF0000"/>
                </a:solidFill>
                <a:cs typeface="B Titr" panose="00000700000000000000" pitchFamily="2" charset="-78"/>
              </a:rPr>
              <a:t>با فعال شدن تخمدان ها و بیضه ها علائم بلوغ در دوجنس ظاهر می شود.</a:t>
            </a:r>
            <a:endParaRPr lang="pt-BR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4" name="Flowchart: Alternate Process 3"/>
          <p:cNvSpPr/>
          <p:nvPr/>
        </p:nvSpPr>
        <p:spPr>
          <a:xfrm>
            <a:off x="1763688" y="3933056"/>
            <a:ext cx="5904656" cy="1080120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109728" indent="0" algn="r" rtl="1">
              <a:buNone/>
            </a:pPr>
            <a:r>
              <a:rPr lang="fa-IR" b="1" dirty="0" smtClean="0">
                <a:cs typeface="B Titr" panose="00000700000000000000" pitchFamily="2" charset="-78"/>
              </a:rPr>
              <a:t>درمردان بعد ازدوران بلوغ اسپرم زیادی تولید می شود.ولی در خانم ها از دوران بلوغ هرماه یک یا دو عدد تخمک ازتخمدان ها آزاد می شود. </a:t>
            </a:r>
            <a:endParaRPr lang="fa-IR" b="1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586557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3" grpId="0" animBg="1"/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685800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fa-IR" sz="3600" b="1" dirty="0" smtClean="0">
                <a:solidFill>
                  <a:srgbClr val="FF0000"/>
                </a:solidFill>
                <a:cs typeface="B Titr" pitchFamily="2" charset="-78"/>
              </a:rPr>
              <a:t>تنظیم ترشح هورمون ها</a:t>
            </a:r>
            <a:endParaRPr lang="fa-IR" sz="3600" b="1" dirty="0">
              <a:solidFill>
                <a:srgbClr val="FF0000"/>
              </a:solidFill>
              <a:cs typeface="B Titr" pitchFamily="2" charset="-78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9552" y="1196752"/>
            <a:ext cx="8229600" cy="5397691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109728" indent="0" algn="r" rtl="1">
              <a:buNone/>
            </a:pPr>
            <a:r>
              <a:rPr lang="fa-IR" sz="2000" b="1" dirty="0" smtClean="0">
                <a:solidFill>
                  <a:srgbClr val="FF0000"/>
                </a:solidFill>
                <a:cs typeface="B Nazanin" pitchFamily="2" charset="-78"/>
              </a:rPr>
              <a:t>خودتنظیمی</a:t>
            </a:r>
            <a:r>
              <a:rPr lang="fa-IR" sz="2000" b="1" dirty="0" smtClean="0">
                <a:cs typeface="B Nazanin" pitchFamily="2" charset="-78"/>
              </a:rPr>
              <a:t>:یعنی مقدار</a:t>
            </a:r>
          </a:p>
          <a:p>
            <a:pPr marL="109728" indent="0" algn="r" rtl="1">
              <a:buNone/>
            </a:pPr>
            <a:r>
              <a:rPr lang="fa-IR" sz="2000" b="1" dirty="0" smtClean="0">
                <a:cs typeface="B Nazanin" pitchFamily="2" charset="-78"/>
              </a:rPr>
              <a:t>هورمون براساس</a:t>
            </a:r>
          </a:p>
          <a:p>
            <a:pPr marL="109728" indent="0" algn="r" rtl="1">
              <a:buNone/>
            </a:pPr>
            <a:r>
              <a:rPr lang="fa-IR" sz="2000" b="1" dirty="0" smtClean="0">
                <a:cs typeface="B Nazanin" pitchFamily="2" charset="-78"/>
              </a:rPr>
              <a:t> ترکیب خون </a:t>
            </a:r>
          </a:p>
          <a:p>
            <a:pPr marL="109728" indent="0" algn="r" rtl="1">
              <a:buNone/>
            </a:pPr>
            <a:r>
              <a:rPr lang="fa-IR" sz="2000" b="1" dirty="0" smtClean="0">
                <a:cs typeface="B Nazanin" pitchFamily="2" charset="-78"/>
              </a:rPr>
              <a:t>تنظیم می شود. </a:t>
            </a:r>
          </a:p>
          <a:p>
            <a:pPr marL="109728" indent="0" algn="r" rtl="1">
              <a:buNone/>
            </a:pPr>
            <a:endParaRPr lang="fa-IR" sz="2000" dirty="0"/>
          </a:p>
          <a:p>
            <a:pPr marL="109728" indent="0" algn="r" rtl="1">
              <a:buNone/>
            </a:pPr>
            <a:endParaRPr lang="fa-IR" sz="2000" dirty="0" smtClean="0"/>
          </a:p>
          <a:p>
            <a:pPr marL="109728" indent="0" algn="r" rtl="1">
              <a:buNone/>
            </a:pPr>
            <a:endParaRPr lang="fa-IR" sz="2000" dirty="0"/>
          </a:p>
          <a:p>
            <a:pPr marL="109728" indent="0" algn="r" rtl="1">
              <a:buNone/>
            </a:pPr>
            <a:endParaRPr lang="fa-IR" sz="2000" dirty="0" smtClean="0"/>
          </a:p>
          <a:p>
            <a:pPr marL="109728" indent="0" algn="r" rtl="1">
              <a:buNone/>
            </a:pPr>
            <a:endParaRPr lang="fa-IR" sz="2000" dirty="0"/>
          </a:p>
          <a:p>
            <a:pPr marL="109728" indent="0" algn="r" rtl="1">
              <a:buNone/>
            </a:pPr>
            <a:endParaRPr lang="fa-IR" sz="2000" dirty="0" smtClean="0"/>
          </a:p>
          <a:p>
            <a:pPr marL="109728" indent="0" algn="r">
              <a:buNone/>
            </a:pPr>
            <a:endParaRPr lang="fa-IR" dirty="0" smtClean="0"/>
          </a:p>
          <a:p>
            <a:pPr marL="109728" indent="0" algn="r">
              <a:buNone/>
            </a:pPr>
            <a:endParaRPr lang="fa-IR" dirty="0"/>
          </a:p>
        </p:txBody>
      </p:sp>
      <p:grpSp>
        <p:nvGrpSpPr>
          <p:cNvPr id="12" name="Group 11"/>
          <p:cNvGrpSpPr/>
          <p:nvPr/>
        </p:nvGrpSpPr>
        <p:grpSpPr>
          <a:xfrm>
            <a:off x="611560" y="1124744"/>
            <a:ext cx="5688632" cy="5400600"/>
            <a:chOff x="611560" y="1556792"/>
            <a:chExt cx="5688632" cy="5112568"/>
          </a:xfrm>
        </p:grpSpPr>
        <p:pic>
          <p:nvPicPr>
            <p:cNvPr id="8" name="Picture 7" descr="15g6nfr.jpg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1560" y="1556792"/>
              <a:ext cx="5688632" cy="5112568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1577005" y="4009268"/>
              <a:ext cx="2747806" cy="371587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a-IR" dirty="0" smtClean="0">
                  <a:cs typeface="B Titr" pitchFamily="2" charset="-78"/>
                </a:rPr>
                <a:t>تغییر میزان قند خون</a:t>
              </a:r>
              <a:endParaRPr lang="pt-BR" dirty="0">
                <a:cs typeface="B Titr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426844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fa-IR" dirty="0" smtClean="0"/>
              <a:t>تفاوت تنظیم عصبی و هورمونی</a:t>
            </a:r>
            <a:endParaRPr lang="fa-I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37652"/>
            <a:ext cx="8229600" cy="4051059"/>
          </a:xfrm>
        </p:spPr>
      </p:pic>
      <p:sp>
        <p:nvSpPr>
          <p:cNvPr id="5" name="TextBox 4"/>
          <p:cNvSpPr txBox="1"/>
          <p:nvPr/>
        </p:nvSpPr>
        <p:spPr>
          <a:xfrm>
            <a:off x="5632580" y="4251211"/>
            <a:ext cx="484428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dirty="0" smtClean="0">
                <a:solidFill>
                  <a:prstClr val="black"/>
                </a:solidFill>
              </a:rPr>
              <a:t>زیاد</a:t>
            </a:r>
            <a:endParaRPr lang="fa-IR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33193" y="4251211"/>
            <a:ext cx="878767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dirty="0" smtClean="0">
                <a:solidFill>
                  <a:prstClr val="black"/>
                </a:solidFill>
              </a:rPr>
              <a:t>الکتریکی</a:t>
            </a:r>
            <a:endParaRPr lang="fa-IR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77533" y="4251211"/>
            <a:ext cx="35458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dirty="0" smtClean="0">
                <a:solidFill>
                  <a:prstClr val="black"/>
                </a:solidFill>
              </a:rPr>
              <a:t>کم</a:t>
            </a:r>
            <a:endParaRPr lang="fa-IR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62727" y="4801209"/>
            <a:ext cx="35458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dirty="0" smtClean="0">
                <a:solidFill>
                  <a:prstClr val="black"/>
                </a:solidFill>
              </a:rPr>
              <a:t>کم</a:t>
            </a:r>
            <a:endParaRPr lang="fa-IR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09428" y="4955062"/>
            <a:ext cx="69923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dirty="0" smtClean="0">
                <a:solidFill>
                  <a:prstClr val="black"/>
                </a:solidFill>
              </a:rPr>
              <a:t>شمیایی</a:t>
            </a:r>
            <a:endParaRPr lang="fa-IR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18726" y="4955062"/>
            <a:ext cx="736099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dirty="0" smtClean="0">
                <a:solidFill>
                  <a:prstClr val="black"/>
                </a:solidFill>
              </a:rPr>
              <a:t>طولانی</a:t>
            </a:r>
            <a:endParaRPr lang="fa-I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245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7" grpId="0"/>
      <p:bldP spid="8" grpId="0"/>
      <p:bldP spid="9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fa-IR" dirty="0" smtClean="0"/>
              <a:t>تنظیم هورمونی</a:t>
            </a:r>
            <a:endParaRPr lang="fa-I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/>
          <a:p>
            <a:r>
              <a:rPr lang="fa-IR" dirty="0" smtClean="0"/>
              <a:t>ارتباط ،کنترل وهماهنگی بدن علاوه بر دستگاه عصبی به وسیله </a:t>
            </a:r>
            <a:r>
              <a:rPr lang="fa-IR" dirty="0" smtClean="0">
                <a:solidFill>
                  <a:srgbClr val="FF0000"/>
                </a:solidFill>
              </a:rPr>
              <a:t>دستگاه هورمونی </a:t>
            </a:r>
            <a:r>
              <a:rPr lang="fa-IR" dirty="0" smtClean="0"/>
              <a:t>نیز انجام می شود</a:t>
            </a:r>
            <a:endParaRPr lang="fa-IR" dirty="0"/>
          </a:p>
        </p:txBody>
      </p:sp>
      <p:pic>
        <p:nvPicPr>
          <p:cNvPr id="9" name="Content Placeholder 8" descr="452.pn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57200" y="1428736"/>
            <a:ext cx="4114800" cy="5214974"/>
          </a:xfrm>
        </p:spPr>
      </p:pic>
    </p:spTree>
    <p:extLst>
      <p:ext uri="{BB962C8B-B14F-4D97-AF65-F5344CB8AC3E}">
        <p14:creationId xmlns:p14="http://schemas.microsoft.com/office/powerpoint/2010/main" val="1468709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70" decel="100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770" decel="100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5" dur="77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70" decel="100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770" decel="100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6" dur="77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gradFill flip="none" rotWithShape="1">
            <a:gsLst>
              <a:gs pos="0">
                <a:schemeClr val="accent3">
                  <a:tint val="50000"/>
                  <a:satMod val="30000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t">
            <a:noAutofit/>
          </a:bodyPr>
          <a:lstStyle/>
          <a:p>
            <a:r>
              <a:rPr lang="fa-IR" sz="5400" b="1" dirty="0" smtClean="0">
                <a:solidFill>
                  <a:schemeClr val="accent6">
                    <a:lumMod val="75000"/>
                  </a:schemeClr>
                </a:solidFill>
                <a:cs typeface="B Mitra" pitchFamily="2" charset="-78"/>
              </a:rPr>
              <a:t>مقدمه</a:t>
            </a:r>
            <a:r>
              <a:rPr lang="fa-IR" sz="5400" b="1" dirty="0" smtClean="0"/>
              <a:t> </a:t>
            </a:r>
            <a:br>
              <a:rPr lang="fa-IR" sz="5400" b="1" dirty="0" smtClean="0"/>
            </a:br>
            <a:endParaRPr lang="fa-IR" sz="54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fa-IR" dirty="0" smtClean="0"/>
              <a:t>سیستم غده‌های داخلی مجموعه‌ای از غده‌های درون ریز پراکنده در نقاط مختلف بدن است. هر یک از غده‌های این سیستم با ترشح </a:t>
            </a:r>
            <a:r>
              <a:rPr lang="fa-IR" dirty="0" smtClean="0">
                <a:hlinkClick r:id="rId2" tooltip="هورمون"/>
              </a:rPr>
              <a:t>هورمون</a:t>
            </a:r>
            <a:r>
              <a:rPr lang="fa-IR" dirty="0" smtClean="0"/>
              <a:t> خاص خود ، اعمال ویژه‌ای را در </a:t>
            </a:r>
            <a:r>
              <a:rPr lang="fa-IR" dirty="0" smtClean="0">
                <a:hlinkClick r:id="rId3" tooltip="بدن انسان"/>
              </a:rPr>
              <a:t>بدن</a:t>
            </a:r>
            <a:r>
              <a:rPr lang="fa-IR" dirty="0" smtClean="0"/>
              <a:t> سبب می‌شوند. در عین حال بسیاری از فرایندهای زیستی بدن تحت تاثیر مجموعه‌ای از غده‌های داخلی و در ارتباط متقابل بین آنها انجام می‌پذیرد. این ارتباط متقابل تحت تاثیر مجموعه </a:t>
            </a:r>
            <a:r>
              <a:rPr lang="fa-IR" dirty="0" smtClean="0">
                <a:hlinkClick r:id="rId4" tooltip="هیپوتالاموس"/>
              </a:rPr>
              <a:t>هیپوتالاموس</a:t>
            </a:r>
            <a:r>
              <a:rPr lang="fa-IR" dirty="0" smtClean="0"/>
              <a:t> ، </a:t>
            </a:r>
            <a:r>
              <a:rPr lang="fa-IR" dirty="0" smtClean="0">
                <a:hlinkClick r:id="rId5" tooltip=" غده هیپوفیز"/>
              </a:rPr>
              <a:t>غده هیپوفیز</a:t>
            </a:r>
            <a:r>
              <a:rPr lang="fa-IR" dirty="0" smtClean="0"/>
              <a:t> بوجود می‌آید و در کنار آن تمام غدد داخلی را با هیپوتالاموس و </a:t>
            </a:r>
            <a:r>
              <a:rPr lang="fa-IR" dirty="0" smtClean="0">
                <a:hlinkClick r:id="rId6" tooltip="ساختار سیستم عصبی مرکزی"/>
              </a:rPr>
              <a:t>ساختار سیستم عصبی مرکزی</a:t>
            </a:r>
            <a:r>
              <a:rPr lang="fa-IR" dirty="0" smtClean="0"/>
              <a:t> مرتبط می‌کند.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296885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fa-IR" dirty="0" smtClean="0">
                <a:solidFill>
                  <a:srgbClr val="D762EA"/>
                </a:solidFill>
              </a:rPr>
              <a:t>هورمون ها</a:t>
            </a:r>
            <a:endParaRPr lang="fa-IR" dirty="0">
              <a:solidFill>
                <a:srgbClr val="D762EA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00034" y="1571612"/>
            <a:ext cx="8229600" cy="452596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fa-IR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ترکیبات شیمیایی خاصی </a:t>
            </a:r>
            <a:r>
              <a:rPr lang="fa-IR" dirty="0" smtClean="0"/>
              <a:t>هستند که ازغدد درون ریز به مقدار کم ترشح و توسط خون به تمام نقاط بدن فرستاده می شوند و اندام یا اندام های هدف را تحت تـأثیر خود قرار داده وفعالیت های آن ها را تنظیم می کنند</a:t>
            </a:r>
          </a:p>
          <a:p>
            <a:pPr marL="514350" indent="-514350">
              <a:buFont typeface="+mj-lt"/>
              <a:buAutoNum type="alphaUcPeriod"/>
            </a:pPr>
            <a:r>
              <a:rPr lang="fa-IR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اندام هدف:</a:t>
            </a:r>
            <a:r>
              <a:rPr lang="fa-IR" dirty="0" smtClean="0">
                <a:solidFill>
                  <a:schemeClr val="tx1"/>
                </a:solidFill>
              </a:rPr>
              <a:t>شامل</a:t>
            </a:r>
            <a:r>
              <a:rPr lang="fa-IR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fa-IR" dirty="0" smtClean="0"/>
              <a:t>مجموعه خاصی از </a:t>
            </a:r>
            <a:br>
              <a:rPr lang="fa-IR" dirty="0" smtClean="0"/>
            </a:br>
            <a:r>
              <a:rPr lang="fa-IR" dirty="0" smtClean="0"/>
              <a:t>سلول های حساس به یک هورمون</a:t>
            </a:r>
            <a:br>
              <a:rPr lang="fa-IR" dirty="0" smtClean="0"/>
            </a:br>
            <a:r>
              <a:rPr lang="fa-IR" dirty="0" smtClean="0"/>
              <a:t> است</a:t>
            </a:r>
            <a:br>
              <a:rPr lang="fa-IR" dirty="0" smtClean="0"/>
            </a:br>
            <a:endParaRPr lang="fa-IR" dirty="0"/>
          </a:p>
        </p:txBody>
      </p:sp>
      <p:pic>
        <p:nvPicPr>
          <p:cNvPr id="7" name="Picture 6" descr="1254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3643314"/>
            <a:ext cx="2857520" cy="2286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592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928646"/>
          <a:ext cx="9144000" cy="59293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8" name="Group 7"/>
          <p:cNvGrpSpPr/>
          <p:nvPr/>
        </p:nvGrpSpPr>
        <p:grpSpPr>
          <a:xfrm rot="2100439">
            <a:off x="3194537" y="1554078"/>
            <a:ext cx="1203102" cy="60155"/>
            <a:chOff x="1520052" y="2338426"/>
            <a:chExt cx="1203102" cy="60155"/>
          </a:xfrm>
        </p:grpSpPr>
        <p:sp>
          <p:nvSpPr>
            <p:cNvPr id="9" name="Straight Connector 3"/>
            <p:cNvSpPr/>
            <p:nvPr/>
          </p:nvSpPr>
          <p:spPr>
            <a:xfrm rot="10883629">
              <a:off x="1520052" y="2346553"/>
              <a:ext cx="1203102" cy="43901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21950"/>
                  </a:moveTo>
                  <a:lnTo>
                    <a:pt x="1203102" y="21950"/>
                  </a:lnTo>
                </a:path>
              </a:pathLst>
            </a:custGeom>
            <a:noFill/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tint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Straight Connector 4"/>
            <p:cNvSpPr/>
            <p:nvPr/>
          </p:nvSpPr>
          <p:spPr>
            <a:xfrm rot="21683629">
              <a:off x="2091526" y="2338426"/>
              <a:ext cx="60155" cy="6015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algn="ctr" defTabSz="5334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a-IR" sz="120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 rot="20787894">
            <a:off x="3071802" y="2786058"/>
            <a:ext cx="1203102" cy="60155"/>
            <a:chOff x="1520052" y="2338426"/>
            <a:chExt cx="1203102" cy="60155"/>
          </a:xfrm>
        </p:grpSpPr>
        <p:sp>
          <p:nvSpPr>
            <p:cNvPr id="12" name="Straight Connector 3"/>
            <p:cNvSpPr/>
            <p:nvPr/>
          </p:nvSpPr>
          <p:spPr>
            <a:xfrm rot="10883629">
              <a:off x="1520052" y="2346553"/>
              <a:ext cx="1203102" cy="43901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21950"/>
                  </a:moveTo>
                  <a:lnTo>
                    <a:pt x="1203102" y="21950"/>
                  </a:lnTo>
                </a:path>
              </a:pathLst>
            </a:custGeom>
            <a:noFill/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tint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Straight Connector 4"/>
            <p:cNvSpPr/>
            <p:nvPr/>
          </p:nvSpPr>
          <p:spPr>
            <a:xfrm rot="21683629">
              <a:off x="2091526" y="2338426"/>
              <a:ext cx="60155" cy="6015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algn="ctr" defTabSz="5334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a-IR" sz="120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285984" y="4786322"/>
            <a:ext cx="1071570" cy="500066"/>
            <a:chOff x="285733" y="2571771"/>
            <a:chExt cx="1301162" cy="688446"/>
          </a:xfrm>
        </p:grpSpPr>
        <p:sp>
          <p:nvSpPr>
            <p:cNvPr id="15" name="Rounded Rectangle 14"/>
            <p:cNvSpPr/>
            <p:nvPr/>
          </p:nvSpPr>
          <p:spPr>
            <a:xfrm>
              <a:off x="285733" y="2571771"/>
              <a:ext cx="1301162" cy="68844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r" rtl="1"/>
              <a:r>
                <a:rPr lang="fa-IR" dirty="0" smtClean="0">
                  <a:solidFill>
                    <a:prstClr val="white"/>
                  </a:solidFill>
                  <a:hlinkClick r:id="rId7" action="ppaction://hlinksldjump"/>
                </a:rPr>
                <a:t>لوزالمعده</a:t>
              </a:r>
              <a:endParaRPr lang="fa-IR" dirty="0">
                <a:solidFill>
                  <a:prstClr val="white"/>
                </a:solidFill>
              </a:endParaRPr>
            </a:p>
          </p:txBody>
        </p:sp>
        <p:sp>
          <p:nvSpPr>
            <p:cNvPr id="16" name="Rounded Rectangle 4"/>
            <p:cNvSpPr/>
            <p:nvPr/>
          </p:nvSpPr>
          <p:spPr>
            <a:xfrm>
              <a:off x="305897" y="2591935"/>
              <a:ext cx="1260834" cy="6481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algn="ctr" defTabSz="5334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a-IR" sz="1200">
                <a:solidFill>
                  <a:prstClr val="white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734644" y="2714620"/>
            <a:ext cx="1352436" cy="688446"/>
            <a:chOff x="305897" y="2571771"/>
            <a:chExt cx="1352436" cy="688446"/>
          </a:xfrm>
        </p:grpSpPr>
        <p:sp>
          <p:nvSpPr>
            <p:cNvPr id="18" name="Rounded Rectangle 17"/>
            <p:cNvSpPr/>
            <p:nvPr/>
          </p:nvSpPr>
          <p:spPr>
            <a:xfrm>
              <a:off x="357171" y="2571771"/>
              <a:ext cx="1301162" cy="68844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r" rtl="1"/>
              <a:r>
                <a:rPr lang="fa-IR" sz="2800" b="1" i="1" dirty="0" smtClean="0">
                  <a:solidFill>
                    <a:prstClr val="white"/>
                  </a:solidFill>
                </a:rPr>
                <a:t>محیطی</a:t>
              </a:r>
              <a:endParaRPr lang="fa-IR" sz="2800" b="1" i="1" dirty="0">
                <a:solidFill>
                  <a:prstClr val="white"/>
                </a:solidFill>
              </a:endParaRPr>
            </a:p>
          </p:txBody>
        </p:sp>
        <p:sp>
          <p:nvSpPr>
            <p:cNvPr id="19" name="Rounded Rectangle 4"/>
            <p:cNvSpPr/>
            <p:nvPr/>
          </p:nvSpPr>
          <p:spPr>
            <a:xfrm>
              <a:off x="305897" y="2591935"/>
              <a:ext cx="1260834" cy="6481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algn="ctr" defTabSz="5334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a-IR" sz="1200">
                <a:solidFill>
                  <a:prstClr val="white"/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000232" y="642918"/>
            <a:ext cx="1352436" cy="688446"/>
            <a:chOff x="214295" y="2571771"/>
            <a:chExt cx="1352436" cy="688446"/>
          </a:xfrm>
        </p:grpSpPr>
        <p:sp>
          <p:nvSpPr>
            <p:cNvPr id="21" name="Rounded Rectangle 20"/>
            <p:cNvSpPr/>
            <p:nvPr/>
          </p:nvSpPr>
          <p:spPr>
            <a:xfrm>
              <a:off x="214295" y="2571771"/>
              <a:ext cx="1301162" cy="68844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r" rtl="1"/>
              <a:r>
                <a:rPr lang="fa-IR" sz="2800" i="1" dirty="0" smtClean="0">
                  <a:solidFill>
                    <a:prstClr val="white"/>
                  </a:solidFill>
                </a:rPr>
                <a:t>مرکزی</a:t>
              </a:r>
              <a:endParaRPr lang="fa-IR" sz="2800" i="1" dirty="0">
                <a:solidFill>
                  <a:prstClr val="white"/>
                </a:solidFill>
              </a:endParaRPr>
            </a:p>
          </p:txBody>
        </p:sp>
        <p:sp>
          <p:nvSpPr>
            <p:cNvPr id="22" name="Rounded Rectangle 4"/>
            <p:cNvSpPr/>
            <p:nvPr/>
          </p:nvSpPr>
          <p:spPr>
            <a:xfrm>
              <a:off x="305897" y="2591935"/>
              <a:ext cx="1260834" cy="6481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algn="ctr" defTabSz="5334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a-IR" sz="1200">
                <a:solidFill>
                  <a:prstClr val="white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 rot="1658024">
            <a:off x="857224" y="714356"/>
            <a:ext cx="1203102" cy="60155"/>
            <a:chOff x="1520052" y="2338426"/>
            <a:chExt cx="1203102" cy="60155"/>
          </a:xfrm>
        </p:grpSpPr>
        <p:sp>
          <p:nvSpPr>
            <p:cNvPr id="24" name="Straight Connector 3"/>
            <p:cNvSpPr/>
            <p:nvPr/>
          </p:nvSpPr>
          <p:spPr>
            <a:xfrm rot="10883629">
              <a:off x="1520052" y="2346553"/>
              <a:ext cx="1203102" cy="43901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21950"/>
                  </a:moveTo>
                  <a:lnTo>
                    <a:pt x="1203102" y="21950"/>
                  </a:lnTo>
                </a:path>
              </a:pathLst>
            </a:custGeom>
            <a:noFill/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tint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Straight Connector 4"/>
            <p:cNvSpPr/>
            <p:nvPr/>
          </p:nvSpPr>
          <p:spPr>
            <a:xfrm rot="21683629">
              <a:off x="2091526" y="2338426"/>
              <a:ext cx="60155" cy="6015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algn="ctr" defTabSz="5334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a-IR" sz="120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 rot="19989781" flipV="1">
            <a:off x="905312" y="1387627"/>
            <a:ext cx="1203102" cy="500066"/>
            <a:chOff x="1520052" y="2338426"/>
            <a:chExt cx="1203102" cy="60155"/>
          </a:xfrm>
        </p:grpSpPr>
        <p:sp>
          <p:nvSpPr>
            <p:cNvPr id="27" name="Straight Connector 3"/>
            <p:cNvSpPr/>
            <p:nvPr/>
          </p:nvSpPr>
          <p:spPr>
            <a:xfrm rot="10883629">
              <a:off x="1520052" y="2346553"/>
              <a:ext cx="1203102" cy="43901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21950"/>
                  </a:moveTo>
                  <a:lnTo>
                    <a:pt x="1203102" y="21950"/>
                  </a:lnTo>
                </a:path>
              </a:pathLst>
            </a:custGeom>
            <a:noFill/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tint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" name="Straight Connector 4"/>
            <p:cNvSpPr/>
            <p:nvPr/>
          </p:nvSpPr>
          <p:spPr>
            <a:xfrm rot="21683629">
              <a:off x="2091526" y="2338426"/>
              <a:ext cx="60155" cy="6015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algn="ctr" defTabSz="5334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a-IR" sz="120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0" y="214290"/>
            <a:ext cx="1301162" cy="688446"/>
            <a:chOff x="285733" y="2571771"/>
            <a:chExt cx="1301162" cy="688446"/>
          </a:xfrm>
        </p:grpSpPr>
        <p:sp>
          <p:nvSpPr>
            <p:cNvPr id="33" name="Rounded Rectangle 32"/>
            <p:cNvSpPr/>
            <p:nvPr/>
          </p:nvSpPr>
          <p:spPr>
            <a:xfrm>
              <a:off x="285733" y="2571771"/>
              <a:ext cx="1301162" cy="68844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 rtl="1"/>
              <a:r>
                <a:rPr lang="fa-IR" sz="2800" b="1" i="1" dirty="0" smtClean="0">
                  <a:solidFill>
                    <a:prstClr val="white"/>
                  </a:solidFill>
                </a:rPr>
                <a:t>مغز</a:t>
              </a:r>
              <a:endParaRPr lang="fa-IR" sz="2800" b="1" i="1" dirty="0">
                <a:solidFill>
                  <a:prstClr val="white"/>
                </a:solidFill>
              </a:endParaRPr>
            </a:p>
          </p:txBody>
        </p:sp>
        <p:sp>
          <p:nvSpPr>
            <p:cNvPr id="34" name="Rounded Rectangle 4"/>
            <p:cNvSpPr/>
            <p:nvPr/>
          </p:nvSpPr>
          <p:spPr>
            <a:xfrm>
              <a:off x="305897" y="2591935"/>
              <a:ext cx="1260834" cy="6481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algn="ctr" defTabSz="5334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a-IR" sz="1200">
                <a:solidFill>
                  <a:prstClr val="white"/>
                </a:solidFill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0" y="1500174"/>
            <a:ext cx="1301162" cy="688446"/>
            <a:chOff x="285733" y="2571771"/>
            <a:chExt cx="1301162" cy="688446"/>
          </a:xfrm>
        </p:grpSpPr>
        <p:sp>
          <p:nvSpPr>
            <p:cNvPr id="36" name="Rounded Rectangle 35"/>
            <p:cNvSpPr/>
            <p:nvPr/>
          </p:nvSpPr>
          <p:spPr>
            <a:xfrm>
              <a:off x="285733" y="2571771"/>
              <a:ext cx="1301162" cy="68844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 rtl="1"/>
              <a:r>
                <a:rPr lang="fa-IR" sz="2800" i="1" dirty="0" smtClean="0">
                  <a:solidFill>
                    <a:prstClr val="white"/>
                  </a:solidFill>
                </a:rPr>
                <a:t>نخاع</a:t>
              </a:r>
              <a:endParaRPr lang="fa-IR" sz="2800" i="1" dirty="0">
                <a:solidFill>
                  <a:prstClr val="white"/>
                </a:solidFill>
              </a:endParaRPr>
            </a:p>
          </p:txBody>
        </p:sp>
        <p:sp>
          <p:nvSpPr>
            <p:cNvPr id="37" name="Rounded Rectangle 4"/>
            <p:cNvSpPr/>
            <p:nvPr/>
          </p:nvSpPr>
          <p:spPr>
            <a:xfrm>
              <a:off x="305897" y="2591935"/>
              <a:ext cx="1260834" cy="6481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algn="ctr" defTabSz="5334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a-IR" sz="1200">
                <a:solidFill>
                  <a:prstClr val="white"/>
                </a:solidFill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2000232" y="5286388"/>
            <a:ext cx="1293523" cy="487099"/>
            <a:chOff x="27343" y="2571771"/>
            <a:chExt cx="1559552" cy="688446"/>
          </a:xfrm>
        </p:grpSpPr>
        <p:sp>
          <p:nvSpPr>
            <p:cNvPr id="39" name="Rounded Rectangle 38"/>
            <p:cNvSpPr/>
            <p:nvPr/>
          </p:nvSpPr>
          <p:spPr>
            <a:xfrm>
              <a:off x="27343" y="2571771"/>
              <a:ext cx="1559552" cy="68844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r" rtl="1"/>
              <a:r>
                <a:rPr lang="fa-IR" dirty="0" smtClean="0">
                  <a:solidFill>
                    <a:prstClr val="white"/>
                  </a:solidFill>
                  <a:hlinkClick r:id="rId8" action="ppaction://hlinksldjump"/>
                </a:rPr>
                <a:t>پاراتیروئید</a:t>
              </a:r>
              <a:endParaRPr lang="fa-IR" dirty="0">
                <a:solidFill>
                  <a:prstClr val="white"/>
                </a:solidFill>
              </a:endParaRPr>
            </a:p>
          </p:txBody>
        </p:sp>
        <p:sp>
          <p:nvSpPr>
            <p:cNvPr id="40" name="Rounded Rectangle 4"/>
            <p:cNvSpPr/>
            <p:nvPr/>
          </p:nvSpPr>
          <p:spPr>
            <a:xfrm>
              <a:off x="305897" y="2591935"/>
              <a:ext cx="1260834" cy="6481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algn="ctr" defTabSz="5334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a-IR" sz="1200">
                <a:solidFill>
                  <a:prstClr val="white"/>
                </a:solidFill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2285984" y="3643314"/>
            <a:ext cx="1071570" cy="545570"/>
            <a:chOff x="285733" y="2571771"/>
            <a:chExt cx="1301162" cy="688446"/>
          </a:xfrm>
        </p:grpSpPr>
        <p:sp>
          <p:nvSpPr>
            <p:cNvPr id="42" name="Rounded Rectangle 41"/>
            <p:cNvSpPr/>
            <p:nvPr/>
          </p:nvSpPr>
          <p:spPr>
            <a:xfrm>
              <a:off x="285733" y="2571771"/>
              <a:ext cx="1301162" cy="68844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r" rtl="1"/>
              <a:r>
                <a:rPr lang="fa-IR" dirty="0" smtClean="0">
                  <a:solidFill>
                    <a:prstClr val="white"/>
                  </a:solidFill>
                  <a:hlinkClick r:id="rId9" action="ppaction://hlinksldjump"/>
                </a:rPr>
                <a:t>هیپوفیز</a:t>
              </a:r>
              <a:endParaRPr lang="fa-IR" dirty="0">
                <a:solidFill>
                  <a:prstClr val="white"/>
                </a:solidFill>
              </a:endParaRPr>
            </a:p>
          </p:txBody>
        </p:sp>
        <p:sp>
          <p:nvSpPr>
            <p:cNvPr id="43" name="Rounded Rectangle 4"/>
            <p:cNvSpPr/>
            <p:nvPr/>
          </p:nvSpPr>
          <p:spPr>
            <a:xfrm>
              <a:off x="305897" y="2591935"/>
              <a:ext cx="1260834" cy="6481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algn="ctr" defTabSz="5334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a-IR" sz="1200">
                <a:solidFill>
                  <a:prstClr val="white"/>
                </a:solidFill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2285984" y="4286256"/>
            <a:ext cx="1071570" cy="474132"/>
            <a:chOff x="285733" y="2571771"/>
            <a:chExt cx="1301162" cy="688446"/>
          </a:xfrm>
        </p:grpSpPr>
        <p:sp>
          <p:nvSpPr>
            <p:cNvPr id="45" name="Rounded Rectangle 44"/>
            <p:cNvSpPr/>
            <p:nvPr/>
          </p:nvSpPr>
          <p:spPr>
            <a:xfrm>
              <a:off x="285733" y="2571771"/>
              <a:ext cx="1301162" cy="68844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r" rtl="1"/>
              <a:r>
                <a:rPr lang="fa-IR" dirty="0" smtClean="0">
                  <a:solidFill>
                    <a:prstClr val="white"/>
                  </a:solidFill>
                  <a:hlinkClick r:id="rId10" action="ppaction://hlinksldjump"/>
                </a:rPr>
                <a:t>تیروئید</a:t>
              </a:r>
              <a:endParaRPr lang="fa-IR" dirty="0">
                <a:solidFill>
                  <a:prstClr val="white"/>
                </a:solidFill>
              </a:endParaRPr>
            </a:p>
          </p:txBody>
        </p:sp>
        <p:sp>
          <p:nvSpPr>
            <p:cNvPr id="46" name="Rounded Rectangle 4"/>
            <p:cNvSpPr/>
            <p:nvPr/>
          </p:nvSpPr>
          <p:spPr>
            <a:xfrm>
              <a:off x="305897" y="2591935"/>
              <a:ext cx="1260834" cy="6481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algn="ctr" defTabSz="5334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a-IR" sz="1200">
                <a:solidFill>
                  <a:prstClr val="white"/>
                </a:solidFill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2143108" y="6383844"/>
            <a:ext cx="1071570" cy="474156"/>
            <a:chOff x="285733" y="2571771"/>
            <a:chExt cx="1301162" cy="688446"/>
          </a:xfrm>
        </p:grpSpPr>
        <p:sp>
          <p:nvSpPr>
            <p:cNvPr id="48" name="Rounded Rectangle 47"/>
            <p:cNvSpPr/>
            <p:nvPr/>
          </p:nvSpPr>
          <p:spPr>
            <a:xfrm>
              <a:off x="285733" y="2571771"/>
              <a:ext cx="1301162" cy="68844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r" rtl="1"/>
              <a:r>
                <a:rPr lang="fa-IR" dirty="0" smtClean="0">
                  <a:solidFill>
                    <a:prstClr val="white"/>
                  </a:solidFill>
                  <a:hlinkClick r:id="rId11" action="ppaction://hlinksldjump"/>
                </a:rPr>
                <a:t>جنسی</a:t>
              </a:r>
              <a:endParaRPr lang="fa-IR" dirty="0">
                <a:solidFill>
                  <a:prstClr val="white"/>
                </a:solidFill>
              </a:endParaRPr>
            </a:p>
          </p:txBody>
        </p:sp>
        <p:sp>
          <p:nvSpPr>
            <p:cNvPr id="49" name="Rounded Rectangle 4"/>
            <p:cNvSpPr/>
            <p:nvPr/>
          </p:nvSpPr>
          <p:spPr>
            <a:xfrm>
              <a:off x="305897" y="2591935"/>
              <a:ext cx="1260834" cy="6481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algn="ctr" defTabSz="5334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a-IR" sz="1200">
                <a:solidFill>
                  <a:prstClr val="white"/>
                </a:solidFill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1928794" y="5786454"/>
            <a:ext cx="1285884" cy="500066"/>
            <a:chOff x="209194" y="2571771"/>
            <a:chExt cx="1377701" cy="688446"/>
          </a:xfrm>
        </p:grpSpPr>
        <p:sp>
          <p:nvSpPr>
            <p:cNvPr id="51" name="Rounded Rectangle 50"/>
            <p:cNvSpPr/>
            <p:nvPr/>
          </p:nvSpPr>
          <p:spPr>
            <a:xfrm>
              <a:off x="209194" y="2571771"/>
              <a:ext cx="1377701" cy="68844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r" rtl="1"/>
              <a:r>
                <a:rPr lang="fa-IR" dirty="0" smtClean="0">
                  <a:solidFill>
                    <a:prstClr val="white"/>
                  </a:solidFill>
                </a:rPr>
                <a:t>فوق </a:t>
              </a:r>
              <a:r>
                <a:rPr lang="fa-IR" dirty="0" smtClean="0">
                  <a:solidFill>
                    <a:prstClr val="white"/>
                  </a:solidFill>
                  <a:hlinkClick r:id="rId12" action="ppaction://hlinksldjump"/>
                </a:rPr>
                <a:t>کلیوی</a:t>
              </a:r>
              <a:endParaRPr lang="fa-IR" dirty="0">
                <a:solidFill>
                  <a:prstClr val="white"/>
                </a:solidFill>
              </a:endParaRPr>
            </a:p>
          </p:txBody>
        </p:sp>
        <p:sp>
          <p:nvSpPr>
            <p:cNvPr id="52" name="Rounded Rectangle 4"/>
            <p:cNvSpPr/>
            <p:nvPr/>
          </p:nvSpPr>
          <p:spPr>
            <a:xfrm>
              <a:off x="305897" y="2591935"/>
              <a:ext cx="1260834" cy="6481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algn="ctr" defTabSz="5334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a-IR" sz="1200">
                <a:solidFill>
                  <a:prstClr val="white"/>
                </a:solidFill>
              </a:endParaRPr>
            </a:p>
          </p:txBody>
        </p:sp>
      </p:grpSp>
      <p:cxnSp>
        <p:nvCxnSpPr>
          <p:cNvPr id="72" name="Straight Connector 71"/>
          <p:cNvCxnSpPr/>
          <p:nvPr/>
        </p:nvCxnSpPr>
        <p:spPr>
          <a:xfrm flipV="1">
            <a:off x="3143240" y="5500702"/>
            <a:ext cx="1143008" cy="4299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3428992" y="3929066"/>
            <a:ext cx="945300" cy="13702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flipV="1">
            <a:off x="3357554" y="5429264"/>
            <a:ext cx="1000132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3357554" y="5072074"/>
            <a:ext cx="928694" cy="3571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>
            <a:off x="3286116" y="4429132"/>
            <a:ext cx="1002444" cy="9273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 flipV="1">
            <a:off x="3214678" y="5572140"/>
            <a:ext cx="1143008" cy="9286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4487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7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770" decel="100000"/>
                                        <p:tgtEl>
                                          <p:spTgt spid="2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7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770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7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770" decel="100000"/>
                                        <p:tgtEl>
                                          <p:spTgt spid="1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8" dur="77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0" dur="77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70" decel="10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770" decel="100000"/>
                                        <p:tgtEl>
                                          <p:spTgt spid="3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9" dur="77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1" dur="77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770" decel="100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770" decel="100000"/>
                                        <p:tgtEl>
                                          <p:spTgt spid="3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0" dur="77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2" dur="77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770" decel="10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770" decel="100000"/>
                                        <p:tgtEl>
                                          <p:spTgt spid="4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6" dur="77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8" dur="77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770" decel="100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0" dur="770" decel="100000"/>
                                        <p:tgtEl>
                                          <p:spTgt spid="4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12" dur="77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14" dur="77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77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6" dur="770" decel="100000"/>
                                        <p:tgtEl>
                                          <p:spTgt spid="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28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30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770" decel="10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2" dur="770" decel="100000"/>
                                        <p:tgtEl>
                                          <p:spTgt spid="3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4" dur="77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46" dur="77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770" decel="100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8" dur="770" decel="100000"/>
                                        <p:tgtEl>
                                          <p:spTgt spid="5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0" dur="77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2" dur="77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6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770" decel="100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4" dur="770" decel="100000"/>
                                        <p:tgtEl>
                                          <p:spTgt spid="4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6" dur="77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8" dur="77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660232" y="188640"/>
            <a:ext cx="2170584" cy="639762"/>
          </a:xfrm>
          <a:solidFill>
            <a:srgbClr val="FF6699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fa-IR" sz="2400" dirty="0" smtClean="0">
                <a:solidFill>
                  <a:srgbClr val="C00000"/>
                </a:solidFill>
                <a:cs typeface="B Titr" pitchFamily="2" charset="-78"/>
              </a:rPr>
              <a:t>تنظیمات هورمونی</a:t>
            </a:r>
            <a:endParaRPr lang="en-US" sz="2400" dirty="0">
              <a:solidFill>
                <a:srgbClr val="C00000"/>
              </a:solidFill>
              <a:cs typeface="B Titr" pitchFamily="2" charset="-78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3568" y="1052736"/>
            <a:ext cx="8229600" cy="1345704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algn="r" rtl="1">
              <a:buNone/>
            </a:pPr>
            <a:r>
              <a:rPr lang="fa-IR" sz="2400" dirty="0" smtClean="0">
                <a:solidFill>
                  <a:srgbClr val="C00000"/>
                </a:solidFill>
                <a:cs typeface="B Titr" panose="00000700000000000000" pitchFamily="2" charset="-78"/>
              </a:rPr>
              <a:t>  </a:t>
            </a:r>
            <a:r>
              <a:rPr lang="fa-IR" sz="2400" dirty="0" smtClean="0">
                <a:solidFill>
                  <a:srgbClr val="FF0000"/>
                </a:solidFill>
                <a:cs typeface="B Titr" pitchFamily="2" charset="-78"/>
              </a:rPr>
              <a:t>ساختار:</a:t>
            </a:r>
          </a:p>
          <a:p>
            <a:pPr algn="r" rtl="1">
              <a:buNone/>
            </a:pPr>
            <a:r>
              <a:rPr lang="fa-IR" sz="2800" dirty="0" smtClean="0">
                <a:cs typeface="B Titr" panose="00000700000000000000" pitchFamily="2" charset="-78"/>
              </a:rPr>
              <a:t>گروهی</a:t>
            </a:r>
            <a:r>
              <a:rPr lang="fa-IR" sz="2400" dirty="0" smtClean="0">
                <a:cs typeface="B Titr" panose="00000700000000000000" pitchFamily="2" charset="-78"/>
              </a:rPr>
              <a:t> از</a:t>
            </a:r>
            <a:r>
              <a:rPr lang="en-US" sz="2400" dirty="0" smtClean="0">
                <a:cs typeface="B Titr" panose="00000700000000000000" pitchFamily="2" charset="-78"/>
              </a:rPr>
              <a:t> </a:t>
            </a:r>
            <a:r>
              <a:rPr lang="fa-IR" sz="2400" dirty="0" smtClean="0">
                <a:cs typeface="B Titr" panose="00000700000000000000" pitchFamily="2" charset="-78"/>
              </a:rPr>
              <a:t>غدد</a:t>
            </a:r>
            <a:r>
              <a:rPr lang="en-US" sz="2400" dirty="0" smtClean="0">
                <a:cs typeface="B Titr" panose="00000700000000000000" pitchFamily="2" charset="-78"/>
              </a:rPr>
              <a:t> </a:t>
            </a:r>
            <a:r>
              <a:rPr lang="fa-IR" sz="2400" dirty="0" smtClean="0">
                <a:cs typeface="B Titr" panose="00000700000000000000" pitchFamily="2" charset="-78"/>
              </a:rPr>
              <a:t>و</a:t>
            </a:r>
            <a:r>
              <a:rPr lang="en-US" sz="2400" dirty="0" smtClean="0">
                <a:cs typeface="B Titr" panose="00000700000000000000" pitchFamily="2" charset="-78"/>
              </a:rPr>
              <a:t> </a:t>
            </a:r>
            <a:r>
              <a:rPr lang="fa-IR" sz="2400" dirty="0" smtClean="0">
                <a:cs typeface="B Titr" panose="00000700000000000000" pitchFamily="2" charset="-78"/>
              </a:rPr>
              <a:t>سلولها که هورمون تولید</a:t>
            </a:r>
            <a:r>
              <a:rPr lang="en-US" sz="2400" dirty="0" smtClean="0">
                <a:cs typeface="B Titr" panose="00000700000000000000" pitchFamily="2" charset="-78"/>
              </a:rPr>
              <a:t> </a:t>
            </a:r>
            <a:r>
              <a:rPr lang="fa-IR" sz="2400" dirty="0" smtClean="0">
                <a:cs typeface="B Titr" panose="00000700000000000000" pitchFamily="2" charset="-78"/>
              </a:rPr>
              <a:t>می</a:t>
            </a:r>
            <a:r>
              <a:rPr lang="en-US" sz="2400" dirty="0" smtClean="0">
                <a:cs typeface="B Titr" panose="00000700000000000000" pitchFamily="2" charset="-78"/>
              </a:rPr>
              <a:t> </a:t>
            </a:r>
            <a:r>
              <a:rPr lang="fa-IR" sz="2400" dirty="0" smtClean="0">
                <a:cs typeface="B Titr" panose="00000700000000000000" pitchFamily="2" charset="-78"/>
              </a:rPr>
              <a:t>کنند. </a:t>
            </a:r>
          </a:p>
          <a:p>
            <a:pPr algn="r" rtl="1">
              <a:buNone/>
            </a:pPr>
            <a:endParaRPr lang="fa-IR" sz="2400" dirty="0" smtClean="0">
              <a:cs typeface="B Titr" panose="00000700000000000000" pitchFamily="2" charset="-78"/>
            </a:endParaRPr>
          </a:p>
          <a:p>
            <a:pPr algn="r" rtl="1">
              <a:buNone/>
            </a:pPr>
            <a:r>
              <a:rPr lang="fa-IR" sz="2400" dirty="0" smtClean="0">
                <a:solidFill>
                  <a:srgbClr val="C00000"/>
                </a:solidFill>
                <a:cs typeface="B Titr" pitchFamily="2" charset="-78"/>
              </a:rPr>
              <a:t>عملکرد:</a:t>
            </a:r>
            <a:r>
              <a:rPr lang="fa-IR" sz="2400" dirty="0" smtClean="0">
                <a:cs typeface="B Titr" panose="00000700000000000000" pitchFamily="2" charset="-78"/>
              </a:rPr>
              <a:t> </a:t>
            </a:r>
            <a:r>
              <a:rPr lang="fa-IR" sz="2400" b="1" dirty="0" smtClean="0">
                <a:cs typeface="B Titr" panose="00000700000000000000" pitchFamily="2" charset="-78"/>
              </a:rPr>
              <a:t>تنظیم اعمال بدن و ایجاد</a:t>
            </a:r>
            <a:r>
              <a:rPr lang="en-US" sz="2400" b="1" dirty="0" smtClean="0">
                <a:cs typeface="B Titr" panose="00000700000000000000" pitchFamily="2" charset="-78"/>
              </a:rPr>
              <a:t> </a:t>
            </a:r>
            <a:r>
              <a:rPr lang="fa-IR" sz="2400" b="1" dirty="0" smtClean="0">
                <a:cs typeface="B Titr" panose="00000700000000000000" pitchFamily="2" charset="-78"/>
              </a:rPr>
              <a:t>ارتباط وهماهنگی بین بخشهای مختلف بدن باهمکاری دستگاه عصبی</a:t>
            </a:r>
            <a:r>
              <a:rPr lang="en-US" sz="2400" b="1" dirty="0" smtClean="0">
                <a:cs typeface="B Titr" panose="00000700000000000000" pitchFamily="2" charset="-78"/>
              </a:rPr>
              <a:t>.</a:t>
            </a:r>
            <a:endParaRPr lang="en-US" sz="2400" b="1" dirty="0" smtClean="0">
              <a:solidFill>
                <a:srgbClr val="C00000"/>
              </a:solidFill>
              <a:cs typeface="B Titr" panose="00000700000000000000" pitchFamily="2" charset="-78"/>
            </a:endParaRPr>
          </a:p>
          <a:p>
            <a:pPr algn="ctr" rtl="1">
              <a:buNone/>
            </a:pPr>
            <a:endParaRPr lang="fa-IR" sz="2400" dirty="0" smtClean="0">
              <a:cs typeface="B Titr" panose="00000700000000000000" pitchFamily="2" charset="-78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83568" y="2708920"/>
            <a:ext cx="3168352" cy="3024336"/>
            <a:chOff x="1043608" y="2348880"/>
            <a:chExt cx="2376264" cy="3014872"/>
          </a:xfrm>
        </p:grpSpPr>
        <p:pic>
          <p:nvPicPr>
            <p:cNvPr id="6" name="Picture 5" descr="endocrine_system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43608" y="2534112"/>
              <a:ext cx="2376264" cy="2829640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1979712" y="2348880"/>
              <a:ext cx="1152128" cy="288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0" name="Rectangle 9"/>
          <p:cNvSpPr/>
          <p:nvPr/>
        </p:nvSpPr>
        <p:spPr>
          <a:xfrm>
            <a:off x="5652120" y="2636912"/>
            <a:ext cx="3024336" cy="79208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r" rtl="1">
              <a:spcBef>
                <a:spcPct val="0"/>
              </a:spcBef>
              <a:defRPr/>
            </a:pPr>
            <a:r>
              <a:rPr lang="fa-IR" dirty="0" smtClean="0">
                <a:solidFill>
                  <a:srgbClr val="C00000"/>
                </a:solidFill>
                <a:cs typeface="B Titr" pitchFamily="2" charset="-78"/>
              </a:rPr>
              <a:t>مواردی از تنظیمات هورمونی</a:t>
            </a:r>
            <a:endParaRPr lang="en-US" dirty="0">
              <a:solidFill>
                <a:srgbClr val="C00000"/>
              </a:solidFill>
              <a:cs typeface="B Titr" pitchFamily="2" charset="-78"/>
            </a:endParaRPr>
          </a:p>
        </p:txBody>
      </p:sp>
      <p:sp>
        <p:nvSpPr>
          <p:cNvPr id="11" name="Content Placeholder 1"/>
          <p:cNvSpPr txBox="1">
            <a:spLocks/>
          </p:cNvSpPr>
          <p:nvPr/>
        </p:nvSpPr>
        <p:spPr>
          <a:xfrm>
            <a:off x="4644008" y="3717032"/>
            <a:ext cx="4197152" cy="2016224"/>
          </a:xfrm>
          <a:prstGeom prst="rect">
            <a:avLst/>
          </a:prstGeom>
          <a:solidFill>
            <a:srgbClr val="FF6699"/>
          </a:solidFill>
          <a:ln w="9525" cap="flat" cmpd="sng" algn="ctr">
            <a:noFill/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>
            <a:noAutofit/>
          </a:bodyPr>
          <a:lstStyle/>
          <a:p>
            <a:pPr marL="274320" marR="0" lvl="0" indent="-27432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q"/>
              <a:tabLst/>
              <a:defRPr/>
            </a:pPr>
            <a:r>
              <a:rPr kumimoji="0" lang="fa-IR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B Titr" panose="00000700000000000000" pitchFamily="2" charset="-78"/>
              </a:rPr>
              <a:t>تنظیم رشد</a:t>
            </a:r>
          </a:p>
          <a:p>
            <a:pPr marL="274320" marR="0" lvl="0" indent="-27432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q"/>
              <a:tabLst/>
              <a:defRPr/>
            </a:pPr>
            <a:r>
              <a:rPr kumimoji="0" lang="fa-IR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B Titr" panose="00000700000000000000" pitchFamily="2" charset="-78"/>
              </a:rPr>
              <a:t>تنظیم سوخت و ساز بدن </a:t>
            </a:r>
          </a:p>
          <a:p>
            <a:pPr marL="274320" marR="0" lvl="0" indent="-27432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q"/>
              <a:tabLst/>
              <a:defRPr/>
            </a:pPr>
            <a:r>
              <a:rPr kumimoji="0" lang="fa-IR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B Titr" panose="00000700000000000000" pitchFamily="2" charset="-78"/>
              </a:rPr>
              <a:t>تنظیم کلسیم خون</a:t>
            </a:r>
          </a:p>
          <a:p>
            <a:pPr marL="274320" marR="0" lvl="0" indent="-27432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q"/>
              <a:tabLst/>
              <a:defRPr/>
            </a:pPr>
            <a:r>
              <a:rPr kumimoji="0" lang="fa-IR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B Titr" panose="00000700000000000000" pitchFamily="2" charset="-78"/>
              </a:rPr>
              <a:t>بروز صفات ثانویه جنسی</a:t>
            </a:r>
          </a:p>
          <a:p>
            <a:pPr marL="274320" marR="0" lvl="0" indent="-27432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q"/>
              <a:tabLst/>
              <a:defRPr/>
            </a:pPr>
            <a:r>
              <a:rPr kumimoji="0" lang="fa-IR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B Titr" panose="00000700000000000000" pitchFamily="2" charset="-78"/>
              </a:rPr>
              <a:t>آماده سازی بدن برای مقابله با اثرهای روحی و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B Titr" panose="00000700000000000000" pitchFamily="2" charset="-78"/>
              </a:rPr>
              <a:t> </a:t>
            </a:r>
            <a:r>
              <a:rPr kumimoji="0" lang="fa-IR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B Titr" panose="00000700000000000000" pitchFamily="2" charset="-78"/>
              </a:rPr>
              <a:t>جسمی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B Titr" panose="000007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build="p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580112" y="381000"/>
            <a:ext cx="3106688" cy="990600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fa-IR" sz="4000" dirty="0" smtClean="0">
                <a:solidFill>
                  <a:srgbClr val="FF0000"/>
                </a:solidFill>
                <a:cs typeface="B Titr" pitchFamily="2" charset="-78"/>
              </a:rPr>
              <a:t>هورمون رشد</a:t>
            </a:r>
            <a:endParaRPr lang="fa-IR" sz="4000" dirty="0">
              <a:solidFill>
                <a:srgbClr val="FF0000"/>
              </a:solidFill>
              <a:cs typeface="B Titr" pitchFamily="2" charset="-78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672480"/>
          </a:xfr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/>
          <a:p>
            <a:pPr marL="109728" indent="0" algn="r" rtl="1">
              <a:buNone/>
            </a:pPr>
            <a:r>
              <a:rPr lang="fa-IR" sz="2000" b="1" dirty="0" smtClean="0">
                <a:cs typeface="B Titr" panose="00000700000000000000" pitchFamily="2" charset="-78"/>
              </a:rPr>
              <a:t>مهمترین هورمون تنظیم کننده رشد بدن ما است و از</a:t>
            </a:r>
            <a:r>
              <a:rPr lang="en-US" sz="2000" b="1" dirty="0" smtClean="0">
                <a:cs typeface="B Titr" panose="00000700000000000000" pitchFamily="2" charset="-78"/>
              </a:rPr>
              <a:t> </a:t>
            </a:r>
            <a:r>
              <a:rPr lang="fa-IR" sz="2000" b="1" dirty="0" smtClean="0">
                <a:cs typeface="B Titr" panose="00000700000000000000" pitchFamily="2" charset="-78"/>
              </a:rPr>
              <a:t>غده ی </a:t>
            </a:r>
            <a:r>
              <a:rPr lang="fa-IR" sz="2000" b="1" dirty="0" smtClean="0">
                <a:solidFill>
                  <a:srgbClr val="FF0000"/>
                </a:solidFill>
                <a:cs typeface="B Titr" panose="00000700000000000000" pitchFamily="2" charset="-78"/>
              </a:rPr>
              <a:t>هیپوفیز</a:t>
            </a:r>
            <a:r>
              <a:rPr lang="fa-IR" sz="2000" b="1" dirty="0" smtClean="0">
                <a:cs typeface="B Titr" panose="00000700000000000000" pitchFamily="2" charset="-78"/>
              </a:rPr>
              <a:t> ترشح می شود.</a:t>
            </a:r>
          </a:p>
          <a:p>
            <a:pPr marL="109728" indent="0" algn="r">
              <a:buNone/>
            </a:pPr>
            <a:r>
              <a:rPr lang="fa-IR" sz="2400" dirty="0" smtClean="0">
                <a:cs typeface="B Titr" panose="00000700000000000000" pitchFamily="2" charset="-78"/>
              </a:rPr>
              <a:t>            </a:t>
            </a:r>
          </a:p>
        </p:txBody>
      </p:sp>
      <p:pic>
        <p:nvPicPr>
          <p:cNvPr id="6" name="Picture 5" descr="Growth-hormone-pituitary-gla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3068960"/>
            <a:ext cx="3456384" cy="2857500"/>
          </a:xfrm>
          <a:prstGeom prst="rect">
            <a:avLst/>
          </a:prstGeom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400057990"/>
              </p:ext>
            </p:extLst>
          </p:nvPr>
        </p:nvGraphicFramePr>
        <p:xfrm>
          <a:off x="4355976" y="2636912"/>
          <a:ext cx="4367808" cy="3168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338413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build="p" animBg="1"/>
      <p:bldGraphic spid="5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5536" y="548680"/>
            <a:ext cx="8229600" cy="1224136"/>
          </a:xfr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109728" indent="0" algn="r" rtl="1">
              <a:buNone/>
            </a:pPr>
            <a:endParaRPr lang="fa-IR" sz="2000" b="1" dirty="0" smtClean="0">
              <a:solidFill>
                <a:srgbClr val="0070C0"/>
              </a:solidFill>
              <a:cs typeface="B Titr" panose="00000700000000000000" pitchFamily="2" charset="-78"/>
            </a:endParaRPr>
          </a:p>
          <a:p>
            <a:pPr marL="109728" indent="0" algn="r" rtl="1">
              <a:buNone/>
            </a:pPr>
            <a:r>
              <a:rPr lang="fa-IR" sz="2000" b="1" dirty="0" smtClean="0">
                <a:solidFill>
                  <a:srgbClr val="0070C0"/>
                </a:solidFill>
                <a:cs typeface="B Titr" panose="00000700000000000000" pitchFamily="2" charset="-78"/>
              </a:rPr>
              <a:t>اگردردوران رشد</a:t>
            </a:r>
            <a:r>
              <a:rPr lang="en-US" sz="2000" b="1" dirty="0" smtClean="0">
                <a:solidFill>
                  <a:srgbClr val="0070C0"/>
                </a:solidFill>
                <a:cs typeface="B Titr" panose="00000700000000000000" pitchFamily="2" charset="-78"/>
              </a:rPr>
              <a:t> </a:t>
            </a:r>
            <a:r>
              <a:rPr lang="fa-IR" sz="2000" b="1" dirty="0" smtClean="0">
                <a:solidFill>
                  <a:srgbClr val="0070C0"/>
                </a:solidFill>
                <a:cs typeface="B Titr" panose="00000700000000000000" pitchFamily="2" charset="-78"/>
              </a:rPr>
              <a:t>هورمون رشد کم ترشح شود فرد کوتاه قد می</a:t>
            </a:r>
            <a:r>
              <a:rPr lang="en-US" sz="2000" b="1" dirty="0" smtClean="0">
                <a:solidFill>
                  <a:srgbClr val="0070C0"/>
                </a:solidFill>
                <a:cs typeface="B Titr" panose="00000700000000000000" pitchFamily="2" charset="-78"/>
              </a:rPr>
              <a:t> </a:t>
            </a:r>
            <a:r>
              <a:rPr lang="fa-IR" sz="2000" b="1" dirty="0" smtClean="0">
                <a:solidFill>
                  <a:srgbClr val="0070C0"/>
                </a:solidFill>
                <a:cs typeface="B Titr" panose="00000700000000000000" pitchFamily="2" charset="-78"/>
              </a:rPr>
              <a:t>شود و اگر بیش از اندازه ترشح شود فرد</a:t>
            </a:r>
            <a:r>
              <a:rPr lang="en-US" sz="2000" b="1" dirty="0" smtClean="0">
                <a:solidFill>
                  <a:srgbClr val="0070C0"/>
                </a:solidFill>
                <a:cs typeface="B Titr" panose="00000700000000000000" pitchFamily="2" charset="-78"/>
              </a:rPr>
              <a:t> </a:t>
            </a:r>
            <a:r>
              <a:rPr lang="fa-IR" sz="2000" b="1" dirty="0" smtClean="0">
                <a:solidFill>
                  <a:srgbClr val="0070C0"/>
                </a:solidFill>
                <a:cs typeface="B Titr" panose="00000700000000000000" pitchFamily="2" charset="-78"/>
              </a:rPr>
              <a:t>قد</a:t>
            </a:r>
            <a:r>
              <a:rPr lang="en-US" sz="2000" b="1" dirty="0" smtClean="0">
                <a:solidFill>
                  <a:srgbClr val="0070C0"/>
                </a:solidFill>
                <a:cs typeface="B Titr" panose="00000700000000000000" pitchFamily="2" charset="-78"/>
              </a:rPr>
              <a:t> </a:t>
            </a:r>
            <a:r>
              <a:rPr lang="fa-IR" sz="2000" b="1" dirty="0" smtClean="0">
                <a:solidFill>
                  <a:srgbClr val="0070C0"/>
                </a:solidFill>
                <a:cs typeface="B Titr" panose="00000700000000000000" pitchFamily="2" charset="-78"/>
              </a:rPr>
              <a:t>بسیار</a:t>
            </a:r>
            <a:r>
              <a:rPr lang="en-US" sz="2000" b="1" dirty="0" smtClean="0">
                <a:solidFill>
                  <a:srgbClr val="0070C0"/>
                </a:solidFill>
                <a:cs typeface="B Titr" panose="00000700000000000000" pitchFamily="2" charset="-78"/>
              </a:rPr>
              <a:t> </a:t>
            </a:r>
            <a:r>
              <a:rPr lang="fa-IR" sz="2000" b="1" dirty="0" smtClean="0">
                <a:solidFill>
                  <a:srgbClr val="0070C0"/>
                </a:solidFill>
                <a:cs typeface="B Titr" panose="00000700000000000000" pitchFamily="2" charset="-78"/>
              </a:rPr>
              <a:t>بلند</a:t>
            </a:r>
            <a:r>
              <a:rPr lang="en-US" sz="2000" b="1" dirty="0" smtClean="0">
                <a:solidFill>
                  <a:srgbClr val="0070C0"/>
                </a:solidFill>
                <a:cs typeface="B Titr" panose="00000700000000000000" pitchFamily="2" charset="-78"/>
              </a:rPr>
              <a:t> </a:t>
            </a:r>
            <a:r>
              <a:rPr lang="fa-IR" sz="2000" b="1" dirty="0" smtClean="0">
                <a:solidFill>
                  <a:srgbClr val="0070C0"/>
                </a:solidFill>
                <a:cs typeface="B Titr" panose="00000700000000000000" pitchFamily="2" charset="-78"/>
              </a:rPr>
              <a:t>و</a:t>
            </a:r>
            <a:r>
              <a:rPr lang="en-US" sz="2000" b="1" dirty="0" smtClean="0">
                <a:solidFill>
                  <a:srgbClr val="0070C0"/>
                </a:solidFill>
                <a:cs typeface="B Titr" panose="00000700000000000000" pitchFamily="2" charset="-78"/>
              </a:rPr>
              <a:t> </a:t>
            </a:r>
            <a:r>
              <a:rPr lang="fa-IR" sz="2000" b="1" dirty="0" smtClean="0">
                <a:solidFill>
                  <a:srgbClr val="0070C0"/>
                </a:solidFill>
                <a:cs typeface="B Titr" panose="00000700000000000000" pitchFamily="2" charset="-78"/>
              </a:rPr>
              <a:t>غیر</a:t>
            </a:r>
            <a:r>
              <a:rPr lang="en-US" sz="2000" b="1" dirty="0" smtClean="0">
                <a:solidFill>
                  <a:srgbClr val="0070C0"/>
                </a:solidFill>
                <a:cs typeface="B Titr" panose="00000700000000000000" pitchFamily="2" charset="-78"/>
              </a:rPr>
              <a:t> </a:t>
            </a:r>
            <a:r>
              <a:rPr lang="fa-IR" sz="2000" b="1" dirty="0" smtClean="0">
                <a:solidFill>
                  <a:srgbClr val="0070C0"/>
                </a:solidFill>
                <a:cs typeface="B Titr" panose="00000700000000000000" pitchFamily="2" charset="-78"/>
              </a:rPr>
              <a:t>طبیعی پیدا</a:t>
            </a:r>
            <a:r>
              <a:rPr lang="en-US" sz="2000" b="1" dirty="0" smtClean="0">
                <a:solidFill>
                  <a:srgbClr val="0070C0"/>
                </a:solidFill>
                <a:cs typeface="B Titr" panose="00000700000000000000" pitchFamily="2" charset="-78"/>
              </a:rPr>
              <a:t> </a:t>
            </a:r>
            <a:r>
              <a:rPr lang="fa-IR" sz="2000" b="1" dirty="0" smtClean="0">
                <a:solidFill>
                  <a:srgbClr val="0070C0"/>
                </a:solidFill>
                <a:cs typeface="B Titr" panose="00000700000000000000" pitchFamily="2" charset="-78"/>
              </a:rPr>
              <a:t>می</a:t>
            </a:r>
            <a:r>
              <a:rPr lang="en-US" sz="2000" b="1" dirty="0" smtClean="0">
                <a:solidFill>
                  <a:srgbClr val="0070C0"/>
                </a:solidFill>
                <a:cs typeface="B Titr" panose="00000700000000000000" pitchFamily="2" charset="-78"/>
              </a:rPr>
              <a:t> </a:t>
            </a:r>
            <a:r>
              <a:rPr lang="fa-IR" sz="2000" b="1" dirty="0" smtClean="0">
                <a:solidFill>
                  <a:srgbClr val="0070C0"/>
                </a:solidFill>
                <a:cs typeface="B Titr" panose="00000700000000000000" pitchFamily="2" charset="-78"/>
              </a:rPr>
              <a:t>کند.</a:t>
            </a:r>
            <a:endParaRPr lang="en-US" sz="2000" b="1" dirty="0" smtClean="0">
              <a:solidFill>
                <a:srgbClr val="0070C0"/>
              </a:solidFill>
              <a:cs typeface="B Titr" panose="00000700000000000000" pitchFamily="2" charset="-78"/>
            </a:endParaRPr>
          </a:p>
          <a:p>
            <a:pPr marL="109728" indent="0" algn="r" rtl="1">
              <a:buNone/>
            </a:pPr>
            <a:endParaRPr lang="fa-IR" sz="2000" b="1" dirty="0" smtClean="0">
              <a:solidFill>
                <a:srgbClr val="0070C0"/>
              </a:solidFill>
              <a:cs typeface="B Titr" panose="00000700000000000000" pitchFamily="2" charset="-78"/>
            </a:endParaRPr>
          </a:p>
          <a:p>
            <a:pPr marL="109728" indent="0" algn="r" rtl="1">
              <a:buNone/>
            </a:pPr>
            <a:endParaRPr lang="en-US" sz="2000" b="1" dirty="0" smtClean="0">
              <a:solidFill>
                <a:srgbClr val="0070C0"/>
              </a:solidFill>
              <a:cs typeface="B Titr" panose="00000700000000000000" pitchFamily="2" charset="-78"/>
            </a:endParaRPr>
          </a:p>
          <a:p>
            <a:pPr marL="109728" indent="0" algn="r" rtl="1">
              <a:buNone/>
            </a:pPr>
            <a:endParaRPr lang="fa-IR" sz="2000" b="1" dirty="0">
              <a:solidFill>
                <a:srgbClr val="0070C0"/>
              </a:solidFill>
              <a:cs typeface="B Titr" panose="00000700000000000000" pitchFamily="2" charset="-78"/>
            </a:endParaRPr>
          </a:p>
        </p:txBody>
      </p:sp>
      <p:pic>
        <p:nvPicPr>
          <p:cNvPr id="33794" name="Picture 2" descr="http://pix2pix.org/my_unzip/125482070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204864"/>
            <a:ext cx="2232247" cy="2952328"/>
          </a:xfrm>
          <a:prstGeom prst="rect">
            <a:avLst/>
          </a:prstGeom>
          <a:noFill/>
        </p:spPr>
      </p:pic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2204864"/>
            <a:ext cx="4791075" cy="319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123728" y="5589240"/>
            <a:ext cx="4392488" cy="576064"/>
          </a:xfrm>
          <a:prstGeom prst="rect">
            <a:avLst/>
          </a:prstGeom>
          <a:solidFill>
            <a:srgbClr val="D2300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9728" indent="0" algn="r" rtl="1">
              <a:buNone/>
            </a:pPr>
            <a:r>
              <a:rPr lang="fa-IR" b="1" dirty="0" smtClean="0">
                <a:cs typeface="B Titr" pitchFamily="2" charset="-78"/>
              </a:rPr>
              <a:t>رشد قدی تا حدود سن </a:t>
            </a:r>
            <a:r>
              <a:rPr lang="en-US" b="1" dirty="0" smtClean="0">
                <a:cs typeface="B Titr" pitchFamily="2" charset="-78"/>
              </a:rPr>
              <a:t> </a:t>
            </a:r>
            <a:r>
              <a:rPr lang="fa-IR" b="1" dirty="0" smtClean="0">
                <a:cs typeface="B Titr" pitchFamily="2" charset="-78"/>
              </a:rPr>
              <a:t>20سالگی ادامه  می یابد</a:t>
            </a:r>
            <a:r>
              <a:rPr lang="en-US" b="1" dirty="0" smtClean="0">
                <a:cs typeface="B Titr" pitchFamily="2" charset="-7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208003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fasle6_1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Office Theme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fasle6_1</Template>
  <TotalTime>0</TotalTime>
  <Words>1407</Words>
  <Application>Microsoft Office PowerPoint</Application>
  <PresentationFormat>On-screen Show (4:3)</PresentationFormat>
  <Paragraphs>178</Paragraphs>
  <Slides>29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fasle6_1</vt:lpstr>
      <vt:lpstr>Office Theme</vt:lpstr>
      <vt:lpstr>2_Office Theme</vt:lpstr>
      <vt:lpstr>3_Office Theme</vt:lpstr>
      <vt:lpstr>6_Office Theme</vt:lpstr>
      <vt:lpstr>1_Office Theme</vt:lpstr>
      <vt:lpstr>PowerPoint Presentation</vt:lpstr>
      <vt:lpstr>PowerPoint Presentation</vt:lpstr>
      <vt:lpstr>تنظیم هورمونی</vt:lpstr>
      <vt:lpstr>مقدمه  </vt:lpstr>
      <vt:lpstr>هورمون ها</vt:lpstr>
      <vt:lpstr>PowerPoint Presentation</vt:lpstr>
      <vt:lpstr>تنظیمات هورمونی</vt:lpstr>
      <vt:lpstr>هورمون رشد</vt:lpstr>
      <vt:lpstr>PowerPoint Presentation</vt:lpstr>
      <vt:lpstr>بیشتربدانید</vt:lpstr>
      <vt:lpstr>عوامل مختلف برمیزان رشد</vt:lpstr>
      <vt:lpstr>غده ی تیروئید</vt:lpstr>
      <vt:lpstr>PowerPoint Presentation</vt:lpstr>
      <vt:lpstr>PowerPoint Presentation</vt:lpstr>
      <vt:lpstr>علائم احتمالی کم کاری تیروئد</vt:lpstr>
      <vt:lpstr>تنظیم قندخون</vt:lpstr>
      <vt:lpstr>PowerPoint Presentation</vt:lpstr>
      <vt:lpstr>دیابت یا بیماری قند</vt:lpstr>
      <vt:lpstr>PowerPoint Presentation</vt:lpstr>
      <vt:lpstr>غددفوق کلیو ی</vt:lpstr>
      <vt:lpstr>غددفوق کلیو ی</vt:lpstr>
      <vt:lpstr>پاراتیروئید</vt:lpstr>
      <vt:lpstr>نقش کلسیم دربدن</vt:lpstr>
      <vt:lpstr>بیشتر بدانید</vt:lpstr>
      <vt:lpstr>غددجنسی زنانه (تخمدان ها)</vt:lpstr>
      <vt:lpstr>غددجنسی مردانه (بیضه ها)</vt:lpstr>
      <vt:lpstr>PowerPoint Presentation</vt:lpstr>
      <vt:lpstr>تنظیم ترشح هورمون ها</vt:lpstr>
      <vt:lpstr>تفاوت تنظیم عصبی و هورمونی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Nasir2</dc:creator>
  <cp:lastModifiedBy>Nasir2</cp:lastModifiedBy>
  <cp:revision>1</cp:revision>
  <dcterms:created xsi:type="dcterms:W3CDTF">2018-04-09T06:00:18Z</dcterms:created>
  <dcterms:modified xsi:type="dcterms:W3CDTF">2018-04-09T06:01:11Z</dcterms:modified>
</cp:coreProperties>
</file>