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4"/>
  </p:notesMasterIdLst>
  <p:sldIdLst>
    <p:sldId id="256" r:id="rId2"/>
    <p:sldId id="257" r:id="rId3"/>
    <p:sldId id="258" r:id="rId4"/>
    <p:sldId id="259" r:id="rId5"/>
    <p:sldId id="260" r:id="rId6"/>
    <p:sldId id="261" r:id="rId7"/>
    <p:sldId id="262" r:id="rId8"/>
    <p:sldId id="328" r:id="rId9"/>
    <p:sldId id="263" r:id="rId10"/>
    <p:sldId id="264" r:id="rId11"/>
    <p:sldId id="327" r:id="rId12"/>
    <p:sldId id="265" r:id="rId13"/>
    <p:sldId id="266" r:id="rId14"/>
    <p:sldId id="267" r:id="rId15"/>
    <p:sldId id="268" r:id="rId16"/>
    <p:sldId id="269" r:id="rId17"/>
    <p:sldId id="270" r:id="rId18"/>
    <p:sldId id="271" r:id="rId19"/>
    <p:sldId id="272" r:id="rId20"/>
    <p:sldId id="273" r:id="rId21"/>
    <p:sldId id="322" r:id="rId22"/>
    <p:sldId id="274" r:id="rId23"/>
    <p:sldId id="275" r:id="rId24"/>
    <p:sldId id="326" r:id="rId25"/>
    <p:sldId id="276" r:id="rId26"/>
    <p:sldId id="277" r:id="rId27"/>
    <p:sldId id="278" r:id="rId28"/>
    <p:sldId id="279" r:id="rId29"/>
    <p:sldId id="280" r:id="rId30"/>
    <p:sldId id="281" r:id="rId31"/>
    <p:sldId id="300" r:id="rId32"/>
    <p:sldId id="282" r:id="rId33"/>
    <p:sldId id="283" r:id="rId34"/>
    <p:sldId id="290" r:id="rId35"/>
    <p:sldId id="284" r:id="rId36"/>
    <p:sldId id="324" r:id="rId37"/>
    <p:sldId id="296" r:id="rId38"/>
    <p:sldId id="285" r:id="rId39"/>
    <p:sldId id="286" r:id="rId40"/>
    <p:sldId id="287" r:id="rId41"/>
    <p:sldId id="297" r:id="rId42"/>
    <p:sldId id="301" r:id="rId43"/>
    <p:sldId id="299" r:id="rId44"/>
    <p:sldId id="298" r:id="rId45"/>
    <p:sldId id="305" r:id="rId46"/>
    <p:sldId id="306" r:id="rId47"/>
    <p:sldId id="304" r:id="rId48"/>
    <p:sldId id="303" r:id="rId49"/>
    <p:sldId id="308" r:id="rId50"/>
    <p:sldId id="311" r:id="rId51"/>
    <p:sldId id="319" r:id="rId52"/>
    <p:sldId id="325" r:id="rId5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6" d="100"/>
          <a:sy n="56" d="100"/>
        </p:scale>
        <p:origin x="9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D04152E-3572-4675-AFB7-767FDCD6B3E0}" type="datetimeFigureOut">
              <a:rPr lang="fa-IR" smtClean="0"/>
              <a:pPr/>
              <a:t>06/29/1443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5735A4-8E9A-49A1-A6AC-4DE80C049159}" type="slidenum">
              <a:rPr lang="fa-IR" smtClean="0"/>
              <a:pPr/>
              <a:t>‹#›</a:t>
            </a:fld>
            <a:endParaRPr lang="fa-IR"/>
          </a:p>
        </p:txBody>
      </p:sp>
    </p:spTree>
    <p:extLst>
      <p:ext uri="{BB962C8B-B14F-4D97-AF65-F5344CB8AC3E}">
        <p14:creationId xmlns:p14="http://schemas.microsoft.com/office/powerpoint/2010/main" val="21505910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B5735A4-8E9A-49A1-A6AC-4DE80C049159}" type="slidenum">
              <a:rPr lang="fa-IR" smtClean="0"/>
              <a:pPr/>
              <a:t>1</a:t>
            </a:fld>
            <a:endParaRPr lang="fa-IR"/>
          </a:p>
        </p:txBody>
      </p:sp>
    </p:spTree>
    <p:extLst>
      <p:ext uri="{BB962C8B-B14F-4D97-AF65-F5344CB8AC3E}">
        <p14:creationId xmlns:p14="http://schemas.microsoft.com/office/powerpoint/2010/main" val="189250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cs typeface="B Homa" panose="00000400000000000000" pitchFamily="2" charset="-78"/>
              </a:defRPr>
            </a:lvl1pPr>
            <a:extLst/>
          </a:lstStyle>
          <a:p>
            <a:endParaRPr lang="fa-IR"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cs typeface="B Homa" panose="00000400000000000000" pitchFamily="2" charset="-78"/>
              </a:defRPr>
            </a:lvl1pPr>
            <a:extLst/>
          </a:lstStyle>
          <a:p>
            <a:fld id="{36D5E6FC-0B6A-4BC8-9313-1C8479076974}" type="slidenum">
              <a:rPr lang="fa-IR" smtClean="0"/>
              <a:pPr/>
              <a:t>‹#›</a:t>
            </a:fld>
            <a:endParaRPr lang="fa-I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5" name="Footer Placeholder 4"/>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6" name="Slide Number Placeholder 5"/>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5" name="Footer Placeholder 4"/>
          <p:cNvSpPr>
            <a:spLocks noGrp="1"/>
          </p:cNvSpPr>
          <p:nvPr>
            <p:ph type="ftr" sz="quarter" idx="11"/>
          </p:nvPr>
        </p:nvSpPr>
        <p:spPr>
          <a:xfrm>
            <a:off x="457200" y="6556248"/>
            <a:ext cx="3657600" cy="228600"/>
          </a:xfrm>
        </p:spPr>
        <p:txBody>
          <a:bodyPr/>
          <a:lstStyle>
            <a:lvl1pPr>
              <a:defRPr>
                <a:cs typeface="B Homa" panose="00000400000000000000" pitchFamily="2" charset="-78"/>
              </a:defRPr>
            </a:lvl1pPr>
            <a:extLst/>
          </a:lstStyle>
          <a:p>
            <a:endParaRPr lang="fa-IR"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5" name="Footer Placeholder 4"/>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6" name="Slide Number Placeholder 5"/>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cs typeface="B Homa" panose="00000400000000000000" pitchFamily="2" charset="-78"/>
              </a:defRPr>
            </a:lvl1pPr>
            <a:extLst/>
          </a:lstStyle>
          <a:p>
            <a:endParaRPr lang="fa-IR" dirty="0"/>
          </a:p>
        </p:txBody>
      </p:sp>
      <p:sp>
        <p:nvSpPr>
          <p:cNvPr id="6" name="Slide Number Placeholder 5"/>
          <p:cNvSpPr>
            <a:spLocks noGrp="1"/>
          </p:cNvSpPr>
          <p:nvPr>
            <p:ph type="sldNum" sz="quarter" idx="12"/>
          </p:nvPr>
        </p:nvSpPr>
        <p:spPr>
          <a:xfrm>
            <a:off x="6733952" y="6555112"/>
            <a:ext cx="588336" cy="228600"/>
          </a:xfrm>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6" name="Footer Placeholder 5"/>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7" name="Slide Number Placeholder 6"/>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8" name="Footer Placeholder 7"/>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9" name="Slide Number Placeholder 8"/>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4" name="Footer Placeholder 3"/>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5" name="Slide Number Placeholder 4"/>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3" name="Footer Placeholder 2"/>
          <p:cNvSpPr>
            <a:spLocks noGrp="1"/>
          </p:cNvSpPr>
          <p:nvPr>
            <p:ph type="ftr" sz="quarter" idx="11"/>
          </p:nvPr>
        </p:nvSpPr>
        <p:spPr/>
        <p:txBody>
          <a:bodyPr/>
          <a:lstStyle>
            <a:lvl1pPr>
              <a:defRPr>
                <a:solidFill>
                  <a:schemeClr val="tx2"/>
                </a:solidFill>
                <a:cs typeface="B Homa" panose="00000400000000000000" pitchFamily="2" charset="-78"/>
              </a:defRPr>
            </a:lvl1pPr>
            <a:extLst/>
          </a:lstStyle>
          <a:p>
            <a:endParaRPr lang="fa-IR" dirty="0"/>
          </a:p>
        </p:txBody>
      </p:sp>
      <p:sp>
        <p:nvSpPr>
          <p:cNvPr id="4" name="Slide Number Placeholder 3"/>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6" name="Footer Placeholder 5"/>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7" name="Slide Number Placeholder 6"/>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lvl1pPr>
              <a:defRPr>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6" name="Footer Placeholder 5"/>
          <p:cNvSpPr>
            <a:spLocks noGrp="1"/>
          </p:cNvSpPr>
          <p:nvPr>
            <p:ph type="ftr" sz="quarter" idx="11"/>
          </p:nvPr>
        </p:nvSpPr>
        <p:spPr/>
        <p:txBody>
          <a:bodyPr/>
          <a:lstStyle>
            <a:lvl1pPr>
              <a:defRPr>
                <a:cs typeface="B Homa" panose="00000400000000000000" pitchFamily="2" charset="-78"/>
              </a:defRPr>
            </a:lvl1pPr>
            <a:extLst/>
          </a:lstStyle>
          <a:p>
            <a:endParaRPr lang="fa-IR" dirty="0"/>
          </a:p>
        </p:txBody>
      </p:sp>
      <p:sp>
        <p:nvSpPr>
          <p:cNvPr id="7" name="Slide Number Placeholder 6"/>
          <p:cNvSpPr>
            <a:spLocks noGrp="1"/>
          </p:cNvSpPr>
          <p:nvPr>
            <p:ph type="sldNum" sz="quarter" idx="12"/>
          </p:nvPr>
        </p:nvSpPr>
        <p:spPr/>
        <p:txBody>
          <a:bodyPr/>
          <a:lstStyle>
            <a:lvl1pPr>
              <a:defRPr>
                <a:cs typeface="B Homa" panose="00000400000000000000" pitchFamily="2" charset="-78"/>
              </a:defRPr>
            </a:lvl1pPr>
            <a:extLst/>
          </a:lstStyle>
          <a:p>
            <a:fld id="{36D5E6FC-0B6A-4BC8-9313-1C8479076974}" type="slidenum">
              <a:rPr lang="fa-IR" smtClean="0"/>
              <a:pPr/>
              <a:t>‹#›</a:t>
            </a:fld>
            <a:endParaRPr lang="fa-IR"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cs typeface="B Homa" panose="00000400000000000000" pitchFamily="2" charset="-78"/>
              </a:defRPr>
            </a:lvl1pPr>
            <a:extLst/>
          </a:lstStyle>
          <a:p>
            <a:fld id="{6F1EB1C1-1ED7-412B-9FCA-A989EE694529}" type="datetimeFigureOut">
              <a:rPr lang="fa-IR" smtClean="0"/>
              <a:pPr/>
              <a:t>06/29/1443</a:t>
            </a:fld>
            <a:endParaRPr lang="fa-IR"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cs typeface="B Homa" panose="00000400000000000000" pitchFamily="2" charset="-78"/>
              </a:defRPr>
            </a:lvl1pPr>
            <a:extLst/>
          </a:lstStyle>
          <a:p>
            <a:endParaRPr lang="fa-IR"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cs typeface="B Homa" panose="00000400000000000000" pitchFamily="2" charset="-78"/>
              </a:defRPr>
            </a:lvl1pPr>
            <a:extLst/>
          </a:lstStyle>
          <a:p>
            <a:fld id="{36D5E6FC-0B6A-4BC8-9313-1C8479076974}" type="slidenum">
              <a:rPr lang="fa-IR" smtClean="0"/>
              <a:pPr/>
              <a:t>‹#›</a:t>
            </a:fld>
            <a:endParaRPr lang="fa-I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a.wikipedia.org/wiki/%DA%A9%D8%B1%DB%8C%D8%B3%D8%AA%D9%81_%DA%A9%D9%84%D9%85%D8%A8" TargetMode="External"/><Relationship Id="rId2" Type="http://schemas.openxmlformats.org/officeDocument/2006/relationships/hyperlink" Target="http://fa.wikipedia.org/w/index.php?title=%D8%B3%D9%84%D8%B7%D8%A7%D9%86_%D8%A8%D9%88%D8%B9%D8%A8%D8%AF%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fa.wikipedia.org/w/index.php?title=%D9%86%D8%B5%D8%B1_(%D8%AF%D9%88%D8%AF%D9%85%D8%A7%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a.wikipedia.org/wiki/%D8%A7%D8%B3%D9%BE%D8%A7%D9%86%DB%8C%D8%A7" TargetMode="External"/><Relationship Id="rId2" Type="http://schemas.openxmlformats.org/officeDocument/2006/relationships/hyperlink" Target="http://fa.wikipedia.org/wiki/%DA%AF%D8%B1%D8%A7%D9%86%D8%A7%D8%AF%D8%A7" TargetMode="External"/><Relationship Id="rId1" Type="http://schemas.openxmlformats.org/officeDocument/2006/relationships/slideLayout" Target="../slideLayouts/slideLayout2.xml"/><Relationship Id="rId4" Type="http://schemas.openxmlformats.org/officeDocument/2006/relationships/hyperlink" Target="http://fa.wikipedia.org/wiki/%D8%B9%D8%B1%D8%A8"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fa.wikipedia.org/wiki/%DA%A9%D8%A7%D8%A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a.wikipedia.org/wiki/%D8%A2%D8%A8%D9%86%D9%85%D8%A7" TargetMode="External"/><Relationship Id="rId2" Type="http://schemas.openxmlformats.org/officeDocument/2006/relationships/hyperlink" Target="http://fa.wikipedia.org/w/index.php?title=%DA%A9%D8%A7%D8%B1%D9%84%D9%88%D8%B3_%D9%BE%D9%86%D8%AC%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964666" y="2964667"/>
            <a:ext cx="7286652" cy="1357319"/>
          </a:xfrm>
        </p:spPr>
        <p:txBody>
          <a:bodyPr/>
          <a:lstStyle/>
          <a:p>
            <a:r>
              <a:rPr lang="ar-SA" sz="4400" dirty="0" smtClean="0">
                <a:cs typeface="B Homa" panose="00000400000000000000" pitchFamily="2" charset="-78"/>
              </a:rPr>
              <a:t>قصرالحمرا (دژسرخ رنگ) </a:t>
            </a:r>
            <a:endParaRPr lang="fa-IR" sz="4400" dirty="0">
              <a:cs typeface="B Homa" panose="00000400000000000000" pitchFamily="2" charset="-78"/>
            </a:endParaRPr>
          </a:p>
        </p:txBody>
      </p:sp>
      <p:sp>
        <p:nvSpPr>
          <p:cNvPr id="4" name="Title 1"/>
          <p:cNvSpPr txBox="1">
            <a:spLocks/>
          </p:cNvSpPr>
          <p:nvPr/>
        </p:nvSpPr>
        <p:spPr>
          <a:xfrm>
            <a:off x="5148064" y="1124744"/>
            <a:ext cx="3248266" cy="1143000"/>
          </a:xfrm>
          <a:prstGeom prst="rect">
            <a:avLst/>
          </a:prstGeom>
        </p:spPr>
        <p:txBody>
          <a:bodyPr vert="horz" lIns="45720" tIns="0" rIns="45720" bIns="0" anchor="b"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72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2  Kidnap" pitchFamily="2" charset="-78"/>
              </a:rPr>
              <a:t>به نام</a:t>
            </a:r>
            <a:r>
              <a:rPr kumimoji="0" lang="en-US" sz="7200" b="1" i="0" u="none" strike="noStrike" kern="1200" cap="all" spc="0" normalizeH="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2  Kidnap" pitchFamily="2" charset="-78"/>
              </a:rPr>
              <a:t> </a:t>
            </a:r>
            <a:r>
              <a:rPr kumimoji="0" lang="fa-IR" sz="72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2  Kidnap" pitchFamily="2" charset="-78"/>
              </a:rPr>
              <a:t>خدا</a:t>
            </a:r>
            <a:endParaRPr kumimoji="0" lang="fa-IR" sz="72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2  Kidnap"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42984"/>
            <a:ext cx="7929618" cy="3714776"/>
          </a:xfrm>
        </p:spPr>
        <p:txBody>
          <a:bodyPr>
            <a:normAutofit/>
          </a:bodyPr>
          <a:lstStyle/>
          <a:p>
            <a:pPr algn="just">
              <a:lnSpc>
                <a:spcPct val="150000"/>
              </a:lnSpc>
            </a:pPr>
            <a:r>
              <a:rPr lang="ar-SA" sz="2000" dirty="0" smtClean="0">
                <a:cs typeface="B Homa" panose="00000400000000000000" pitchFamily="2" charset="-78"/>
              </a:rPr>
              <a:t>مسیحیان در سال </a:t>
            </a:r>
            <a:r>
              <a:rPr lang="fa-IR" sz="2000" dirty="0" smtClean="0">
                <a:cs typeface="B Homa" panose="00000400000000000000" pitchFamily="2" charset="-78"/>
              </a:rPr>
              <a:t>۱۴۹۲</a:t>
            </a:r>
            <a:r>
              <a:rPr lang="ar-SA" sz="2000" dirty="0" smtClean="0">
                <a:cs typeface="B Homa" panose="00000400000000000000" pitchFamily="2" charset="-78"/>
              </a:rPr>
              <a:t> گرانادا را تسخیر کردند و چند سال بعد، زمانی که شاه و ملکه کاتولیک، فردیناند</a:t>
            </a:r>
            <a:r>
              <a:rPr lang="en-US" sz="2000" dirty="0" smtClean="0"/>
              <a:t> (Ferdinand) </a:t>
            </a:r>
            <a:r>
              <a:rPr lang="ar-SA" sz="2000" dirty="0" smtClean="0">
                <a:cs typeface="B Homa" panose="00000400000000000000" pitchFamily="2" charset="-78"/>
              </a:rPr>
              <a:t>و ایزابلا</a:t>
            </a:r>
            <a:r>
              <a:rPr lang="en-US" sz="2000" dirty="0" smtClean="0"/>
              <a:t> (Isabella) </a:t>
            </a:r>
            <a:r>
              <a:rPr lang="ar-SA" sz="2000" dirty="0" smtClean="0">
                <a:cs typeface="B Homa" panose="00000400000000000000" pitchFamily="2" charset="-78"/>
              </a:rPr>
              <a:t>درگذشتند، گرانادا برای مدفن آنها انتخاب شد. شاید رویاهای مسلمانان درباره بهشت روی زمین، قلبهای سرد این دو را هم گرم کرده بوده‌است</a:t>
            </a:r>
            <a:r>
              <a:rPr lang="en-US" sz="2000" dirty="0" smtClean="0"/>
              <a:t>.</a:t>
            </a:r>
          </a:p>
          <a:p>
            <a:pPr algn="just">
              <a:lnSpc>
                <a:spcPct val="150000"/>
              </a:lnSpc>
            </a:pPr>
            <a:endParaRPr lang="fa-IR" sz="2000" dirty="0">
              <a:cs typeface="B Homa" panose="00000400000000000000"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hambra.jpg"/>
          <p:cNvPicPr>
            <a:picLocks noChangeAspect="1"/>
          </p:cNvPicPr>
          <p:nvPr/>
        </p:nvPicPr>
        <p:blipFill>
          <a:blip r:embed="rId2"/>
          <a:stretch>
            <a:fillRect/>
          </a:stretch>
        </p:blipFill>
        <p:spPr>
          <a:xfrm>
            <a:off x="-356" y="116632"/>
            <a:ext cx="8141688" cy="5616000"/>
          </a:xfrm>
          <a:prstGeom prst="rect">
            <a:avLst/>
          </a:prstGeom>
          <a:effectLst>
            <a:softEdge rad="127000"/>
          </a:effectLst>
        </p:spPr>
      </p:pic>
    </p:spTree>
    <p:extLst>
      <p:ext uri="{BB962C8B-B14F-4D97-AF65-F5344CB8AC3E}">
        <p14:creationId xmlns:p14="http://schemas.microsoft.com/office/powerpoint/2010/main" val="416541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14422"/>
            <a:ext cx="7748902" cy="4846320"/>
          </a:xfrm>
        </p:spPr>
        <p:txBody>
          <a:bodyPr>
            <a:normAutofit/>
          </a:bodyPr>
          <a:lstStyle/>
          <a:p>
            <a:pPr algn="just">
              <a:lnSpc>
                <a:spcPct val="150000"/>
              </a:lnSpc>
              <a:buNone/>
            </a:pPr>
            <a:endParaRPr lang="en-US" sz="2000" b="1" dirty="0" smtClean="0"/>
          </a:p>
          <a:p>
            <a:pPr algn="just">
              <a:lnSpc>
                <a:spcPct val="150000"/>
              </a:lnSpc>
              <a:buNone/>
            </a:pPr>
            <a:r>
              <a:rPr lang="en-US" sz="2000" dirty="0" smtClean="0"/>
              <a:t> </a:t>
            </a:r>
            <a:r>
              <a:rPr lang="fa-IR" sz="2000" dirty="0" smtClean="0">
                <a:cs typeface="B Homa" panose="00000400000000000000" pitchFamily="2" charset="-78"/>
              </a:rPr>
              <a:t>الحمرا شامل سه بخش است : قصر سلطنتي ،كه مشهورترين بخش آن است و خودش به سه قسمت:</a:t>
            </a:r>
            <a:endParaRPr lang="en-US" sz="2000" b="1" dirty="0" smtClean="0"/>
          </a:p>
          <a:p>
            <a:pPr algn="just">
              <a:lnSpc>
                <a:spcPct val="150000"/>
              </a:lnSpc>
              <a:buNone/>
            </a:pPr>
            <a:r>
              <a:rPr lang="fa-IR" sz="2000" dirty="0" smtClean="0">
                <a:cs typeface="B Homa" panose="00000400000000000000" pitchFamily="2" charset="-78"/>
              </a:rPr>
              <a:t>بارگاه ، شبستان و حرم سرا تقسيم شده است ،بخش هاي ديگر كاخ شامل باغ هاي پلكاني هستند . </a:t>
            </a:r>
            <a:endParaRPr lang="en-US" sz="2000" b="1" dirty="0" smtClean="0"/>
          </a:p>
          <a:p>
            <a:pPr algn="just">
              <a:lnSpc>
                <a:spcPct val="150000"/>
              </a:lnSpc>
              <a:buNone/>
            </a:pPr>
            <a:endParaRPr lang="fa-IR" sz="2000" dirty="0">
              <a:cs typeface="B Homa" panose="00000400000000000000" pitchFamily="2" charset="-78"/>
            </a:endParaRPr>
          </a:p>
        </p:txBody>
      </p:sp>
      <p:sp>
        <p:nvSpPr>
          <p:cNvPr id="4" name="Title 1"/>
          <p:cNvSpPr>
            <a:spLocks noGrp="1"/>
          </p:cNvSpPr>
          <p:nvPr>
            <p:ph type="title"/>
          </p:nvPr>
        </p:nvSpPr>
        <p:spPr>
          <a:xfrm>
            <a:off x="457200" y="320040"/>
            <a:ext cx="7239000" cy="1143000"/>
          </a:xfrm>
        </p:spPr>
        <p:txBody>
          <a:bodyPr>
            <a:normAutofit fontScale="90000"/>
          </a:bodyPr>
          <a:lstStyle/>
          <a:p>
            <a:pPr algn="r"/>
            <a:r>
              <a:rPr lang="ar-SA" dirty="0" smtClean="0">
                <a:cs typeface="B Homa" panose="00000400000000000000" pitchFamily="2" charset="-78"/>
              </a:rPr>
              <a:t>بخش‌ها</a:t>
            </a:r>
            <a:r>
              <a:rPr lang="fa-IR" dirty="0" smtClean="0">
                <a:cs typeface="B Homa" panose="00000400000000000000" pitchFamily="2" charset="-78"/>
              </a:rPr>
              <a:t>:</a:t>
            </a:r>
            <a:r>
              <a:rPr lang="fa-IR" b="0" dirty="0" smtClean="0">
                <a:cs typeface="B Homa" panose="00000400000000000000" pitchFamily="2" charset="-78"/>
              </a:rPr>
              <a:t> </a:t>
            </a:r>
            <a:r>
              <a:rPr lang="en-US" dirty="0" smtClean="0"/>
              <a:t/>
            </a:r>
            <a:br>
              <a:rPr lang="en-US" dirty="0" smtClean="0"/>
            </a:br>
            <a:endParaRPr lang="fa-IR" dirty="0">
              <a:cs typeface="B Homa" panose="00000400000000000000"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400948" cy="4846320"/>
          </a:xfrm>
        </p:spPr>
        <p:txBody>
          <a:bodyPr>
            <a:normAutofit/>
          </a:bodyPr>
          <a:lstStyle/>
          <a:p>
            <a:pPr algn="just">
              <a:lnSpc>
                <a:spcPct val="150000"/>
              </a:lnSpc>
              <a:buNone/>
            </a:pPr>
            <a:r>
              <a:rPr lang="ar-SA" sz="2000" dirty="0" smtClean="0">
                <a:cs typeface="B Homa" panose="00000400000000000000" pitchFamily="2" charset="-78"/>
              </a:rPr>
              <a:t>بارگاه بخشی از قصر سلطنتی بود، جایی که سلطان به امور روزانه مملکتی و تجاری رسیدگی می‌کرد.  این قسمت از نظر تزیین و تجل به پای بخش‌های دیگر کاخ نمی‌رسد و درواقع از فضایی فروتنانه برخوردار است . ورود به چند اتاق برای مراجعین آزاد بود</a:t>
            </a:r>
            <a:r>
              <a:rPr lang="fa-IR" sz="2000" dirty="0" smtClean="0">
                <a:cs typeface="B Homa" panose="00000400000000000000" pitchFamily="2" charset="-78"/>
              </a:rPr>
              <a:t>. </a:t>
            </a:r>
            <a:r>
              <a:rPr lang="ar-SA" sz="2000" dirty="0" smtClean="0">
                <a:cs typeface="B Homa" panose="00000400000000000000" pitchFamily="2" charset="-78"/>
              </a:rPr>
              <a:t>از جمله تالار پذیرش و اتاق طلایی که مخصوص کارکنان قصر بود . </a:t>
            </a:r>
            <a:endParaRPr lang="en-US" sz="2000" b="1" dirty="0" smtClean="0"/>
          </a:p>
          <a:p>
            <a:pPr algn="just">
              <a:lnSpc>
                <a:spcPct val="150000"/>
              </a:lnSpc>
              <a:buNone/>
            </a:pPr>
            <a:r>
              <a:rPr lang="ar-SA" sz="2000" dirty="0" smtClean="0">
                <a:cs typeface="B Homa" panose="00000400000000000000" pitchFamily="2" charset="-78"/>
              </a:rPr>
              <a:t>جذابترین قسمت بارگاه، حیاط خلوت اتاق طلایی بود</a:t>
            </a:r>
            <a:r>
              <a:rPr lang="ar-SA" sz="2000" b="1" dirty="0" smtClean="0">
                <a:cs typeface="B Homa" panose="00000400000000000000" pitchFamily="2" charset="-78"/>
              </a:rPr>
              <a:t>.</a:t>
            </a:r>
            <a:endParaRPr lang="en-US" sz="2000" b="1" dirty="0" smtClean="0"/>
          </a:p>
          <a:p>
            <a:pPr algn="just">
              <a:lnSpc>
                <a:spcPct val="150000"/>
              </a:lnSpc>
              <a:buNone/>
            </a:pPr>
            <a:endParaRPr lang="fa-IR" sz="2000" dirty="0">
              <a:cs typeface="B Homa" panose="00000400000000000000" pitchFamily="2" charset="-78"/>
            </a:endParaRPr>
          </a:p>
        </p:txBody>
      </p:sp>
      <p:sp>
        <p:nvSpPr>
          <p:cNvPr id="4" name="Title 3"/>
          <p:cNvSpPr>
            <a:spLocks noGrp="1"/>
          </p:cNvSpPr>
          <p:nvPr>
            <p:ph type="title"/>
          </p:nvPr>
        </p:nvSpPr>
        <p:spPr/>
        <p:txBody>
          <a:bodyPr>
            <a:normAutofit fontScale="90000"/>
          </a:bodyPr>
          <a:lstStyle/>
          <a:p>
            <a:pPr algn="r"/>
            <a:r>
              <a:rPr lang="ar-SA" dirty="0" smtClean="0">
                <a:cs typeface="B Homa" panose="00000400000000000000" pitchFamily="2" charset="-78"/>
              </a:rPr>
              <a:t>بارگاه</a:t>
            </a:r>
            <a:r>
              <a:rPr lang="fa-IR" dirty="0" smtClean="0">
                <a:cs typeface="B Homa" panose="00000400000000000000" pitchFamily="2" charset="-78"/>
              </a:rPr>
              <a:t>:</a:t>
            </a:r>
            <a:r>
              <a:rPr lang="en-US" dirty="0" smtClean="0"/>
              <a:t/>
            </a:r>
            <a:br>
              <a:rPr lang="en-US" dirty="0" smtClean="0"/>
            </a:br>
            <a:endParaRPr lang="fa-IR" dirty="0">
              <a:cs typeface="B Homa" panose="000004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1143000"/>
          </a:xfrm>
        </p:spPr>
        <p:txBody>
          <a:bodyPr/>
          <a:lstStyle/>
          <a:p>
            <a:pPr algn="r"/>
            <a:r>
              <a:rPr lang="ar-SA" dirty="0" smtClean="0">
                <a:cs typeface="B Homa" panose="00000400000000000000" pitchFamily="2" charset="-78"/>
              </a:rPr>
              <a:t>شبستان:</a:t>
            </a:r>
            <a:endParaRPr lang="fa-IR" dirty="0">
              <a:cs typeface="B Homa" panose="00000400000000000000" pitchFamily="2" charset="-78"/>
            </a:endParaRPr>
          </a:p>
        </p:txBody>
      </p:sp>
      <p:sp>
        <p:nvSpPr>
          <p:cNvPr id="3" name="Content Placeholder 2"/>
          <p:cNvSpPr>
            <a:spLocks noGrp="1"/>
          </p:cNvSpPr>
          <p:nvPr>
            <p:ph idx="1"/>
          </p:nvPr>
        </p:nvSpPr>
        <p:spPr>
          <a:xfrm>
            <a:off x="428596" y="1428736"/>
            <a:ext cx="7239000" cy="4846320"/>
          </a:xfrm>
        </p:spPr>
        <p:txBody>
          <a:bodyPr>
            <a:normAutofit fontScale="92500" lnSpcReduction="10000"/>
          </a:bodyPr>
          <a:lstStyle/>
          <a:p>
            <a:pPr algn="just">
              <a:lnSpc>
                <a:spcPct val="150000"/>
              </a:lnSpc>
              <a:buNone/>
            </a:pPr>
            <a:r>
              <a:rPr lang="ar-SA" sz="2000" dirty="0" smtClean="0">
                <a:cs typeface="B Homa" panose="00000400000000000000" pitchFamily="2" charset="-78"/>
              </a:rPr>
              <a:t>قسمت اعظم بخش شبستان در زمان سلطنت یوسف اول در قرن </a:t>
            </a:r>
            <a:r>
              <a:rPr lang="fa-IR" sz="2000" dirty="0" smtClean="0">
                <a:cs typeface="B Homa" panose="00000400000000000000" pitchFamily="2" charset="-78"/>
              </a:rPr>
              <a:t>۱۴</a:t>
            </a:r>
            <a:r>
              <a:rPr lang="ar-SA" sz="2000" dirty="0" smtClean="0">
                <a:cs typeface="B Homa" panose="00000400000000000000" pitchFamily="2" charset="-78"/>
              </a:rPr>
              <a:t> انجام شده‌است و دارای تزینات بسیار زیاد بود تا برای شرفیابی سفرا و مهمانان خاص مناسب باشد. این بنا شامل مجموعه‌ای از اتاقها و حیاطهای بسیار زیبا بود و یکی از مناظر دیدنی آن حیاط گل پروانش</a:t>
            </a:r>
            <a:r>
              <a:rPr lang="en-US" sz="2000" dirty="0" smtClean="0"/>
              <a:t> Patio de los </a:t>
            </a:r>
            <a:r>
              <a:rPr lang="ar-SA" sz="2000" dirty="0" smtClean="0">
                <a:cs typeface="B Homa" panose="00000400000000000000" pitchFamily="2" charset="-78"/>
              </a:rPr>
              <a:t>با استخری که از دو طرف با صفی از بوته‌های پروانش احاطه شده بود، به شمار می‌رفت</a:t>
            </a:r>
            <a:r>
              <a:rPr lang="en-US" sz="2000" dirty="0" smtClean="0"/>
              <a:t>.</a:t>
            </a:r>
          </a:p>
          <a:p>
            <a:pPr algn="just">
              <a:lnSpc>
                <a:spcPct val="150000"/>
              </a:lnSpc>
              <a:buNone/>
            </a:pPr>
            <a:r>
              <a:rPr lang="ar-SA" sz="2000" dirty="0" smtClean="0">
                <a:cs typeface="B Homa" panose="00000400000000000000" pitchFamily="2" charset="-78"/>
              </a:rPr>
              <a:t>در انتهای شمالی شبستان برج کمارس </a:t>
            </a:r>
            <a:r>
              <a:rPr lang="en-US" sz="2000" dirty="0" smtClean="0"/>
              <a:t>(Torre de </a:t>
            </a:r>
            <a:r>
              <a:rPr lang="en-US" sz="2000" dirty="0" err="1" smtClean="0"/>
              <a:t>Comares</a:t>
            </a:r>
            <a:r>
              <a:rPr lang="en-US" sz="2000" dirty="0" smtClean="0"/>
              <a:t>) </a:t>
            </a:r>
            <a:r>
              <a:rPr lang="ar-SA" sz="2000" dirty="0" smtClean="0">
                <a:cs typeface="B Homa" panose="00000400000000000000" pitchFamily="2" charset="-78"/>
              </a:rPr>
              <a:t>قرار داشت که تالار کشتی</a:t>
            </a:r>
            <a:r>
              <a:rPr lang="en-US" sz="2000" dirty="0" smtClean="0"/>
              <a:t> (</a:t>
            </a:r>
            <a:r>
              <a:rPr lang="en-US" sz="2000" dirty="0" err="1" smtClean="0"/>
              <a:t>Sala</a:t>
            </a:r>
            <a:r>
              <a:rPr lang="en-US" sz="2000" dirty="0" smtClean="0"/>
              <a:t> de la </a:t>
            </a:r>
            <a:r>
              <a:rPr lang="en-US" sz="2000" dirty="0" err="1" smtClean="0"/>
              <a:t>Barca</a:t>
            </a:r>
            <a:r>
              <a:rPr lang="en-US" sz="2000" dirty="0" smtClean="0"/>
              <a:t>) </a:t>
            </a:r>
            <a:r>
              <a:rPr lang="ar-SA" sz="2000" dirty="0" smtClean="0">
                <a:cs typeface="B Homa" panose="00000400000000000000" pitchFamily="2" charset="-78"/>
              </a:rPr>
              <a:t>در درون آن واقع شده بود.</a:t>
            </a:r>
            <a:endParaRPr lang="fa-IR" sz="2000" dirty="0">
              <a:cs typeface="B Homa"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000108"/>
            <a:ext cx="7239000" cy="4846320"/>
          </a:xfrm>
        </p:spPr>
        <p:txBody>
          <a:bodyPr>
            <a:normAutofit/>
          </a:bodyPr>
          <a:lstStyle/>
          <a:p>
            <a:pPr marL="514350" indent="-514350" algn="just">
              <a:lnSpc>
                <a:spcPct val="150000"/>
              </a:lnSpc>
              <a:buNone/>
            </a:pPr>
            <a:r>
              <a:rPr lang="ar-SA" sz="2000" dirty="0" smtClean="0">
                <a:cs typeface="B Homa" panose="00000400000000000000" pitchFamily="2" charset="-78"/>
              </a:rPr>
              <a:t>کمی جلوتر در برج به تالار سفیران می‌رسیم که بزرگ‌ترین و شاید بهترین اتاق در تمام قصر سلطنتی باشد. این تالار یک مربع کامل است و یک گنبد بسیار زیبای چوبی دارد که به معنای هفت طبقه آسمان است</a:t>
            </a:r>
            <a:r>
              <a:rPr lang="en-US" sz="2000" dirty="0" smtClean="0"/>
              <a:t>.</a:t>
            </a:r>
          </a:p>
          <a:p>
            <a:pPr marL="514350" indent="-514350" algn="just">
              <a:lnSpc>
                <a:spcPct val="150000"/>
              </a:lnSpc>
              <a:buNone/>
            </a:pPr>
            <a:r>
              <a:rPr lang="ar-SA" sz="2000" dirty="0" smtClean="0">
                <a:cs typeface="B Homa" panose="00000400000000000000" pitchFamily="2" charset="-78"/>
              </a:rPr>
              <a:t>این تالار شاهد امضای تسلیم‌نامه گرانادا به شاه و ملکه کاتولیک، توسط </a:t>
            </a:r>
            <a:r>
              <a:rPr lang="ar-SA" sz="2000" u="sng" dirty="0" smtClean="0">
                <a:cs typeface="B Homa" panose="00000400000000000000" pitchFamily="2" charset="-78"/>
                <a:hlinkClick r:id="rId2" tooltip="سلطان بوعبدل (صفحه وجود ندارد)"/>
              </a:rPr>
              <a:t>سلطان بوعبدل</a:t>
            </a:r>
            <a:r>
              <a:rPr lang="en-US" sz="2000" dirty="0" smtClean="0"/>
              <a:t> (Boabdil) </a:t>
            </a:r>
            <a:r>
              <a:rPr lang="ar-SA" sz="2000" dirty="0" smtClean="0">
                <a:cs typeface="B Homa" panose="00000400000000000000" pitchFamily="2" charset="-78"/>
              </a:rPr>
              <a:t>بوده‌است و در همین تالار شاه فردیناند موضوع سفر </a:t>
            </a:r>
            <a:r>
              <a:rPr lang="ar-SA" sz="2000" u="sng" dirty="0" smtClean="0">
                <a:cs typeface="B Homa" panose="00000400000000000000" pitchFamily="2" charset="-78"/>
                <a:hlinkClick r:id="rId3" tooltip="کریستف کلمب"/>
              </a:rPr>
              <a:t>کریستف کلمب</a:t>
            </a:r>
            <a:r>
              <a:rPr lang="en-US" sz="2000" dirty="0" smtClean="0"/>
              <a:t> </a:t>
            </a:r>
            <a:r>
              <a:rPr lang="ar-SA" sz="2000" dirty="0" smtClean="0">
                <a:cs typeface="B Homa" panose="00000400000000000000" pitchFamily="2" charset="-78"/>
              </a:rPr>
              <a:t>را، برای یافتن راهی به هندوستان مورد بررسی قرار داد</a:t>
            </a:r>
            <a:r>
              <a:rPr lang="en-US" sz="2000" dirty="0" smtClean="0"/>
              <a:t>.</a:t>
            </a:r>
          </a:p>
          <a:p>
            <a:pPr marL="514350" indent="-514350" algn="just">
              <a:lnSpc>
                <a:spcPct val="150000"/>
              </a:lnSpc>
              <a:buNone/>
            </a:pPr>
            <a:endParaRPr lang="fa-IR" sz="2000" dirty="0">
              <a:cs typeface="B Homa" panose="00000400000000000000"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cs typeface="B Homa" panose="00000400000000000000" pitchFamily="2" charset="-78"/>
              </a:rPr>
              <a:t>محوطه و آبنمای شیران:</a:t>
            </a:r>
            <a:r>
              <a:rPr lang="en-US" dirty="0" smtClean="0"/>
              <a:t/>
            </a:r>
            <a:br>
              <a:rPr lang="en-US" dirty="0" smtClean="0"/>
            </a:br>
            <a:endParaRPr lang="fa-IR" dirty="0">
              <a:cs typeface="B Homa" panose="00000400000000000000" pitchFamily="2" charset="-78"/>
            </a:endParaRPr>
          </a:p>
        </p:txBody>
      </p:sp>
      <p:sp>
        <p:nvSpPr>
          <p:cNvPr id="3" name="Content Placeholder 2"/>
          <p:cNvSpPr>
            <a:spLocks noGrp="1"/>
          </p:cNvSpPr>
          <p:nvPr>
            <p:ph idx="1"/>
          </p:nvPr>
        </p:nvSpPr>
        <p:spPr>
          <a:xfrm>
            <a:off x="457200" y="1268760"/>
            <a:ext cx="7543824" cy="5186976"/>
          </a:xfrm>
        </p:spPr>
        <p:txBody>
          <a:bodyPr>
            <a:normAutofit fontScale="85000" lnSpcReduction="10000"/>
          </a:bodyPr>
          <a:lstStyle/>
          <a:p>
            <a:pPr algn="just">
              <a:lnSpc>
                <a:spcPct val="150000"/>
              </a:lnSpc>
              <a:buNone/>
            </a:pPr>
            <a:r>
              <a:rPr lang="ar-SA" sz="2000" dirty="0" smtClean="0">
                <a:cs typeface="B Homa" panose="00000400000000000000" pitchFamily="2" charset="-78"/>
              </a:rPr>
              <a:t>هنگامی که به این محوطه وارد می‌شوید، باید بنشینید و با آسودگی ذهن خود را در وضعیتی مطلوب قرار دهید. اینجا مکان شماره یک فرهنگی و گردشگری اسپانیا است و از هر زاویه، هر ریزه کاری و هر بخش آن به دفعات بی شماری عکس گرفته شده‌است</a:t>
            </a:r>
            <a:r>
              <a:rPr lang="en-US" sz="2000" dirty="0" smtClean="0"/>
              <a:t>.</a:t>
            </a:r>
          </a:p>
          <a:p>
            <a:pPr algn="just">
              <a:lnSpc>
                <a:spcPct val="150000"/>
              </a:lnSpc>
              <a:buNone/>
            </a:pPr>
            <a:r>
              <a:rPr lang="ar-SA" sz="2000" dirty="0" smtClean="0">
                <a:cs typeface="B Homa" panose="00000400000000000000" pitchFamily="2" charset="-78"/>
              </a:rPr>
              <a:t>اما این مکان تا قرنها مورد بی توجهی قرار گرفته بود و مانند بسیاری از موارد مشابه در جهان، ارزش این بنا توسط یک خارجی به چشم آمد و مورد توجه همگان قرار گرفت. اما این شخص، واشنگتن اروینگ</a:t>
            </a:r>
            <a:r>
              <a:rPr lang="en-US" sz="2000" dirty="0" smtClean="0"/>
              <a:t> (Washington Irving) </a:t>
            </a:r>
            <a:r>
              <a:rPr lang="ar-SA" sz="2000" dirty="0" smtClean="0">
                <a:cs typeface="B Homa" panose="00000400000000000000" pitchFamily="2" charset="-78"/>
              </a:rPr>
              <a:t>نویسنده آمریکایی، اولین خارجی که از این آبنمای بی نظیر دیدن کرده‌است، نبود</a:t>
            </a:r>
            <a:r>
              <a:rPr lang="en-US" sz="2000" dirty="0" smtClean="0"/>
              <a:t>.</a:t>
            </a:r>
          </a:p>
          <a:p>
            <a:pPr algn="just">
              <a:lnSpc>
                <a:spcPct val="150000"/>
              </a:lnSpc>
              <a:buNone/>
            </a:pPr>
            <a:r>
              <a:rPr lang="ar-SA" sz="2000" dirty="0" smtClean="0">
                <a:cs typeface="B Homa" panose="00000400000000000000" pitchFamily="2" charset="-78"/>
              </a:rPr>
              <a:t>در </a:t>
            </a:r>
            <a:r>
              <a:rPr lang="fa-IR" sz="2000" dirty="0" smtClean="0">
                <a:cs typeface="B Homa" panose="00000400000000000000" pitchFamily="2" charset="-78"/>
              </a:rPr>
              <a:t>۱۸۱۲</a:t>
            </a:r>
            <a:r>
              <a:rPr lang="ar-SA" sz="2000" dirty="0" smtClean="0">
                <a:cs typeface="B Homa" panose="00000400000000000000" pitchFamily="2" charset="-78"/>
              </a:rPr>
              <a:t>، نیروهای فرانسوی ارتش ناپلئون در این کاخ اقامت کردند و تنها کار مفیدی که برای خودشان انجام دادند، </a:t>
            </a:r>
            <a:endParaRPr lang="fa-IR" sz="2000" dirty="0">
              <a:cs typeface="B Homa" panose="00000400000000000000"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7239000" cy="5884256"/>
          </a:xfrm>
        </p:spPr>
        <p:txBody>
          <a:bodyPr>
            <a:normAutofit lnSpcReduction="10000"/>
          </a:bodyPr>
          <a:lstStyle/>
          <a:p>
            <a:pPr algn="just">
              <a:lnSpc>
                <a:spcPct val="150000"/>
              </a:lnSpc>
              <a:buNone/>
            </a:pPr>
            <a:r>
              <a:rPr lang="ar-SA" sz="2000" dirty="0" smtClean="0">
                <a:cs typeface="B Homa" panose="00000400000000000000" pitchFamily="2" charset="-78"/>
              </a:rPr>
              <a:t>دزدیدن اشیا سنگین قیمت و سبک وزن کاخ بود. اما زمانی که اروینگ در اواخر دهه </a:t>
            </a:r>
            <a:r>
              <a:rPr lang="fa-IR" sz="2000" dirty="0" smtClean="0">
                <a:cs typeface="B Homa" panose="00000400000000000000" pitchFamily="2" charset="-78"/>
              </a:rPr>
              <a:t>۱۸۲۰</a:t>
            </a:r>
            <a:r>
              <a:rPr lang="ar-SA" sz="2000" dirty="0" smtClean="0">
                <a:cs typeface="B Homa" panose="00000400000000000000" pitchFamily="2" charset="-78"/>
              </a:rPr>
              <a:t> به گرانادا رسید، ماجرا دچار تغییری فاحش شد و داستان‌های الحمرا</a:t>
            </a:r>
            <a:r>
              <a:rPr lang="en-US" sz="2000" dirty="0" smtClean="0"/>
              <a:t> (Tales of the Alhambra) </a:t>
            </a:r>
            <a:r>
              <a:rPr lang="ar-SA" sz="2000" dirty="0" smtClean="0">
                <a:cs typeface="B Homa" panose="00000400000000000000" pitchFamily="2" charset="-78"/>
              </a:rPr>
              <a:t>او بیش از هر چیز در ستایش اسپانیای مسلمان نشین و گرانادا است و به واسطه این نوشته، کاخ الحمرا نیز جایگاه اصلی خود را بازیافت</a:t>
            </a:r>
            <a:r>
              <a:rPr lang="en-US" sz="2000" dirty="0" smtClean="0"/>
              <a:t>.</a:t>
            </a:r>
          </a:p>
          <a:p>
            <a:pPr algn="just">
              <a:lnSpc>
                <a:spcPct val="150000"/>
              </a:lnSpc>
              <a:buNone/>
            </a:pPr>
            <a:r>
              <a:rPr lang="ar-SA" sz="2000" dirty="0" smtClean="0">
                <a:cs typeface="B Homa" panose="00000400000000000000" pitchFamily="2" charset="-78"/>
              </a:rPr>
              <a:t>محوطه شیران در نیمه دوم قرن </a:t>
            </a:r>
            <a:r>
              <a:rPr lang="fa-IR" sz="2000" dirty="0" smtClean="0">
                <a:cs typeface="B Homa" panose="00000400000000000000" pitchFamily="2" charset="-78"/>
              </a:rPr>
              <a:t>۱۴</a:t>
            </a:r>
            <a:r>
              <a:rPr lang="ar-SA" sz="2000" dirty="0" smtClean="0">
                <a:cs typeface="B Homa" panose="00000400000000000000" pitchFamily="2" charset="-78"/>
              </a:rPr>
              <a:t> و دوران حکومت محمد پنجم ساخته شده‌است. از این حیاط به سه اتاق زیبا وارد می‌شویم، تالار دو خواهر، تالار</a:t>
            </a:r>
            <a:r>
              <a:rPr lang="en-US" sz="2000" dirty="0" smtClean="0"/>
              <a:t> </a:t>
            </a:r>
            <a:r>
              <a:rPr lang="en-US" sz="2000" dirty="0" err="1" smtClean="0"/>
              <a:t>Abencerrajes</a:t>
            </a:r>
            <a:r>
              <a:rPr lang="ar-SA" sz="2000" dirty="0" smtClean="0">
                <a:cs typeface="B Homa" panose="00000400000000000000" pitchFamily="2" charset="-78"/>
              </a:rPr>
              <a:t>، تالار شاهان. این سه تالار همراه با محوطه شیران حرم سرای کاخ سلطنتی را تشکیل می‌دهند</a:t>
            </a:r>
            <a:r>
              <a:rPr lang="en-US" sz="2000" dirty="0" smtClean="0"/>
              <a:t>.</a:t>
            </a:r>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20px-AlhambraLionsFountain1Small"/>
          <p:cNvPicPr>
            <a:picLocks noChangeAspect="1" noChangeArrowheads="1"/>
          </p:cNvPicPr>
          <p:nvPr/>
        </p:nvPicPr>
        <p:blipFill>
          <a:blip r:embed="rId2"/>
          <a:srcRect/>
          <a:stretch>
            <a:fillRect/>
          </a:stretch>
        </p:blipFill>
        <p:spPr bwMode="auto">
          <a:xfrm>
            <a:off x="1285852" y="0"/>
            <a:ext cx="5762274" cy="6804000"/>
          </a:xfrm>
          <a:prstGeom prst="rect">
            <a:avLst/>
          </a:prstGeom>
          <a:noFill/>
          <a:ln w="9525">
            <a:noFill/>
            <a:miter lim="800000"/>
            <a:headEnd/>
            <a:tailEnd/>
          </a:ln>
          <a:effectLst>
            <a:softEdge rad="1270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normAutofit fontScale="90000"/>
          </a:bodyPr>
          <a:lstStyle/>
          <a:p>
            <a:pPr algn="r"/>
            <a:r>
              <a:rPr lang="ar-SA" dirty="0" smtClean="0">
                <a:cs typeface="B Homa" panose="00000400000000000000" pitchFamily="2" charset="-78"/>
              </a:rPr>
              <a:t>حرم سرا:</a:t>
            </a:r>
            <a:r>
              <a:rPr lang="en-US" dirty="0" smtClean="0"/>
              <a:t/>
            </a:r>
            <a:br>
              <a:rPr lang="en-US" dirty="0" smtClean="0"/>
            </a:br>
            <a:endParaRPr lang="fa-IR" dirty="0">
              <a:cs typeface="B Homa" panose="00000400000000000000" pitchFamily="2" charset="-78"/>
            </a:endParaRPr>
          </a:p>
        </p:txBody>
      </p:sp>
      <p:sp>
        <p:nvSpPr>
          <p:cNvPr id="3" name="Content Placeholder 2"/>
          <p:cNvSpPr>
            <a:spLocks noGrp="1"/>
          </p:cNvSpPr>
          <p:nvPr>
            <p:ph idx="1"/>
          </p:nvPr>
        </p:nvSpPr>
        <p:spPr>
          <a:xfrm>
            <a:off x="395536" y="908720"/>
            <a:ext cx="7646146" cy="4891418"/>
          </a:xfrm>
        </p:spPr>
        <p:txBody>
          <a:bodyPr>
            <a:noAutofit/>
          </a:bodyPr>
          <a:lstStyle/>
          <a:p>
            <a:pPr algn="just">
              <a:lnSpc>
                <a:spcPct val="150000"/>
              </a:lnSpc>
              <a:buNone/>
            </a:pPr>
            <a:r>
              <a:rPr lang="ar-SA" sz="2000" dirty="0" smtClean="0">
                <a:cs typeface="B Homa" panose="00000400000000000000" pitchFamily="2" charset="-78"/>
              </a:rPr>
              <a:t>حرم کاخ الحمرا از حیاط شیران منشعب می‌شود و شامل مجموعه‌ای از اتاقهای زیبا و یک حمام است </a:t>
            </a:r>
            <a:r>
              <a:rPr lang="fa-IR" sz="2000" dirty="0" smtClean="0">
                <a:cs typeface="B Homa" panose="00000400000000000000" pitchFamily="2" charset="-78"/>
              </a:rPr>
              <a:t>. </a:t>
            </a:r>
            <a:r>
              <a:rPr lang="ar-SA" sz="2000" dirty="0" smtClean="0">
                <a:cs typeface="B Homa" panose="00000400000000000000" pitchFamily="2" charset="-78"/>
              </a:rPr>
              <a:t>در جنوب این سالن به تالار </a:t>
            </a:r>
            <a:r>
              <a:rPr lang="ar-SA" sz="2000" dirty="0" smtClean="0">
                <a:cs typeface="B Homa" panose="00000400000000000000" pitchFamily="2" charset="-78"/>
                <a:hlinkClick r:id="rId2" tooltip="نصر (دودمان) (صفحه وجود ندارد)"/>
              </a:rPr>
              <a:t>نصر</a:t>
            </a:r>
            <a:r>
              <a:rPr lang="fa-IR" sz="2000" dirty="0" smtClean="0">
                <a:cs typeface="B Homa" panose="00000400000000000000" pitchFamily="2" charset="-78"/>
              </a:rPr>
              <a:t> </a:t>
            </a:r>
            <a:r>
              <a:rPr lang="ar-SA" sz="2000" dirty="0" smtClean="0">
                <a:cs typeface="B Homa" panose="00000400000000000000" pitchFamily="2" charset="-78"/>
              </a:rPr>
              <a:t>می‌رسیم که دارای حیرت انگیزترین سقفها در کل مجموعه‌است</a:t>
            </a:r>
            <a:endParaRPr lang="en-US" sz="2000" dirty="0" smtClean="0"/>
          </a:p>
          <a:p>
            <a:pPr algn="just">
              <a:lnSpc>
                <a:spcPct val="150000"/>
              </a:lnSpc>
              <a:buNone/>
            </a:pPr>
            <a:r>
              <a:rPr lang="ar-SA" sz="2000" dirty="0" smtClean="0">
                <a:cs typeface="B Homa" panose="00000400000000000000" pitchFamily="2" charset="-78"/>
              </a:rPr>
              <a:t>سقف یک </a:t>
            </a:r>
            <a:r>
              <a:rPr lang="fa-IR" sz="2000" dirty="0" smtClean="0">
                <a:cs typeface="B Homa" panose="00000400000000000000" pitchFamily="2" charset="-78"/>
              </a:rPr>
              <a:t>۱۶</a:t>
            </a:r>
            <a:r>
              <a:rPr lang="ar-SA" sz="2000" dirty="0" smtClean="0">
                <a:cs typeface="B Homa" panose="00000400000000000000" pitchFamily="2" charset="-78"/>
              </a:rPr>
              <a:t> ضلعی است با تزئینات استالاگمیتی است و توسط پنجره‌هایی که بر روی گنبد نصب شده‌اند</a:t>
            </a:r>
            <a:endParaRPr lang="en-US" sz="2000" dirty="0" smtClean="0"/>
          </a:p>
          <a:p>
            <a:pPr algn="just">
              <a:lnSpc>
                <a:spcPct val="150000"/>
              </a:lnSpc>
              <a:buNone/>
            </a:pPr>
            <a:r>
              <a:rPr lang="ar-SA" sz="2000" dirty="0" smtClean="0">
                <a:cs typeface="B Homa" panose="00000400000000000000" pitchFamily="2" charset="-78"/>
              </a:rPr>
              <a:t>و نوری که بر روی آب چشمه کف منعکس می‌شود، روشن می‌شود</a:t>
            </a:r>
            <a:r>
              <a:rPr lang="fa-IR" sz="2000" dirty="0" smtClean="0">
                <a:cs typeface="B Homa" panose="00000400000000000000" pitchFamily="2" charset="-78"/>
              </a:rPr>
              <a:t>. </a:t>
            </a:r>
            <a:r>
              <a:rPr lang="ar-SA" sz="2000" dirty="0" smtClean="0">
                <a:cs typeface="B Homa" panose="00000400000000000000" pitchFamily="2" charset="-78"/>
              </a:rPr>
              <a:t>سقف تالار دو خواهر نیز بسیار شگفت انگیز است و از بیش از </a:t>
            </a:r>
            <a:r>
              <a:rPr lang="fa-IR" sz="2000" dirty="0" smtClean="0">
                <a:cs typeface="B Homa" panose="00000400000000000000" pitchFamily="2" charset="-78"/>
              </a:rPr>
              <a:t> پنج هزار </a:t>
            </a:r>
            <a:r>
              <a:rPr lang="ar-SA" sz="2000" dirty="0" smtClean="0">
                <a:cs typeface="B Homa" panose="00000400000000000000" pitchFamily="2" charset="-78"/>
              </a:rPr>
              <a:t>خانه لانه زنبوری ساخته شده‌است.</a:t>
            </a:r>
            <a:endParaRPr lang="en-US" sz="2000" dirty="0" smtClean="0"/>
          </a:p>
          <a:p>
            <a:pPr algn="just">
              <a:lnSpc>
                <a:spcPct val="150000"/>
              </a:lnSpc>
              <a:buNone/>
            </a:pPr>
            <a:r>
              <a:rPr lang="ar-SA" sz="2000" dirty="0" smtClean="0">
                <a:cs typeface="B Homa" panose="00000400000000000000" pitchFamily="2" charset="-78"/>
              </a:rPr>
              <a:t>در تالار شاهان، به یک اثر نامتعارف هنری برمی خوریم، که تمثالهایی زنده نمایانه از انسان است که در دین اسلام حرام دانسته می‌شده. سازنده این آثار به احتمال فراوان مسیحی بوده‌است اما دستور ساخت آن را سلاطین دودمان صادر کرده بودند</a:t>
            </a:r>
            <a:r>
              <a:rPr lang="fa-IR" sz="2000" dirty="0" smtClean="0">
                <a:cs typeface="B Homa" panose="00000400000000000000" pitchFamily="2" charset="-78"/>
              </a:rPr>
              <a:t>.</a:t>
            </a:r>
            <a:r>
              <a:rPr lang="ar-SA" sz="2000" dirty="0" smtClean="0">
                <a:cs typeface="B Homa" panose="00000400000000000000" pitchFamily="2" charset="-78"/>
              </a:rPr>
              <a:t>  </a:t>
            </a:r>
            <a:endParaRPr lang="en-US" sz="2000" dirty="0" smtClean="0"/>
          </a:p>
          <a:p>
            <a:pPr algn="just">
              <a:lnSpc>
                <a:spcPct val="150000"/>
              </a:lnSpc>
              <a:buNone/>
            </a:pPr>
            <a:r>
              <a:rPr lang="ar-SA" sz="2000" dirty="0" smtClean="0">
                <a:cs typeface="B Homa" panose="00000400000000000000" pitchFamily="2" charset="-78"/>
              </a:rPr>
              <a:t>حمامها آخرین قسمت با اهمیت حرم هستند که نمی‌توان به آن داخل شد، اما می‌توان درون آن را از میان پنجره تماشا کرد</a:t>
            </a:r>
            <a:r>
              <a:rPr lang="fa-IR" sz="2000" dirty="0" smtClean="0">
                <a:cs typeface="B Homa" panose="00000400000000000000" pitchFamily="2" charset="-78"/>
              </a:rPr>
              <a:t>.</a:t>
            </a:r>
            <a:r>
              <a:rPr lang="en-US" sz="2000" dirty="0" smtClean="0"/>
              <a:t>.</a:t>
            </a:r>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A_ALHAMBRA_CARLOSV"/>
          <p:cNvPicPr>
            <a:picLocks noChangeAspect="1" noChangeArrowheads="1"/>
          </p:cNvPicPr>
          <p:nvPr/>
        </p:nvPicPr>
        <p:blipFill>
          <a:blip r:embed="rId2"/>
          <a:srcRect r="1688"/>
          <a:stretch>
            <a:fillRect/>
          </a:stretch>
        </p:blipFill>
        <p:spPr bwMode="auto">
          <a:xfrm>
            <a:off x="0" y="1674000"/>
            <a:ext cx="7929618" cy="5184000"/>
          </a:xfrm>
          <a:prstGeom prst="rect">
            <a:avLst/>
          </a:prstGeom>
          <a:noFill/>
          <a:ln w="9525">
            <a:noFill/>
            <a:miter lim="800000"/>
            <a:headEnd/>
            <a:tailEnd/>
          </a:ln>
        </p:spPr>
      </p:pic>
      <p:sp>
        <p:nvSpPr>
          <p:cNvPr id="6" name="Title 1"/>
          <p:cNvSpPr>
            <a:spLocks noGrp="1"/>
          </p:cNvSpPr>
          <p:nvPr>
            <p:ph type="title"/>
          </p:nvPr>
        </p:nvSpPr>
        <p:spPr>
          <a:xfrm>
            <a:off x="5000628" y="285728"/>
            <a:ext cx="2257412" cy="1143000"/>
          </a:xfrm>
        </p:spPr>
        <p:txBody>
          <a:bodyPr>
            <a:normAutofit fontScale="90000"/>
          </a:bodyPr>
          <a:lstStyle/>
          <a:p>
            <a:r>
              <a:rPr lang="fa-IR" dirty="0" smtClean="0">
                <a:cs typeface="B Homa" panose="00000400000000000000" pitchFamily="2" charset="-78"/>
              </a:rPr>
              <a:t>سایت پلان</a:t>
            </a:r>
            <a:br>
              <a:rPr lang="fa-IR" dirty="0" smtClean="0">
                <a:cs typeface="B Homa" panose="00000400000000000000" pitchFamily="2" charset="-78"/>
              </a:rPr>
            </a:br>
            <a:endParaRPr lang="fa-IR" dirty="0">
              <a:cs typeface="B Homa" panose="00000400000000000000" pitchFamily="2" charset="-78"/>
            </a:endParaRPr>
          </a:p>
        </p:txBody>
      </p:sp>
      <p:pic>
        <p:nvPicPr>
          <p:cNvPr id="2051" name="Picture 3" descr="ma_dj_alhambra_plan_fig3"/>
          <p:cNvPicPr>
            <a:picLocks noChangeAspect="1" noChangeArrowheads="1"/>
          </p:cNvPicPr>
          <p:nvPr/>
        </p:nvPicPr>
        <p:blipFill>
          <a:blip r:embed="rId3"/>
          <a:srcRect/>
          <a:stretch>
            <a:fillRect/>
          </a:stretch>
        </p:blipFill>
        <p:spPr bwMode="auto">
          <a:xfrm>
            <a:off x="0" y="0"/>
            <a:ext cx="4056063" cy="244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cs typeface="B Homa" panose="00000400000000000000" pitchFamily="2" charset="-78"/>
              </a:rPr>
              <a:t>دژ سرخ رنگ رو به زوال </a:t>
            </a:r>
            <a:r>
              <a:rPr lang="en-US" dirty="0" smtClean="0"/>
              <a:t/>
            </a:r>
            <a:br>
              <a:rPr lang="en-US" dirty="0" smtClean="0"/>
            </a:br>
            <a:endParaRPr lang="fa-IR" dirty="0">
              <a:cs typeface="B Homa" panose="00000400000000000000" pitchFamily="2" charset="-78"/>
            </a:endParaRPr>
          </a:p>
        </p:txBody>
      </p:sp>
      <p:sp>
        <p:nvSpPr>
          <p:cNvPr id="3" name="Content Placeholder 2"/>
          <p:cNvSpPr>
            <a:spLocks noGrp="1"/>
          </p:cNvSpPr>
          <p:nvPr>
            <p:ph idx="1"/>
          </p:nvPr>
        </p:nvSpPr>
        <p:spPr>
          <a:xfrm>
            <a:off x="179512" y="1052736"/>
            <a:ext cx="7975872" cy="4846320"/>
          </a:xfrm>
        </p:spPr>
        <p:txBody>
          <a:bodyPr>
            <a:noAutofit/>
          </a:bodyPr>
          <a:lstStyle/>
          <a:p>
            <a:pPr algn="just">
              <a:lnSpc>
                <a:spcPct val="150000"/>
              </a:lnSpc>
              <a:buNone/>
            </a:pPr>
            <a:r>
              <a:rPr lang="fa-IR" sz="2000" dirty="0" smtClean="0">
                <a:cs typeface="B Homa" panose="00000400000000000000" pitchFamily="2" charset="-78"/>
              </a:rPr>
              <a:t>الحمرا كه دژي است بنا شده بر روي تپه اي گلي و به سبب رنگ قرمز خود به عنوان كلات ا لحمرا  يا دژ سرخ رنگ ناميده مي شود ، متشكل از مصالح نسبتاً ساده اي مانند سنگ ، ريگ و آجر است .به نظر مي رسد دغدغه ي ذهني معماران اين قصر، شگفت زده كردن آيندگان نبوده است ، چه آنكه عناصر استفاده شده در ساختمان  الحمرا  آن را به يك حيات كوتاه مدت محكوم كرده بود . كاشي ،گچبري ، گچ ، آجر و چوب به كار رفته شده در اين بنا به آن زيبايي فوق العاده اي داده بود، گو اين كه وجود آن ها تضميني براي بقا الحمرا به شمار نمي رفت .</a:t>
            </a:r>
            <a:endParaRPr 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836712"/>
            <a:ext cx="7092280" cy="3747180"/>
          </a:xfrm>
          <a:prstGeom prst="rect">
            <a:avLst/>
          </a:prstGeom>
        </p:spPr>
        <p:txBody>
          <a:bodyPr wrap="square">
            <a:spAutoFit/>
          </a:bodyPr>
          <a:lstStyle/>
          <a:p>
            <a:pPr algn="just">
              <a:lnSpc>
                <a:spcPct val="150000"/>
              </a:lnSpc>
            </a:pPr>
            <a:r>
              <a:rPr lang="fa-IR" sz="2000" dirty="0">
                <a:cs typeface="B Homa" panose="00000400000000000000" pitchFamily="2" charset="-78"/>
              </a:rPr>
              <a:t>الحمرا تقريباً استعاره اي از زندگي در سلسله ي پادشاهي بني نصر و يا سلسله اي است كه  الحمرا در آن دوره به اوج شكوفايي خود مي رسد . بناي مزبور دژي وابسته به يك حكومت پادشاهي محاصره شده اي است كه افول آن نه يك محظور كه ترجيحاً انگيزه اي قوي براي غناي كار شعرا ، هنرمندان و دانشمندان مي باشد . در اين دوره آنچه مهم  به شمار مي رفت زيبايي بنا بود تا جاودانگي آن . چه آن كه هدف از ساخت قصرهاي اين دوره نه تنها جاودان شدن كه حتي تمتع وارث نيز نبوده است . در اين وادي بيرحم و دسيسه جو ، پادشاهان چندان نگران نبودند كه چه از خود به يادگار مي نهند . </a:t>
            </a:r>
          </a:p>
        </p:txBody>
      </p:sp>
    </p:spTree>
    <p:extLst>
      <p:ext uri="{BB962C8B-B14F-4D97-AF65-F5344CB8AC3E}">
        <p14:creationId xmlns:p14="http://schemas.microsoft.com/office/powerpoint/2010/main" val="176585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7715304" cy="4846320"/>
          </a:xfrm>
        </p:spPr>
        <p:txBody>
          <a:bodyPr>
            <a:noAutofit/>
          </a:bodyPr>
          <a:lstStyle/>
          <a:p>
            <a:pPr algn="just">
              <a:lnSpc>
                <a:spcPct val="150000"/>
              </a:lnSpc>
              <a:buNone/>
            </a:pPr>
            <a:r>
              <a:rPr lang="fa-IR" sz="2000" dirty="0" smtClean="0">
                <a:cs typeface="B Homa" panose="00000400000000000000" pitchFamily="2" charset="-78"/>
              </a:rPr>
              <a:t>طرح گچ و گچبري هاي كار شده توسط اولين سلاطين روي سمت چپ بنا و قصر ضميمه شده به قصر ديگر ، مشابه گچبري هاي مشاهده شده در شهر كوچك اداري و اشرافي است كه در اطراف ا لحمرا ساخته شده است . به نماي بيروني الحمرا نيز همانند نماي شهري كه در دامنه ي آن ساخته شده ، بهاي زيادي داده نشده بود . خانه هاي اعياني و فقرا شبيه يكديگر بودند ، يعني راهروها ي باريكي بودند كه به يكديگر راه داشتند و فقط داخل خانه يا حياط مركزيشان با يكديگر متفاوت بود . تزئينات با شكوه داخلي دور از چشم تماشاچيان بود و تنها تعداد بسيار اندكي (حدود چند هزار نفر ) اجازه ي ورود به درون قصرهاي نصريد را داشتند ، حال آن كه امروزه بيش از دو ميليون نفر در سال از اين بنا بازديد مي كنند . به راستي كه زيبايي اسرار آميز اين قصرها موجب مبهوت شدن كشورگشايان مسيحي شد كه اين شهر را در سال 1492 ميلادي فتح نمودند .</a:t>
            </a:r>
            <a:endParaRPr lang="fa-IR" sz="2000" dirty="0">
              <a:cs typeface="B Homa" panose="00000400000000000000"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7239000" cy="4846320"/>
          </a:xfrm>
        </p:spPr>
        <p:txBody>
          <a:bodyPr>
            <a:noAutofit/>
          </a:bodyPr>
          <a:lstStyle/>
          <a:p>
            <a:pPr algn="just">
              <a:lnSpc>
                <a:spcPct val="150000"/>
              </a:lnSpc>
              <a:buNone/>
            </a:pPr>
            <a:r>
              <a:rPr lang="fa-IR" sz="2000" dirty="0" smtClean="0">
                <a:cs typeface="B Homa" panose="00000400000000000000" pitchFamily="2" charset="-78"/>
              </a:rPr>
              <a:t>بدين دليل به درخواست پادشاهان كاتوليك حفاظت از قصر به خانواده نجيب زاده سپرده شد. درود بر كشورگشاياني كه به غنيمت خويش باليده و آن را نشان افتخار خود ساختند ، چه آن كه از اين رو است كه هنوز مي توان شاهد حضور الحمرا بود . با اين وجود كمتر از دويست سال است كه توجه عمومي مردم دنيا به اين بنا جلب شده است .</a:t>
            </a:r>
            <a:endParaRPr lang="en-US" sz="2000" dirty="0" smtClean="0"/>
          </a:p>
          <a:p>
            <a:pPr algn="just">
              <a:lnSpc>
                <a:spcPct val="150000"/>
              </a:lnSpc>
              <a:buNone/>
            </a:pPr>
            <a:r>
              <a:rPr lang="fa-IR" sz="2000" dirty="0" smtClean="0">
                <a:cs typeface="B Homa" panose="00000400000000000000" pitchFamily="2" charset="-78"/>
              </a:rPr>
              <a:t>الحمرا نخستين بار در قرن نوزدهم ميلادي و هنگامي مورد توجه قرار گرفت كه سياحان حماسه سرا به ارزش   فوق العاده ي  بناي مزبور پي بردند. حضور كولي ها در بعضي از زواياي پنهان محوطه ي الحمرا نيز اين ناحيه را در چشم  سياحان به راستي رمز آلود نموده بود. </a:t>
            </a:r>
            <a:endParaRPr lang="en-US" sz="2000" dirty="0" smtClean="0"/>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4.JPG"/>
          <p:cNvPicPr>
            <a:picLocks noChangeAspect="1"/>
          </p:cNvPicPr>
          <p:nvPr/>
        </p:nvPicPr>
        <p:blipFill>
          <a:blip r:embed="rId2"/>
          <a:stretch>
            <a:fillRect/>
          </a:stretch>
        </p:blipFill>
        <p:spPr>
          <a:xfrm>
            <a:off x="18434" y="620688"/>
            <a:ext cx="8128000" cy="5499100"/>
          </a:xfrm>
          <a:prstGeom prst="rect">
            <a:avLst/>
          </a:prstGeom>
          <a:effectLst>
            <a:softEdge rad="127000"/>
          </a:effectLst>
        </p:spPr>
      </p:pic>
    </p:spTree>
    <p:extLst>
      <p:ext uri="{BB962C8B-B14F-4D97-AF65-F5344CB8AC3E}">
        <p14:creationId xmlns:p14="http://schemas.microsoft.com/office/powerpoint/2010/main" val="4243100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cs typeface="B Homa" panose="00000400000000000000" pitchFamily="2" charset="-78"/>
              </a:rPr>
              <a:t>آب مهار شده </a:t>
            </a:r>
            <a:r>
              <a:rPr lang="en-US" dirty="0" smtClean="0"/>
              <a:t/>
            </a:r>
            <a:br>
              <a:rPr lang="en-US" dirty="0" smtClean="0"/>
            </a:br>
            <a:endParaRPr lang="fa-IR" dirty="0">
              <a:cs typeface="B Homa" panose="00000400000000000000" pitchFamily="2" charset="-78"/>
            </a:endParaRPr>
          </a:p>
        </p:txBody>
      </p:sp>
      <p:sp>
        <p:nvSpPr>
          <p:cNvPr id="3" name="Content Placeholder 2"/>
          <p:cNvSpPr>
            <a:spLocks noGrp="1"/>
          </p:cNvSpPr>
          <p:nvPr>
            <p:ph idx="1"/>
          </p:nvPr>
        </p:nvSpPr>
        <p:spPr>
          <a:xfrm>
            <a:off x="467544" y="1268760"/>
            <a:ext cx="7400948" cy="4846320"/>
          </a:xfrm>
        </p:spPr>
        <p:txBody>
          <a:bodyPr>
            <a:noAutofit/>
          </a:bodyPr>
          <a:lstStyle/>
          <a:p>
            <a:pPr algn="just">
              <a:lnSpc>
                <a:spcPct val="150000"/>
              </a:lnSpc>
              <a:buNone/>
            </a:pPr>
            <a:r>
              <a:rPr lang="fa-IR" sz="2000" dirty="0" smtClean="0">
                <a:cs typeface="B Homa" panose="00000400000000000000" pitchFamily="2" charset="-78"/>
              </a:rPr>
              <a:t>احتمالاً يكي از زيبايي هاي پنهان در قصرها ، آبي است كه در برگيرنده ي بيشترين اسرار مي باشد . بازديدكنندگان بعد از پشت سر گذاشتن كو آرتو دورادو وارد الحمراي پنهان مي شوند، جايي كه در آن صنايع دستي ، گچبري هاي رنگارنگ و كاشي هاي كار شده بر روي ديوارها شكوه هنرهاي تزئيني مربوط به سلسله ي پادشاهي  بني نصر در معرض ديد مي گذارند. </a:t>
            </a:r>
            <a:endParaRPr lang="en-US" sz="2000" dirty="0" smtClean="0"/>
          </a:p>
          <a:p>
            <a:pPr algn="just">
              <a:lnSpc>
                <a:spcPct val="150000"/>
              </a:lnSpc>
              <a:buNone/>
            </a:pPr>
            <a:r>
              <a:rPr lang="fa-IR" sz="2000" dirty="0" smtClean="0">
                <a:cs typeface="B Homa" panose="00000400000000000000" pitchFamily="2" charset="-78"/>
              </a:rPr>
              <a:t>اشعار حكاكي شده روي ديوارها و فواره ها و نيز نشانه هاي رمز آلود ديده شده در اين مكان همگي بيانگر قدرت تخيل بالاي سازندگان اين بنا مي باشد . گو اين كه به نظر مي رسد گرانبهاترين گنجينه ي موجود در الحمرا ، آب است</a:t>
            </a:r>
            <a:r>
              <a:rPr lang="en-US" sz="2000" dirty="0" smtClean="0">
                <a:cs typeface="B Homa" panose="00000400000000000000" pitchFamily="2" charset="-78"/>
              </a:rPr>
              <a:t> </a:t>
            </a:r>
            <a:r>
              <a:rPr lang="fa-IR" sz="2000" dirty="0">
                <a:cs typeface="B Homa" panose="00000400000000000000" pitchFamily="2" charset="-78"/>
              </a:rPr>
              <a:t>. فواره </a:t>
            </a:r>
            <a:r>
              <a:rPr lang="fa-IR" sz="2000" dirty="0" smtClean="0">
                <a:cs typeface="B Homa" panose="00000400000000000000" pitchFamily="2" charset="-78"/>
              </a:rPr>
              <a:t>هاي </a:t>
            </a:r>
            <a:r>
              <a:rPr lang="fa-IR" sz="2000" dirty="0">
                <a:cs typeface="B Homa" panose="00000400000000000000" pitchFamily="2" charset="-78"/>
              </a:rPr>
              <a:t>نصب شده در قصرها، صرفاً كاربرد تزئيني ندارند. بردن آب به الحمرا كار ساده اي نبود . چرا كه مقادير زيادي از آن در نوك قله هاي برفي كوهستان هاي اطراف وجود داشت ، هر چند وجود محدوده هايي مرتفع در زمين هاي منطقه به اين معنا بود كه مي بايست كانال هايي حفر شود </a:t>
            </a:r>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7239000" cy="4846320"/>
          </a:xfrm>
        </p:spPr>
        <p:txBody>
          <a:bodyPr>
            <a:normAutofit fontScale="85000" lnSpcReduction="20000"/>
          </a:bodyPr>
          <a:lstStyle/>
          <a:p>
            <a:pPr algn="just">
              <a:lnSpc>
                <a:spcPct val="150000"/>
              </a:lnSpc>
              <a:buNone/>
            </a:pPr>
            <a:r>
              <a:rPr lang="fa-IR" sz="2000" dirty="0" smtClean="0">
                <a:cs typeface="B Homa" panose="00000400000000000000" pitchFamily="2" charset="-78"/>
              </a:rPr>
              <a:t>بدين ترتيب سلاطين نصريد آموختند كه چگونه با حفر گودال هايي كه موجب آبياري زمين هاي حاصلخيز اطراف شود ، آب را مقهور خود نمايند . فواره هاي موجود در قصر ها گواهي بر اين دانش هستند . به نظر مي رسد طراحي كانال هاي كوچكي كه فواره ها را به آبگير مربوط مي كردند ، كار ساده اي بود ، گو اين كه در حقيقت اين كار مستلزم وجود نوعي تكنيك پيچيده است . بدين صورت كه در الحمرا كانال هايي وجود دارد كه براي نگهداري آب به سمت جريان آب شيب بندي شده اند. </a:t>
            </a:r>
            <a:endParaRPr lang="en-US" sz="2000" dirty="0" smtClean="0"/>
          </a:p>
          <a:p>
            <a:pPr algn="just">
              <a:lnSpc>
                <a:spcPct val="150000"/>
              </a:lnSpc>
              <a:buNone/>
            </a:pPr>
            <a:r>
              <a:rPr lang="fa-IR" sz="2000" dirty="0" smtClean="0">
                <a:cs typeface="B Homa" panose="00000400000000000000" pitchFamily="2" charset="-78"/>
              </a:rPr>
              <a:t>همچنين در بعضي مناطق ، كانال هاي آب به منظور افزايش جريان فشار آب ، باريك گرديده اند . گودال ها و پيچ هايي نيز  در مسير جريان آب ديده شده است كه كارشان انحراف آب مي باشد</a:t>
            </a:r>
            <a:endParaRPr lang="fa-IR" sz="2000" dirty="0">
              <a:cs typeface="B Homa" panose="00000400000000000000"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7239000" cy="4846320"/>
          </a:xfrm>
        </p:spPr>
        <p:txBody>
          <a:bodyPr>
            <a:normAutofit fontScale="85000" lnSpcReduction="10000"/>
          </a:bodyPr>
          <a:lstStyle/>
          <a:p>
            <a:pPr algn="just">
              <a:lnSpc>
                <a:spcPct val="150000"/>
              </a:lnSpc>
              <a:buNone/>
            </a:pPr>
            <a:r>
              <a:rPr lang="fa-IR" sz="2000" dirty="0" smtClean="0">
                <a:cs typeface="B Homa" panose="00000400000000000000" pitchFamily="2" charset="-78"/>
              </a:rPr>
              <a:t>دو بارگاه بزرگ موجود در الحمرا يعني بارگاه موردهاي سبز و بارگاه شيران با هدفمندي و به منظور داشتن سايه در تابستان طراحي شده بودند. آب موجب سرد شدن هوا و ايجاد جرياني از هوا مي شد. گچبري هاي ظريف كار شده به صورت مشبك نيز به صورت سايه بان عمل مي كردند و هوا را از ميان خلل و فرج خود عبور مي دادند. از سوي ديگر در زمستان ،خورشيد با تابيدن بر سطح آب و مرمر موجب گرم شدن هوا مي گرديد . </a:t>
            </a:r>
            <a:endParaRPr lang="en-US" sz="2000" dirty="0" smtClean="0"/>
          </a:p>
          <a:p>
            <a:pPr algn="just">
              <a:lnSpc>
                <a:spcPct val="150000"/>
              </a:lnSpc>
              <a:buNone/>
            </a:pPr>
            <a:r>
              <a:rPr lang="fa-IR" sz="2000" dirty="0" smtClean="0">
                <a:cs typeface="B Homa" panose="00000400000000000000" pitchFamily="2" charset="-78"/>
              </a:rPr>
              <a:t>در هنگام حكومت سلاطين بني نصر،بارگاه هميشه مركز زندگي خانه بشمار مي رفت، از اين رو بيشترين توجهات و نوآوري هاي صورت گرفته روي اين بنا ،مربوط به بارگاه آن است . </a:t>
            </a:r>
            <a:endParaRPr lang="en-US" sz="2000" dirty="0" smtClean="0"/>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nada_alhambra09"/>
          <p:cNvPicPr>
            <a:picLocks noChangeAspect="1" noChangeArrowheads="1"/>
          </p:cNvPicPr>
          <p:nvPr/>
        </p:nvPicPr>
        <p:blipFill>
          <a:blip r:embed="rId2"/>
          <a:srcRect/>
          <a:stretch>
            <a:fillRect/>
          </a:stretch>
        </p:blipFill>
        <p:spPr bwMode="auto">
          <a:xfrm>
            <a:off x="0" y="0"/>
            <a:ext cx="8209919"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626328"/>
          </a:xfrm>
        </p:spPr>
        <p:txBody>
          <a:bodyPr/>
          <a:lstStyle/>
          <a:p>
            <a:pPr algn="r"/>
            <a:r>
              <a:rPr lang="fa-IR" dirty="0" smtClean="0">
                <a:cs typeface="B Homa" panose="00000400000000000000" pitchFamily="2" charset="-78"/>
              </a:rPr>
              <a:t>قلمرو توهم </a:t>
            </a:r>
            <a:endParaRPr lang="en-US" dirty="0"/>
          </a:p>
        </p:txBody>
      </p:sp>
      <p:sp>
        <p:nvSpPr>
          <p:cNvPr id="3" name="Content Placeholder 2"/>
          <p:cNvSpPr>
            <a:spLocks noGrp="1"/>
          </p:cNvSpPr>
          <p:nvPr>
            <p:ph idx="1"/>
          </p:nvPr>
        </p:nvSpPr>
        <p:spPr>
          <a:xfrm>
            <a:off x="467544" y="1124744"/>
            <a:ext cx="7239000" cy="5472608"/>
          </a:xfrm>
        </p:spPr>
        <p:txBody>
          <a:bodyPr>
            <a:normAutofit fontScale="85000" lnSpcReduction="10000"/>
          </a:bodyPr>
          <a:lstStyle/>
          <a:p>
            <a:pPr algn="just">
              <a:lnSpc>
                <a:spcPct val="150000"/>
              </a:lnSpc>
              <a:buNone/>
            </a:pPr>
            <a:r>
              <a:rPr lang="fa-IR" sz="2000" dirty="0" smtClean="0">
                <a:cs typeface="B Homa" panose="00000400000000000000" pitchFamily="2" charset="-78"/>
              </a:rPr>
              <a:t>در محوطه ي كامل قصر الحمرا احتمالاً ناحيه اي وجود دارد كه بارگاه شيران را در برگرفته و مبهم ترين افسانه ها از آنجا ناشي شده است . از جمله اين داستان ها افسانه ي تالار ور خواهر است . بر اساس اين افسانه ، دو خواهر زنداني به دليل تمايلشان براي ديدن عشق ورزي پنهاني يك زوج در باغي كه در آن نزديكي وجود داشت ، درگذشتند . همچنين در مورد اطاق ابن سراجس نيز افسانه هايي وجود دارد كه توسط ويكنت شاتوبريان نقل شده است . شاتوبريان يكي از خالقين افسانه هاي حماسي مربوط به الحمرا مي باشد . يكي از اين افسانه ها بيش از بقيه باور كردني مي باشد ، چه آن كه در مورد پيكارهاي خونيني است كه غالباً  بين رقباي  سلسله ي پادشاهي بني نصر رخ مي داد و بر اساس گزارش هاي مستند تاريخي نوشته شده است</a:t>
            </a:r>
            <a:endParaRPr lang="fa-IR" sz="2000" dirty="0">
              <a:cs typeface="B Homa" panose="000004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196752"/>
            <a:ext cx="2774504" cy="4846320"/>
          </a:xfrm>
        </p:spPr>
        <p:txBody>
          <a:bodyPr>
            <a:normAutofit fontScale="70000" lnSpcReduction="20000"/>
          </a:bodyPr>
          <a:lstStyle/>
          <a:p>
            <a:pPr lvl="0"/>
            <a:r>
              <a:rPr lang="ar-SA" b="1" dirty="0" smtClean="0">
                <a:cs typeface="B Homa" panose="00000400000000000000" pitchFamily="2" charset="-78"/>
              </a:rPr>
              <a:t>برج هاي سرخ رنگ </a:t>
            </a:r>
            <a:endParaRPr lang="en-US" dirty="0" smtClean="0"/>
          </a:p>
          <a:p>
            <a:pPr lvl="0"/>
            <a:r>
              <a:rPr lang="ar-SA" b="1" dirty="0" smtClean="0">
                <a:cs typeface="B Homa" panose="00000400000000000000" pitchFamily="2" charset="-78"/>
              </a:rPr>
              <a:t>برج ساعت</a:t>
            </a:r>
            <a:endParaRPr lang="en-US" dirty="0" smtClean="0"/>
          </a:p>
          <a:p>
            <a:pPr lvl="0"/>
            <a:r>
              <a:rPr lang="ar-SA" b="1" dirty="0" smtClean="0">
                <a:cs typeface="B Homa" panose="00000400000000000000" pitchFamily="2" charset="-78"/>
              </a:rPr>
              <a:t>دروازه ي مقاومت</a:t>
            </a:r>
            <a:endParaRPr lang="en-US" dirty="0" smtClean="0"/>
          </a:p>
          <a:p>
            <a:pPr lvl="0"/>
            <a:r>
              <a:rPr lang="ar-SA" b="1" dirty="0" smtClean="0">
                <a:cs typeface="B Homa" panose="00000400000000000000" pitchFamily="2" charset="-78"/>
              </a:rPr>
              <a:t>دروازه ي عدالت </a:t>
            </a:r>
            <a:endParaRPr lang="en-US" dirty="0" smtClean="0"/>
          </a:p>
          <a:p>
            <a:pPr lvl="0"/>
            <a:r>
              <a:rPr lang="ar-SA" b="1" dirty="0" smtClean="0">
                <a:cs typeface="B Homa" panose="00000400000000000000" pitchFamily="2" charset="-78"/>
              </a:rPr>
              <a:t>قصر چارلز پنجم </a:t>
            </a:r>
            <a:endParaRPr lang="en-US" dirty="0" smtClean="0"/>
          </a:p>
          <a:p>
            <a:pPr lvl="0"/>
            <a:r>
              <a:rPr lang="ar-SA" b="1" dirty="0" smtClean="0">
                <a:cs typeface="B Homa" panose="00000400000000000000" pitchFamily="2" charset="-78"/>
              </a:rPr>
              <a:t>دروازهي شراب</a:t>
            </a:r>
            <a:endParaRPr lang="en-US" dirty="0" smtClean="0"/>
          </a:p>
          <a:p>
            <a:pPr lvl="0"/>
            <a:r>
              <a:rPr lang="ar-SA" b="1" dirty="0" smtClean="0">
                <a:cs typeface="B Homa" panose="00000400000000000000" pitchFamily="2" charset="-78"/>
              </a:rPr>
              <a:t>بارگاه موردهاي سبز</a:t>
            </a:r>
            <a:endParaRPr lang="en-US" dirty="0" smtClean="0"/>
          </a:p>
          <a:p>
            <a:pPr lvl="0"/>
            <a:r>
              <a:rPr lang="ar-SA" b="1" dirty="0" smtClean="0">
                <a:cs typeface="B Homa" panose="00000400000000000000" pitchFamily="2" charset="-78"/>
              </a:rPr>
              <a:t>برج اطاق آرايش ملكه</a:t>
            </a:r>
            <a:endParaRPr lang="en-US" dirty="0" smtClean="0"/>
          </a:p>
          <a:p>
            <a:pPr lvl="0"/>
            <a:r>
              <a:rPr lang="ar-SA" b="1" dirty="0" smtClean="0">
                <a:cs typeface="B Homa" panose="00000400000000000000" pitchFamily="2" charset="-78"/>
              </a:rPr>
              <a:t>بارگاه شيران</a:t>
            </a:r>
            <a:endParaRPr lang="en-US" dirty="0" smtClean="0"/>
          </a:p>
          <a:p>
            <a:pPr lvl="0"/>
            <a:r>
              <a:rPr lang="ar-SA" b="1" dirty="0" smtClean="0">
                <a:cs typeface="B Homa" panose="00000400000000000000" pitchFamily="2" charset="-78"/>
              </a:rPr>
              <a:t>پارتال</a:t>
            </a:r>
            <a:endParaRPr lang="en-US" dirty="0" smtClean="0"/>
          </a:p>
          <a:p>
            <a:pPr lvl="0"/>
            <a:r>
              <a:rPr lang="ar-SA" b="1" dirty="0" smtClean="0">
                <a:cs typeface="B Homa" panose="00000400000000000000" pitchFamily="2" charset="-78"/>
              </a:rPr>
              <a:t>برج ميله ها </a:t>
            </a:r>
            <a:endParaRPr lang="en-US" dirty="0" smtClean="0"/>
          </a:p>
          <a:p>
            <a:pPr lvl="0"/>
            <a:r>
              <a:rPr lang="ar-SA" b="1" dirty="0" smtClean="0">
                <a:cs typeface="B Homa" panose="00000400000000000000" pitchFamily="2" charset="-78"/>
              </a:rPr>
              <a:t>برج اسير</a:t>
            </a:r>
            <a:endParaRPr lang="en-US" dirty="0" smtClean="0"/>
          </a:p>
          <a:p>
            <a:pPr lvl="0"/>
            <a:r>
              <a:rPr lang="ar-SA" b="1" dirty="0" smtClean="0">
                <a:cs typeface="B Homa" panose="00000400000000000000" pitchFamily="2" charset="-78"/>
              </a:rPr>
              <a:t>برج شاهزادگان</a:t>
            </a:r>
            <a:endParaRPr lang="en-US" dirty="0" smtClean="0"/>
          </a:p>
          <a:p>
            <a:pPr lvl="0"/>
            <a:r>
              <a:rPr lang="ar-SA" b="1" dirty="0" smtClean="0">
                <a:cs typeface="B Homa" panose="00000400000000000000" pitchFamily="2" charset="-78"/>
              </a:rPr>
              <a:t>برج هفت طبقه</a:t>
            </a:r>
            <a:endParaRPr lang="en-US" dirty="0" smtClean="0"/>
          </a:p>
          <a:p>
            <a:endParaRPr lang="fa-IR" dirty="0">
              <a:cs typeface="B Homa" panose="00000400000000000000" pitchFamily="2" charset="-78"/>
            </a:endParaRPr>
          </a:p>
        </p:txBody>
      </p:sp>
      <p:sp>
        <p:nvSpPr>
          <p:cNvPr id="4" name="Title 3"/>
          <p:cNvSpPr>
            <a:spLocks noGrp="1"/>
          </p:cNvSpPr>
          <p:nvPr>
            <p:ph type="title"/>
          </p:nvPr>
        </p:nvSpPr>
        <p:spPr/>
        <p:txBody>
          <a:bodyPr>
            <a:normAutofit fontScale="90000"/>
          </a:bodyPr>
          <a:lstStyle/>
          <a:p>
            <a:pPr algn="r"/>
            <a:r>
              <a:rPr lang="ar-SA" dirty="0" smtClean="0">
                <a:cs typeface="B Homa" panose="00000400000000000000" pitchFamily="2" charset="-78"/>
              </a:rPr>
              <a:t>بخش ها :</a:t>
            </a:r>
            <a:r>
              <a:rPr lang="en-US" dirty="0" smtClean="0"/>
              <a:t/>
            </a:r>
            <a:br>
              <a:rPr lang="en-US" dirty="0" smtClean="0"/>
            </a:br>
            <a:endParaRPr lang="fa-IR" dirty="0">
              <a:cs typeface="B Homa" panose="000004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5955694"/>
          </a:xfrm>
        </p:spPr>
        <p:txBody>
          <a:bodyPr>
            <a:normAutofit lnSpcReduction="10000"/>
          </a:bodyPr>
          <a:lstStyle/>
          <a:p>
            <a:pPr algn="just">
              <a:lnSpc>
                <a:spcPct val="150000"/>
              </a:lnSpc>
              <a:buNone/>
            </a:pPr>
            <a:r>
              <a:rPr lang="fa-IR" sz="2000" dirty="0" smtClean="0">
                <a:cs typeface="B Homa" panose="00000400000000000000" pitchFamily="2" charset="-78"/>
              </a:rPr>
              <a:t>بر پايه ي اين گزارشات به دنبال كاهش قدرت پادشاهي بني نصر ، سر بسياري از افراد خانواده ي ابن سراجس در نزديكي فواره ي موجود در محوطه ي الحمرا از پيكرشان جدا شد . از سوي ديگر داستان هاي مبهمي نيز در مورد جنگ هايي وجود دارد كه به دليل رشك ورزي يكي از افراد خانواده ي ابن سراجس كه مي خواست با يكي از سوگلي هاي سلطان رابطه ي عاشقانه برقرار كند ،شيوع يافته بودند. براي اعتبار بخشيدن به اين افسانه ها افرادي هستند كه ادعا مي كنند قادرند ردي از خون را در جايي از اطاق ببينند كه به نظر مي رسد بخش زنگ زده ي لگن مرمرين موجود در وسط اطاق است . در بالاي اين اطاق ، اطاقكي است كه بدون نياز به افسانه سرايي، افسون كننده است . نام اين اطاق بارگاه شبستان است . گو اين كه اگر واقعيت حقيقتاً با افسانه آميخته شده باشد ، در اين صورت نياز به وجود</a:t>
            </a:r>
            <a:endParaRPr lang="en-US" sz="2000" dirty="0" smtClean="0"/>
          </a:p>
          <a:p>
            <a:pPr algn="just">
              <a:lnSpc>
                <a:spcPct val="150000"/>
              </a:lnSpc>
              <a:buNone/>
            </a:pPr>
            <a:r>
              <a:rPr lang="fa-IR" sz="2000" dirty="0" smtClean="0">
                <a:cs typeface="B Homa" panose="00000400000000000000" pitchFamily="2" charset="-78"/>
              </a:rPr>
              <a:t> افسانه هايي  بيشتر نيست . كافي است كه فقط به گنبدهاي موكاربس كه سقف هر يك از دو اطاق را پوشانده نگاهي انداخت تا مبهوت اين همه زيبايي شد . </a:t>
            </a:r>
            <a:endParaRPr lang="en-US" sz="2000" dirty="0" smtClean="0"/>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3.JPG"/>
          <p:cNvPicPr>
            <a:picLocks noChangeAspect="1"/>
          </p:cNvPicPr>
          <p:nvPr/>
        </p:nvPicPr>
        <p:blipFill>
          <a:blip r:embed="rId2"/>
          <a:stretch>
            <a:fillRect/>
          </a:stretch>
        </p:blipFill>
        <p:spPr>
          <a:xfrm>
            <a:off x="683568" y="31367"/>
            <a:ext cx="6818281" cy="6861163"/>
          </a:xfrm>
          <a:prstGeom prst="rect">
            <a:avLst/>
          </a:prstGeom>
          <a:effectLst>
            <a:softEdge rad="1270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260648"/>
            <a:ext cx="3844280" cy="770344"/>
          </a:xfrm>
        </p:spPr>
        <p:txBody>
          <a:bodyPr/>
          <a:lstStyle/>
          <a:p>
            <a:pPr algn="r"/>
            <a:r>
              <a:rPr lang="fa-IR" dirty="0" smtClean="0">
                <a:cs typeface="B Homa" panose="00000400000000000000" pitchFamily="2" charset="-78"/>
              </a:rPr>
              <a:t>مرگ در باغ ميوه </a:t>
            </a:r>
            <a:endParaRPr lang="fa-IR"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just">
              <a:lnSpc>
                <a:spcPct val="150000"/>
              </a:lnSpc>
              <a:buNone/>
            </a:pPr>
            <a:r>
              <a:rPr lang="fa-IR" sz="2000" dirty="0" smtClean="0">
                <a:cs typeface="B Homa" panose="00000400000000000000" pitchFamily="2" charset="-78"/>
              </a:rPr>
              <a:t>حال و هواي رومانتيك حاكم بر الحمرا فقط مربوط به سياهاني نيست كه در قرن نوزدهم ميلادي آن را كشف و به جهانيان معرفي نمودند . چه آن كه بخشي از اين حال و هوا به دليل اسرار فراواني است كه هنوز هم الحمرا را احاطه كرده است . برخي از اين اسرار ظاهري پيش پا افتاده و معمولي دارند ، حال آن كه نقش مهمي در ارزيابي زندگي روزمره ي جاري در قصرها و دژ الحمرا ايفا مي كنند . به عنوان مثال مشخص نيست كه چه مناطقي از محوطه ي الحمرا به عنوان آشپزخانه استفاده مي شدند . به علاوه به جز دودكش هايي كه پس از سقوط الحمرا در اين مكان ساخته شده است، دودكش هايي كه مربوط به زمان حكمفرمايي سلاطين سلسله ي بني نصر باشد مشاهده نگرديده است . يكي ديگر از اسرار الحمرا وجود منطقه اي در اين مكان تحت عنوان رادا است.</a:t>
            </a:r>
            <a:endParaRPr lang="fa-IR" sz="2000" dirty="0">
              <a:cs typeface="B Homa" panose="00000400000000000000"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7829576" cy="5669942"/>
          </a:xfrm>
        </p:spPr>
        <p:txBody>
          <a:bodyPr>
            <a:normAutofit/>
          </a:bodyPr>
          <a:lstStyle/>
          <a:p>
            <a:pPr algn="just">
              <a:lnSpc>
                <a:spcPct val="150000"/>
              </a:lnSpc>
              <a:buNone/>
            </a:pPr>
            <a:r>
              <a:rPr lang="fa-IR" sz="2000" dirty="0" smtClean="0">
                <a:cs typeface="B Homa" panose="00000400000000000000" pitchFamily="2" charset="-78"/>
              </a:rPr>
              <a:t>اين واژه هاي عربي در آن واحد به دو چيز كاملاً متفاوت اطلاق مي شود : آرامگاه و باغ . اين مفاهيم مشابه نزد مسلمانان ،احتمالاً ناشي از اعتقاد آنها به اين مسئله است كه بهشت جايي شبيه يك باغ ميوه مي باشد . </a:t>
            </a:r>
            <a:endParaRPr lang="en-US" sz="2000" dirty="0" smtClean="0"/>
          </a:p>
          <a:p>
            <a:pPr algn="just">
              <a:lnSpc>
                <a:spcPct val="150000"/>
              </a:lnSpc>
              <a:buNone/>
            </a:pPr>
            <a:r>
              <a:rPr lang="fa-IR" sz="2000" dirty="0" smtClean="0">
                <a:cs typeface="B Homa" panose="00000400000000000000" pitchFamily="2" charset="-78"/>
              </a:rPr>
              <a:t>محدوده ي رادا ، نزديك برجي بر فراز مرز قسمت جنوبي قصرها واقع شده است . اينجا ، برج راداست كه تاكنون  وظيفه ي آن مشخص نشده است ، گو اين كه به نظر مي رسد مرتبط با مراسم تشييع جنازه كه پيش از مراسم خاك سپاري انجام مي گرديده است ،مي باشد. اين برج كه كنايه اي از گذر از زندگي به مرگ مي نمود در تقاطعي واقع است كه قصرها را از محوطه ي اطراف آن جدا مي كند . از سوي ديگر همزمان مرز بين معماري سلسله ي پادشاهي بني نصر و معماري مربوط به امپراطوري كشورگشايان مسيحي كه توسط چارلز پنجم مشخص مي شود را نيز مجزا مي سازد . </a:t>
            </a:r>
            <a:endParaRPr lang="en-US" sz="2000" dirty="0" smtClean="0"/>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20px-Patio_de_los_Arrayanes.jpg"/>
          <p:cNvPicPr>
            <a:picLocks noGrp="1" noChangeAspect="1"/>
          </p:cNvPicPr>
          <p:nvPr>
            <p:ph idx="1"/>
          </p:nvPr>
        </p:nvPicPr>
        <p:blipFill>
          <a:blip r:embed="rId2"/>
          <a:stretch>
            <a:fillRect/>
          </a:stretch>
        </p:blipFill>
        <p:spPr>
          <a:xfrm>
            <a:off x="1785918" y="126000"/>
            <a:ext cx="5054785" cy="6732000"/>
          </a:xfrm>
          <a:effectLst>
            <a:softEdge rad="1270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7599040" cy="5669942"/>
          </a:xfrm>
        </p:spPr>
        <p:txBody>
          <a:bodyPr>
            <a:noAutofit/>
          </a:bodyPr>
          <a:lstStyle/>
          <a:p>
            <a:pPr algn="just">
              <a:lnSpc>
                <a:spcPct val="150000"/>
              </a:lnSpc>
              <a:buNone/>
            </a:pPr>
            <a:r>
              <a:rPr lang="fa-IR" sz="2000" dirty="0" smtClean="0">
                <a:cs typeface="B Homa" panose="00000400000000000000" pitchFamily="2" charset="-78"/>
              </a:rPr>
              <a:t>برج اطاق آرايش ملكه برجي جدا از قصرها مي باشد . خود اين نام حاكي از وجود چشم اندازي نفس گير است كه مشرف به افق بوده و فراسوي دو تپه ي معروف گرانادا يعني آلبايسين و ساكرومانيه گسترش يافته است . در جوار آن رديفي از بالكون هاي دوره ي رنسانس وجود دارد كه با ظاهر دفاعي خشن الحمرا كه از شمال ديده </a:t>
            </a:r>
            <a:endParaRPr lang="en-US" sz="2000" dirty="0" smtClean="0"/>
          </a:p>
          <a:p>
            <a:pPr algn="just">
              <a:lnSpc>
                <a:spcPct val="150000"/>
              </a:lnSpc>
              <a:buNone/>
            </a:pPr>
            <a:r>
              <a:rPr lang="fa-IR" sz="2000" dirty="0" smtClean="0">
                <a:cs typeface="B Homa" panose="00000400000000000000" pitchFamily="2" charset="-78"/>
              </a:rPr>
              <a:t>مي شود  در تضاد مي باشد . رديف بالكون هايي كه زمان امپراطور چارلز پنجم ساخته شده است نيز متعلق به خوابگاه اختصاصي امپراتريس ها مي باشد . از آنجا كه مالكين جديد الحمرا مي خواستند با پيشينيان خود از نظر حس زيبايي شناختي رقابت كنند، به اين دليل در ساخت اين خوابگاه ها دقت زيادي را به خرج دادند</a:t>
            </a:r>
            <a:endParaRPr lang="fa-IR" sz="2000" dirty="0">
              <a:cs typeface="B Homa" panose="00000400000000000000"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476672"/>
            <a:ext cx="6876256" cy="3285515"/>
          </a:xfrm>
          <a:prstGeom prst="rect">
            <a:avLst/>
          </a:prstGeom>
        </p:spPr>
        <p:txBody>
          <a:bodyPr wrap="square">
            <a:spAutoFit/>
          </a:bodyPr>
          <a:lstStyle/>
          <a:p>
            <a:pPr algn="just">
              <a:lnSpc>
                <a:spcPct val="150000"/>
              </a:lnSpc>
            </a:pPr>
            <a:r>
              <a:rPr lang="fa-IR" sz="2000" dirty="0">
                <a:cs typeface="B Homa" panose="00000400000000000000" pitchFamily="2" charset="-78"/>
              </a:rPr>
              <a:t>. به طوري كه حتي خوابگاه هاي مزبور را به نوعي سيستم سري مجهز كرده بودند كه موجب معطر نگه داشتن دائم اطاق ها مي گرديد . در اين زمان امپراطور هيچ واهمه اي از مسلمانان نداشت ، چه آن كه مسلمانان شكست خورده و رانده شده بودند. در كمتر از نيم قرن موقعيت كاملاً تغيير يافت . برخي از آبرنگ هاي كار شده روي گچ ها نشان دهنده ي اردوكشي نظامي چارلز پنجم براي فتح تونس مي باشد . </a:t>
            </a:r>
          </a:p>
          <a:p>
            <a:pPr algn="just">
              <a:lnSpc>
                <a:spcPct val="150000"/>
              </a:lnSpc>
            </a:pPr>
            <a:endParaRPr lang="fa-IR" sz="2000" dirty="0">
              <a:cs typeface="B Homa" panose="00000400000000000000" pitchFamily="2" charset="-78"/>
            </a:endParaRPr>
          </a:p>
        </p:txBody>
      </p:sp>
    </p:spTree>
    <p:extLst>
      <p:ext uri="{BB962C8B-B14F-4D97-AF65-F5344CB8AC3E}">
        <p14:creationId xmlns:p14="http://schemas.microsoft.com/office/powerpoint/2010/main" val="1122903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Alhambra_Gatehouse.jpg"/>
          <p:cNvPicPr>
            <a:picLocks noGrp="1" noChangeAspect="1"/>
          </p:cNvPicPr>
          <p:nvPr>
            <p:ph idx="1"/>
          </p:nvPr>
        </p:nvPicPr>
        <p:blipFill>
          <a:blip r:embed="rId2"/>
          <a:stretch>
            <a:fillRect/>
          </a:stretch>
        </p:blipFill>
        <p:spPr>
          <a:xfrm>
            <a:off x="1857356" y="0"/>
            <a:ext cx="4449164" cy="6876000"/>
          </a:xfrm>
          <a:effectLst>
            <a:softEdge rad="1270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239000" cy="4846320"/>
          </a:xfrm>
        </p:spPr>
        <p:txBody>
          <a:bodyPr>
            <a:normAutofit fontScale="92500"/>
          </a:bodyPr>
          <a:lstStyle/>
          <a:p>
            <a:pPr algn="just">
              <a:lnSpc>
                <a:spcPct val="150000"/>
              </a:lnSpc>
              <a:buNone/>
            </a:pPr>
            <a:r>
              <a:rPr lang="fa-IR" sz="2000" dirty="0" smtClean="0">
                <a:cs typeface="B Homa" panose="00000400000000000000" pitchFamily="2" charset="-78"/>
              </a:rPr>
              <a:t>حمام هاي الحمرا در مركز قصرها در دالاني بين قصرها و خوابگاههاي امپراطور قرار گرفته اند. اين حمامها به قدري فريبنده هستند كه ممكن است به چشم بازديدكنندگان بسيار مجلل و اشرافي به نظر برسند. با اين وجود </a:t>
            </a:r>
            <a:endParaRPr lang="en-US" sz="2000" dirty="0" smtClean="0"/>
          </a:p>
          <a:p>
            <a:pPr algn="just">
              <a:lnSpc>
                <a:spcPct val="150000"/>
              </a:lnSpc>
              <a:buNone/>
            </a:pPr>
            <a:r>
              <a:rPr lang="fa-IR" sz="2000" dirty="0" smtClean="0">
                <a:cs typeface="B Homa" panose="00000400000000000000" pitchFamily="2" charset="-78"/>
              </a:rPr>
              <a:t>حمام هاي مزبور  از نظر تكنيك ساخت و يا تزئينات ، تفاوت چشمگيري با حمامهاي موجود در ساير شهرهاي اسپانياي مسلمان ندارد. تنها تفاوتي كه آن ها را از بقيه حمامها متمايز مي كند ، قسمت پائين حمام بوده كه با چوب تزيين شده و متشكل از كاشي هايي است كه بعدها در قرن شانزدهم ميلادي نصب گرديده است . در دنياي اعراب ، حمامهاي عمومي اهميت مركزي از نظر زندگي اجتماعي داشتند كه البته هنوز هم دارند. در حقيقت نوعي از محل اجتماع به شمار مي روند . حمامهاي الحمرا فراسوي چشمان بي ملاحظه ي تماشاچيان كنجكاو قرار داشتند . </a:t>
            </a:r>
            <a:endParaRPr lang="fa-IR" sz="2000" dirty="0">
              <a:cs typeface="B Homa" panose="00000400000000000000" pitchFamily="2" charset="-78"/>
            </a:endParaRPr>
          </a:p>
        </p:txBody>
      </p:sp>
      <p:sp>
        <p:nvSpPr>
          <p:cNvPr id="4" name="Title 1"/>
          <p:cNvSpPr>
            <a:spLocks noGrp="1"/>
          </p:cNvSpPr>
          <p:nvPr>
            <p:ph type="title"/>
          </p:nvPr>
        </p:nvSpPr>
        <p:spPr>
          <a:xfrm>
            <a:off x="457200" y="320040"/>
            <a:ext cx="7239000" cy="1143000"/>
          </a:xfrm>
        </p:spPr>
        <p:txBody>
          <a:bodyPr>
            <a:normAutofit fontScale="90000"/>
          </a:bodyPr>
          <a:lstStyle/>
          <a:p>
            <a:pPr algn="r"/>
            <a:r>
              <a:rPr lang="fa-IR" dirty="0" smtClean="0">
                <a:cs typeface="B Homa" panose="00000400000000000000" pitchFamily="2" charset="-78"/>
              </a:rPr>
              <a:t>مخفيگاه ها:</a:t>
            </a:r>
            <a:r>
              <a:rPr lang="en-US" dirty="0" smtClean="0"/>
              <a:t/>
            </a:r>
            <a:br>
              <a:rPr lang="en-US" dirty="0" smtClean="0"/>
            </a:br>
            <a:endParaRPr lang="fa-IR" dirty="0">
              <a:cs typeface="B Homa" panose="00000400000000000000"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7239000" cy="5598504"/>
          </a:xfrm>
        </p:spPr>
        <p:txBody>
          <a:bodyPr>
            <a:normAutofit/>
          </a:bodyPr>
          <a:lstStyle/>
          <a:p>
            <a:pPr algn="just">
              <a:lnSpc>
                <a:spcPct val="150000"/>
              </a:lnSpc>
              <a:buNone/>
            </a:pPr>
            <a:r>
              <a:rPr lang="fa-IR" sz="2000" dirty="0" smtClean="0">
                <a:cs typeface="B Homa" panose="00000400000000000000" pitchFamily="2" charset="-78"/>
              </a:rPr>
              <a:t>گو اين كه داخل حمام ها از پشت پنجره هاي طبقه بالا ديده مي شد. هنگامي كه قصر چارلز پنجم هنوز در حال ساخت بود ، نزديك حمامها خوابگاههاي موقتي براي وي احداث گرديد. از اطاق هاي قصر نيز براي پذيرايي از مهمانان عالي مقامي همچون سياستمدار و نويسنده ي معروف ، واشنگتن ايروينگ استفاده مي شد . درست در بخش شمالي حمامها ، يكي از آرام ترين نقاط موجود در اين محوطه يعني ال پاچيو دلارجا وجود دارد كه چسبيده به خوابگاههاي امپراطور است . درختان سرو كهنسالي چهار گوشه ي اين حياط كوچك را اشغال كرده و در بالاي آن رديفي از بالكون هايي وجود دارد كه توسط ميله هاي آهني كه نام حياط از آن ها اقتباس شده است ، محافظت مي گردند. سمت ديگر اين خوابگاه ها توسط محوطه ي پاچيو دلينداراجا محصور شده است .</a:t>
            </a:r>
            <a:endParaRPr lang="fa-IR" sz="2000" dirty="0">
              <a:cs typeface="B Homa" panose="00000400000000000000"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928670"/>
            <a:ext cx="7643866" cy="5429288"/>
          </a:xfrm>
        </p:spPr>
        <p:txBody>
          <a:bodyPr>
            <a:normAutofit/>
          </a:bodyPr>
          <a:lstStyle/>
          <a:p>
            <a:pPr>
              <a:lnSpc>
                <a:spcPct val="150000"/>
              </a:lnSpc>
            </a:pPr>
            <a:r>
              <a:rPr lang="ar-SA" sz="2000" dirty="0" smtClean="0">
                <a:cs typeface="B Homa" panose="00000400000000000000" pitchFamily="2" charset="-78"/>
              </a:rPr>
              <a:t>الحمرا کاخی است مشرف بر شهر </a:t>
            </a:r>
            <a:r>
              <a:rPr lang="en-US" sz="2000" dirty="0" smtClean="0"/>
              <a:t>)</a:t>
            </a:r>
            <a:r>
              <a:rPr lang="ar-SA" sz="2000" dirty="0" smtClean="0">
                <a:cs typeface="B Homa" panose="00000400000000000000" pitchFamily="2" charset="-78"/>
                <a:hlinkClick r:id="rId2" tooltip="گرانادا"/>
              </a:rPr>
              <a:t>گِرانادا</a:t>
            </a:r>
            <a:r>
              <a:rPr lang="en-US" sz="2000" dirty="0" smtClean="0"/>
              <a:t> (</a:t>
            </a:r>
            <a:r>
              <a:rPr lang="ar-SA" sz="2000" dirty="0" smtClean="0">
                <a:cs typeface="B Homa" panose="00000400000000000000" pitchFamily="2" charset="-78"/>
              </a:rPr>
              <a:t>غرناطه) در </a:t>
            </a:r>
            <a:r>
              <a:rPr lang="ar-SA" sz="2000" dirty="0" smtClean="0">
                <a:cs typeface="B Homa" panose="00000400000000000000" pitchFamily="2" charset="-78"/>
                <a:hlinkClick r:id="rId3" tooltip="اسپانیا"/>
              </a:rPr>
              <a:t>اسپانیا</a:t>
            </a:r>
            <a:r>
              <a:rPr lang="ar-SA" sz="2000" dirty="0" smtClean="0">
                <a:cs typeface="B Homa" panose="00000400000000000000" pitchFamily="2" charset="-78"/>
              </a:rPr>
              <a:t>، که به عنوان یکی از شاخص‌ترین نمونه‌های هنر شمال آفریقا</a:t>
            </a:r>
            <a:r>
              <a:rPr lang="en-US" sz="2000" dirty="0" smtClean="0"/>
              <a:t> (</a:t>
            </a:r>
            <a:r>
              <a:rPr lang="ar-SA" sz="2000" dirty="0" smtClean="0">
                <a:cs typeface="B Homa" panose="00000400000000000000" pitchFamily="2" charset="-78"/>
                <a:hlinkClick r:id="rId4" tooltip="عرب"/>
              </a:rPr>
              <a:t>عرب</a:t>
            </a:r>
            <a:r>
              <a:rPr lang="en-US" sz="2000" dirty="0" smtClean="0"/>
              <a:t>) </a:t>
            </a:r>
            <a:r>
              <a:rPr lang="ar-SA" sz="2000" dirty="0" smtClean="0">
                <a:cs typeface="B Homa" panose="00000400000000000000" pitchFamily="2" charset="-78"/>
              </a:rPr>
              <a:t>و شاید یکی از مشهورترین بناهای اسلامی جهان بشمار می‌آید. این بنا شامل چندین قسمت مجزا است که در دوره‌های مختلف ساخته شده‌اند. نام کاخ که به معنای سرخگون است، بنا به نظر بسیاری، از رنگ غالب بر بنا گرفته شده‌است</a:t>
            </a:r>
            <a:r>
              <a:rPr lang="en-US" sz="2000" dirty="0" smtClean="0"/>
              <a:t>.</a:t>
            </a:r>
          </a:p>
          <a:p>
            <a:pPr>
              <a:lnSpc>
                <a:spcPct val="150000"/>
              </a:lnSpc>
            </a:pPr>
            <a:endParaRPr lang="fa-IR" sz="2000" dirty="0">
              <a:cs typeface="B Homa" panose="00000400000000000000"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7239000" cy="5527066"/>
          </a:xfrm>
        </p:spPr>
        <p:txBody>
          <a:bodyPr>
            <a:normAutofit/>
          </a:bodyPr>
          <a:lstStyle/>
          <a:p>
            <a:pPr algn="just">
              <a:lnSpc>
                <a:spcPct val="150000"/>
              </a:lnSpc>
              <a:buNone/>
            </a:pPr>
            <a:r>
              <a:rPr lang="fa-IR" sz="2000" dirty="0" smtClean="0">
                <a:cs typeface="B Homa" panose="00000400000000000000" pitchFamily="2" charset="-78"/>
              </a:rPr>
              <a:t>در اين جا درختان برگ بو ، سرو ، پرتقال و پرچين هاي شمشاد توسط نوعي حصار نگه داشته شده اند . در دوره ي سلسله ي پادشاهي بني نصر و پيش از آن كه خوابگاه هاي امپراطور ساخته شوند ، محوطه ي پاچيو دلينداراجا  يك محوطه ي محصور نبود و از آنجا مي شد تپه هاي آلبايسين و ساكرومانته را مشاهده نمود . اين جا مكاني با نور زياد بود كه از بالكون هاي لينداراجا تا شمال قصر شيران چشم اندازي زيبا داشت . امروزه محوطه ي ال پاچيو دلينداراجا بيشتر از هر وقت ديگر از مجموعه ي الحمرا مجزا گرديده اند. هر دو محوطه ي مز بور ، مكان هايي هستند كه قابل توجه آن دسته از بازديدكنندگاني مي باشند كه مي خواهند خود را از ميان ازدحام گردشگراني كه مبهوت اين همه زيبايي شده اند نجات داده و براي فرار از گرماي تابستان به پناهگاه</a:t>
            </a:r>
            <a:r>
              <a:rPr lang="en-US" sz="2000" dirty="0" smtClean="0">
                <a:cs typeface="B Homa" panose="00000400000000000000" pitchFamily="2" charset="-78"/>
              </a:rPr>
              <a:t> </a:t>
            </a:r>
            <a:r>
              <a:rPr lang="fa-IR" sz="2000" dirty="0" smtClean="0">
                <a:cs typeface="B Homa" panose="00000400000000000000" pitchFamily="2" charset="-78"/>
              </a:rPr>
              <a:t>هايي خنك پناه ببرند . </a:t>
            </a:r>
            <a:endParaRPr lang="en-US" sz="2000" dirty="0" smtClean="0"/>
          </a:p>
          <a:p>
            <a:pPr algn="just">
              <a:lnSpc>
                <a:spcPct val="150000"/>
              </a:lnSpc>
              <a:buNone/>
            </a:pPr>
            <a:endParaRPr lang="fa-IR" sz="2000" dirty="0">
              <a:cs typeface="B Homa" panose="00000400000000000000"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2.JPG"/>
          <p:cNvPicPr>
            <a:picLocks noChangeAspect="1"/>
          </p:cNvPicPr>
          <p:nvPr/>
        </p:nvPicPr>
        <p:blipFill>
          <a:blip r:embed="rId2"/>
          <a:stretch>
            <a:fillRect/>
          </a:stretch>
        </p:blipFill>
        <p:spPr>
          <a:xfrm>
            <a:off x="0" y="188640"/>
            <a:ext cx="8128000" cy="5461000"/>
          </a:xfrm>
          <a:prstGeom prst="rect">
            <a:avLst/>
          </a:prstGeom>
          <a:effectLst>
            <a:softEdge rad="1270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06.JPG"/>
          <p:cNvPicPr>
            <a:picLocks noChangeAspect="1"/>
          </p:cNvPicPr>
          <p:nvPr/>
        </p:nvPicPr>
        <p:blipFill>
          <a:blip r:embed="rId2"/>
          <a:stretch>
            <a:fillRect/>
          </a:stretch>
        </p:blipFill>
        <p:spPr>
          <a:xfrm>
            <a:off x="32823" y="188640"/>
            <a:ext cx="8128000" cy="5346700"/>
          </a:xfrm>
          <a:prstGeom prst="rect">
            <a:avLst/>
          </a:prstGeom>
          <a:effectLst>
            <a:softEdge rad="1270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5.JPG"/>
          <p:cNvPicPr>
            <a:picLocks noChangeAspect="1"/>
          </p:cNvPicPr>
          <p:nvPr/>
        </p:nvPicPr>
        <p:blipFill>
          <a:blip r:embed="rId2"/>
          <a:stretch>
            <a:fillRect/>
          </a:stretch>
        </p:blipFill>
        <p:spPr>
          <a:xfrm>
            <a:off x="0" y="116632"/>
            <a:ext cx="4110750" cy="6264000"/>
          </a:xfrm>
          <a:prstGeom prst="rect">
            <a:avLst/>
          </a:prstGeom>
          <a:effectLst>
            <a:softEdge rad="127000"/>
          </a:effectLst>
        </p:spPr>
      </p:pic>
      <p:pic>
        <p:nvPicPr>
          <p:cNvPr id="3" name="Picture 2" descr="b07.JPG"/>
          <p:cNvPicPr>
            <a:picLocks noChangeAspect="1"/>
          </p:cNvPicPr>
          <p:nvPr/>
        </p:nvPicPr>
        <p:blipFill>
          <a:blip r:embed="rId3"/>
          <a:stretch>
            <a:fillRect/>
          </a:stretch>
        </p:blipFill>
        <p:spPr>
          <a:xfrm>
            <a:off x="4000496" y="44624"/>
            <a:ext cx="4194900" cy="6372000"/>
          </a:xfrm>
          <a:prstGeom prst="rect">
            <a:avLst/>
          </a:prstGeom>
          <a:effectLst>
            <a:softEdge rad="1270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08.JPG"/>
          <p:cNvPicPr>
            <a:picLocks noChangeAspect="1"/>
          </p:cNvPicPr>
          <p:nvPr/>
        </p:nvPicPr>
        <p:blipFill>
          <a:blip r:embed="rId2"/>
          <a:stretch>
            <a:fillRect/>
          </a:stretch>
        </p:blipFill>
        <p:spPr>
          <a:xfrm>
            <a:off x="0" y="44624"/>
            <a:ext cx="4165600" cy="6096000"/>
          </a:xfrm>
          <a:prstGeom prst="rect">
            <a:avLst/>
          </a:prstGeom>
          <a:effectLst>
            <a:softEdge rad="63500"/>
          </a:effectLst>
        </p:spPr>
      </p:pic>
      <p:pic>
        <p:nvPicPr>
          <p:cNvPr id="4" name="Picture 3" descr="b09.JPG"/>
          <p:cNvPicPr>
            <a:picLocks noChangeAspect="1"/>
          </p:cNvPicPr>
          <p:nvPr/>
        </p:nvPicPr>
        <p:blipFill>
          <a:blip r:embed="rId3"/>
          <a:stretch>
            <a:fillRect/>
          </a:stretch>
        </p:blipFill>
        <p:spPr>
          <a:xfrm>
            <a:off x="4286248" y="44624"/>
            <a:ext cx="3873500" cy="6096000"/>
          </a:xfrm>
          <a:prstGeom prst="rect">
            <a:avLst/>
          </a:prstGeom>
          <a:effectLst>
            <a:softEdge rad="63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0.JPG"/>
          <p:cNvPicPr>
            <a:picLocks noChangeAspect="1"/>
          </p:cNvPicPr>
          <p:nvPr/>
        </p:nvPicPr>
        <p:blipFill>
          <a:blip r:embed="rId2"/>
          <a:stretch>
            <a:fillRect/>
          </a:stretch>
        </p:blipFill>
        <p:spPr>
          <a:xfrm>
            <a:off x="107504" y="188640"/>
            <a:ext cx="8010890" cy="6408712"/>
          </a:xfrm>
          <a:prstGeom prst="rect">
            <a:avLst/>
          </a:prstGeom>
          <a:effectLst>
            <a:softEdge rad="63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1.JPG"/>
          <p:cNvPicPr>
            <a:picLocks noChangeAspect="1"/>
          </p:cNvPicPr>
          <p:nvPr/>
        </p:nvPicPr>
        <p:blipFill>
          <a:blip r:embed="rId2"/>
          <a:stretch>
            <a:fillRect/>
          </a:stretch>
        </p:blipFill>
        <p:spPr>
          <a:xfrm>
            <a:off x="611560" y="44624"/>
            <a:ext cx="6768752" cy="6726710"/>
          </a:xfrm>
          <a:prstGeom prst="rect">
            <a:avLst/>
          </a:prstGeom>
          <a:effectLst>
            <a:softEdge rad="63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2.JPG"/>
          <p:cNvPicPr>
            <a:picLocks noChangeAspect="1"/>
          </p:cNvPicPr>
          <p:nvPr/>
        </p:nvPicPr>
        <p:blipFill>
          <a:blip r:embed="rId2"/>
          <a:stretch>
            <a:fillRect/>
          </a:stretch>
        </p:blipFill>
        <p:spPr>
          <a:xfrm>
            <a:off x="35024" y="116632"/>
            <a:ext cx="8128000" cy="5422900"/>
          </a:xfrm>
          <a:prstGeom prst="rect">
            <a:avLst/>
          </a:prstGeom>
          <a:effectLst>
            <a:softEdge rad="63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3.JPG"/>
          <p:cNvPicPr>
            <a:picLocks noChangeAspect="1"/>
          </p:cNvPicPr>
          <p:nvPr/>
        </p:nvPicPr>
        <p:blipFill>
          <a:blip r:embed="rId2"/>
          <a:stretch>
            <a:fillRect/>
          </a:stretch>
        </p:blipFill>
        <p:spPr>
          <a:xfrm>
            <a:off x="1928794" y="0"/>
            <a:ext cx="4598325" cy="6876000"/>
          </a:xfrm>
          <a:prstGeom prst="rect">
            <a:avLst/>
          </a:prstGeom>
          <a:effectLst>
            <a:softEdge rad="63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14.JPG"/>
          <p:cNvPicPr>
            <a:picLocks noChangeAspect="1"/>
          </p:cNvPicPr>
          <p:nvPr/>
        </p:nvPicPr>
        <p:blipFill>
          <a:blip r:embed="rId2"/>
          <a:stretch>
            <a:fillRect/>
          </a:stretch>
        </p:blipFill>
        <p:spPr>
          <a:xfrm>
            <a:off x="2143108" y="214290"/>
            <a:ext cx="4536000" cy="6480000"/>
          </a:xfrm>
          <a:prstGeom prst="rect">
            <a:avLst/>
          </a:prstGeom>
          <a:effectLst>
            <a:softEdge rad="63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80px-Vista_de_la_Alhambra"/>
          <p:cNvPicPr>
            <a:picLocks noChangeAspect="1" noChangeArrowheads="1"/>
          </p:cNvPicPr>
          <p:nvPr/>
        </p:nvPicPr>
        <p:blipFill>
          <a:blip r:embed="rId2"/>
          <a:srcRect/>
          <a:stretch>
            <a:fillRect/>
          </a:stretch>
        </p:blipFill>
        <p:spPr bwMode="auto">
          <a:xfrm>
            <a:off x="-5" y="0"/>
            <a:ext cx="8147654" cy="2808000"/>
          </a:xfrm>
          <a:prstGeom prst="rect">
            <a:avLst/>
          </a:prstGeom>
          <a:noFill/>
          <a:ln w="9525">
            <a:noFill/>
            <a:miter lim="800000"/>
            <a:headEnd/>
            <a:tailEnd/>
          </a:ln>
        </p:spPr>
      </p:pic>
      <p:pic>
        <p:nvPicPr>
          <p:cNvPr id="3075" name="Picture 3" descr="b01"/>
          <p:cNvPicPr>
            <a:picLocks noChangeAspect="1" noChangeArrowheads="1"/>
          </p:cNvPicPr>
          <p:nvPr/>
        </p:nvPicPr>
        <p:blipFill>
          <a:blip r:embed="rId3"/>
          <a:srcRect/>
          <a:stretch>
            <a:fillRect/>
          </a:stretch>
        </p:blipFill>
        <p:spPr bwMode="auto">
          <a:xfrm>
            <a:off x="-5" y="2808000"/>
            <a:ext cx="8147654" cy="402911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2124.JPG"/>
          <p:cNvPicPr>
            <a:picLocks noChangeAspect="1"/>
          </p:cNvPicPr>
          <p:nvPr/>
        </p:nvPicPr>
        <p:blipFill>
          <a:blip r:embed="rId2" cstate="print"/>
          <a:srcRect b="14583"/>
          <a:stretch>
            <a:fillRect/>
          </a:stretch>
        </p:blipFill>
        <p:spPr>
          <a:xfrm>
            <a:off x="1785918" y="428604"/>
            <a:ext cx="5143500" cy="5857892"/>
          </a:xfrm>
          <a:prstGeom prst="rect">
            <a:avLst/>
          </a:prstGeom>
          <a:ln>
            <a:noFill/>
          </a:ln>
          <a:effectLst>
            <a:softEdge rad="112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cs typeface="B Homa" panose="00000400000000000000" pitchFamily="2" charset="-78"/>
              </a:rPr>
              <a:t>منابع :</a:t>
            </a:r>
            <a:r>
              <a:rPr lang="en-US" dirty="0" smtClean="0"/>
              <a:t/>
            </a:r>
            <a:br>
              <a:rPr lang="en-US" dirty="0" smtClean="0"/>
            </a:br>
            <a:endParaRPr lang="fa-IR" dirty="0">
              <a:cs typeface="B Homa" panose="00000400000000000000" pitchFamily="2" charset="-78"/>
            </a:endParaRPr>
          </a:p>
        </p:txBody>
      </p:sp>
      <p:sp>
        <p:nvSpPr>
          <p:cNvPr id="3" name="Content Placeholder 2"/>
          <p:cNvSpPr>
            <a:spLocks noGrp="1"/>
          </p:cNvSpPr>
          <p:nvPr>
            <p:ph idx="1"/>
          </p:nvPr>
        </p:nvSpPr>
        <p:spPr/>
        <p:txBody>
          <a:bodyPr/>
          <a:lstStyle/>
          <a:p>
            <a:pPr>
              <a:buNone/>
            </a:pPr>
            <a:endParaRPr lang="en-US" dirty="0" smtClean="0"/>
          </a:p>
          <a:p>
            <a:r>
              <a:rPr lang="fa-IR" dirty="0" smtClean="0">
                <a:cs typeface="B Homa" panose="00000400000000000000" pitchFamily="2" charset="-78"/>
              </a:rPr>
              <a:t>كتاب قصر الحمرا –نويسنده : فليكس بايون – مترجم: طلعت صابري – چاپ 1387</a:t>
            </a:r>
            <a:endParaRPr lang="en-US" dirty="0" smtClean="0"/>
          </a:p>
          <a:p>
            <a:r>
              <a:rPr lang="fa-IR" dirty="0" smtClean="0">
                <a:cs typeface="B Homa" panose="00000400000000000000" pitchFamily="2" charset="-78"/>
              </a:rPr>
              <a:t>اينترنت</a:t>
            </a:r>
            <a:endParaRPr lang="en-US" dirty="0" smtClean="0"/>
          </a:p>
          <a:p>
            <a:endParaRPr lang="fa-IR" dirty="0">
              <a:cs typeface="B Homa" panose="00000400000000000000"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rot="569759">
            <a:off x="5068618" y="1557837"/>
            <a:ext cx="3007264" cy="4524315"/>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9600" dirty="0">
                <a:solidFill>
                  <a:schemeClr val="accent3">
                    <a:lumMod val="50000"/>
                  </a:schemeClr>
                </a:solidFill>
                <a:cs typeface="B Arshia" pitchFamily="2" charset="-78"/>
              </a:rPr>
              <a:t>دپارتمان معماری ناربن</a:t>
            </a:r>
            <a:endParaRPr lang="en-US" altLang="en-US" sz="9600" dirty="0">
              <a:solidFill>
                <a:schemeClr val="accent3">
                  <a:lumMod val="50000"/>
                </a:schemeClr>
              </a:solidFill>
              <a:cs typeface="B Arshia" pitchFamily="2" charset="-78"/>
            </a:endParaRPr>
          </a:p>
        </p:txBody>
      </p:sp>
      <p:sp>
        <p:nvSpPr>
          <p:cNvPr id="6" name="Rectangle 1"/>
          <p:cNvSpPr>
            <a:spLocks noChangeArrowheads="1"/>
          </p:cNvSpPr>
          <p:nvPr/>
        </p:nvSpPr>
        <p:spPr bwMode="auto">
          <a:xfrm rot="21345657">
            <a:off x="447675" y="1206625"/>
            <a:ext cx="457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a-IR" altLang="en-US" sz="4400" dirty="0">
                <a:solidFill>
                  <a:schemeClr val="accent3">
                    <a:lumMod val="50000"/>
                  </a:schemeClr>
                </a:solidFill>
                <a:cs typeface="B Arshia" pitchFamily="2" charset="-78"/>
              </a:rPr>
              <a:t>ارائه دهنده خدمات :</a:t>
            </a:r>
            <a:br>
              <a:rPr lang="fa-IR" altLang="en-US" sz="4400" dirty="0">
                <a:solidFill>
                  <a:schemeClr val="accent3">
                    <a:lumMod val="50000"/>
                  </a:schemeClr>
                </a:solidFill>
                <a:cs typeface="B Arshia" pitchFamily="2" charset="-78"/>
              </a:rPr>
            </a:br>
            <a:r>
              <a:rPr lang="fa-IR" altLang="en-US" sz="4400" dirty="0">
                <a:solidFill>
                  <a:schemeClr val="accent3">
                    <a:lumMod val="50000"/>
                  </a:schemeClr>
                </a:solidFill>
                <a:cs typeface="B Arshia" pitchFamily="2" charset="-78"/>
              </a:rPr>
              <a:t>طراحی معماری</a:t>
            </a:r>
            <a:br>
              <a:rPr lang="fa-IR" altLang="en-US" sz="4400" dirty="0">
                <a:solidFill>
                  <a:schemeClr val="accent3">
                    <a:lumMod val="50000"/>
                  </a:schemeClr>
                </a:solidFill>
                <a:cs typeface="B Arshia" pitchFamily="2" charset="-78"/>
              </a:rPr>
            </a:br>
            <a:r>
              <a:rPr lang="fa-IR" altLang="en-US" sz="4400" dirty="0">
                <a:solidFill>
                  <a:schemeClr val="accent3">
                    <a:lumMod val="50000"/>
                  </a:schemeClr>
                </a:solidFill>
                <a:cs typeface="B Arshia" pitchFamily="2" charset="-78"/>
              </a:rPr>
              <a:t> مدلینگ</a:t>
            </a:r>
            <a:br>
              <a:rPr lang="fa-IR" altLang="en-US" sz="4400" dirty="0">
                <a:solidFill>
                  <a:schemeClr val="accent3">
                    <a:lumMod val="50000"/>
                  </a:schemeClr>
                </a:solidFill>
                <a:cs typeface="B Arshia" pitchFamily="2" charset="-78"/>
              </a:rPr>
            </a:br>
            <a:r>
              <a:rPr lang="fa-IR" altLang="en-US" sz="4400" dirty="0">
                <a:solidFill>
                  <a:schemeClr val="accent3">
                    <a:lumMod val="50000"/>
                  </a:schemeClr>
                </a:solidFill>
                <a:cs typeface="B Arshia" pitchFamily="2" charset="-78"/>
              </a:rPr>
              <a:t> پرزانته</a:t>
            </a:r>
            <a:br>
              <a:rPr lang="fa-IR" altLang="en-US" sz="4400" dirty="0">
                <a:solidFill>
                  <a:schemeClr val="accent3">
                    <a:lumMod val="50000"/>
                  </a:schemeClr>
                </a:solidFill>
                <a:cs typeface="B Arshia" pitchFamily="2" charset="-78"/>
              </a:rPr>
            </a:br>
            <a:r>
              <a:rPr lang="fa-IR" altLang="en-US" sz="4400" dirty="0">
                <a:solidFill>
                  <a:schemeClr val="accent3">
                    <a:lumMod val="50000"/>
                  </a:schemeClr>
                </a:solidFill>
                <a:cs typeface="B Arshia" pitchFamily="2" charset="-78"/>
              </a:rPr>
              <a:t>رساله</a:t>
            </a:r>
            <a:br>
              <a:rPr lang="fa-IR" altLang="en-US" sz="4400" dirty="0">
                <a:solidFill>
                  <a:schemeClr val="accent3">
                    <a:lumMod val="50000"/>
                  </a:schemeClr>
                </a:solidFill>
                <a:cs typeface="B Arshia" pitchFamily="2" charset="-78"/>
              </a:rPr>
            </a:br>
            <a:endParaRPr lang="en-US" altLang="en-US" sz="3200" dirty="0">
              <a:solidFill>
                <a:schemeClr val="bg2">
                  <a:lumMod val="75000"/>
                </a:schemeClr>
              </a:solidFill>
            </a:endParaRPr>
          </a:p>
        </p:txBody>
      </p:sp>
    </p:spTree>
    <p:extLst>
      <p:ext uri="{BB962C8B-B14F-4D97-AF65-F5344CB8AC3E}">
        <p14:creationId xmlns:p14="http://schemas.microsoft.com/office/powerpoint/2010/main" val="103532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dirty="0" smtClean="0">
                <a:cs typeface="B Homa" panose="00000400000000000000" pitchFamily="2" charset="-78"/>
              </a:rPr>
              <a:t>پیشینه:</a:t>
            </a:r>
            <a:r>
              <a:rPr lang="en-US" dirty="0" smtClean="0"/>
              <a:t/>
            </a:r>
            <a:br>
              <a:rPr lang="en-US" dirty="0" smtClean="0"/>
            </a:br>
            <a:endParaRPr lang="fa-IR" dirty="0">
              <a:cs typeface="B Homa" panose="00000400000000000000" pitchFamily="2" charset="-78"/>
            </a:endParaRPr>
          </a:p>
        </p:txBody>
      </p:sp>
      <p:sp>
        <p:nvSpPr>
          <p:cNvPr id="3" name="Content Placeholder 2"/>
          <p:cNvSpPr>
            <a:spLocks noGrp="1"/>
          </p:cNvSpPr>
          <p:nvPr>
            <p:ph idx="1"/>
          </p:nvPr>
        </p:nvSpPr>
        <p:spPr>
          <a:xfrm>
            <a:off x="404192" y="1628800"/>
            <a:ext cx="7696200" cy="4846320"/>
          </a:xfrm>
        </p:spPr>
        <p:txBody>
          <a:bodyPr>
            <a:normAutofit/>
          </a:bodyPr>
          <a:lstStyle/>
          <a:p>
            <a:pPr algn="just">
              <a:lnSpc>
                <a:spcPct val="150000"/>
              </a:lnSpc>
            </a:pPr>
            <a:r>
              <a:rPr lang="ar-SA" sz="2000" dirty="0" smtClean="0">
                <a:cs typeface="B Homa" panose="00000400000000000000" pitchFamily="2" charset="-78"/>
              </a:rPr>
              <a:t>ساختمان این </a:t>
            </a:r>
            <a:r>
              <a:rPr lang="ar-SA" sz="2000" u="sng" dirty="0" smtClean="0">
                <a:cs typeface="B Homa" panose="00000400000000000000" pitchFamily="2" charset="-78"/>
                <a:hlinkClick r:id="rId2" tooltip="کاخ"/>
              </a:rPr>
              <a:t>کاخ</a:t>
            </a:r>
            <a:r>
              <a:rPr lang="en-US" sz="2000" dirty="0" smtClean="0"/>
              <a:t> </a:t>
            </a:r>
            <a:r>
              <a:rPr lang="ar-SA" sz="2000" dirty="0" smtClean="0">
                <a:cs typeface="B Homa" panose="00000400000000000000" pitchFamily="2" charset="-78"/>
              </a:rPr>
              <a:t>در دوران بازپس گیری حکومت از مسلمین توسط پادشاهان مسیحی آغاز شد. در حالی که مسیحیان عامی در حال پیشروی بودند، اسپانیا تحت حکومت مسلمین، به بالاترین درجه فرهنگ خود تا آنزمان رسیده بود</a:t>
            </a:r>
            <a:r>
              <a:rPr lang="en-US" sz="2000" dirty="0" smtClean="0"/>
              <a:t>. </a:t>
            </a:r>
            <a:r>
              <a:rPr lang="ar-SA" sz="2000" dirty="0" smtClean="0">
                <a:cs typeface="B Homa" panose="00000400000000000000" pitchFamily="2" charset="-78"/>
              </a:rPr>
              <a:t>ساختار ظریف الحمرا، جزئیات نفس گیر، تجلیل از زندگی، ترکیب طبیعت با طراحی انسان، همه بر این حقیقت صحه می‌گذارد که بازگشت مسیحیان به اسپانیا، در طی سده‌های بعد چه فاجعه‌ای به بار آورد</a:t>
            </a:r>
            <a:r>
              <a:rPr lang="en-US" sz="2000" dirty="0" smtClean="0"/>
              <a:t>.</a:t>
            </a:r>
          </a:p>
          <a:p>
            <a:pPr algn="just">
              <a:lnSpc>
                <a:spcPct val="150000"/>
              </a:lnSpc>
            </a:pPr>
            <a:endParaRPr lang="fa-IR" sz="2000" dirty="0">
              <a:cs typeface="B Homa"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71546"/>
            <a:ext cx="7892950" cy="4846320"/>
          </a:xfrm>
        </p:spPr>
        <p:txBody>
          <a:bodyPr>
            <a:normAutofit/>
          </a:bodyPr>
          <a:lstStyle/>
          <a:p>
            <a:pPr algn="just">
              <a:lnSpc>
                <a:spcPct val="150000"/>
              </a:lnSpc>
            </a:pPr>
            <a:r>
              <a:rPr lang="ar-SA" sz="2000" dirty="0" smtClean="0">
                <a:cs typeface="B Homa" panose="00000400000000000000" pitchFamily="2" charset="-78"/>
              </a:rPr>
              <a:t>ساختمان مدور، مربوط به سده </a:t>
            </a:r>
            <a:r>
              <a:rPr lang="fa-IR" sz="2000" dirty="0" smtClean="0">
                <a:cs typeface="B Homa" panose="00000400000000000000" pitchFamily="2" charset="-78"/>
              </a:rPr>
              <a:t>۱۶</a:t>
            </a:r>
            <a:r>
              <a:rPr lang="ar-SA" sz="2000" dirty="0" smtClean="0">
                <a:cs typeface="B Homa" panose="00000400000000000000" pitchFamily="2" charset="-78"/>
              </a:rPr>
              <a:t> و قصر </a:t>
            </a:r>
            <a:r>
              <a:rPr lang="ar-SA" sz="2000" u="sng" dirty="0" smtClean="0">
                <a:cs typeface="B Homa" panose="00000400000000000000" pitchFamily="2" charset="-78"/>
                <a:hlinkClick r:id="rId2" tooltip="کارلوس پنجم (صفحه وجود ندارد)"/>
              </a:rPr>
              <a:t>کارلوس پنجم</a:t>
            </a:r>
            <a:r>
              <a:rPr lang="en-US" sz="2000" dirty="0" smtClean="0"/>
              <a:t> </a:t>
            </a:r>
            <a:r>
              <a:rPr lang="ar-SA" sz="2000" dirty="0" smtClean="0">
                <a:cs typeface="B Homa" panose="00000400000000000000" pitchFamily="2" charset="-78"/>
              </a:rPr>
              <a:t>است، در منتهی الیه سمت چپ آن برج کمارس</a:t>
            </a:r>
            <a:r>
              <a:rPr lang="en-US" sz="2000" dirty="0" smtClean="0"/>
              <a:t> (Torre de </a:t>
            </a:r>
            <a:r>
              <a:rPr lang="en-US" sz="2000" dirty="0" err="1" smtClean="0"/>
              <a:t>Comares</a:t>
            </a:r>
            <a:r>
              <a:rPr lang="en-US" sz="2000" dirty="0" smtClean="0"/>
              <a:t>) </a:t>
            </a:r>
            <a:r>
              <a:rPr lang="ar-SA" sz="2000" dirty="0" smtClean="0">
                <a:cs typeface="B Homa" panose="00000400000000000000" pitchFamily="2" charset="-78"/>
              </a:rPr>
              <a:t>که بخشی از شبستان یا</a:t>
            </a:r>
            <a:r>
              <a:rPr lang="en-US" sz="2000" dirty="0" smtClean="0"/>
              <a:t> </a:t>
            </a:r>
            <a:r>
              <a:rPr lang="en-US" sz="2000" dirty="0" err="1" smtClean="0"/>
              <a:t>Serallo</a:t>
            </a:r>
            <a:r>
              <a:rPr lang="en-US" sz="2000" dirty="0" smtClean="0"/>
              <a:t> </a:t>
            </a:r>
            <a:r>
              <a:rPr lang="ar-SA" sz="2000" dirty="0" smtClean="0">
                <a:cs typeface="B Homa" panose="00000400000000000000" pitchFamily="2" charset="-78"/>
              </a:rPr>
              <a:t>است. تالار پذیرش سفرا یا</a:t>
            </a:r>
            <a:r>
              <a:rPr lang="en-US" sz="2000" dirty="0" smtClean="0"/>
              <a:t> </a:t>
            </a:r>
            <a:r>
              <a:rPr lang="en-US" sz="2000" dirty="0" err="1" smtClean="0"/>
              <a:t>Salón</a:t>
            </a:r>
            <a:r>
              <a:rPr lang="en-US" sz="2000" dirty="0" smtClean="0"/>
              <a:t> de </a:t>
            </a:r>
            <a:r>
              <a:rPr lang="en-US" sz="2000" dirty="0" err="1" smtClean="0"/>
              <a:t>Embajadores</a:t>
            </a:r>
            <a:r>
              <a:rPr lang="en-US" sz="2000" dirty="0" smtClean="0"/>
              <a:t> </a:t>
            </a:r>
            <a:r>
              <a:rPr lang="ar-SA" sz="2000" dirty="0" smtClean="0">
                <a:cs typeface="B Homa" panose="00000400000000000000" pitchFamily="2" charset="-78"/>
              </a:rPr>
              <a:t>نیز در همین بخش قرار دارد. در حد فاصل اینها محوطه و </a:t>
            </a:r>
            <a:r>
              <a:rPr lang="ar-SA" sz="2000" u="sng" dirty="0" smtClean="0">
                <a:cs typeface="B Homa" panose="00000400000000000000" pitchFamily="2" charset="-78"/>
                <a:hlinkClick r:id="rId3" tooltip="آبنما"/>
              </a:rPr>
              <a:t>آبنمای</a:t>
            </a:r>
            <a:r>
              <a:rPr lang="en-US" sz="2000" dirty="0" smtClean="0"/>
              <a:t> </a:t>
            </a:r>
            <a:r>
              <a:rPr lang="ar-SA" sz="2000" dirty="0" smtClean="0">
                <a:cs typeface="B Homa" panose="00000400000000000000" pitchFamily="2" charset="-78"/>
              </a:rPr>
              <a:t>شیران</a:t>
            </a:r>
            <a:r>
              <a:rPr lang="en-US" sz="2000" dirty="0" smtClean="0"/>
              <a:t> (Lions’ Court) </a:t>
            </a:r>
            <a:r>
              <a:rPr lang="ar-SA" sz="2000" dirty="0" smtClean="0">
                <a:cs typeface="B Homa" panose="00000400000000000000" pitchFamily="2" charset="-78"/>
              </a:rPr>
              <a:t>و بارگاه یا</a:t>
            </a:r>
            <a:r>
              <a:rPr lang="en-US" sz="2000" dirty="0" smtClean="0"/>
              <a:t> </a:t>
            </a:r>
            <a:r>
              <a:rPr lang="en-US" sz="2000" dirty="0" err="1" smtClean="0"/>
              <a:t>Mexuar</a:t>
            </a:r>
            <a:r>
              <a:rPr lang="en-US" sz="2000" dirty="0" smtClean="0"/>
              <a:t> </a:t>
            </a:r>
            <a:r>
              <a:rPr lang="ar-SA" sz="2000" dirty="0" smtClean="0">
                <a:cs typeface="B Homa" panose="00000400000000000000" pitchFamily="2" charset="-78"/>
              </a:rPr>
              <a:t>قرار دارد. در قسمت پشت آن هم قلعه یا</a:t>
            </a:r>
            <a:r>
              <a:rPr lang="en-US" sz="2000" dirty="0" smtClean="0"/>
              <a:t> </a:t>
            </a:r>
            <a:r>
              <a:rPr lang="en-US" sz="2000" dirty="0" err="1" smtClean="0"/>
              <a:t>Alcazaba</a:t>
            </a:r>
            <a:r>
              <a:rPr lang="en-US" sz="2000" dirty="0" smtClean="0"/>
              <a:t> </a:t>
            </a:r>
            <a:r>
              <a:rPr lang="ar-SA" sz="2000" dirty="0" smtClean="0">
                <a:cs typeface="B Homa" panose="00000400000000000000" pitchFamily="2" charset="-78"/>
              </a:rPr>
              <a:t>قرار گرفته‌است</a:t>
            </a:r>
            <a:r>
              <a:rPr lang="en-US" sz="2000" dirty="0" smtClean="0"/>
              <a:t>.</a:t>
            </a:r>
          </a:p>
          <a:p>
            <a:pPr algn="just">
              <a:lnSpc>
                <a:spcPct val="150000"/>
              </a:lnSpc>
            </a:pPr>
            <a:endParaRPr lang="fa-IR" sz="2000" dirty="0">
              <a:cs typeface="B Homa"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_2456535.jpg"/>
          <p:cNvPicPr>
            <a:picLocks noChangeAspect="1"/>
          </p:cNvPicPr>
          <p:nvPr/>
        </p:nvPicPr>
        <p:blipFill>
          <a:blip r:embed="rId2"/>
          <a:srcRect l="1562" b="4082"/>
          <a:stretch>
            <a:fillRect/>
          </a:stretch>
        </p:blipFill>
        <p:spPr>
          <a:xfrm>
            <a:off x="0" y="116632"/>
            <a:ext cx="8162129" cy="5376660"/>
          </a:xfrm>
          <a:prstGeom prst="rect">
            <a:avLst/>
          </a:prstGeom>
          <a:effectLst>
            <a:softEdge rad="63500"/>
          </a:effectLst>
        </p:spPr>
      </p:pic>
    </p:spTree>
    <p:extLst>
      <p:ext uri="{BB962C8B-B14F-4D97-AF65-F5344CB8AC3E}">
        <p14:creationId xmlns:p14="http://schemas.microsoft.com/office/powerpoint/2010/main" val="337675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7742664" cy="4846320"/>
          </a:xfrm>
        </p:spPr>
        <p:txBody>
          <a:bodyPr>
            <a:normAutofit fontScale="92500" lnSpcReduction="20000"/>
          </a:bodyPr>
          <a:lstStyle/>
          <a:p>
            <a:pPr algn="just">
              <a:lnSpc>
                <a:spcPct val="150000"/>
              </a:lnSpc>
            </a:pPr>
            <a:r>
              <a:rPr lang="ar-SA" sz="2000" dirty="0" smtClean="0">
                <a:cs typeface="B Homa" panose="00000400000000000000" pitchFamily="2" charset="-78"/>
              </a:rPr>
              <a:t>پیشینه اصل بنای الحمرا به سده </a:t>
            </a:r>
            <a:r>
              <a:rPr lang="fa-IR" sz="2000" dirty="0" smtClean="0">
                <a:cs typeface="B Homa" panose="00000400000000000000" pitchFamily="2" charset="-78"/>
              </a:rPr>
              <a:t>۱۳</a:t>
            </a:r>
            <a:r>
              <a:rPr lang="ar-SA" sz="2000" dirty="0" smtClean="0">
                <a:cs typeface="B Homa" panose="00000400000000000000" pitchFamily="2" charset="-78"/>
              </a:rPr>
              <a:t> برمی‌گردد، اما درواقع الحمرا مجموعه‌ای از چندین قصر است که هر حاکم، ویژه به خود بنا کرده‌است. ایده اصلی موجود در چند ساختمان این مجموعه، کوششهایی برای برای بوجود آوردن بهشت بر روی زمین بوده‌است</a:t>
            </a:r>
            <a:r>
              <a:rPr lang="en-US" sz="2000" dirty="0" smtClean="0"/>
              <a:t>.</a:t>
            </a:r>
          </a:p>
          <a:p>
            <a:pPr algn="just">
              <a:lnSpc>
                <a:spcPct val="150000"/>
              </a:lnSpc>
            </a:pPr>
            <a:r>
              <a:rPr lang="ar-SA" sz="2000" dirty="0" smtClean="0">
                <a:cs typeface="B Homa" panose="00000400000000000000" pitchFamily="2" charset="-78"/>
              </a:rPr>
              <a:t>مسلمانان صحرانشین که آب برایشان از هر گوهری ارزشمندتر بود، با کشیدن نهرهایی از سرچشمه‌ها و جویبارها، باغهای کاخ را با چشمه‌های رویایی، فواره‌ها و حوضهای کم عمق و پر انعکاس تزیین کردند. صدای زمزمه آب در سراسر باغها و حوض خانه‌ها به گوش می‌رسد و کشف چشمه‌های کوچک، لذت گشتن در باغ را صد چندان می‌کند</a:t>
            </a:r>
            <a:r>
              <a:rPr lang="en-US" sz="2000" dirty="0" smtClean="0"/>
              <a:t>.</a:t>
            </a:r>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126</TotalTime>
  <Words>3474</Words>
  <Application>Microsoft Office PowerPoint</Application>
  <PresentationFormat>On-screen Show (4:3)</PresentationFormat>
  <Paragraphs>85</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2  Kidnap</vt:lpstr>
      <vt:lpstr>Arial</vt:lpstr>
      <vt:lpstr>B Arshia</vt:lpstr>
      <vt:lpstr>B Homa</vt:lpstr>
      <vt:lpstr>Calibri</vt:lpstr>
      <vt:lpstr>Trebuchet MS</vt:lpstr>
      <vt:lpstr>Wingdings</vt:lpstr>
      <vt:lpstr>Wingdings 2</vt:lpstr>
      <vt:lpstr>Opulent</vt:lpstr>
      <vt:lpstr>قصرالحمرا (دژسرخ رنگ) </vt:lpstr>
      <vt:lpstr>سایت پلان </vt:lpstr>
      <vt:lpstr>بخش ها : </vt:lpstr>
      <vt:lpstr>PowerPoint Presentation</vt:lpstr>
      <vt:lpstr>PowerPoint Presentation</vt:lpstr>
      <vt:lpstr>پیشینه: </vt:lpstr>
      <vt:lpstr>PowerPoint Presentation</vt:lpstr>
      <vt:lpstr>PowerPoint Presentation</vt:lpstr>
      <vt:lpstr>PowerPoint Presentation</vt:lpstr>
      <vt:lpstr>PowerPoint Presentation</vt:lpstr>
      <vt:lpstr>PowerPoint Presentation</vt:lpstr>
      <vt:lpstr>بخش‌ها:  </vt:lpstr>
      <vt:lpstr>بارگاه: </vt:lpstr>
      <vt:lpstr>شبستان:</vt:lpstr>
      <vt:lpstr>PowerPoint Presentation</vt:lpstr>
      <vt:lpstr>محوطه و آبنمای شیران: </vt:lpstr>
      <vt:lpstr>PowerPoint Presentation</vt:lpstr>
      <vt:lpstr>PowerPoint Presentation</vt:lpstr>
      <vt:lpstr>حرم سرا: </vt:lpstr>
      <vt:lpstr>دژ سرخ رنگ رو به زوال  </vt:lpstr>
      <vt:lpstr>PowerPoint Presentation</vt:lpstr>
      <vt:lpstr>PowerPoint Presentation</vt:lpstr>
      <vt:lpstr>PowerPoint Presentation</vt:lpstr>
      <vt:lpstr>PowerPoint Presentation</vt:lpstr>
      <vt:lpstr>آب مهار شده  </vt:lpstr>
      <vt:lpstr>PowerPoint Presentation</vt:lpstr>
      <vt:lpstr>PowerPoint Presentation</vt:lpstr>
      <vt:lpstr>PowerPoint Presentation</vt:lpstr>
      <vt:lpstr>قلمرو توهم </vt:lpstr>
      <vt:lpstr>PowerPoint Presentation</vt:lpstr>
      <vt:lpstr>PowerPoint Presentation</vt:lpstr>
      <vt:lpstr>مرگ در باغ ميوه </vt:lpstr>
      <vt:lpstr>PowerPoint Presentation</vt:lpstr>
      <vt:lpstr>PowerPoint Presentation</vt:lpstr>
      <vt:lpstr>PowerPoint Presentation</vt:lpstr>
      <vt:lpstr>PowerPoint Presentation</vt:lpstr>
      <vt:lpstr>PowerPoint Presentation</vt:lpstr>
      <vt:lpstr>مخفيگاه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قصرالحمرا (دژسرخ رنگ)</dc:title>
  <dc:creator>pouya</dc:creator>
  <cp:lastModifiedBy>omid arzi</cp:lastModifiedBy>
  <cp:revision>38</cp:revision>
  <dcterms:created xsi:type="dcterms:W3CDTF">2012-12-22T16:47:27Z</dcterms:created>
  <dcterms:modified xsi:type="dcterms:W3CDTF">2022-02-01T10:08:46Z</dcterms:modified>
</cp:coreProperties>
</file>