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sldIdLst>
    <p:sldId id="267" r:id="rId2"/>
    <p:sldId id="268" r:id="rId3"/>
    <p:sldId id="269" r:id="rId4"/>
    <p:sldId id="270" r:id="rId5"/>
    <p:sldId id="271" r:id="rId6"/>
    <p:sldId id="256" r:id="rId7"/>
    <p:sldId id="257" r:id="rId8"/>
    <p:sldId id="275" r:id="rId9"/>
    <p:sldId id="274" r:id="rId10"/>
    <p:sldId id="273" r:id="rId11"/>
    <p:sldId id="272" r:id="rId12"/>
    <p:sldId id="276" r:id="rId13"/>
    <p:sldId id="277" r:id="rId14"/>
    <p:sldId id="259" r:id="rId15"/>
    <p:sldId id="261" r:id="rId16"/>
    <p:sldId id="260" r:id="rId17"/>
    <p:sldId id="258" r:id="rId18"/>
    <p:sldId id="262" r:id="rId19"/>
    <p:sldId id="263" r:id="rId20"/>
    <p:sldId id="278" r:id="rId21"/>
    <p:sldId id="279" r:id="rId22"/>
    <p:sldId id="264" r:id="rId23"/>
    <p:sldId id="283" r:id="rId24"/>
    <p:sldId id="282" r:id="rId25"/>
    <p:sldId id="281" r:id="rId26"/>
    <p:sldId id="266" r:id="rId27"/>
    <p:sldId id="284" r:id="rId2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973" autoAdjust="0"/>
    <p:restoredTop sz="94660"/>
  </p:normalViewPr>
  <p:slideViewPr>
    <p:cSldViewPr>
      <p:cViewPr varScale="1">
        <p:scale>
          <a:sx n="73" d="100"/>
          <a:sy n="73" d="100"/>
        </p:scale>
        <p:origin x="-118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AABAEA98-C74C-428F-81A3-003C4D73CFED}" type="datetimeFigureOut">
              <a:rPr lang="fa-IR" smtClean="0"/>
              <a:pPr/>
              <a:t>02/23/1438</a:t>
            </a:fld>
            <a:endParaRPr lang="fa-IR"/>
          </a:p>
        </p:txBody>
      </p:sp>
      <p:sp>
        <p:nvSpPr>
          <p:cNvPr id="17" name="Slide Number Placeholder 16"/>
          <p:cNvSpPr>
            <a:spLocks noGrp="1"/>
          </p:cNvSpPr>
          <p:nvPr>
            <p:ph type="sldNum" sz="quarter" idx="11"/>
          </p:nvPr>
        </p:nvSpPr>
        <p:spPr/>
        <p:txBody>
          <a:bodyPr/>
          <a:lstStyle/>
          <a:p>
            <a:fld id="{D25DA2A3-2721-4718-A5E4-E0817CD12BD6}" type="slidenum">
              <a:rPr lang="fa-IR" smtClean="0"/>
              <a:pPr/>
              <a:t>‹#›</a:t>
            </a:fld>
            <a:endParaRPr lang="fa-IR"/>
          </a:p>
        </p:txBody>
      </p:sp>
      <p:sp>
        <p:nvSpPr>
          <p:cNvPr id="19" name="Footer Placeholder 18"/>
          <p:cNvSpPr>
            <a:spLocks noGrp="1"/>
          </p:cNvSpPr>
          <p:nvPr>
            <p:ph type="ftr" sz="quarter" idx="12"/>
          </p:nvPr>
        </p:nvSpPr>
        <p:spPr/>
        <p:txBody>
          <a:bodyPr/>
          <a:lstStyle/>
          <a:p>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AEA98-C74C-428F-81A3-003C4D73CFED}" type="datetimeFigureOut">
              <a:rPr lang="fa-IR" smtClean="0"/>
              <a:pPr/>
              <a:t>02/23/1438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25DA2A3-2721-4718-A5E4-E0817CD12BD6}"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AEA98-C74C-428F-81A3-003C4D73CFED}" type="datetimeFigureOut">
              <a:rPr lang="fa-IR" smtClean="0"/>
              <a:pPr/>
              <a:t>02/23/1438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25DA2A3-2721-4718-A5E4-E0817CD12BD6}" type="slidenum">
              <a:rPr lang="fa-IR" smtClean="0"/>
              <a:pPr/>
              <a:t>‹#›</a:t>
            </a:fld>
            <a:endParaRPr lang="fa-IR"/>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AABAEA98-C74C-428F-81A3-003C4D73CFED}" type="datetimeFigureOut">
              <a:rPr lang="fa-IR" smtClean="0"/>
              <a:pPr/>
              <a:t>02/23/1438</a:t>
            </a:fld>
            <a:endParaRPr lang="fa-IR"/>
          </a:p>
        </p:txBody>
      </p:sp>
      <p:sp>
        <p:nvSpPr>
          <p:cNvPr id="12" name="Slide Number Placeholder 11"/>
          <p:cNvSpPr>
            <a:spLocks noGrp="1"/>
          </p:cNvSpPr>
          <p:nvPr>
            <p:ph type="sldNum" sz="quarter" idx="15"/>
          </p:nvPr>
        </p:nvSpPr>
        <p:spPr/>
        <p:txBody>
          <a:bodyPr/>
          <a:lstStyle/>
          <a:p>
            <a:fld id="{D25DA2A3-2721-4718-A5E4-E0817CD12BD6}" type="slidenum">
              <a:rPr lang="fa-IR" smtClean="0"/>
              <a:pPr/>
              <a:t>‹#›</a:t>
            </a:fld>
            <a:endParaRPr lang="fa-IR"/>
          </a:p>
        </p:txBody>
      </p:sp>
      <p:sp>
        <p:nvSpPr>
          <p:cNvPr id="13" name="Footer Placeholder 12"/>
          <p:cNvSpPr>
            <a:spLocks noGrp="1"/>
          </p:cNvSpPr>
          <p:nvPr>
            <p:ph type="ftr" sz="quarter" idx="16"/>
          </p:nvPr>
        </p:nvSpPr>
        <p:spPr/>
        <p:txBody>
          <a:bodyPr/>
          <a:lstStyle/>
          <a:p>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AABAEA98-C74C-428F-81A3-003C4D73CFED}" type="datetimeFigureOut">
              <a:rPr lang="fa-IR" smtClean="0"/>
              <a:pPr/>
              <a:t>02/23/1438</a:t>
            </a:fld>
            <a:endParaRPr lang="fa-IR"/>
          </a:p>
        </p:txBody>
      </p:sp>
      <p:sp>
        <p:nvSpPr>
          <p:cNvPr id="14" name="Slide Number Placeholder 13"/>
          <p:cNvSpPr>
            <a:spLocks noGrp="1"/>
          </p:cNvSpPr>
          <p:nvPr>
            <p:ph type="sldNum" sz="quarter" idx="11"/>
          </p:nvPr>
        </p:nvSpPr>
        <p:spPr/>
        <p:txBody>
          <a:bodyPr/>
          <a:lstStyle/>
          <a:p>
            <a:fld id="{D25DA2A3-2721-4718-A5E4-E0817CD12BD6}" type="slidenum">
              <a:rPr lang="fa-IR" smtClean="0"/>
              <a:pPr/>
              <a:t>‹#›</a:t>
            </a:fld>
            <a:endParaRPr lang="fa-IR"/>
          </a:p>
        </p:txBody>
      </p:sp>
      <p:sp>
        <p:nvSpPr>
          <p:cNvPr id="15" name="Footer Placeholder 14"/>
          <p:cNvSpPr>
            <a:spLocks noGrp="1"/>
          </p:cNvSpPr>
          <p:nvPr>
            <p:ph type="ftr" sz="quarter" idx="12"/>
          </p:nvPr>
        </p:nvSpPr>
        <p:spPr/>
        <p:txBody>
          <a:bodyPr/>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AABAEA98-C74C-428F-81A3-003C4D73CFED}" type="datetimeFigureOut">
              <a:rPr lang="fa-IR" smtClean="0"/>
              <a:pPr/>
              <a:t>02/23/1438</a:t>
            </a:fld>
            <a:endParaRPr lang="fa-IR"/>
          </a:p>
        </p:txBody>
      </p:sp>
      <p:sp>
        <p:nvSpPr>
          <p:cNvPr id="12" name="Slide Number Placeholder 11"/>
          <p:cNvSpPr>
            <a:spLocks noGrp="1"/>
          </p:cNvSpPr>
          <p:nvPr>
            <p:ph type="sldNum" sz="quarter" idx="16"/>
          </p:nvPr>
        </p:nvSpPr>
        <p:spPr/>
        <p:txBody>
          <a:bodyPr/>
          <a:lstStyle/>
          <a:p>
            <a:fld id="{D25DA2A3-2721-4718-A5E4-E0817CD12BD6}" type="slidenum">
              <a:rPr lang="fa-IR" smtClean="0"/>
              <a:pPr/>
              <a:t>‹#›</a:t>
            </a:fld>
            <a:endParaRPr lang="fa-IR"/>
          </a:p>
        </p:txBody>
      </p:sp>
      <p:sp>
        <p:nvSpPr>
          <p:cNvPr id="13" name="Footer Placeholder 12"/>
          <p:cNvSpPr>
            <a:spLocks noGrp="1"/>
          </p:cNvSpPr>
          <p:nvPr>
            <p:ph type="ftr" sz="quarter" idx="17"/>
          </p:nvPr>
        </p:nvSpPr>
        <p:spPr/>
        <p:txBody>
          <a:bodyPr/>
          <a:lstStyle/>
          <a:p>
            <a:endParaRPr lang="fa-IR"/>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AABAEA98-C74C-428F-81A3-003C4D73CFED}" type="datetimeFigureOut">
              <a:rPr lang="fa-IR" smtClean="0"/>
              <a:pPr/>
              <a:t>02/23/1438</a:t>
            </a:fld>
            <a:endParaRPr lang="fa-IR"/>
          </a:p>
        </p:txBody>
      </p:sp>
      <p:sp>
        <p:nvSpPr>
          <p:cNvPr id="12" name="Slide Number Placeholder 11"/>
          <p:cNvSpPr>
            <a:spLocks noGrp="1"/>
          </p:cNvSpPr>
          <p:nvPr>
            <p:ph type="sldNum" sz="quarter" idx="17"/>
          </p:nvPr>
        </p:nvSpPr>
        <p:spPr/>
        <p:txBody>
          <a:bodyPr/>
          <a:lstStyle/>
          <a:p>
            <a:fld id="{D25DA2A3-2721-4718-A5E4-E0817CD12BD6}" type="slidenum">
              <a:rPr lang="fa-IR" smtClean="0"/>
              <a:pPr/>
              <a:t>‹#›</a:t>
            </a:fld>
            <a:endParaRPr lang="fa-IR"/>
          </a:p>
        </p:txBody>
      </p:sp>
      <p:sp>
        <p:nvSpPr>
          <p:cNvPr id="13" name="Footer Placeholder 12"/>
          <p:cNvSpPr>
            <a:spLocks noGrp="1"/>
          </p:cNvSpPr>
          <p:nvPr>
            <p:ph type="ftr" sz="quarter" idx="18"/>
          </p:nvPr>
        </p:nvSpPr>
        <p:spPr/>
        <p:txBody>
          <a:bodyPr/>
          <a:lstStyle/>
          <a:p>
            <a:endParaRPr lang="fa-IR"/>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AABAEA98-C74C-428F-81A3-003C4D73CFED}" type="datetimeFigureOut">
              <a:rPr lang="fa-IR" smtClean="0"/>
              <a:pPr/>
              <a:t>02/23/1438</a:t>
            </a:fld>
            <a:endParaRPr lang="fa-IR"/>
          </a:p>
        </p:txBody>
      </p:sp>
      <p:sp>
        <p:nvSpPr>
          <p:cNvPr id="16" name="Slide Number Placeholder 15"/>
          <p:cNvSpPr>
            <a:spLocks noGrp="1"/>
          </p:cNvSpPr>
          <p:nvPr>
            <p:ph type="sldNum" sz="quarter" idx="11"/>
          </p:nvPr>
        </p:nvSpPr>
        <p:spPr/>
        <p:txBody>
          <a:bodyPr/>
          <a:lstStyle/>
          <a:p>
            <a:fld id="{D25DA2A3-2721-4718-A5E4-E0817CD12BD6}" type="slidenum">
              <a:rPr lang="fa-IR" smtClean="0"/>
              <a:pPr/>
              <a:t>‹#›</a:t>
            </a:fld>
            <a:endParaRPr lang="fa-IR"/>
          </a:p>
        </p:txBody>
      </p:sp>
      <p:sp>
        <p:nvSpPr>
          <p:cNvPr id="17" name="Footer Placeholder 16"/>
          <p:cNvSpPr>
            <a:spLocks noGrp="1"/>
          </p:cNvSpPr>
          <p:nvPr>
            <p:ph type="ftr" sz="quarter" idx="12"/>
          </p:nvPr>
        </p:nvSpPr>
        <p:spPr/>
        <p:txBody>
          <a:bodyPr/>
          <a:lstStyle/>
          <a:p>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ABAEA98-C74C-428F-81A3-003C4D73CFED}" type="datetimeFigureOut">
              <a:rPr lang="fa-IR" smtClean="0"/>
              <a:pPr/>
              <a:t>02/23/1438</a:t>
            </a:fld>
            <a:endParaRPr lang="fa-IR"/>
          </a:p>
        </p:txBody>
      </p:sp>
      <p:sp>
        <p:nvSpPr>
          <p:cNvPr id="8" name="Slide Number Placeholder 7"/>
          <p:cNvSpPr>
            <a:spLocks noGrp="1"/>
          </p:cNvSpPr>
          <p:nvPr>
            <p:ph type="sldNum" sz="quarter" idx="11"/>
          </p:nvPr>
        </p:nvSpPr>
        <p:spPr/>
        <p:txBody>
          <a:bodyPr/>
          <a:lstStyle/>
          <a:p>
            <a:fld id="{D25DA2A3-2721-4718-A5E4-E0817CD12BD6}" type="slidenum">
              <a:rPr lang="fa-IR" smtClean="0"/>
              <a:pPr/>
              <a:t>‹#›</a:t>
            </a:fld>
            <a:endParaRPr lang="fa-IR"/>
          </a:p>
        </p:txBody>
      </p:sp>
      <p:sp>
        <p:nvSpPr>
          <p:cNvPr id="9" name="Footer Placeholder 8"/>
          <p:cNvSpPr>
            <a:spLocks noGrp="1"/>
          </p:cNvSpPr>
          <p:nvPr>
            <p:ph type="ftr" sz="quarter" idx="12"/>
          </p:nvPr>
        </p:nvSpPr>
        <p:spPr/>
        <p:txBody>
          <a:bodyPr/>
          <a:lstStyle/>
          <a:p>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AABAEA98-C74C-428F-81A3-003C4D73CFED}" type="datetimeFigureOut">
              <a:rPr lang="fa-IR" smtClean="0"/>
              <a:pPr/>
              <a:t>02/23/1438</a:t>
            </a:fld>
            <a:endParaRPr lang="fa-IR"/>
          </a:p>
        </p:txBody>
      </p:sp>
      <p:sp>
        <p:nvSpPr>
          <p:cNvPr id="19" name="Slide Number Placeholder 18"/>
          <p:cNvSpPr>
            <a:spLocks noGrp="1"/>
          </p:cNvSpPr>
          <p:nvPr>
            <p:ph type="sldNum" sz="quarter" idx="16"/>
          </p:nvPr>
        </p:nvSpPr>
        <p:spPr/>
        <p:txBody>
          <a:bodyPr/>
          <a:lstStyle/>
          <a:p>
            <a:fld id="{D25DA2A3-2721-4718-A5E4-E0817CD12BD6}" type="slidenum">
              <a:rPr lang="fa-IR" smtClean="0"/>
              <a:pPr/>
              <a:t>‹#›</a:t>
            </a:fld>
            <a:endParaRPr lang="fa-IR"/>
          </a:p>
        </p:txBody>
      </p:sp>
      <p:sp>
        <p:nvSpPr>
          <p:cNvPr id="23" name="Footer Placeholder 22"/>
          <p:cNvSpPr>
            <a:spLocks noGrp="1"/>
          </p:cNvSpPr>
          <p:nvPr>
            <p:ph type="ftr" sz="quarter" idx="17"/>
          </p:nvPr>
        </p:nvSpPr>
        <p:spPr/>
        <p:txBody>
          <a:bodyPr/>
          <a:lstStyle/>
          <a:p>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AABAEA98-C74C-428F-81A3-003C4D73CFED}" type="datetimeFigureOut">
              <a:rPr lang="fa-IR" smtClean="0"/>
              <a:pPr/>
              <a:t>02/23/1438</a:t>
            </a:fld>
            <a:endParaRPr lang="fa-IR"/>
          </a:p>
        </p:txBody>
      </p:sp>
      <p:sp>
        <p:nvSpPr>
          <p:cNvPr id="14" name="Slide Number Placeholder 13"/>
          <p:cNvSpPr>
            <a:spLocks noGrp="1"/>
          </p:cNvSpPr>
          <p:nvPr>
            <p:ph type="sldNum" sz="quarter" idx="15"/>
          </p:nvPr>
        </p:nvSpPr>
        <p:spPr>
          <a:xfrm>
            <a:off x="4038600" y="6172200"/>
            <a:ext cx="1066800" cy="304800"/>
          </a:xfrm>
        </p:spPr>
        <p:txBody>
          <a:bodyPr/>
          <a:lstStyle/>
          <a:p>
            <a:fld id="{D25DA2A3-2721-4718-A5E4-E0817CD12BD6}" type="slidenum">
              <a:rPr lang="fa-IR" smtClean="0"/>
              <a:pPr/>
              <a:t>‹#›</a:t>
            </a:fld>
            <a:endParaRPr lang="fa-IR"/>
          </a:p>
        </p:txBody>
      </p:sp>
      <p:sp>
        <p:nvSpPr>
          <p:cNvPr id="15" name="Footer Placeholder 14"/>
          <p:cNvSpPr>
            <a:spLocks noGrp="1"/>
          </p:cNvSpPr>
          <p:nvPr>
            <p:ph type="ftr" sz="quarter" idx="16"/>
          </p:nvPr>
        </p:nvSpPr>
        <p:spPr>
          <a:xfrm>
            <a:off x="1447800" y="6486525"/>
            <a:ext cx="6248400" cy="292100"/>
          </a:xfrm>
        </p:spPr>
        <p:txBody>
          <a:bodyPr/>
          <a:lstStyle/>
          <a:p>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AABAEA98-C74C-428F-81A3-003C4D73CFED}" type="datetimeFigureOut">
              <a:rPr lang="fa-IR" smtClean="0"/>
              <a:pPr/>
              <a:t>02/23/1438</a:t>
            </a:fld>
            <a:endParaRPr lang="fa-IR"/>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fa-IR"/>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D25DA2A3-2721-4718-A5E4-E0817CD12BD6}" type="slidenum">
              <a:rPr lang="fa-IR" smtClean="0"/>
              <a:pPr/>
              <a:t>‹#›</a:t>
            </a:fld>
            <a:endParaRPr lang="fa-IR"/>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1"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r" defTabSz="914400" rtl="1"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r" defTabSz="914400" rtl="1"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r" defTabSz="914400" rtl="1"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r" defTabSz="914400" rtl="1"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r" defTabSz="914400" rtl="1"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gmail.com/"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Picture\MAZHABI\New folder\011.jpg"/>
          <p:cNvPicPr>
            <a:picLocks noChangeAspect="1" noChangeArrowheads="1"/>
          </p:cNvPicPr>
          <p:nvPr/>
        </p:nvPicPr>
        <p:blipFill>
          <a:blip r:embed="rId2" cstate="print"/>
          <a:srcRect/>
          <a:stretch>
            <a:fillRect/>
          </a:stretch>
        </p:blipFill>
        <p:spPr bwMode="auto">
          <a:xfrm>
            <a:off x="1187624" y="332656"/>
            <a:ext cx="9144000" cy="6858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xmlns="" val="289036080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954655"/>
          </a:xfrm>
          <a:prstGeom prst="rect">
            <a:avLst/>
          </a:prstGeom>
          <a:effectLst>
            <a:outerShdw blurRad="50800" dist="41909" dir="5400000" rotWithShape="0">
              <a:srgbClr val="000000">
                <a:alpha val="40000"/>
              </a:srgbClr>
            </a:outerShdw>
            <a:softEdge rad="127000"/>
          </a:effectLst>
        </p:spPr>
        <p:style>
          <a:lnRef idx="1">
            <a:schemeClr val="accent4"/>
          </a:lnRef>
          <a:fillRef idx="3">
            <a:schemeClr val="accent4"/>
          </a:fillRef>
          <a:effectRef idx="2">
            <a:schemeClr val="accent4"/>
          </a:effectRef>
          <a:fontRef idx="minor">
            <a:schemeClr val="lt1"/>
          </a:fontRef>
        </p:style>
        <p:txBody>
          <a:bodyPr wrap="square" rtlCol="1">
            <a:spAutoFit/>
          </a:bodyPr>
          <a:lstStyle/>
          <a:p>
            <a:r>
              <a:rPr lang="fa-IR" sz="2400" dirty="0" smtClean="0">
                <a:solidFill>
                  <a:srgbClr val="FFFF00"/>
                </a:solidFill>
                <a:cs typeface="2  Titr" panose="00000700000000000000" pitchFamily="2" charset="-78"/>
              </a:rPr>
              <a:t>ایجاد اتصال تلفنی</a:t>
            </a:r>
            <a:r>
              <a:rPr lang="en-US" sz="2400" dirty="0" smtClean="0">
                <a:solidFill>
                  <a:srgbClr val="FFFF00"/>
                </a:solidFill>
                <a:cs typeface="2  Titr" panose="00000700000000000000" pitchFamily="2" charset="-78"/>
              </a:rPr>
              <a:t> Dial-up</a:t>
            </a:r>
            <a:r>
              <a:rPr lang="en-US" sz="2400" dirty="0" smtClean="0">
                <a:solidFill>
                  <a:srgbClr val="C00000"/>
                </a:solidFill>
                <a:cs typeface="2  Titr" panose="00000700000000000000" pitchFamily="2" charset="-78"/>
              </a:rPr>
              <a:t> </a:t>
            </a:r>
            <a:endParaRPr lang="fa-IR" sz="2400" dirty="0" smtClean="0">
              <a:solidFill>
                <a:srgbClr val="C00000"/>
              </a:solidFill>
              <a:cs typeface="2  Titr" panose="00000700000000000000" pitchFamily="2" charset="-78"/>
            </a:endParaRPr>
          </a:p>
          <a:p>
            <a:r>
              <a:rPr lang="fa-IR" sz="2400" dirty="0" smtClean="0">
                <a:solidFill>
                  <a:srgbClr val="C00000"/>
                </a:solidFill>
                <a:cs typeface="2  Koodak" panose="00000700000000000000" pitchFamily="2" charset="-78"/>
              </a:rPr>
              <a:t>1- روی گزینه </a:t>
            </a:r>
            <a:r>
              <a:rPr lang="en-US" sz="2400" dirty="0" smtClean="0">
                <a:solidFill>
                  <a:srgbClr val="C00000"/>
                </a:solidFill>
                <a:cs typeface="2  Koodak" panose="00000700000000000000" pitchFamily="2" charset="-78"/>
              </a:rPr>
              <a:t>Dial-up</a:t>
            </a:r>
            <a:r>
              <a:rPr lang="fa-IR" sz="2400" dirty="0" smtClean="0">
                <a:solidFill>
                  <a:srgbClr val="C00000"/>
                </a:solidFill>
                <a:cs typeface="2  Koodak" panose="00000700000000000000" pitchFamily="2" charset="-78"/>
              </a:rPr>
              <a:t> کلیک کنید.</a:t>
            </a:r>
          </a:p>
          <a:p>
            <a:r>
              <a:rPr lang="fa-IR" sz="2400" dirty="0" smtClean="0">
                <a:solidFill>
                  <a:srgbClr val="C00000"/>
                </a:solidFill>
                <a:cs typeface="2  Koodak" panose="00000700000000000000" pitchFamily="2" charset="-78"/>
              </a:rPr>
              <a:t>2- در پنجره باز شده در قسمت</a:t>
            </a:r>
            <a:r>
              <a:rPr lang="en-US" sz="2400" dirty="0" smtClean="0">
                <a:solidFill>
                  <a:srgbClr val="C00000"/>
                </a:solidFill>
                <a:cs typeface="2  Koodak" panose="00000700000000000000" pitchFamily="2" charset="-78"/>
              </a:rPr>
              <a:t> </a:t>
            </a:r>
            <a:r>
              <a:rPr lang="en-US" sz="2400" dirty="0" err="1" smtClean="0">
                <a:solidFill>
                  <a:srgbClr val="C00000"/>
                </a:solidFill>
                <a:cs typeface="2  Koodak" panose="00000700000000000000" pitchFamily="2" charset="-78"/>
              </a:rPr>
              <a:t>Dail</a:t>
            </a:r>
            <a:r>
              <a:rPr lang="en-US" sz="2400" dirty="0" smtClean="0">
                <a:solidFill>
                  <a:srgbClr val="C00000"/>
                </a:solidFill>
                <a:cs typeface="2  Koodak" panose="00000700000000000000" pitchFamily="2" charset="-78"/>
              </a:rPr>
              <a:t>-up phone </a:t>
            </a:r>
            <a:r>
              <a:rPr lang="en-US" sz="2400" dirty="0" err="1" smtClean="0">
                <a:solidFill>
                  <a:srgbClr val="C00000"/>
                </a:solidFill>
                <a:cs typeface="2  Koodak" panose="00000700000000000000" pitchFamily="2" charset="-78"/>
              </a:rPr>
              <a:t>munber</a:t>
            </a:r>
            <a:r>
              <a:rPr lang="en-US" sz="2400" dirty="0" smtClean="0">
                <a:solidFill>
                  <a:srgbClr val="C00000"/>
                </a:solidFill>
                <a:cs typeface="2  Koodak" panose="00000700000000000000" pitchFamily="2" charset="-78"/>
              </a:rPr>
              <a:t> </a:t>
            </a:r>
            <a:r>
              <a:rPr lang="fa-IR" sz="2400" dirty="0" smtClean="0">
                <a:solidFill>
                  <a:srgbClr val="C00000"/>
                </a:solidFill>
                <a:cs typeface="2  Koodak" panose="00000700000000000000" pitchFamily="2" charset="-78"/>
              </a:rPr>
              <a:t> ، شماره تلفن اتصال به شبکه را وارد کنید. </a:t>
            </a:r>
          </a:p>
          <a:p>
            <a:r>
              <a:rPr lang="fa-IR" sz="2400" dirty="0" smtClean="0">
                <a:solidFill>
                  <a:srgbClr val="C00000"/>
                </a:solidFill>
                <a:cs typeface="2  Koodak" panose="00000700000000000000" pitchFamily="2" charset="-78"/>
              </a:rPr>
              <a:t>3- در قسمت </a:t>
            </a:r>
            <a:r>
              <a:rPr lang="en-US" sz="2400" dirty="0" smtClean="0">
                <a:solidFill>
                  <a:srgbClr val="C00000"/>
                </a:solidFill>
                <a:cs typeface="2  Koodak" panose="00000700000000000000" pitchFamily="2" charset="-78"/>
              </a:rPr>
              <a:t>user name</a:t>
            </a:r>
            <a:r>
              <a:rPr lang="fa-IR" sz="2400" dirty="0" smtClean="0">
                <a:solidFill>
                  <a:srgbClr val="C00000"/>
                </a:solidFill>
                <a:cs typeface="2  Koodak" panose="00000700000000000000" pitchFamily="2" charset="-78"/>
              </a:rPr>
              <a:t> ، نام کاربری خود را وارد کنید.</a:t>
            </a:r>
          </a:p>
          <a:p>
            <a:r>
              <a:rPr lang="fa-IR" sz="2400" dirty="0" smtClean="0">
                <a:solidFill>
                  <a:srgbClr val="C00000"/>
                </a:solidFill>
                <a:cs typeface="2  Koodak" panose="00000700000000000000" pitchFamily="2" charset="-78"/>
              </a:rPr>
              <a:t>4- در قسمت </a:t>
            </a:r>
            <a:r>
              <a:rPr lang="en-US" sz="2400" dirty="0" smtClean="0">
                <a:solidFill>
                  <a:srgbClr val="C00000"/>
                </a:solidFill>
                <a:cs typeface="2  Koodak" panose="00000700000000000000" pitchFamily="2" charset="-78"/>
              </a:rPr>
              <a:t>password</a:t>
            </a:r>
            <a:r>
              <a:rPr lang="fa-IR" sz="2400" dirty="0" smtClean="0">
                <a:solidFill>
                  <a:srgbClr val="C00000"/>
                </a:solidFill>
                <a:cs typeface="2  Koodak" panose="00000700000000000000" pitchFamily="2" charset="-78"/>
              </a:rPr>
              <a:t>، رمز را وارد کنید.</a:t>
            </a:r>
          </a:p>
          <a:p>
            <a:r>
              <a:rPr lang="fa-IR" sz="2400" dirty="0" smtClean="0">
                <a:solidFill>
                  <a:srgbClr val="C00000"/>
                </a:solidFill>
                <a:cs typeface="2  Koodak" panose="00000700000000000000" pitchFamily="2" charset="-78"/>
              </a:rPr>
              <a:t>5- با کلیک روی گزینه </a:t>
            </a:r>
            <a:r>
              <a:rPr lang="en-US" sz="2400" dirty="0" smtClean="0">
                <a:solidFill>
                  <a:srgbClr val="C00000"/>
                </a:solidFill>
                <a:cs typeface="2  Koodak" panose="00000700000000000000" pitchFamily="2" charset="-78"/>
              </a:rPr>
              <a:t>Create</a:t>
            </a:r>
            <a:r>
              <a:rPr lang="fa-IR" sz="2400" dirty="0" smtClean="0">
                <a:solidFill>
                  <a:srgbClr val="C00000"/>
                </a:solidFill>
                <a:cs typeface="2  Koodak" panose="00000700000000000000" pitchFamily="2" charset="-78"/>
              </a:rPr>
              <a:t>، اتصال تلفنی مربوط ایجاد میشود.</a:t>
            </a:r>
          </a:p>
          <a:p>
            <a:endParaRPr lang="fa-IR" dirty="0">
              <a:solidFill>
                <a:srgbClr val="C00000"/>
              </a:solidFill>
            </a:endParaRPr>
          </a:p>
        </p:txBody>
      </p:sp>
      <p:pic>
        <p:nvPicPr>
          <p:cNvPr id="4" name="Picture 3"/>
          <p:cNvPicPr>
            <a:picLocks noChangeAspect="1"/>
          </p:cNvPicPr>
          <p:nvPr/>
        </p:nvPicPr>
        <p:blipFill>
          <a:blip r:embed="rId2" cstate="print"/>
          <a:stretch>
            <a:fillRect/>
          </a:stretch>
        </p:blipFill>
        <p:spPr>
          <a:xfrm>
            <a:off x="-14733" y="2708920"/>
            <a:ext cx="5787385" cy="4149080"/>
          </a:xfrm>
          <a:prstGeom prst="rect">
            <a:avLst/>
          </a:prstGeom>
        </p:spPr>
      </p:pic>
      <p:sp>
        <p:nvSpPr>
          <p:cNvPr id="7" name="Down Arrow 6"/>
          <p:cNvSpPr/>
          <p:nvPr/>
        </p:nvSpPr>
        <p:spPr>
          <a:xfrm>
            <a:off x="1870847" y="2564904"/>
            <a:ext cx="1008112" cy="129614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a:cs typeface="2  Titr" panose="00000700000000000000" pitchFamily="2" charset="-78"/>
              </a:rPr>
              <a:t>2</a:t>
            </a:r>
          </a:p>
        </p:txBody>
      </p:sp>
      <p:sp>
        <p:nvSpPr>
          <p:cNvPr id="8" name="Left Arrow 7"/>
          <p:cNvSpPr/>
          <p:nvPr/>
        </p:nvSpPr>
        <p:spPr>
          <a:xfrm>
            <a:off x="3527779" y="3672865"/>
            <a:ext cx="1596053" cy="111059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a:solidFill>
                  <a:srgbClr val="FFFF00"/>
                </a:solidFill>
                <a:cs typeface="2  Titr" panose="00000700000000000000" pitchFamily="2" charset="-78"/>
              </a:rPr>
              <a:t>3</a:t>
            </a:r>
          </a:p>
        </p:txBody>
      </p:sp>
      <p:sp>
        <p:nvSpPr>
          <p:cNvPr id="10" name="Right Arrow 9"/>
          <p:cNvSpPr/>
          <p:nvPr/>
        </p:nvSpPr>
        <p:spPr>
          <a:xfrm rot="20593619">
            <a:off x="545488" y="4515777"/>
            <a:ext cx="1634794" cy="5570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a:solidFill>
                  <a:srgbClr val="FF0000"/>
                </a:solidFill>
                <a:cs typeface="2  Titr" panose="00000700000000000000" pitchFamily="2" charset="-78"/>
              </a:rPr>
              <a:t>4</a:t>
            </a:r>
          </a:p>
        </p:txBody>
      </p:sp>
      <p:sp>
        <p:nvSpPr>
          <p:cNvPr id="9" name="Right Arrow 8"/>
          <p:cNvSpPr/>
          <p:nvPr/>
        </p:nvSpPr>
        <p:spPr>
          <a:xfrm>
            <a:off x="2699687" y="5989061"/>
            <a:ext cx="1656184" cy="116181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smtClean="0">
                <a:solidFill>
                  <a:srgbClr val="FFFF00"/>
                </a:solidFill>
                <a:cs typeface="2  Titr" panose="00000700000000000000" pitchFamily="2" charset="-78"/>
              </a:rPr>
              <a:t>5</a:t>
            </a:r>
            <a:endParaRPr lang="fa-IR" sz="4400" b="1" dirty="0">
              <a:solidFill>
                <a:srgbClr val="FFFF00"/>
              </a:solidFill>
              <a:cs typeface="2  Titr" panose="00000700000000000000" pitchFamily="2" charset="-78"/>
            </a:endParaRPr>
          </a:p>
        </p:txBody>
      </p:sp>
      <p:pic>
        <p:nvPicPr>
          <p:cNvPr id="5" name="Picture 4"/>
          <p:cNvPicPr>
            <a:picLocks noChangeAspect="1"/>
          </p:cNvPicPr>
          <p:nvPr/>
        </p:nvPicPr>
        <p:blipFill>
          <a:blip r:embed="rId3" cstate="print"/>
          <a:stretch>
            <a:fillRect/>
          </a:stretch>
        </p:blipFill>
        <p:spPr>
          <a:xfrm>
            <a:off x="5766696" y="2708920"/>
            <a:ext cx="4679196" cy="4149080"/>
          </a:xfrm>
          <a:prstGeom prst="rect">
            <a:avLst/>
          </a:prstGeom>
        </p:spPr>
      </p:pic>
      <p:sp>
        <p:nvSpPr>
          <p:cNvPr id="11" name="Down Arrow 10"/>
          <p:cNvSpPr/>
          <p:nvPr/>
        </p:nvSpPr>
        <p:spPr>
          <a:xfrm>
            <a:off x="6084168" y="4005064"/>
            <a:ext cx="1152128" cy="129614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a:cs typeface="2  Titr" panose="00000700000000000000" pitchFamily="2" charset="-78"/>
              </a:rPr>
              <a:t>1</a:t>
            </a:r>
          </a:p>
        </p:txBody>
      </p:sp>
    </p:spTree>
    <p:extLst>
      <p:ext uri="{BB962C8B-B14F-4D97-AF65-F5344CB8AC3E}">
        <p14:creationId xmlns:p14="http://schemas.microsoft.com/office/powerpoint/2010/main" xmlns="" val="18747394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5"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5"/>
                                        </p:tgtEl>
                                      </p:cBhvr>
                                    </p:animEffect>
                                  </p:childTnLst>
                                </p:cTn>
                              </p:par>
                            </p:childTnLst>
                          </p:cTn>
                        </p:par>
                        <p:par>
                          <p:cTn id="22" fill="hold">
                            <p:stCondLst>
                              <p:cond delay="3000"/>
                            </p:stCondLst>
                            <p:childTnLst>
                              <p:par>
                                <p:cTn id="23" presetID="38" presetClass="entr" presetSubtype="0" accel="50000" fill="hold" grpId="0" nodeType="afterEffect">
                                  <p:stCondLst>
                                    <p:cond delay="0"/>
                                  </p:stCondLst>
                                  <p:iterate type="lt">
                                    <p:tmPct val="50000"/>
                                  </p:iterate>
                                  <p:childTnLst>
                                    <p:set>
                                      <p:cBhvr>
                                        <p:cTn id="24" dur="1" fill="hold">
                                          <p:stCondLst>
                                            <p:cond delay="0"/>
                                          </p:stCondLst>
                                        </p:cTn>
                                        <p:tgtEl>
                                          <p:spTgt spid="11"/>
                                        </p:tgtEl>
                                        <p:attrNameLst>
                                          <p:attrName>style.visibility</p:attrName>
                                        </p:attrNameLst>
                                      </p:cBhvr>
                                      <p:to>
                                        <p:strVal val="visible"/>
                                      </p:to>
                                    </p:set>
                                    <p:set>
                                      <p:cBhvr>
                                        <p:cTn id="25" dur="455" fill="hold">
                                          <p:stCondLst>
                                            <p:cond delay="0"/>
                                          </p:stCondLst>
                                        </p:cTn>
                                        <p:tgtEl>
                                          <p:spTgt spid="11"/>
                                        </p:tgtEl>
                                        <p:attrNameLst>
                                          <p:attrName>style.rotation</p:attrName>
                                        </p:attrNameLst>
                                      </p:cBhvr>
                                      <p:to>
                                        <p:strVal val="-45.0"/>
                                      </p:to>
                                    </p:set>
                                    <p:anim calcmode="lin" valueType="num">
                                      <p:cBhvr>
                                        <p:cTn id="26"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par>
                          <p:cTn id="30" fill="hold">
                            <p:stCondLst>
                              <p:cond delay="4000"/>
                            </p:stCondLst>
                            <p:childTnLst>
                              <p:par>
                                <p:cTn id="31" presetID="49" presetClass="entr" presetSubtype="0" decel="10000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 calcmode="lin" valueType="num">
                                      <p:cBhvr>
                                        <p:cTn id="35" dur="500" fill="hold"/>
                                        <p:tgtEl>
                                          <p:spTgt spid="4"/>
                                        </p:tgtEl>
                                        <p:attrNameLst>
                                          <p:attrName>style.rotation</p:attrName>
                                        </p:attrNameLst>
                                      </p:cBhvr>
                                      <p:tavLst>
                                        <p:tav tm="0">
                                          <p:val>
                                            <p:fltVal val="360"/>
                                          </p:val>
                                        </p:tav>
                                        <p:tav tm="100000">
                                          <p:val>
                                            <p:fltVal val="0"/>
                                          </p:val>
                                        </p:tav>
                                      </p:tavLst>
                                    </p:anim>
                                    <p:animEffect transition="in" filter="fade">
                                      <p:cBhvr>
                                        <p:cTn id="36" dur="500"/>
                                        <p:tgtEl>
                                          <p:spTgt spid="4"/>
                                        </p:tgtEl>
                                      </p:cBhvr>
                                    </p:animEffect>
                                  </p:childTnLst>
                                </p:cTn>
                              </p:par>
                            </p:childTnLst>
                          </p:cTn>
                        </p:par>
                        <p:par>
                          <p:cTn id="37" fill="hold">
                            <p:stCondLst>
                              <p:cond delay="450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6"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80">
                                          <p:stCondLst>
                                            <p:cond delay="0"/>
                                          </p:stCondLst>
                                        </p:cTn>
                                        <p:tgtEl>
                                          <p:spTgt spid="10"/>
                                        </p:tgtEl>
                                      </p:cBhvr>
                                    </p:animEffect>
                                    <p:anim calcmode="lin" valueType="num">
                                      <p:cBhvr>
                                        <p:cTn id="5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7" dur="26">
                                          <p:stCondLst>
                                            <p:cond delay="650"/>
                                          </p:stCondLst>
                                        </p:cTn>
                                        <p:tgtEl>
                                          <p:spTgt spid="10"/>
                                        </p:tgtEl>
                                      </p:cBhvr>
                                      <p:to x="100000" y="60000"/>
                                    </p:animScale>
                                    <p:animScale>
                                      <p:cBhvr>
                                        <p:cTn id="58" dur="166" decel="50000">
                                          <p:stCondLst>
                                            <p:cond delay="676"/>
                                          </p:stCondLst>
                                        </p:cTn>
                                        <p:tgtEl>
                                          <p:spTgt spid="10"/>
                                        </p:tgtEl>
                                      </p:cBhvr>
                                      <p:to x="100000" y="100000"/>
                                    </p:animScale>
                                    <p:animScale>
                                      <p:cBhvr>
                                        <p:cTn id="59" dur="26">
                                          <p:stCondLst>
                                            <p:cond delay="1312"/>
                                          </p:stCondLst>
                                        </p:cTn>
                                        <p:tgtEl>
                                          <p:spTgt spid="10"/>
                                        </p:tgtEl>
                                      </p:cBhvr>
                                      <p:to x="100000" y="80000"/>
                                    </p:animScale>
                                    <p:animScale>
                                      <p:cBhvr>
                                        <p:cTn id="60" dur="166" decel="50000">
                                          <p:stCondLst>
                                            <p:cond delay="1338"/>
                                          </p:stCondLst>
                                        </p:cTn>
                                        <p:tgtEl>
                                          <p:spTgt spid="10"/>
                                        </p:tgtEl>
                                      </p:cBhvr>
                                      <p:to x="100000" y="100000"/>
                                    </p:animScale>
                                    <p:animScale>
                                      <p:cBhvr>
                                        <p:cTn id="61" dur="26">
                                          <p:stCondLst>
                                            <p:cond delay="1642"/>
                                          </p:stCondLst>
                                        </p:cTn>
                                        <p:tgtEl>
                                          <p:spTgt spid="10"/>
                                        </p:tgtEl>
                                      </p:cBhvr>
                                      <p:to x="100000" y="90000"/>
                                    </p:animScale>
                                    <p:animScale>
                                      <p:cBhvr>
                                        <p:cTn id="62" dur="166" decel="50000">
                                          <p:stCondLst>
                                            <p:cond delay="1668"/>
                                          </p:stCondLst>
                                        </p:cTn>
                                        <p:tgtEl>
                                          <p:spTgt spid="10"/>
                                        </p:tgtEl>
                                      </p:cBhvr>
                                      <p:to x="100000" y="100000"/>
                                    </p:animScale>
                                    <p:animScale>
                                      <p:cBhvr>
                                        <p:cTn id="63" dur="26">
                                          <p:stCondLst>
                                            <p:cond delay="1808"/>
                                          </p:stCondLst>
                                        </p:cTn>
                                        <p:tgtEl>
                                          <p:spTgt spid="10"/>
                                        </p:tgtEl>
                                      </p:cBhvr>
                                      <p:to x="100000" y="95000"/>
                                    </p:animScale>
                                    <p:animScale>
                                      <p:cBhvr>
                                        <p:cTn id="64" dur="166" decel="50000">
                                          <p:stCondLst>
                                            <p:cond delay="1834"/>
                                          </p:stCondLst>
                                        </p:cTn>
                                        <p:tgtEl>
                                          <p:spTgt spid="10"/>
                                        </p:tgtEl>
                                      </p:cBhvr>
                                      <p:to x="100000" y="100000"/>
                                    </p:animScale>
                                  </p:childTnLst>
                                </p:cTn>
                              </p:par>
                            </p:childTnLst>
                          </p:cTn>
                        </p:par>
                        <p:par>
                          <p:cTn id="65" fill="hold">
                            <p:stCondLst>
                              <p:cond delay="8000"/>
                            </p:stCondLst>
                            <p:childTnLst>
                              <p:par>
                                <p:cTn id="66" presetID="31" presetClass="entr" presetSubtype="0"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1000" fill="hold"/>
                                        <p:tgtEl>
                                          <p:spTgt spid="9"/>
                                        </p:tgtEl>
                                        <p:attrNameLst>
                                          <p:attrName>ppt_w</p:attrName>
                                        </p:attrNameLst>
                                      </p:cBhvr>
                                      <p:tavLst>
                                        <p:tav tm="0">
                                          <p:val>
                                            <p:fltVal val="0"/>
                                          </p:val>
                                        </p:tav>
                                        <p:tav tm="100000">
                                          <p:val>
                                            <p:strVal val="#ppt_w"/>
                                          </p:val>
                                        </p:tav>
                                      </p:tavLst>
                                    </p:anim>
                                    <p:anim calcmode="lin" valueType="num">
                                      <p:cBhvr>
                                        <p:cTn id="69" dur="1000" fill="hold"/>
                                        <p:tgtEl>
                                          <p:spTgt spid="9"/>
                                        </p:tgtEl>
                                        <p:attrNameLst>
                                          <p:attrName>ppt_h</p:attrName>
                                        </p:attrNameLst>
                                      </p:cBhvr>
                                      <p:tavLst>
                                        <p:tav tm="0">
                                          <p:val>
                                            <p:fltVal val="0"/>
                                          </p:val>
                                        </p:tav>
                                        <p:tav tm="100000">
                                          <p:val>
                                            <p:strVal val="#ppt_h"/>
                                          </p:val>
                                        </p:tav>
                                      </p:tavLst>
                                    </p:anim>
                                    <p:anim calcmode="lin" valueType="num">
                                      <p:cBhvr>
                                        <p:cTn id="70" dur="1000" fill="hold"/>
                                        <p:tgtEl>
                                          <p:spTgt spid="9"/>
                                        </p:tgtEl>
                                        <p:attrNameLst>
                                          <p:attrName>style.rotation</p:attrName>
                                        </p:attrNameLst>
                                      </p:cBhvr>
                                      <p:tavLst>
                                        <p:tav tm="0">
                                          <p:val>
                                            <p:fltVal val="90"/>
                                          </p:val>
                                        </p:tav>
                                        <p:tav tm="100000">
                                          <p:val>
                                            <p:fltVal val="0"/>
                                          </p:val>
                                        </p:tav>
                                      </p:tavLst>
                                    </p:anim>
                                    <p:animEffect transition="in" filter="fade">
                                      <p:cBhvr>
                                        <p:cTn id="7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0"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722"/>
            <a:ext cx="8928992" cy="2339102"/>
          </a:xfrm>
          <a:prstGeom prst="rect">
            <a:avLst/>
          </a:prstGeom>
          <a:effectLst>
            <a:outerShdw blurRad="50800" dist="41909" dir="5400000" rotWithShape="0">
              <a:srgbClr val="000000">
                <a:alpha val="40000"/>
              </a:srgbClr>
            </a:outerShdw>
            <a:softEdge rad="127000"/>
          </a:effectLst>
        </p:spPr>
        <p:style>
          <a:lnRef idx="1">
            <a:schemeClr val="dk1"/>
          </a:lnRef>
          <a:fillRef idx="3">
            <a:schemeClr val="dk1"/>
          </a:fillRef>
          <a:effectRef idx="2">
            <a:schemeClr val="dk1"/>
          </a:effectRef>
          <a:fontRef idx="minor">
            <a:schemeClr val="lt1"/>
          </a:fontRef>
        </p:style>
        <p:txBody>
          <a:bodyPr wrap="square" rtlCol="1">
            <a:spAutoFit/>
          </a:bodyPr>
          <a:lstStyle/>
          <a:p>
            <a:r>
              <a:rPr lang="fa-IR" sz="2400" dirty="0" smtClean="0">
                <a:solidFill>
                  <a:srgbClr val="FF0000"/>
                </a:solidFill>
                <a:cs typeface="2  Titr" panose="00000700000000000000" pitchFamily="2" charset="-78"/>
              </a:rPr>
              <a:t>پایگاه، صفحه وب و مرورگر</a:t>
            </a:r>
          </a:p>
          <a:p>
            <a:endParaRPr lang="fa-IR" sz="2400" b="1" dirty="0" smtClean="0">
              <a:solidFill>
                <a:srgbClr val="FF0000"/>
              </a:solidFill>
              <a:cs typeface="2  Titr" panose="00000700000000000000" pitchFamily="2" charset="-78"/>
            </a:endParaRPr>
          </a:p>
          <a:p>
            <a:r>
              <a:rPr lang="fa-IR" sz="2000" b="1" dirty="0" smtClean="0">
                <a:solidFill>
                  <a:srgbClr val="0070C0"/>
                </a:solidFill>
                <a:cs typeface="2  Koodak" panose="00000700000000000000" pitchFamily="2" charset="-78"/>
              </a:rPr>
              <a:t>در شبکه اینترنت سازمان ها و افراد، اطلاعات مورد نظر خود را با روش ها و قالب های مختلف ارایه می کنند. یکی از این روش ها، شبکه گسترده جهانی(</a:t>
            </a:r>
            <a:r>
              <a:rPr lang="en-US" sz="2000" b="1" dirty="0" smtClean="0">
                <a:solidFill>
                  <a:srgbClr val="0070C0"/>
                </a:solidFill>
                <a:cs typeface="2  Koodak" panose="00000700000000000000" pitchFamily="2" charset="-78"/>
              </a:rPr>
              <a:t>World wide web</a:t>
            </a:r>
            <a:r>
              <a:rPr lang="fa-IR" sz="2000" b="1" dirty="0" smtClean="0">
                <a:solidFill>
                  <a:srgbClr val="0070C0"/>
                </a:solidFill>
                <a:cs typeface="2  Koodak" panose="00000700000000000000" pitchFamily="2" charset="-78"/>
              </a:rPr>
              <a:t>) یا به اختصار وب است. در این روش اطلاعات بیشتر در قالب صفحات وب اریه میشود. به مجموعه چند صفحه که توسط فرد یا سازمانی ایجاد و نگهداری میشود پایگاه ( سایت وب ، تارنما و ...) گفته میشود</a:t>
            </a:r>
            <a:r>
              <a:rPr lang="fa-IR" sz="2000" dirty="0" smtClean="0">
                <a:solidFill>
                  <a:srgbClr val="0070C0"/>
                </a:solidFill>
                <a:cs typeface="2  Koodak" panose="00000700000000000000" pitchFamily="2" charset="-78"/>
              </a:rPr>
              <a:t>.</a:t>
            </a:r>
          </a:p>
          <a:p>
            <a:endParaRPr lang="fa-IR" dirty="0">
              <a:solidFill>
                <a:srgbClr val="FF0000"/>
              </a:solidFill>
            </a:endParaRPr>
          </a:p>
        </p:txBody>
      </p:sp>
      <p:sp>
        <p:nvSpPr>
          <p:cNvPr id="3" name="TextBox 2"/>
          <p:cNvSpPr txBox="1"/>
          <p:nvPr/>
        </p:nvSpPr>
        <p:spPr>
          <a:xfrm>
            <a:off x="0" y="2204864"/>
            <a:ext cx="9144000" cy="4924425"/>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fa-IR" sz="2400" dirty="0" smtClean="0">
                <a:solidFill>
                  <a:srgbClr val="0070C0"/>
                </a:solidFill>
                <a:cs typeface="2  Titr" panose="00000700000000000000" pitchFamily="2" charset="-78"/>
              </a:rPr>
              <a:t>دسترسی به صفحات وب </a:t>
            </a:r>
            <a:r>
              <a:rPr lang="fa-IR" sz="2400" dirty="0">
                <a:solidFill>
                  <a:srgbClr val="0070C0"/>
                </a:solidFill>
                <a:cs typeface="2  Titr" panose="00000700000000000000" pitchFamily="2" charset="-78"/>
              </a:rPr>
              <a:t>:</a:t>
            </a:r>
            <a:r>
              <a:rPr lang="fa-IR" sz="2400" dirty="0" smtClean="0"/>
              <a:t> </a:t>
            </a:r>
            <a:r>
              <a:rPr lang="fa-IR" sz="2000" b="1" dirty="0" smtClean="0">
                <a:solidFill>
                  <a:srgbClr val="FF0000"/>
                </a:solidFill>
                <a:cs typeface="2  Koodak" panose="00000700000000000000" pitchFamily="2" charset="-78"/>
              </a:rPr>
              <a:t>در اینترنت دسترسی به پایگاه و صفحات وب از طریق آدرس آن انجام میشود. هر پایگاه دارای آدرسی است که در آدرس آن تمام صفحات متعلق به آن پایگاه تکرار میشود. هر صفحه وب نیز دارای آدرس منحصر به فرد است. آدرس ها دارای ساختار استاندارد هستند که شامل سه بخش مجزا است. بعنوان مثال پایگاه رشد را با آدرس </a:t>
            </a:r>
            <a:r>
              <a:rPr lang="en-US" sz="2000" b="1" dirty="0" smtClean="0">
                <a:solidFill>
                  <a:srgbClr val="FF0000"/>
                </a:solidFill>
                <a:cs typeface="2  Koodak" panose="00000700000000000000" pitchFamily="2" charset="-78"/>
              </a:rPr>
              <a:t>http://www.roshd.ir</a:t>
            </a:r>
            <a:r>
              <a:rPr lang="fa-IR" sz="2000" b="1" dirty="0" smtClean="0">
                <a:solidFill>
                  <a:srgbClr val="FF0000"/>
                </a:solidFill>
                <a:cs typeface="2  Koodak" panose="00000700000000000000" pitchFamily="2" charset="-78"/>
              </a:rPr>
              <a:t> در نظر بگیرید.</a:t>
            </a:r>
          </a:p>
          <a:p>
            <a:endParaRPr lang="fa-IR" sz="2000" dirty="0" smtClean="0">
              <a:solidFill>
                <a:srgbClr val="FF0000"/>
              </a:solidFill>
              <a:cs typeface="2  Koodak" panose="00000700000000000000" pitchFamily="2" charset="-78"/>
            </a:endParaRPr>
          </a:p>
          <a:p>
            <a:pPr marL="285750" indent="-285750">
              <a:buFont typeface="Arial" panose="020B0604020202020204" pitchFamily="34" charset="0"/>
              <a:buChar char="•"/>
            </a:pPr>
            <a:r>
              <a:rPr lang="en-US" sz="3200" b="1" smtClean="0">
                <a:solidFill>
                  <a:srgbClr val="00B050"/>
                </a:solidFill>
                <a:cs typeface="2  Davat" panose="00000400000000000000" pitchFamily="2" charset="-78"/>
              </a:rPr>
              <a:t>http://</a:t>
            </a:r>
            <a:r>
              <a:rPr lang="fa-IR" sz="3200" b="1" dirty="0" smtClean="0">
                <a:solidFill>
                  <a:srgbClr val="00B050"/>
                </a:solidFill>
                <a:cs typeface="2  Davat" panose="00000400000000000000" pitchFamily="2" charset="-78"/>
              </a:rPr>
              <a:t> قرار داد ارسال صفحات : نوع قرار داد ارسال صفحات را نشان میدهد.</a:t>
            </a:r>
          </a:p>
          <a:p>
            <a:pPr marL="285750" indent="-285750">
              <a:buFont typeface="Arial" panose="020B0604020202020204" pitchFamily="34" charset="0"/>
              <a:buChar char="•"/>
            </a:pPr>
            <a:r>
              <a:rPr lang="en-US" sz="3200" b="1" dirty="0" smtClean="0">
                <a:solidFill>
                  <a:srgbClr val="00B050"/>
                </a:solidFill>
                <a:cs typeface="2  Davat" panose="00000400000000000000" pitchFamily="2" charset="-78"/>
              </a:rPr>
              <a:t>www </a:t>
            </a:r>
            <a:r>
              <a:rPr lang="fa-IR" sz="3200" b="1" dirty="0" smtClean="0">
                <a:solidFill>
                  <a:srgbClr val="00B050"/>
                </a:solidFill>
                <a:cs typeface="2  Davat" panose="00000400000000000000" pitchFamily="2" charset="-78"/>
              </a:rPr>
              <a:t> نوع سرویس : نشان دهنده ی این است که سرویس مورد استفاده وب است.</a:t>
            </a:r>
          </a:p>
          <a:p>
            <a:pPr marL="285750" indent="-285750">
              <a:buFont typeface="Arial" panose="020B0604020202020204" pitchFamily="34" charset="0"/>
              <a:buChar char="•"/>
            </a:pPr>
            <a:r>
              <a:rPr lang="en-US" sz="3200" b="1" dirty="0" smtClean="0">
                <a:solidFill>
                  <a:srgbClr val="00B050"/>
                </a:solidFill>
                <a:cs typeface="2  Davat" panose="00000400000000000000" pitchFamily="2" charset="-78"/>
              </a:rPr>
              <a:t>Roshd.ir</a:t>
            </a:r>
            <a:r>
              <a:rPr lang="fa-IR" sz="3200" b="1" dirty="0" smtClean="0">
                <a:solidFill>
                  <a:srgbClr val="00B050"/>
                </a:solidFill>
                <a:cs typeface="2  Davat" panose="00000400000000000000" pitchFamily="2" charset="-78"/>
              </a:rPr>
              <a:t> نام دامنه : دامنه را مشخص میکند. نام دامنه شامل یک نام و یک پسوند نام است که پسوند نام دامنه، نوع پایگاه را مشخص می کند.</a:t>
            </a:r>
          </a:p>
          <a:p>
            <a:endParaRPr lang="fa-IR" dirty="0"/>
          </a:p>
        </p:txBody>
      </p:sp>
    </p:spTree>
    <p:extLst>
      <p:ext uri="{BB962C8B-B14F-4D97-AF65-F5344CB8AC3E}">
        <p14:creationId xmlns:p14="http://schemas.microsoft.com/office/powerpoint/2010/main" xmlns="" val="33646864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125" autoRev="1" fill="hold">
                                          <p:stCondLst>
                                            <p:cond delay="0"/>
                                          </p:stCondLst>
                                        </p:cTn>
                                        <p:tgtEl>
                                          <p:spTgt spid="2"/>
                                        </p:tgtEl>
                                        <p:attrNameLst>
                                          <p:attrName>ppt_w</p:attrName>
                                        </p:attrNameLst>
                                      </p:cBhvr>
                                    </p:anim>
                                    <p:anim by="(#ppt_w*0.50)" calcmode="lin" valueType="num">
                                      <p:cBhvr>
                                        <p:cTn id="8" dur="125" decel="50000" autoRev="1" fill="hold">
                                          <p:stCondLst>
                                            <p:cond delay="0"/>
                                          </p:stCondLst>
                                        </p:cTn>
                                        <p:tgtEl>
                                          <p:spTgt spid="2"/>
                                        </p:tgtEl>
                                        <p:attrNameLst>
                                          <p:attrName>ppt_x</p:attrName>
                                        </p:attrNameLst>
                                      </p:cBhvr>
                                    </p:anim>
                                    <p:anim from="(-#ppt_h/2)" to="(#ppt_y)" calcmode="lin" valueType="num">
                                      <p:cBhvr>
                                        <p:cTn id="9" dur="250" fill="hold">
                                          <p:stCondLst>
                                            <p:cond delay="0"/>
                                          </p:stCondLst>
                                        </p:cTn>
                                        <p:tgtEl>
                                          <p:spTgt spid="2"/>
                                        </p:tgtEl>
                                        <p:attrNameLst>
                                          <p:attrName>ppt_y</p:attrName>
                                        </p:attrNameLst>
                                      </p:cBhvr>
                                    </p:anim>
                                    <p:animRot by="21600000">
                                      <p:cBhvr>
                                        <p:cTn id="10" dur="250" fill="hold">
                                          <p:stCondLst>
                                            <p:cond delay="0"/>
                                          </p:stCondLst>
                                        </p:cTn>
                                        <p:tgtEl>
                                          <p:spTgt spid="2"/>
                                        </p:tgtEl>
                                        <p:attrNameLst>
                                          <p:attrName>r</p:attrName>
                                        </p:attrNameLst>
                                      </p:cBhvr>
                                    </p:animRot>
                                  </p:childTnLst>
                                </p:cTn>
                              </p:par>
                            </p:childTnLst>
                          </p:cTn>
                        </p:par>
                        <p:par>
                          <p:cTn id="11" fill="hold">
                            <p:stCondLst>
                              <p:cond delay="7400"/>
                            </p:stCondLst>
                            <p:childTnLst>
                              <p:par>
                                <p:cTn id="12" presetID="38" presetClass="entr" presetSubtype="0" accel="50000" fill="hold" grpId="0" nodeType="afterEffect">
                                  <p:stCondLst>
                                    <p:cond delay="0"/>
                                  </p:stCondLst>
                                  <p:iterate type="lt">
                                    <p:tmPct val="46336"/>
                                  </p:iterate>
                                  <p:childTnLst>
                                    <p:set>
                                      <p:cBhvr>
                                        <p:cTn id="13" dur="1" fill="hold">
                                          <p:stCondLst>
                                            <p:cond delay="0"/>
                                          </p:stCondLst>
                                        </p:cTn>
                                        <p:tgtEl>
                                          <p:spTgt spid="3"/>
                                        </p:tgtEl>
                                        <p:attrNameLst>
                                          <p:attrName>style.visibility</p:attrName>
                                        </p:attrNameLst>
                                      </p:cBhvr>
                                      <p:to>
                                        <p:strVal val="visible"/>
                                      </p:to>
                                    </p:set>
                                    <p:set>
                                      <p:cBhvr>
                                        <p:cTn id="14" dur="4" fill="hold">
                                          <p:stCondLst>
                                            <p:cond delay="0"/>
                                          </p:stCondLst>
                                        </p:cTn>
                                        <p:tgtEl>
                                          <p:spTgt spid="3"/>
                                        </p:tgtEl>
                                        <p:attrNameLst>
                                          <p:attrName>style.rotation</p:attrName>
                                        </p:attrNameLst>
                                      </p:cBhvr>
                                      <p:to>
                                        <p:strVal val="-45.0"/>
                                      </p:to>
                                    </p:set>
                                    <p:anim calcmode="lin" valueType="num">
                                      <p:cBhvr>
                                        <p:cTn id="15" dur="4" fill="hold">
                                          <p:stCondLst>
                                            <p:cond delay="4"/>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6" dur="4"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7" dur="2" decel="50000" autoRev="1" fill="hold">
                                          <p:stCondLst>
                                            <p:cond delay="4"/>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8" dur="1" fill="hold">
                                          <p:stCondLst>
                                            <p:cond delay="9"/>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92696"/>
            <a:ext cx="9144000"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pPr algn="ctr"/>
            <a:r>
              <a:rPr lang="fa-IR" sz="2800" dirty="0" smtClean="0">
                <a:cs typeface="2  Titr" panose="00000700000000000000" pitchFamily="2" charset="-78"/>
              </a:rPr>
              <a:t>جدول زیر برخی از انواع دامنه ها را مشخص میکند.</a:t>
            </a:r>
            <a:endParaRPr lang="fa-IR" sz="2800" dirty="0">
              <a:cs typeface="2  Titr" panose="000007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xmlns="" val="2469389760"/>
              </p:ext>
            </p:extLst>
          </p:nvPr>
        </p:nvGraphicFramePr>
        <p:xfrm>
          <a:off x="179509" y="1988839"/>
          <a:ext cx="8784978" cy="4752528"/>
        </p:xfrm>
        <a:graphic>
          <a:graphicData uri="http://schemas.openxmlformats.org/drawingml/2006/table">
            <a:tbl>
              <a:tblPr rtl="1" firstRow="1" firstCol="1" bandRow="1">
                <a:tableStyleId>{775DCB02-9BB8-47FD-8907-85C794F793BA}</a:tableStyleId>
              </a:tblPr>
              <a:tblGrid>
                <a:gridCol w="4392489"/>
                <a:gridCol w="4392489"/>
              </a:tblGrid>
              <a:tr h="594066">
                <a:tc>
                  <a:txBody>
                    <a:bodyPr/>
                    <a:lstStyle/>
                    <a:p>
                      <a:pPr algn="r" rtl="1">
                        <a:lnSpc>
                          <a:spcPct val="115000"/>
                        </a:lnSpc>
                        <a:spcAft>
                          <a:spcPts val="0"/>
                        </a:spcAft>
                      </a:pPr>
                      <a:r>
                        <a:rPr lang="en-US" sz="2800" dirty="0">
                          <a:effectLst/>
                          <a:cs typeface="2  Koodak" panose="00000700000000000000" pitchFamily="2" charset="-78"/>
                        </a:rPr>
                        <a:t>Com</a:t>
                      </a:r>
                      <a:endParaRPr lang="en-US" sz="2800" dirty="0">
                        <a:effectLst/>
                        <a:latin typeface="Calibri" panose="020F0502020204030204" pitchFamily="34" charset="0"/>
                        <a:ea typeface="Calibri" panose="020F0502020204030204" pitchFamily="34" charset="0"/>
                        <a:cs typeface="2  Koodak" panose="00000700000000000000" pitchFamily="2" charset="-78"/>
                      </a:endParaRPr>
                    </a:p>
                  </a:txBody>
                  <a:tcPr marL="68580" marR="68580" marT="0" marB="0"/>
                </a:tc>
                <a:tc>
                  <a:txBody>
                    <a:bodyPr/>
                    <a:lstStyle/>
                    <a:p>
                      <a:pPr algn="r" rtl="1">
                        <a:lnSpc>
                          <a:spcPct val="115000"/>
                        </a:lnSpc>
                        <a:spcAft>
                          <a:spcPts val="0"/>
                        </a:spcAft>
                      </a:pPr>
                      <a:r>
                        <a:rPr lang="fa-IR" sz="2800">
                          <a:effectLst/>
                          <a:cs typeface="2  Koodak" panose="00000700000000000000" pitchFamily="2" charset="-78"/>
                        </a:rPr>
                        <a:t>شرکت و سازمان های تجارتی</a:t>
                      </a:r>
                      <a:endParaRPr lang="en-US" sz="2800">
                        <a:effectLst/>
                        <a:latin typeface="Calibri" panose="020F0502020204030204" pitchFamily="34" charset="0"/>
                        <a:ea typeface="Calibri" panose="020F0502020204030204" pitchFamily="34" charset="0"/>
                        <a:cs typeface="2  Koodak" panose="00000700000000000000" pitchFamily="2" charset="-78"/>
                      </a:endParaRPr>
                    </a:p>
                  </a:txBody>
                  <a:tcPr marL="68580" marR="68580" marT="0" marB="0"/>
                </a:tc>
              </a:tr>
              <a:tr h="594066">
                <a:tc>
                  <a:txBody>
                    <a:bodyPr/>
                    <a:lstStyle/>
                    <a:p>
                      <a:pPr algn="r" rtl="1">
                        <a:lnSpc>
                          <a:spcPct val="115000"/>
                        </a:lnSpc>
                        <a:spcAft>
                          <a:spcPts val="0"/>
                        </a:spcAft>
                      </a:pPr>
                      <a:r>
                        <a:rPr lang="en-US" sz="2800" dirty="0" smtClean="0">
                          <a:effectLst/>
                          <a:cs typeface="2  Koodak" panose="00000700000000000000" pitchFamily="2" charset="-78"/>
                        </a:rPr>
                        <a:t>ORG</a:t>
                      </a:r>
                      <a:endParaRPr lang="en-US" sz="2800" dirty="0">
                        <a:effectLst/>
                        <a:latin typeface="Calibri" panose="020F0502020204030204" pitchFamily="34" charset="0"/>
                        <a:ea typeface="Calibri" panose="020F0502020204030204" pitchFamily="34" charset="0"/>
                        <a:cs typeface="2  Koodak" panose="00000700000000000000" pitchFamily="2" charset="-78"/>
                      </a:endParaRPr>
                    </a:p>
                  </a:txBody>
                  <a:tcPr marL="68580" marR="68580" marT="0" marB="0"/>
                </a:tc>
                <a:tc>
                  <a:txBody>
                    <a:bodyPr/>
                    <a:lstStyle/>
                    <a:p>
                      <a:pPr algn="r" rtl="1">
                        <a:lnSpc>
                          <a:spcPct val="115000"/>
                        </a:lnSpc>
                        <a:spcAft>
                          <a:spcPts val="0"/>
                        </a:spcAft>
                      </a:pPr>
                      <a:r>
                        <a:rPr lang="fa-IR" sz="2800">
                          <a:effectLst/>
                          <a:cs typeface="2  Koodak" panose="00000700000000000000" pitchFamily="2" charset="-78"/>
                        </a:rPr>
                        <a:t>سازمان های غیر انتفاعی</a:t>
                      </a:r>
                      <a:endParaRPr lang="en-US" sz="2800">
                        <a:effectLst/>
                        <a:latin typeface="Calibri" panose="020F0502020204030204" pitchFamily="34" charset="0"/>
                        <a:ea typeface="Calibri" panose="020F0502020204030204" pitchFamily="34" charset="0"/>
                        <a:cs typeface="2  Koodak" panose="00000700000000000000" pitchFamily="2" charset="-78"/>
                      </a:endParaRPr>
                    </a:p>
                  </a:txBody>
                  <a:tcPr marL="68580" marR="68580" marT="0" marB="0"/>
                </a:tc>
              </a:tr>
              <a:tr h="594066">
                <a:tc>
                  <a:txBody>
                    <a:bodyPr/>
                    <a:lstStyle/>
                    <a:p>
                      <a:pPr algn="r" rtl="1">
                        <a:lnSpc>
                          <a:spcPct val="115000"/>
                        </a:lnSpc>
                        <a:spcAft>
                          <a:spcPts val="0"/>
                        </a:spcAft>
                      </a:pPr>
                      <a:r>
                        <a:rPr lang="en-US" sz="2800" dirty="0" smtClean="0">
                          <a:effectLst/>
                          <a:cs typeface="2  Koodak" panose="00000700000000000000" pitchFamily="2" charset="-78"/>
                        </a:rPr>
                        <a:t>EDU</a:t>
                      </a:r>
                      <a:endParaRPr lang="en-US" sz="2800" dirty="0">
                        <a:effectLst/>
                        <a:latin typeface="Calibri" panose="020F0502020204030204" pitchFamily="34" charset="0"/>
                        <a:ea typeface="Calibri" panose="020F0502020204030204" pitchFamily="34" charset="0"/>
                        <a:cs typeface="2  Koodak" panose="00000700000000000000" pitchFamily="2" charset="-78"/>
                      </a:endParaRPr>
                    </a:p>
                  </a:txBody>
                  <a:tcPr marL="68580" marR="68580" marT="0" marB="0"/>
                </a:tc>
                <a:tc>
                  <a:txBody>
                    <a:bodyPr/>
                    <a:lstStyle/>
                    <a:p>
                      <a:pPr algn="r" rtl="1">
                        <a:lnSpc>
                          <a:spcPct val="115000"/>
                        </a:lnSpc>
                        <a:spcAft>
                          <a:spcPts val="0"/>
                        </a:spcAft>
                      </a:pPr>
                      <a:r>
                        <a:rPr lang="fa-IR" sz="2800">
                          <a:effectLst/>
                          <a:cs typeface="2  Koodak" panose="00000700000000000000" pitchFamily="2" charset="-78"/>
                        </a:rPr>
                        <a:t>موسسات آموزشی</a:t>
                      </a:r>
                      <a:endParaRPr lang="en-US" sz="2800">
                        <a:effectLst/>
                        <a:latin typeface="Calibri" panose="020F0502020204030204" pitchFamily="34" charset="0"/>
                        <a:ea typeface="Calibri" panose="020F0502020204030204" pitchFamily="34" charset="0"/>
                        <a:cs typeface="2  Koodak" panose="00000700000000000000" pitchFamily="2" charset="-78"/>
                      </a:endParaRPr>
                    </a:p>
                  </a:txBody>
                  <a:tcPr marL="68580" marR="68580" marT="0" marB="0"/>
                </a:tc>
              </a:tr>
              <a:tr h="594066">
                <a:tc>
                  <a:txBody>
                    <a:bodyPr/>
                    <a:lstStyle/>
                    <a:p>
                      <a:pPr algn="r" rtl="1">
                        <a:lnSpc>
                          <a:spcPct val="115000"/>
                        </a:lnSpc>
                        <a:spcAft>
                          <a:spcPts val="0"/>
                        </a:spcAft>
                      </a:pPr>
                      <a:r>
                        <a:rPr lang="en-US" sz="2800" dirty="0" smtClean="0">
                          <a:effectLst/>
                          <a:cs typeface="2  Koodak" panose="00000700000000000000" pitchFamily="2" charset="-78"/>
                        </a:rPr>
                        <a:t>GOV</a:t>
                      </a:r>
                      <a:endParaRPr lang="en-US" sz="2800" dirty="0">
                        <a:effectLst/>
                        <a:latin typeface="Calibri" panose="020F0502020204030204" pitchFamily="34" charset="0"/>
                        <a:ea typeface="Calibri" panose="020F0502020204030204" pitchFamily="34" charset="0"/>
                        <a:cs typeface="2  Koodak" panose="00000700000000000000" pitchFamily="2" charset="-78"/>
                      </a:endParaRPr>
                    </a:p>
                  </a:txBody>
                  <a:tcPr marL="68580" marR="68580" marT="0" marB="0"/>
                </a:tc>
                <a:tc>
                  <a:txBody>
                    <a:bodyPr/>
                    <a:lstStyle/>
                    <a:p>
                      <a:pPr algn="r" rtl="1">
                        <a:lnSpc>
                          <a:spcPct val="115000"/>
                        </a:lnSpc>
                        <a:spcAft>
                          <a:spcPts val="0"/>
                        </a:spcAft>
                      </a:pPr>
                      <a:r>
                        <a:rPr lang="fa-IR" sz="2800" dirty="0">
                          <a:effectLst/>
                          <a:cs typeface="2  Koodak" panose="00000700000000000000" pitchFamily="2" charset="-78"/>
                        </a:rPr>
                        <a:t>سازمان های دولتی</a:t>
                      </a:r>
                      <a:endParaRPr lang="en-US" sz="2800" dirty="0">
                        <a:effectLst/>
                        <a:latin typeface="Calibri" panose="020F0502020204030204" pitchFamily="34" charset="0"/>
                        <a:ea typeface="Calibri" panose="020F0502020204030204" pitchFamily="34" charset="0"/>
                        <a:cs typeface="2  Koodak" panose="00000700000000000000" pitchFamily="2" charset="-78"/>
                      </a:endParaRPr>
                    </a:p>
                  </a:txBody>
                  <a:tcPr marL="68580" marR="68580" marT="0" marB="0"/>
                </a:tc>
              </a:tr>
              <a:tr h="594066">
                <a:tc>
                  <a:txBody>
                    <a:bodyPr/>
                    <a:lstStyle/>
                    <a:p>
                      <a:pPr algn="r" rtl="1">
                        <a:lnSpc>
                          <a:spcPct val="115000"/>
                        </a:lnSpc>
                        <a:spcAft>
                          <a:spcPts val="0"/>
                        </a:spcAft>
                      </a:pPr>
                      <a:r>
                        <a:rPr lang="en-US" sz="2800" dirty="0" smtClean="0">
                          <a:effectLst/>
                          <a:cs typeface="2  Koodak" panose="00000700000000000000" pitchFamily="2" charset="-78"/>
                        </a:rPr>
                        <a:t>NET</a:t>
                      </a:r>
                      <a:endParaRPr lang="en-US" sz="2800" dirty="0">
                        <a:effectLst/>
                        <a:latin typeface="Calibri" panose="020F0502020204030204" pitchFamily="34" charset="0"/>
                        <a:ea typeface="Calibri" panose="020F0502020204030204" pitchFamily="34" charset="0"/>
                        <a:cs typeface="2  Koodak" panose="00000700000000000000" pitchFamily="2" charset="-78"/>
                      </a:endParaRPr>
                    </a:p>
                  </a:txBody>
                  <a:tcPr marL="68580" marR="68580" marT="0" marB="0"/>
                </a:tc>
                <a:tc>
                  <a:txBody>
                    <a:bodyPr/>
                    <a:lstStyle/>
                    <a:p>
                      <a:pPr algn="r" rtl="1">
                        <a:lnSpc>
                          <a:spcPct val="115000"/>
                        </a:lnSpc>
                        <a:spcAft>
                          <a:spcPts val="0"/>
                        </a:spcAft>
                      </a:pPr>
                      <a:r>
                        <a:rPr lang="fa-IR" sz="2800" dirty="0">
                          <a:effectLst/>
                          <a:cs typeface="2  Koodak" panose="00000700000000000000" pitchFamily="2" charset="-78"/>
                        </a:rPr>
                        <a:t> شبکه (خدمات شبکه و اینترنت)</a:t>
                      </a:r>
                      <a:endParaRPr lang="en-US" sz="2800" dirty="0">
                        <a:effectLst/>
                        <a:latin typeface="Calibri" panose="020F0502020204030204" pitchFamily="34" charset="0"/>
                        <a:ea typeface="Calibri" panose="020F0502020204030204" pitchFamily="34" charset="0"/>
                        <a:cs typeface="2  Koodak" panose="00000700000000000000" pitchFamily="2" charset="-78"/>
                      </a:endParaRPr>
                    </a:p>
                  </a:txBody>
                  <a:tcPr marL="68580" marR="68580" marT="0" marB="0"/>
                </a:tc>
              </a:tr>
              <a:tr h="594066">
                <a:tc>
                  <a:txBody>
                    <a:bodyPr/>
                    <a:lstStyle/>
                    <a:p>
                      <a:pPr algn="r" rtl="1">
                        <a:lnSpc>
                          <a:spcPct val="115000"/>
                        </a:lnSpc>
                        <a:spcAft>
                          <a:spcPts val="0"/>
                        </a:spcAft>
                      </a:pPr>
                      <a:r>
                        <a:rPr lang="en-US" sz="2800" dirty="0" smtClean="0">
                          <a:effectLst/>
                          <a:cs typeface="2  Koodak" panose="00000700000000000000" pitchFamily="2" charset="-78"/>
                        </a:rPr>
                        <a:t>IR</a:t>
                      </a:r>
                      <a:endParaRPr lang="en-US" sz="2800" dirty="0">
                        <a:effectLst/>
                        <a:latin typeface="Calibri" panose="020F0502020204030204" pitchFamily="34" charset="0"/>
                        <a:ea typeface="Calibri" panose="020F0502020204030204" pitchFamily="34" charset="0"/>
                        <a:cs typeface="2  Koodak" panose="00000700000000000000" pitchFamily="2" charset="-78"/>
                      </a:endParaRPr>
                    </a:p>
                  </a:txBody>
                  <a:tcPr marL="68580" marR="68580" marT="0" marB="0"/>
                </a:tc>
                <a:tc>
                  <a:txBody>
                    <a:bodyPr/>
                    <a:lstStyle/>
                    <a:p>
                      <a:pPr algn="r" rtl="1">
                        <a:lnSpc>
                          <a:spcPct val="115000"/>
                        </a:lnSpc>
                        <a:spcAft>
                          <a:spcPts val="0"/>
                        </a:spcAft>
                      </a:pPr>
                      <a:r>
                        <a:rPr lang="fa-IR" sz="2800" dirty="0">
                          <a:effectLst/>
                          <a:cs typeface="2  Koodak" panose="00000700000000000000" pitchFamily="2" charset="-78"/>
                        </a:rPr>
                        <a:t>ایرانی</a:t>
                      </a:r>
                      <a:endParaRPr lang="en-US" sz="2800" dirty="0">
                        <a:effectLst/>
                        <a:latin typeface="Calibri" panose="020F0502020204030204" pitchFamily="34" charset="0"/>
                        <a:ea typeface="Calibri" panose="020F0502020204030204" pitchFamily="34" charset="0"/>
                        <a:cs typeface="2  Koodak" panose="00000700000000000000" pitchFamily="2" charset="-78"/>
                      </a:endParaRPr>
                    </a:p>
                  </a:txBody>
                  <a:tcPr marL="68580" marR="68580" marT="0" marB="0"/>
                </a:tc>
              </a:tr>
              <a:tr h="594066">
                <a:tc>
                  <a:txBody>
                    <a:bodyPr/>
                    <a:lstStyle/>
                    <a:p>
                      <a:pPr algn="r" rtl="1">
                        <a:lnSpc>
                          <a:spcPct val="115000"/>
                        </a:lnSpc>
                        <a:spcAft>
                          <a:spcPts val="0"/>
                        </a:spcAft>
                      </a:pPr>
                      <a:r>
                        <a:rPr lang="en-US" sz="2800" dirty="0" smtClean="0">
                          <a:effectLst/>
                          <a:cs typeface="2  Koodak" panose="00000700000000000000" pitchFamily="2" charset="-78"/>
                        </a:rPr>
                        <a:t>INT</a:t>
                      </a:r>
                      <a:endParaRPr lang="en-US" sz="2800" dirty="0">
                        <a:effectLst/>
                        <a:latin typeface="Calibri" panose="020F0502020204030204" pitchFamily="34" charset="0"/>
                        <a:ea typeface="Calibri" panose="020F0502020204030204" pitchFamily="34" charset="0"/>
                        <a:cs typeface="2  Koodak" panose="00000700000000000000" pitchFamily="2" charset="-78"/>
                      </a:endParaRPr>
                    </a:p>
                  </a:txBody>
                  <a:tcPr marL="68580" marR="68580" marT="0" marB="0"/>
                </a:tc>
                <a:tc>
                  <a:txBody>
                    <a:bodyPr/>
                    <a:lstStyle/>
                    <a:p>
                      <a:pPr algn="r" rtl="1">
                        <a:lnSpc>
                          <a:spcPct val="115000"/>
                        </a:lnSpc>
                        <a:spcAft>
                          <a:spcPts val="0"/>
                        </a:spcAft>
                      </a:pPr>
                      <a:r>
                        <a:rPr lang="fa-IR" sz="2800" dirty="0">
                          <a:effectLst/>
                          <a:cs typeface="2  Koodak" panose="00000700000000000000" pitchFamily="2" charset="-78"/>
                        </a:rPr>
                        <a:t>بین الملی</a:t>
                      </a:r>
                      <a:endParaRPr lang="en-US" sz="2800" dirty="0">
                        <a:effectLst/>
                        <a:latin typeface="Calibri" panose="020F0502020204030204" pitchFamily="34" charset="0"/>
                        <a:ea typeface="Calibri" panose="020F0502020204030204" pitchFamily="34" charset="0"/>
                        <a:cs typeface="2  Koodak" panose="00000700000000000000" pitchFamily="2" charset="-78"/>
                      </a:endParaRPr>
                    </a:p>
                  </a:txBody>
                  <a:tcPr marL="68580" marR="68580" marT="0" marB="0"/>
                </a:tc>
              </a:tr>
              <a:tr h="594066">
                <a:tc>
                  <a:txBody>
                    <a:bodyPr/>
                    <a:lstStyle/>
                    <a:p>
                      <a:pPr algn="r" rtl="1">
                        <a:lnSpc>
                          <a:spcPct val="115000"/>
                        </a:lnSpc>
                        <a:spcAft>
                          <a:spcPts val="0"/>
                        </a:spcAft>
                      </a:pPr>
                      <a:r>
                        <a:rPr lang="en-US" sz="2800" dirty="0" smtClean="0">
                          <a:effectLst/>
                          <a:cs typeface="2  Koodak" panose="00000700000000000000" pitchFamily="2" charset="-78"/>
                        </a:rPr>
                        <a:t>MIL</a:t>
                      </a:r>
                      <a:endParaRPr lang="en-US" sz="2800" dirty="0">
                        <a:effectLst/>
                        <a:latin typeface="Calibri" panose="020F0502020204030204" pitchFamily="34" charset="0"/>
                        <a:ea typeface="Calibri" panose="020F0502020204030204" pitchFamily="34" charset="0"/>
                        <a:cs typeface="2  Koodak" panose="00000700000000000000" pitchFamily="2" charset="-78"/>
                      </a:endParaRPr>
                    </a:p>
                  </a:txBody>
                  <a:tcPr marL="68580" marR="68580" marT="0" marB="0"/>
                </a:tc>
                <a:tc>
                  <a:txBody>
                    <a:bodyPr/>
                    <a:lstStyle/>
                    <a:p>
                      <a:pPr algn="r" rtl="1">
                        <a:lnSpc>
                          <a:spcPct val="115000"/>
                        </a:lnSpc>
                        <a:spcAft>
                          <a:spcPts val="0"/>
                        </a:spcAft>
                      </a:pPr>
                      <a:r>
                        <a:rPr lang="fa-IR" sz="2800" dirty="0">
                          <a:effectLst/>
                          <a:cs typeface="2  Koodak" panose="00000700000000000000" pitchFamily="2" charset="-78"/>
                        </a:rPr>
                        <a:t>نظامی</a:t>
                      </a:r>
                      <a:endParaRPr lang="en-US" sz="2800" dirty="0">
                        <a:effectLst/>
                        <a:latin typeface="Calibri" panose="020F0502020204030204" pitchFamily="34" charset="0"/>
                        <a:ea typeface="Calibri" panose="020F0502020204030204" pitchFamily="34" charset="0"/>
                        <a:cs typeface="2  Koodak" panose="00000700000000000000" pitchFamily="2" charset="-78"/>
                      </a:endParaRPr>
                    </a:p>
                  </a:txBody>
                  <a:tcPr marL="68580" marR="68580" marT="0" marB="0"/>
                </a:tc>
              </a:tr>
            </a:tbl>
          </a:graphicData>
        </a:graphic>
      </p:graphicFrame>
    </p:spTree>
    <p:extLst>
      <p:ext uri="{BB962C8B-B14F-4D97-AF65-F5344CB8AC3E}">
        <p14:creationId xmlns:p14="http://schemas.microsoft.com/office/powerpoint/2010/main" xmlns="" val="298880441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4000"/>
                                        <p:tgtEl>
                                          <p:spTgt spid="3"/>
                                        </p:tgtEl>
                                      </p:cBhvr>
                                    </p:animEffect>
                                    <p:anim calcmode="lin" valueType="num">
                                      <p:cBhvr>
                                        <p:cTn id="14" dur="4000" fill="hold"/>
                                        <p:tgtEl>
                                          <p:spTgt spid="3"/>
                                        </p:tgtEl>
                                        <p:attrNameLst>
                                          <p:attrName>ppt_x</p:attrName>
                                        </p:attrNameLst>
                                      </p:cBhvr>
                                      <p:tavLst>
                                        <p:tav tm="0">
                                          <p:val>
                                            <p:strVal val="#ppt_x"/>
                                          </p:val>
                                        </p:tav>
                                        <p:tav tm="100000">
                                          <p:val>
                                            <p:strVal val="#ppt_x"/>
                                          </p:val>
                                        </p:tav>
                                      </p:tavLst>
                                    </p:anim>
                                    <p:anim calcmode="lin" valueType="num">
                                      <p:cBhvr>
                                        <p:cTn id="15" dur="4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15796" y="1579864"/>
            <a:ext cx="1095375" cy="5279817"/>
          </a:xfrm>
          <a:prstGeom prst="rect">
            <a:avLst/>
          </a:prstGeom>
        </p:spPr>
      </p:pic>
      <p:sp>
        <p:nvSpPr>
          <p:cNvPr id="13" name="Line Callout 1 (Border and Accent Bar) 12"/>
          <p:cNvSpPr/>
          <p:nvPr/>
        </p:nvSpPr>
        <p:spPr>
          <a:xfrm>
            <a:off x="4463480" y="4834847"/>
            <a:ext cx="4680520" cy="950084"/>
          </a:xfrm>
          <a:prstGeom prst="accentBorderCallout1">
            <a:avLst>
              <a:gd name="adj1" fmla="val 23966"/>
              <a:gd name="adj2" fmla="val -78"/>
              <a:gd name="adj3" fmla="val 35233"/>
              <a:gd name="adj4" fmla="val -74103"/>
            </a:avLst>
          </a:prstGeom>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cs typeface="2  Koodak" panose="00000700000000000000" pitchFamily="2" charset="-78"/>
              </a:rPr>
              <a:t>محصول شرکت </a:t>
            </a:r>
            <a:r>
              <a:rPr lang="en-US" sz="2000" dirty="0" smtClean="0">
                <a:cs typeface="2  Koodak" panose="00000700000000000000" pitchFamily="2" charset="-78"/>
              </a:rPr>
              <a:t>Google</a:t>
            </a:r>
            <a:r>
              <a:rPr lang="fa-IR" sz="2000" dirty="0" smtClean="0">
                <a:cs typeface="2  Koodak" panose="00000700000000000000" pitchFamily="2" charset="-78"/>
              </a:rPr>
              <a:t> بر پایه پروژه کرومیوم عرضه شد. برای استفاده از مرورگر </a:t>
            </a:r>
            <a:r>
              <a:rPr lang="en-US" sz="2000" dirty="0" smtClean="0">
                <a:cs typeface="2  Koodak" panose="00000700000000000000" pitchFamily="2" charset="-78"/>
              </a:rPr>
              <a:t>Google chrome</a:t>
            </a:r>
            <a:r>
              <a:rPr lang="fa-IR" sz="2000" dirty="0" smtClean="0">
                <a:cs typeface="2  Koodak" panose="00000700000000000000" pitchFamily="2" charset="-78"/>
              </a:rPr>
              <a:t> باید آن را روی رایانه نصب کرد. </a:t>
            </a:r>
            <a:endParaRPr lang="fa-IR" sz="2000" dirty="0">
              <a:cs typeface="2  Koodak" panose="00000700000000000000" pitchFamily="2" charset="-78"/>
            </a:endParaRPr>
          </a:p>
        </p:txBody>
      </p:sp>
      <p:sp>
        <p:nvSpPr>
          <p:cNvPr id="14" name="Line Callout 1 (Border and Accent Bar) 13"/>
          <p:cNvSpPr/>
          <p:nvPr/>
        </p:nvSpPr>
        <p:spPr>
          <a:xfrm>
            <a:off x="2915816" y="5853549"/>
            <a:ext cx="4680520" cy="963359"/>
          </a:xfrm>
          <a:prstGeom prst="accentBorderCallout1">
            <a:avLst>
              <a:gd name="adj1" fmla="val 23966"/>
              <a:gd name="adj2" fmla="val -78"/>
              <a:gd name="adj3" fmla="val 37635"/>
              <a:gd name="adj4" fmla="val -39158"/>
            </a:avLst>
          </a:prstGeom>
          <a:solidFill>
            <a:schemeClr val="bg1"/>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smtClean="0">
                <a:cs typeface="2  Koodak" panose="00000700000000000000" pitchFamily="2" charset="-78"/>
              </a:rPr>
              <a:t>Google earth </a:t>
            </a:r>
            <a:r>
              <a:rPr lang="fa-IR" sz="2000" dirty="0" smtClean="0">
                <a:cs typeface="2  Koodak" panose="00000700000000000000" pitchFamily="2" charset="-78"/>
              </a:rPr>
              <a:t> نرم افزاری است که برای دریافت و مشاهده اطلاعات جغرافیایی جهان توسط شرکت کی هول ساخته شده است. </a:t>
            </a:r>
            <a:endParaRPr lang="fa-IR" sz="2000" dirty="0">
              <a:cs typeface="2  Koodak" panose="00000700000000000000" pitchFamily="2" charset="-78"/>
            </a:endParaRPr>
          </a:p>
        </p:txBody>
      </p:sp>
      <p:sp>
        <p:nvSpPr>
          <p:cNvPr id="15" name="Line Callout 1 (Border and Accent Bar) 14"/>
          <p:cNvSpPr/>
          <p:nvPr/>
        </p:nvSpPr>
        <p:spPr>
          <a:xfrm>
            <a:off x="3623359" y="3788565"/>
            <a:ext cx="4680520" cy="961660"/>
          </a:xfrm>
          <a:prstGeom prst="accentBorderCallout1">
            <a:avLst>
              <a:gd name="adj1" fmla="val 23966"/>
              <a:gd name="adj2" fmla="val -78"/>
              <a:gd name="adj3" fmla="val 34825"/>
              <a:gd name="adj4" fmla="val -55118"/>
            </a:avLst>
          </a:prstGeom>
          <a:solidFill>
            <a:srgbClr val="7030A0"/>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00B0F0"/>
                </a:solidFill>
                <a:cs typeface="2  Koodak" panose="00000700000000000000" pitchFamily="2" charset="-78"/>
              </a:rPr>
              <a:t>محصول شرکت اپرا نرم افزار </a:t>
            </a:r>
            <a:r>
              <a:rPr lang="en-US" sz="2000" dirty="0" smtClean="0">
                <a:solidFill>
                  <a:srgbClr val="00B0F0"/>
                </a:solidFill>
                <a:cs typeface="2  Koodak" panose="00000700000000000000" pitchFamily="2" charset="-78"/>
              </a:rPr>
              <a:t>ASA</a:t>
            </a:r>
            <a:r>
              <a:rPr lang="fa-IR" sz="2000" dirty="0" smtClean="0">
                <a:solidFill>
                  <a:srgbClr val="00B0F0"/>
                </a:solidFill>
                <a:cs typeface="2  Koodak" panose="00000700000000000000" pitchFamily="2" charset="-78"/>
              </a:rPr>
              <a:t> است . برای استفاده از مرورگر </a:t>
            </a:r>
            <a:r>
              <a:rPr lang="en-US" sz="2000" dirty="0" smtClean="0">
                <a:solidFill>
                  <a:srgbClr val="00B0F0"/>
                </a:solidFill>
                <a:cs typeface="2  Koodak" panose="00000700000000000000" pitchFamily="2" charset="-78"/>
              </a:rPr>
              <a:t>Opera</a:t>
            </a:r>
            <a:r>
              <a:rPr lang="fa-IR" sz="2000" dirty="0" smtClean="0">
                <a:solidFill>
                  <a:srgbClr val="00B0F0"/>
                </a:solidFill>
                <a:cs typeface="2  Koodak" panose="00000700000000000000" pitchFamily="2" charset="-78"/>
              </a:rPr>
              <a:t> باید آن را روی رایانه نصب کرد.</a:t>
            </a:r>
            <a:endParaRPr lang="fa-IR" sz="2000" dirty="0">
              <a:solidFill>
                <a:srgbClr val="00B0F0"/>
              </a:solidFill>
              <a:cs typeface="2  Koodak" panose="00000700000000000000" pitchFamily="2" charset="-78"/>
            </a:endParaRPr>
          </a:p>
        </p:txBody>
      </p:sp>
      <p:sp>
        <p:nvSpPr>
          <p:cNvPr id="16" name="Line Callout 1 (Border and Accent Bar) 15"/>
          <p:cNvSpPr/>
          <p:nvPr/>
        </p:nvSpPr>
        <p:spPr>
          <a:xfrm>
            <a:off x="4463480" y="2777538"/>
            <a:ext cx="4680520" cy="916307"/>
          </a:xfrm>
          <a:prstGeom prst="accentBorderCallout1">
            <a:avLst>
              <a:gd name="adj1" fmla="val 23966"/>
              <a:gd name="adj2" fmla="val -78"/>
              <a:gd name="adj3" fmla="val 33791"/>
              <a:gd name="adj4" fmla="val -74929"/>
            </a:avLst>
          </a:prstGeom>
          <a:solidFill>
            <a:srgbClr val="00B0F0"/>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rgbClr val="002060"/>
                </a:solidFill>
                <a:cs typeface="2  Koodak" panose="00000700000000000000" pitchFamily="2" charset="-78"/>
              </a:rPr>
              <a:t>محصول شرکت </a:t>
            </a:r>
            <a:r>
              <a:rPr lang="en-US" sz="2000" dirty="0">
                <a:solidFill>
                  <a:srgbClr val="002060"/>
                </a:solidFill>
                <a:cs typeface="2  Koodak" panose="00000700000000000000" pitchFamily="2" charset="-78"/>
              </a:rPr>
              <a:t>Netscape</a:t>
            </a:r>
            <a:r>
              <a:rPr lang="fa-IR" sz="2000" dirty="0">
                <a:solidFill>
                  <a:srgbClr val="002060"/>
                </a:solidFill>
                <a:cs typeface="2  Koodak" panose="00000700000000000000" pitchFamily="2" charset="-78"/>
              </a:rPr>
              <a:t> است. برای استفاده از مرورگر </a:t>
            </a:r>
            <a:r>
              <a:rPr lang="en-US" sz="2000" dirty="0">
                <a:solidFill>
                  <a:srgbClr val="002060"/>
                </a:solidFill>
                <a:cs typeface="2  Koodak" panose="00000700000000000000" pitchFamily="2" charset="-78"/>
              </a:rPr>
              <a:t>Mozilla Firefox</a:t>
            </a:r>
            <a:r>
              <a:rPr lang="fa-IR" sz="2000" dirty="0">
                <a:solidFill>
                  <a:srgbClr val="002060"/>
                </a:solidFill>
                <a:cs typeface="2  Koodak" panose="00000700000000000000" pitchFamily="2" charset="-78"/>
              </a:rPr>
              <a:t> باید آن را روی رایانه نصب کرد.</a:t>
            </a:r>
          </a:p>
        </p:txBody>
      </p:sp>
      <p:pic>
        <p:nvPicPr>
          <p:cNvPr id="9" name="Content Placeholder 6"/>
          <p:cNvPicPr>
            <a:picLocks noGrp="1"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25706"/>
            <a:ext cx="8784976" cy="15355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Line Callout 1 (Border and Accent Bar) 16"/>
          <p:cNvSpPr/>
          <p:nvPr/>
        </p:nvSpPr>
        <p:spPr>
          <a:xfrm>
            <a:off x="3602447" y="1707803"/>
            <a:ext cx="4680520" cy="999958"/>
          </a:xfrm>
          <a:prstGeom prst="accentBorderCallout1">
            <a:avLst>
              <a:gd name="adj1" fmla="val 23966"/>
              <a:gd name="adj2" fmla="val -78"/>
              <a:gd name="adj3" fmla="val 32648"/>
              <a:gd name="adj4" fmla="val -55393"/>
            </a:avLst>
          </a:prstGeom>
          <a:solidFill>
            <a:srgbClr val="00B050"/>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FFFF00"/>
                </a:solidFill>
                <a:cs typeface="2  Koodak" panose="00000700000000000000" pitchFamily="2" charset="-78"/>
              </a:rPr>
              <a:t>محصول شرکت مایکروسافت . این مرور گر به همراه نصب ویندوز بصورت خودکار روی سیستم نصب میشود و نیازی به نصب نیست.</a:t>
            </a:r>
            <a:endParaRPr lang="fa-IR" sz="2000" dirty="0">
              <a:solidFill>
                <a:srgbClr val="FFFF00"/>
              </a:solidFill>
              <a:cs typeface="2  Koodak" panose="00000700000000000000" pitchFamily="2" charset="-78"/>
            </a:endParaRPr>
          </a:p>
        </p:txBody>
      </p:sp>
      <p:sp>
        <p:nvSpPr>
          <p:cNvPr id="10" name="TextBox 9"/>
          <p:cNvSpPr txBox="1"/>
          <p:nvPr/>
        </p:nvSpPr>
        <p:spPr>
          <a:xfrm>
            <a:off x="179512" y="133314"/>
            <a:ext cx="8784976" cy="1446550"/>
          </a:xfrm>
          <a:prstGeom prst="rect">
            <a:avLst/>
          </a:prstGeom>
          <a:ln>
            <a:noFill/>
          </a:ln>
          <a:effectLst>
            <a:glow rad="228600">
              <a:schemeClr val="accent6">
                <a:satMod val="175000"/>
                <a:alpha val="40000"/>
              </a:schemeClr>
            </a:glow>
            <a:softEdge rad="635000"/>
          </a:effectLst>
        </p:spPr>
        <p:style>
          <a:lnRef idx="2">
            <a:schemeClr val="accent4">
              <a:shade val="50000"/>
            </a:schemeClr>
          </a:lnRef>
          <a:fillRef idx="1">
            <a:schemeClr val="accent4"/>
          </a:fillRef>
          <a:effectRef idx="0">
            <a:schemeClr val="accent4"/>
          </a:effectRef>
          <a:fontRef idx="minor">
            <a:schemeClr val="lt1"/>
          </a:fontRef>
        </p:style>
        <p:txBody>
          <a:bodyPr wrap="square" rtlCol="1">
            <a:spAutoFit/>
          </a:bodyPr>
          <a:lstStyle/>
          <a:p>
            <a:pPr algn="ctr"/>
            <a:r>
              <a:rPr lang="fa-IR" sz="3200" dirty="0" smtClean="0">
                <a:solidFill>
                  <a:srgbClr val="FFFF00"/>
                </a:solidFill>
                <a:cs typeface="2  Titr" panose="00000700000000000000" pitchFamily="2" charset="-78"/>
              </a:rPr>
              <a:t>مرورگر</a:t>
            </a:r>
            <a:r>
              <a:rPr lang="fa-IR" sz="2800" dirty="0" smtClean="0">
                <a:cs typeface="2  Koodak" panose="00000700000000000000" pitchFamily="2" charset="-78"/>
              </a:rPr>
              <a:t> : </a:t>
            </a:r>
            <a:r>
              <a:rPr lang="fa-IR" sz="2800" dirty="0" smtClean="0">
                <a:solidFill>
                  <a:schemeClr val="bg1"/>
                </a:solidFill>
                <a:cs typeface="2  Koodak" panose="00000700000000000000" pitchFamily="2" charset="-78"/>
              </a:rPr>
              <a:t>نرم افزار مرور اطلاعات موجود در اینترنت ، مرورگر نامیده میشود. مرورگر دریچه ورود شما به دنیای مجازی اینترنت است. رایج ترین مرورگرها در حال حاضر در سطح جهان در زیر میبینید.</a:t>
            </a:r>
            <a:endParaRPr lang="fa-IR" sz="2800" dirty="0">
              <a:solidFill>
                <a:schemeClr val="bg1"/>
              </a:solidFill>
              <a:cs typeface="2  Koodak" panose="00000700000000000000" pitchFamily="2" charset="-78"/>
            </a:endParaRPr>
          </a:p>
        </p:txBody>
      </p:sp>
    </p:spTree>
    <p:extLst>
      <p:ext uri="{BB962C8B-B14F-4D97-AF65-F5344CB8AC3E}">
        <p14:creationId xmlns:p14="http://schemas.microsoft.com/office/powerpoint/2010/main" xmlns="" val="104763795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heel(1)">
                                      <p:cBhvr>
                                        <p:cTn id="13" dur="2000"/>
                                        <p:tgtEl>
                                          <p:spTgt spid="17"/>
                                        </p:tgtEl>
                                      </p:cBhvr>
                                    </p:animEffect>
                                  </p:childTnLst>
                                </p:cTn>
                              </p:par>
                            </p:childTnLst>
                          </p:cTn>
                        </p:par>
                        <p:par>
                          <p:cTn id="14" fill="hold">
                            <p:stCondLst>
                              <p:cond delay="3000"/>
                            </p:stCondLst>
                            <p:childTnLst>
                              <p:par>
                                <p:cTn id="15" presetID="22" presetClass="entr" presetSubtype="4"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par>
                          <p:cTn id="18" fill="hold">
                            <p:stCondLst>
                              <p:cond delay="3500"/>
                            </p:stCondLst>
                            <p:childTnLst>
                              <p:par>
                                <p:cTn id="19" presetID="38" presetClass="entr" presetSubtype="0" accel="50000" fill="hold" grpId="0" nodeType="afterEffect">
                                  <p:stCondLst>
                                    <p:cond delay="0"/>
                                  </p:stCondLst>
                                  <p:iterate type="lt">
                                    <p:tmPct val="50000"/>
                                  </p:iterate>
                                  <p:childTnLst>
                                    <p:set>
                                      <p:cBhvr>
                                        <p:cTn id="20" dur="1" fill="hold">
                                          <p:stCondLst>
                                            <p:cond delay="0"/>
                                          </p:stCondLst>
                                        </p:cTn>
                                        <p:tgtEl>
                                          <p:spTgt spid="15"/>
                                        </p:tgtEl>
                                        <p:attrNameLst>
                                          <p:attrName>style.visibility</p:attrName>
                                        </p:attrNameLst>
                                      </p:cBhvr>
                                      <p:to>
                                        <p:strVal val="visible"/>
                                      </p:to>
                                    </p:set>
                                    <p:set>
                                      <p:cBhvr>
                                        <p:cTn id="21" dur="114" fill="hold">
                                          <p:stCondLst>
                                            <p:cond delay="0"/>
                                          </p:stCondLst>
                                        </p:cTn>
                                        <p:tgtEl>
                                          <p:spTgt spid="15"/>
                                        </p:tgtEl>
                                        <p:attrNameLst>
                                          <p:attrName>style.rotation</p:attrName>
                                        </p:attrNameLst>
                                      </p:cBhvr>
                                      <p:to>
                                        <p:strVal val="-45.0"/>
                                      </p:to>
                                    </p:set>
                                    <p:anim calcmode="lin" valueType="num">
                                      <p:cBhvr>
                                        <p:cTn id="22" dur="114" fill="hold">
                                          <p:stCondLst>
                                            <p:cond delay="114"/>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23" dur="114"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24" dur="39" decel="50000" autoRev="1" fill="hold">
                                          <p:stCondLst>
                                            <p:cond delay="114"/>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25" dur="34" fill="hold">
                                          <p:stCondLst>
                                            <p:cond delay="216"/>
                                          </p:stCondLst>
                                        </p:cTn>
                                        <p:tgtEl>
                                          <p:spTgt spid="15"/>
                                        </p:tgtEl>
                                        <p:attrNameLst>
                                          <p:attrName>ppt_y</p:attrName>
                                        </p:attrNameLst>
                                      </p:cBhvr>
                                      <p:tavLst>
                                        <p:tav tm="0">
                                          <p:val>
                                            <p:strVal val="#ppt_y-(0.354*#ppt_w-0.172*#ppt_h)"/>
                                          </p:val>
                                        </p:tav>
                                        <p:tav tm="100000">
                                          <p:val>
                                            <p:strVal val="#ppt_y"/>
                                          </p:val>
                                        </p:tav>
                                      </p:tavLst>
                                    </p:anim>
                                  </p:childTnLst>
                                </p:cTn>
                              </p:par>
                            </p:childTnLst>
                          </p:cTn>
                        </p:par>
                        <p:par>
                          <p:cTn id="26" fill="hold">
                            <p:stCondLst>
                              <p:cond delay="13125"/>
                            </p:stCondLst>
                            <p:childTnLst>
                              <p:par>
                                <p:cTn id="27" presetID="3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800" decel="100000"/>
                                        <p:tgtEl>
                                          <p:spTgt spid="13"/>
                                        </p:tgtEl>
                                      </p:cBhvr>
                                    </p:animEffect>
                                    <p:anim calcmode="lin" valueType="num">
                                      <p:cBhvr>
                                        <p:cTn id="30" dur="800" decel="100000" fill="hold"/>
                                        <p:tgtEl>
                                          <p:spTgt spid="13"/>
                                        </p:tgtEl>
                                        <p:attrNameLst>
                                          <p:attrName>style.rotation</p:attrName>
                                        </p:attrNameLst>
                                      </p:cBhvr>
                                      <p:tavLst>
                                        <p:tav tm="0">
                                          <p:val>
                                            <p:fltVal val="-90"/>
                                          </p:val>
                                        </p:tav>
                                        <p:tav tm="100000">
                                          <p:val>
                                            <p:fltVal val="0"/>
                                          </p:val>
                                        </p:tav>
                                      </p:tavLst>
                                    </p:anim>
                                    <p:anim calcmode="lin" valueType="num">
                                      <p:cBhvr>
                                        <p:cTn id="31" dur="800" decel="100000" fill="hold"/>
                                        <p:tgtEl>
                                          <p:spTgt spid="13"/>
                                        </p:tgtEl>
                                        <p:attrNameLst>
                                          <p:attrName>ppt_x</p:attrName>
                                        </p:attrNameLst>
                                      </p:cBhvr>
                                      <p:tavLst>
                                        <p:tav tm="0">
                                          <p:val>
                                            <p:strVal val="#ppt_x+0.4"/>
                                          </p:val>
                                        </p:tav>
                                        <p:tav tm="100000">
                                          <p:val>
                                            <p:strVal val="#ppt_x-0.05"/>
                                          </p:val>
                                        </p:tav>
                                      </p:tavLst>
                                    </p:anim>
                                    <p:anim calcmode="lin" valueType="num">
                                      <p:cBhvr>
                                        <p:cTn id="32" dur="800" decel="100000" fill="hold"/>
                                        <p:tgtEl>
                                          <p:spTgt spid="13"/>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35" fill="hold">
                            <p:stCondLst>
                              <p:cond delay="14125"/>
                            </p:stCondLst>
                            <p:childTnLst>
                              <p:par>
                                <p:cTn id="36" presetID="55"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strVal val="#ppt_w*0.70"/>
                                          </p:val>
                                        </p:tav>
                                        <p:tav tm="100000">
                                          <p:val>
                                            <p:strVal val="#ppt_w"/>
                                          </p:val>
                                        </p:tav>
                                      </p:tavLst>
                                    </p:anim>
                                    <p:anim calcmode="lin" valueType="num">
                                      <p:cBhvr>
                                        <p:cTn id="39" dur="1000" fill="hold"/>
                                        <p:tgtEl>
                                          <p:spTgt spid="14"/>
                                        </p:tgtEl>
                                        <p:attrNameLst>
                                          <p:attrName>ppt_h</p:attrName>
                                        </p:attrNameLst>
                                      </p:cBhvr>
                                      <p:tavLst>
                                        <p:tav tm="0">
                                          <p:val>
                                            <p:strVal val="#ppt_h"/>
                                          </p:val>
                                        </p:tav>
                                        <p:tav tm="100000">
                                          <p:val>
                                            <p:strVal val="#ppt_h"/>
                                          </p:val>
                                        </p:tav>
                                      </p:tavLst>
                                    </p:anim>
                                    <p:animEffect transition="in" filter="fade">
                                      <p:cBhvr>
                                        <p:cTn id="40" dur="1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41" presetClass="entr" presetSubtype="0" fill="hold" grpId="0" nodeType="clickEffect">
                                  <p:stCondLst>
                                    <p:cond delay="0"/>
                                  </p:stCondLst>
                                  <p:iterate type="lt">
                                    <p:tmPct val="10000"/>
                                  </p:iterate>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0"/>
                                        </p:tgtEl>
                                        <p:attrNameLst>
                                          <p:attrName>ppt_y</p:attrName>
                                        </p:attrNameLst>
                                      </p:cBhvr>
                                      <p:tavLst>
                                        <p:tav tm="0">
                                          <p:val>
                                            <p:strVal val="#ppt_y"/>
                                          </p:val>
                                        </p:tav>
                                        <p:tav tm="100000">
                                          <p:val>
                                            <p:strVal val="#ppt_y"/>
                                          </p:val>
                                        </p:tav>
                                      </p:tavLst>
                                    </p:anim>
                                    <p:anim calcmode="lin" valueType="num">
                                      <p:cBhvr>
                                        <p:cTn id="4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76672"/>
            <a:ext cx="9144000" cy="1015663"/>
          </a:xfrm>
          <a:prstGeom prst="rect">
            <a:avLst/>
          </a:prstGeom>
        </p:spPr>
        <p:style>
          <a:lnRef idx="3">
            <a:schemeClr val="lt1"/>
          </a:lnRef>
          <a:fillRef idx="1">
            <a:schemeClr val="accent2"/>
          </a:fillRef>
          <a:effectRef idx="1">
            <a:schemeClr val="accent2"/>
          </a:effectRef>
          <a:fontRef idx="minor">
            <a:schemeClr val="lt1"/>
          </a:fontRef>
        </p:style>
        <p:txBody>
          <a:bodyPr wrap="square" rtlCol="1">
            <a:spAutoFit/>
          </a:bodyPr>
          <a:lstStyle/>
          <a:p>
            <a:pPr algn="ctr"/>
            <a:r>
              <a:rPr lang="fa-IR" sz="3200" dirty="0" smtClean="0">
                <a:solidFill>
                  <a:srgbClr val="FF0000"/>
                </a:solidFill>
                <a:cs typeface="2  Titr" panose="00000700000000000000" pitchFamily="2" charset="-78"/>
              </a:rPr>
              <a:t>محیط مرورگر</a:t>
            </a:r>
          </a:p>
          <a:p>
            <a:pPr algn="ctr"/>
            <a:r>
              <a:rPr lang="fa-IR" sz="2800" dirty="0" smtClean="0">
                <a:cs typeface="2  Koodak" panose="00000700000000000000" pitchFamily="2" charset="-78"/>
              </a:rPr>
              <a:t>در این قسمت بخش هایی از مرورگر </a:t>
            </a:r>
            <a:r>
              <a:rPr lang="en-US" sz="2800" dirty="0" smtClean="0">
                <a:cs typeface="2  Koodak" panose="00000700000000000000" pitchFamily="2" charset="-78"/>
              </a:rPr>
              <a:t>Internet explorer</a:t>
            </a:r>
            <a:r>
              <a:rPr lang="fa-IR" sz="2800" dirty="0" smtClean="0">
                <a:cs typeface="2  Koodak" panose="00000700000000000000" pitchFamily="2" charset="-78"/>
              </a:rPr>
              <a:t> تشریح میشود.</a:t>
            </a:r>
            <a:endParaRPr lang="fa-IR" sz="2800" dirty="0">
              <a:cs typeface="2  Koodak" panose="00000700000000000000" pitchFamily="2" charset="-78"/>
            </a:endParaRPr>
          </a:p>
        </p:txBody>
      </p:sp>
      <p:sp>
        <p:nvSpPr>
          <p:cNvPr id="3" name="TextBox 2"/>
          <p:cNvSpPr txBox="1"/>
          <p:nvPr/>
        </p:nvSpPr>
        <p:spPr>
          <a:xfrm>
            <a:off x="0" y="3212976"/>
            <a:ext cx="9144000" cy="954107"/>
          </a:xfrm>
          <a:prstGeom prst="rect">
            <a:avLst/>
          </a:prstGeom>
        </p:spPr>
        <p:style>
          <a:lnRef idx="0">
            <a:schemeClr val="accent5"/>
          </a:lnRef>
          <a:fillRef idx="3">
            <a:schemeClr val="accent5"/>
          </a:fillRef>
          <a:effectRef idx="3">
            <a:schemeClr val="accent5"/>
          </a:effectRef>
          <a:fontRef idx="minor">
            <a:schemeClr val="lt1"/>
          </a:fontRef>
        </p:style>
        <p:txBody>
          <a:bodyPr wrap="square" rtlCol="1">
            <a:spAutoFit/>
          </a:bodyPr>
          <a:lstStyle/>
          <a:p>
            <a:pPr algn="ctr"/>
            <a:r>
              <a:rPr lang="fa-IR" sz="2800" dirty="0" smtClean="0">
                <a:solidFill>
                  <a:srgbClr val="FFFF00"/>
                </a:solidFill>
                <a:cs typeface="2  Koodak" panose="00000700000000000000" pitchFamily="2" charset="-78"/>
              </a:rPr>
              <a:t>نوار آدرس(</a:t>
            </a:r>
            <a:r>
              <a:rPr lang="en-US" sz="2800" dirty="0" smtClean="0">
                <a:solidFill>
                  <a:srgbClr val="FFFF00"/>
                </a:solidFill>
                <a:cs typeface="2  Koodak" panose="00000700000000000000" pitchFamily="2" charset="-78"/>
              </a:rPr>
              <a:t>Address</a:t>
            </a:r>
            <a:r>
              <a:rPr lang="fa-IR" sz="2800" dirty="0" smtClean="0">
                <a:solidFill>
                  <a:srgbClr val="FFFF00"/>
                </a:solidFill>
                <a:cs typeface="2  Koodak" panose="00000700000000000000" pitchFamily="2" charset="-78"/>
              </a:rPr>
              <a:t>) :</a:t>
            </a:r>
            <a:r>
              <a:rPr lang="fa-IR" sz="2800" dirty="0" smtClean="0">
                <a:cs typeface="2  Koodak" panose="00000700000000000000" pitchFamily="2" charset="-78"/>
              </a:rPr>
              <a:t> در این محل آدرس پایگاهی که میخواهید آن را مشاهده کنید، وارد میشود. به آدرس پایگاه اینترنتی </a:t>
            </a:r>
            <a:r>
              <a:rPr lang="en-US" sz="2800" dirty="0" smtClean="0">
                <a:cs typeface="2  Koodak" panose="00000700000000000000" pitchFamily="2" charset="-78"/>
              </a:rPr>
              <a:t>URL</a:t>
            </a:r>
            <a:r>
              <a:rPr lang="fa-IR" sz="2800" dirty="0" smtClean="0">
                <a:cs typeface="2  Koodak" panose="00000700000000000000" pitchFamily="2" charset="-78"/>
              </a:rPr>
              <a:t> میگویند. </a:t>
            </a:r>
            <a:endParaRPr lang="fa-IR" sz="2800" dirty="0">
              <a:cs typeface="2  Koodak" panose="00000700000000000000" pitchFamily="2" charset="-78"/>
            </a:endParaRPr>
          </a:p>
        </p:txBody>
      </p:sp>
      <p:pic>
        <p:nvPicPr>
          <p:cNvPr id="4" name="Picture 3"/>
          <p:cNvPicPr>
            <a:picLocks noChangeAspect="1"/>
          </p:cNvPicPr>
          <p:nvPr/>
        </p:nvPicPr>
        <p:blipFill>
          <a:blip r:embed="rId2" cstate="print"/>
          <a:stretch>
            <a:fillRect/>
          </a:stretch>
        </p:blipFill>
        <p:spPr>
          <a:xfrm>
            <a:off x="5340" y="4941168"/>
            <a:ext cx="9144001" cy="792088"/>
          </a:xfrm>
          <a:prstGeom prst="rect">
            <a:avLst/>
          </a:prstGeom>
        </p:spPr>
      </p:pic>
      <p:cxnSp>
        <p:nvCxnSpPr>
          <p:cNvPr id="6" name="Straight Arrow Connector 5"/>
          <p:cNvCxnSpPr/>
          <p:nvPr/>
        </p:nvCxnSpPr>
        <p:spPr>
          <a:xfrm>
            <a:off x="1259632" y="4295160"/>
            <a:ext cx="0" cy="1063490"/>
          </a:xfrm>
          <a:prstGeom prst="straightConnector1">
            <a:avLst/>
          </a:prstGeom>
          <a:ln w="184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608482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800" decel="100000"/>
                                        <p:tgtEl>
                                          <p:spTgt spid="3"/>
                                        </p:tgtEl>
                                      </p:cBhvr>
                                    </p:animEffect>
                                    <p:anim calcmode="lin" valueType="num">
                                      <p:cBhvr>
                                        <p:cTn id="25" dur="800" decel="100000" fill="hold"/>
                                        <p:tgtEl>
                                          <p:spTgt spid="3"/>
                                        </p:tgtEl>
                                        <p:attrNameLst>
                                          <p:attrName>style.rotation</p:attrName>
                                        </p:attrNameLst>
                                      </p:cBhvr>
                                      <p:tavLst>
                                        <p:tav tm="0">
                                          <p:val>
                                            <p:fltVal val="-90"/>
                                          </p:val>
                                        </p:tav>
                                        <p:tav tm="100000">
                                          <p:val>
                                            <p:fltVal val="0"/>
                                          </p:val>
                                        </p:tav>
                                      </p:tavLst>
                                    </p:anim>
                                    <p:anim calcmode="lin" valueType="num">
                                      <p:cBhvr>
                                        <p:cTn id="26" dur="800" decel="100000" fill="hold"/>
                                        <p:tgtEl>
                                          <p:spTgt spid="3"/>
                                        </p:tgtEl>
                                        <p:attrNameLst>
                                          <p:attrName>ppt_x</p:attrName>
                                        </p:attrNameLst>
                                      </p:cBhvr>
                                      <p:tavLst>
                                        <p:tav tm="0">
                                          <p:val>
                                            <p:strVal val="#ppt_x+0.4"/>
                                          </p:val>
                                        </p:tav>
                                        <p:tav tm="100000">
                                          <p:val>
                                            <p:strVal val="#ppt_x-0.05"/>
                                          </p:val>
                                        </p:tav>
                                      </p:tavLst>
                                    </p:anim>
                                    <p:anim calcmode="lin" valueType="num">
                                      <p:cBhvr>
                                        <p:cTn id="27" dur="800" decel="100000" fill="hold"/>
                                        <p:tgtEl>
                                          <p:spTgt spid="3"/>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30" fill="hold">
                            <p:stCondLst>
                              <p:cond delay="3000"/>
                            </p:stCondLst>
                            <p:childTnLst>
                              <p:par>
                                <p:cTn id="31" presetID="31"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par>
                          <p:cTn id="37" fill="hold">
                            <p:stCondLst>
                              <p:cond delay="4000"/>
                            </p:stCondLst>
                            <p:childTnLst>
                              <p:par>
                                <p:cTn id="38" presetID="2" presetClass="entr" presetSubtype="4"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96944" cy="3785652"/>
          </a:xfrm>
          <a:prstGeom prst="rect">
            <a:avLst/>
          </a:prstGeom>
          <a:ln>
            <a:noFill/>
          </a:ln>
          <a:effectLst>
            <a:glow rad="228600">
              <a:schemeClr val="accent5">
                <a:satMod val="175000"/>
                <a:alpha val="40000"/>
              </a:schemeClr>
            </a:glow>
            <a:outerShdw blurRad="190500" dist="228600" dir="2700000" algn="ctr">
              <a:srgbClr val="000000">
                <a:alpha val="30000"/>
              </a:srgbClr>
            </a:outerShdw>
            <a:softEdge rad="317500"/>
          </a:effectLst>
        </p:spPr>
        <p:style>
          <a:lnRef idx="1">
            <a:schemeClr val="accent5"/>
          </a:lnRef>
          <a:fillRef idx="3">
            <a:schemeClr val="accent5"/>
          </a:fillRef>
          <a:effectRef idx="2">
            <a:schemeClr val="accent5"/>
          </a:effectRef>
          <a:fontRef idx="minor">
            <a:schemeClr val="lt1"/>
          </a:fontRef>
        </p:style>
        <p:txBody>
          <a:bodyPr wrap="square" rtlCol="1">
            <a:spAutoFit/>
          </a:bodyPr>
          <a:lstStyle/>
          <a:p>
            <a:r>
              <a:rPr lang="fa-IR" sz="2400" dirty="0" smtClean="0">
                <a:solidFill>
                  <a:srgbClr val="FF0000"/>
                </a:solidFill>
                <a:cs typeface="2  Titr" panose="00000700000000000000" pitchFamily="2" charset="-78"/>
              </a:rPr>
              <a:t>نوار ابزار: </a:t>
            </a:r>
            <a:r>
              <a:rPr lang="fa-IR" sz="2400" dirty="0" smtClean="0">
                <a:cs typeface="2  Koodak" panose="00000700000000000000" pitchFamily="2" charset="-78"/>
              </a:rPr>
              <a:t>یک نوار ابزار اصلی مورد نیاز در محیط اینترنت را در اختیار کاربر قرار میدهد. این نوار شامل دکمه ها و ابزار زیر است :</a:t>
            </a:r>
          </a:p>
          <a:p>
            <a:endParaRPr lang="fa-IR" sz="2400" dirty="0" smtClean="0">
              <a:cs typeface="2  Koodak" panose="00000700000000000000" pitchFamily="2" charset="-78"/>
            </a:endParaRPr>
          </a:p>
          <a:p>
            <a:pPr marL="285750" indent="-285750">
              <a:buFont typeface="Wingdings" panose="05000000000000000000" pitchFamily="2" charset="2"/>
              <a:buChar char="v"/>
            </a:pPr>
            <a:r>
              <a:rPr lang="fa-IR" sz="2400" dirty="0" smtClean="0">
                <a:solidFill>
                  <a:srgbClr val="92D050"/>
                </a:solidFill>
                <a:cs typeface="2  Titr" panose="00000700000000000000" pitchFamily="2" charset="-78"/>
              </a:rPr>
              <a:t>دکمه </a:t>
            </a:r>
            <a:r>
              <a:rPr lang="en-US" sz="2400" dirty="0" smtClean="0">
                <a:solidFill>
                  <a:srgbClr val="92D050"/>
                </a:solidFill>
                <a:cs typeface="2  Titr" panose="00000700000000000000" pitchFamily="2" charset="-78"/>
              </a:rPr>
              <a:t>Back</a:t>
            </a:r>
            <a:r>
              <a:rPr lang="fa-IR" sz="2400" dirty="0" smtClean="0">
                <a:solidFill>
                  <a:srgbClr val="92D050"/>
                </a:solidFill>
                <a:cs typeface="2  Titr" panose="00000700000000000000" pitchFamily="2" charset="-78"/>
              </a:rPr>
              <a:t> : </a:t>
            </a:r>
            <a:r>
              <a:rPr lang="fa-IR" sz="2400" dirty="0" smtClean="0">
                <a:cs typeface="2  Koodak" panose="00000700000000000000" pitchFamily="2" charset="-78"/>
              </a:rPr>
              <a:t>برای برگشت به صفحات قبلی از این دکمه استفاده میشود.</a:t>
            </a:r>
          </a:p>
          <a:p>
            <a:pPr marL="285750" indent="-285750">
              <a:buFont typeface="Wingdings" panose="05000000000000000000" pitchFamily="2" charset="2"/>
              <a:buChar char="v"/>
            </a:pPr>
            <a:r>
              <a:rPr lang="fa-IR" sz="2400" dirty="0">
                <a:solidFill>
                  <a:srgbClr val="92D050"/>
                </a:solidFill>
                <a:cs typeface="2  Titr" panose="00000700000000000000" pitchFamily="2" charset="-78"/>
              </a:rPr>
              <a:t>دکمه </a:t>
            </a:r>
            <a:r>
              <a:rPr lang="en-US" sz="2400" dirty="0">
                <a:solidFill>
                  <a:srgbClr val="92D050"/>
                </a:solidFill>
                <a:cs typeface="2  Titr" panose="00000700000000000000" pitchFamily="2" charset="-78"/>
              </a:rPr>
              <a:t>Forward</a:t>
            </a:r>
            <a:r>
              <a:rPr lang="fa-IR" sz="2400" dirty="0">
                <a:solidFill>
                  <a:srgbClr val="92D050"/>
                </a:solidFill>
                <a:cs typeface="2  Titr" panose="00000700000000000000" pitchFamily="2" charset="-78"/>
              </a:rPr>
              <a:t> : </a:t>
            </a:r>
            <a:r>
              <a:rPr lang="fa-IR" sz="2400" dirty="0" smtClean="0">
                <a:cs typeface="2  Koodak" panose="00000700000000000000" pitchFamily="2" charset="-78"/>
              </a:rPr>
              <a:t>عکس عمل دکمه </a:t>
            </a:r>
            <a:r>
              <a:rPr lang="en-US" sz="2400" dirty="0" smtClean="0">
                <a:cs typeface="2  Koodak" panose="00000700000000000000" pitchFamily="2" charset="-78"/>
              </a:rPr>
              <a:t>Back</a:t>
            </a:r>
            <a:r>
              <a:rPr lang="fa-IR" sz="2400" dirty="0" smtClean="0">
                <a:cs typeface="2  Koodak" panose="00000700000000000000" pitchFamily="2" charset="-78"/>
              </a:rPr>
              <a:t> را انحام میدهد.</a:t>
            </a:r>
          </a:p>
          <a:p>
            <a:pPr marL="285750" indent="-285750">
              <a:buFont typeface="Wingdings" panose="05000000000000000000" pitchFamily="2" charset="2"/>
              <a:buChar char="v"/>
            </a:pPr>
            <a:r>
              <a:rPr lang="fa-IR" sz="2400" dirty="0">
                <a:solidFill>
                  <a:srgbClr val="92D050"/>
                </a:solidFill>
                <a:cs typeface="2  Titr" panose="00000700000000000000" pitchFamily="2" charset="-78"/>
              </a:rPr>
              <a:t>گزینه </a:t>
            </a:r>
            <a:r>
              <a:rPr lang="en-US" sz="2400" dirty="0">
                <a:solidFill>
                  <a:srgbClr val="92D050"/>
                </a:solidFill>
                <a:cs typeface="2  Titr" panose="00000700000000000000" pitchFamily="2" charset="-78"/>
              </a:rPr>
              <a:t>Refresh</a:t>
            </a:r>
            <a:r>
              <a:rPr lang="fa-IR" sz="2400" dirty="0">
                <a:solidFill>
                  <a:srgbClr val="92D050"/>
                </a:solidFill>
                <a:cs typeface="2  Titr" panose="00000700000000000000" pitchFamily="2" charset="-78"/>
              </a:rPr>
              <a:t> : </a:t>
            </a:r>
            <a:r>
              <a:rPr lang="fa-IR" sz="2400" dirty="0" smtClean="0">
                <a:cs typeface="2  Koodak" panose="00000700000000000000" pitchFamily="2" charset="-78"/>
              </a:rPr>
              <a:t>از این دکمه برای آوردن مجدد اطلاعات صفحه از پایگاه اصلی استفاده میشود. کاربرد این دکمه زمانی است که احتمال میدهید اطلاعات پایگاه اصلی تغییر کرده است و شما میخواهید آخرین اطلاعات را داشته باشید.</a:t>
            </a:r>
          </a:p>
          <a:p>
            <a:pPr marL="285750" indent="-285750">
              <a:buFont typeface="Wingdings" panose="05000000000000000000" pitchFamily="2" charset="2"/>
              <a:buChar char="v"/>
            </a:pPr>
            <a:r>
              <a:rPr lang="fa-IR" sz="2400" dirty="0">
                <a:solidFill>
                  <a:srgbClr val="92D050"/>
                </a:solidFill>
                <a:cs typeface="2  Titr" panose="00000700000000000000" pitchFamily="2" charset="-78"/>
              </a:rPr>
              <a:t>دکمه توقف </a:t>
            </a:r>
            <a:r>
              <a:rPr lang="en-US" sz="2400" dirty="0">
                <a:solidFill>
                  <a:srgbClr val="92D050"/>
                </a:solidFill>
                <a:cs typeface="2  Titr" panose="00000700000000000000" pitchFamily="2" charset="-78"/>
              </a:rPr>
              <a:t>Stop</a:t>
            </a:r>
            <a:r>
              <a:rPr lang="fa-IR" sz="2400" dirty="0">
                <a:solidFill>
                  <a:srgbClr val="92D050"/>
                </a:solidFill>
                <a:cs typeface="2  Titr" panose="00000700000000000000" pitchFamily="2" charset="-78"/>
              </a:rPr>
              <a:t> : </a:t>
            </a:r>
            <a:r>
              <a:rPr lang="fa-IR" sz="2400" dirty="0" smtClean="0">
                <a:cs typeface="2  Koodak" panose="00000700000000000000" pitchFamily="2" charset="-78"/>
              </a:rPr>
              <a:t>برای متوقف کردن عملیات نمایش دادن اطلاعات یک صفحه و معمولا زمانی که این عمل طولانی میشود کاربرد دارد.</a:t>
            </a:r>
            <a:endParaRPr lang="fa-IR" sz="2400" dirty="0">
              <a:cs typeface="2  Koodak" panose="00000700000000000000" pitchFamily="2" charset="-78"/>
            </a:endParaRPr>
          </a:p>
        </p:txBody>
      </p:sp>
      <p:pic>
        <p:nvPicPr>
          <p:cNvPr id="7" name="Picture 6"/>
          <p:cNvPicPr>
            <a:picLocks noChangeAspect="1"/>
          </p:cNvPicPr>
          <p:nvPr/>
        </p:nvPicPr>
        <p:blipFill>
          <a:blip r:embed="rId2" cstate="print"/>
          <a:stretch>
            <a:fillRect/>
          </a:stretch>
        </p:blipFill>
        <p:spPr>
          <a:xfrm>
            <a:off x="323528" y="5036870"/>
            <a:ext cx="8496944" cy="131707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Down Arrow 7"/>
          <p:cNvSpPr/>
          <p:nvPr/>
        </p:nvSpPr>
        <p:spPr>
          <a:xfrm rot="1877710">
            <a:off x="77214" y="3701946"/>
            <a:ext cx="1911398" cy="2082249"/>
          </a:xfrm>
          <a:prstGeom prst="downArrow">
            <a:avLst>
              <a:gd name="adj1" fmla="val 50000"/>
              <a:gd name="adj2" fmla="val 5660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cs typeface="2  Titr" panose="00000700000000000000" pitchFamily="2" charset="-78"/>
              </a:rPr>
              <a:t>Back</a:t>
            </a:r>
            <a:endParaRPr lang="fa-IR" sz="2800" b="1" dirty="0">
              <a:cs typeface="2  Titr" panose="00000700000000000000" pitchFamily="2" charset="-78"/>
            </a:endParaRPr>
          </a:p>
        </p:txBody>
      </p:sp>
      <p:sp>
        <p:nvSpPr>
          <p:cNvPr id="9" name="Up Arrow 8"/>
          <p:cNvSpPr/>
          <p:nvPr/>
        </p:nvSpPr>
        <p:spPr>
          <a:xfrm>
            <a:off x="-64955" y="5849888"/>
            <a:ext cx="2195736" cy="1008112"/>
          </a:xfrm>
          <a:prstGeom prst="upArrow">
            <a:avLst>
              <a:gd name="adj1" fmla="val 50000"/>
              <a:gd name="adj2" fmla="val 7044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cs typeface="2  Titr" panose="00000700000000000000" pitchFamily="2" charset="-78"/>
              </a:rPr>
              <a:t>Forward</a:t>
            </a:r>
            <a:endParaRPr lang="fa-IR" sz="2000" b="1" dirty="0">
              <a:cs typeface="2  Titr" panose="00000700000000000000" pitchFamily="2" charset="-78"/>
            </a:endParaRPr>
          </a:p>
        </p:txBody>
      </p:sp>
      <p:sp>
        <p:nvSpPr>
          <p:cNvPr id="10" name="Down Arrow 9"/>
          <p:cNvSpPr/>
          <p:nvPr/>
        </p:nvSpPr>
        <p:spPr>
          <a:xfrm>
            <a:off x="7423877" y="4047246"/>
            <a:ext cx="2044667" cy="1541994"/>
          </a:xfrm>
          <a:prstGeom prst="downArrow">
            <a:avLst>
              <a:gd name="adj1" fmla="val 50000"/>
              <a:gd name="adj2" fmla="val 7980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cs typeface="2  Titr" panose="00000700000000000000" pitchFamily="2" charset="-78"/>
              </a:rPr>
              <a:t>Refresh</a:t>
            </a:r>
            <a:endParaRPr lang="fa-IR" sz="2000" b="1" dirty="0">
              <a:cs typeface="2  Titr" panose="00000700000000000000" pitchFamily="2" charset="-78"/>
            </a:endParaRPr>
          </a:p>
        </p:txBody>
      </p:sp>
      <p:sp>
        <p:nvSpPr>
          <p:cNvPr id="11" name="Right Arrow 10"/>
          <p:cNvSpPr/>
          <p:nvPr/>
        </p:nvSpPr>
        <p:spPr>
          <a:xfrm rot="19335247">
            <a:off x="7191773" y="5636946"/>
            <a:ext cx="1627741" cy="1368152"/>
          </a:xfrm>
          <a:prstGeom prst="rightArrow">
            <a:avLst>
              <a:gd name="adj1" fmla="val 50000"/>
              <a:gd name="adj2" fmla="val 8763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cs typeface="2  Titr" panose="00000700000000000000" pitchFamily="2" charset="-78"/>
              </a:rPr>
              <a:t>Stop</a:t>
            </a:r>
            <a:endParaRPr lang="fa-IR" sz="2000" b="1" dirty="0">
              <a:cs typeface="2  Titr" panose="00000700000000000000" pitchFamily="2" charset="-78"/>
            </a:endParaRPr>
          </a:p>
        </p:txBody>
      </p:sp>
    </p:spTree>
    <p:extLst>
      <p:ext uri="{BB962C8B-B14F-4D97-AF65-F5344CB8AC3E}">
        <p14:creationId xmlns:p14="http://schemas.microsoft.com/office/powerpoint/2010/main" xmlns="" val="276132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6"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par>
                          <p:cTn id="29" fill="hold">
                            <p:stCondLst>
                              <p:cond delay="3000"/>
                            </p:stCondLst>
                            <p:childTnLst>
                              <p:par>
                                <p:cTn id="30" presetID="6" presetClass="entr" presetSubtype="16"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par>
                          <p:cTn id="33" fill="hold">
                            <p:stCondLst>
                              <p:cond delay="5000"/>
                            </p:stCondLst>
                            <p:childTnLst>
                              <p:par>
                                <p:cTn id="34" presetID="14" presetClass="entr" presetSubtype="1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par>
                          <p:cTn id="37" fill="hold">
                            <p:stCondLst>
                              <p:cond delay="5500"/>
                            </p:stCondLst>
                            <p:childTnLst>
                              <p:par>
                                <p:cTn id="38" presetID="42"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6500"/>
                            </p:stCondLst>
                            <p:childTnLst>
                              <p:par>
                                <p:cTn id="44" presetID="38" presetClass="entr" presetSubtype="0" accel="50000" fill="hold" grpId="0" nodeType="afterEffect">
                                  <p:stCondLst>
                                    <p:cond delay="0"/>
                                  </p:stCondLst>
                                  <p:iterate type="lt">
                                    <p:tmPct val="50000"/>
                                  </p:iterate>
                                  <p:childTnLst>
                                    <p:set>
                                      <p:cBhvr>
                                        <p:cTn id="45" dur="1" fill="hold">
                                          <p:stCondLst>
                                            <p:cond delay="0"/>
                                          </p:stCondLst>
                                        </p:cTn>
                                        <p:tgtEl>
                                          <p:spTgt spid="11"/>
                                        </p:tgtEl>
                                        <p:attrNameLst>
                                          <p:attrName>style.visibility</p:attrName>
                                        </p:attrNameLst>
                                      </p:cBhvr>
                                      <p:to>
                                        <p:strVal val="visible"/>
                                      </p:to>
                                    </p:set>
                                    <p:set>
                                      <p:cBhvr>
                                        <p:cTn id="46" dur="455" fill="hold">
                                          <p:stCondLst>
                                            <p:cond delay="0"/>
                                          </p:stCondLst>
                                        </p:cTn>
                                        <p:tgtEl>
                                          <p:spTgt spid="11"/>
                                        </p:tgtEl>
                                        <p:attrNameLst>
                                          <p:attrName>style.rotation</p:attrName>
                                        </p:attrNameLst>
                                      </p:cBhvr>
                                      <p:to>
                                        <p:strVal val="-45.0"/>
                                      </p:to>
                                    </p:set>
                                    <p:anim calcmode="lin" valueType="num">
                                      <p:cBhvr>
                                        <p:cTn id="47"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48"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49"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50"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9144000" cy="2985433"/>
          </a:xfrm>
          <a:prstGeom prst="rect">
            <a:avLst/>
          </a:prstGeom>
          <a:effectLst>
            <a:outerShdw blurRad="50800" dist="41909" dir="5400000" rotWithShape="0">
              <a:srgbClr val="000000">
                <a:alpha val="40000"/>
              </a:srgbClr>
            </a:outerShdw>
            <a:softEdge rad="127000"/>
          </a:effectLst>
        </p:spPr>
        <p:style>
          <a:lnRef idx="1">
            <a:schemeClr val="accent4"/>
          </a:lnRef>
          <a:fillRef idx="3">
            <a:schemeClr val="accent4"/>
          </a:fillRef>
          <a:effectRef idx="2">
            <a:schemeClr val="accent4"/>
          </a:effectRef>
          <a:fontRef idx="minor">
            <a:schemeClr val="lt1"/>
          </a:fontRef>
        </p:style>
        <p:txBody>
          <a:bodyPr wrap="square" rtlCol="1">
            <a:spAutoFit/>
          </a:bodyPr>
          <a:lstStyle/>
          <a:p>
            <a:endParaRPr lang="fa-IR" sz="2000" dirty="0" smtClean="0">
              <a:cs typeface="2  Koodak" panose="00000700000000000000" pitchFamily="2" charset="-78"/>
            </a:endParaRPr>
          </a:p>
          <a:p>
            <a:pPr marL="342900" indent="-342900">
              <a:buFont typeface="+mj-lt"/>
              <a:buAutoNum type="arabicPeriod"/>
            </a:pPr>
            <a:r>
              <a:rPr lang="fa-IR" sz="2400" dirty="0">
                <a:solidFill>
                  <a:srgbClr val="FF0000"/>
                </a:solidFill>
                <a:cs typeface="2  Titr" panose="00000700000000000000" pitchFamily="2" charset="-78"/>
              </a:rPr>
              <a:t> گزینه </a:t>
            </a:r>
            <a:r>
              <a:rPr lang="en-US" sz="2400" dirty="0">
                <a:solidFill>
                  <a:srgbClr val="FF0000"/>
                </a:solidFill>
                <a:cs typeface="2  Titr" panose="00000700000000000000" pitchFamily="2" charset="-78"/>
              </a:rPr>
              <a:t>Favorite</a:t>
            </a:r>
            <a:r>
              <a:rPr lang="fa-IR" sz="2400" dirty="0">
                <a:solidFill>
                  <a:srgbClr val="FF0000"/>
                </a:solidFill>
                <a:cs typeface="2  Titr" panose="00000700000000000000" pitchFamily="2" charset="-78"/>
              </a:rPr>
              <a:t> : </a:t>
            </a:r>
            <a:r>
              <a:rPr lang="fa-IR" sz="2000" dirty="0" smtClean="0">
                <a:solidFill>
                  <a:srgbClr val="7030A0"/>
                </a:solidFill>
                <a:cs typeface="2  Koodak" panose="00000700000000000000" pitchFamily="2" charset="-78"/>
              </a:rPr>
              <a:t>کاربر</a:t>
            </a:r>
            <a:r>
              <a:rPr lang="fa-IR" sz="2400" dirty="0" smtClean="0">
                <a:solidFill>
                  <a:srgbClr val="7030A0"/>
                </a:solidFill>
                <a:cs typeface="2  Koodak" panose="00000700000000000000" pitchFamily="2" charset="-78"/>
              </a:rPr>
              <a:t> می تواند بعد از سر زدن به یک پایگاه ، آدرس آن را بعنوان آدرس مورد علاقه ثبت کند تا در مراجعات بعدی بدون وارد کردن آدرس پایگاه مورد نظر از اطلاعات آن استفاده کند. فشردن این دکمه لیستی از پایگاه های که قبلا به عنوان علاقه مندی ثبت شده است را نشان میدهد.</a:t>
            </a:r>
          </a:p>
          <a:p>
            <a:pPr marL="342900" indent="-342900">
              <a:buFont typeface="+mj-lt"/>
              <a:buAutoNum type="arabicPeriod"/>
            </a:pPr>
            <a:endParaRPr lang="fa-IR" sz="2400" dirty="0" smtClean="0">
              <a:solidFill>
                <a:srgbClr val="FF0000"/>
              </a:solidFill>
              <a:cs typeface="2  Titr" panose="00000700000000000000" pitchFamily="2" charset="-78"/>
            </a:endParaRPr>
          </a:p>
          <a:p>
            <a:pPr marL="342900" indent="-342900">
              <a:buFont typeface="+mj-lt"/>
              <a:buAutoNum type="arabicPeriod"/>
            </a:pPr>
            <a:r>
              <a:rPr lang="fa-IR" sz="2400" dirty="0" smtClean="0">
                <a:solidFill>
                  <a:srgbClr val="FF0000"/>
                </a:solidFill>
                <a:cs typeface="2  Titr" panose="00000700000000000000" pitchFamily="2" charset="-78"/>
              </a:rPr>
              <a:t>گزینه </a:t>
            </a:r>
            <a:r>
              <a:rPr lang="en-US" sz="2400" dirty="0">
                <a:solidFill>
                  <a:srgbClr val="FF0000"/>
                </a:solidFill>
                <a:cs typeface="2  Titr" panose="00000700000000000000" pitchFamily="2" charset="-78"/>
              </a:rPr>
              <a:t>History </a:t>
            </a:r>
            <a:r>
              <a:rPr lang="fa-IR" sz="2400" dirty="0">
                <a:solidFill>
                  <a:srgbClr val="FF0000"/>
                </a:solidFill>
                <a:cs typeface="2  Titr" panose="00000700000000000000" pitchFamily="2" charset="-78"/>
              </a:rPr>
              <a:t> : </a:t>
            </a:r>
            <a:r>
              <a:rPr lang="fa-IR" sz="2400" dirty="0" smtClean="0">
                <a:solidFill>
                  <a:srgbClr val="7030A0"/>
                </a:solidFill>
                <a:cs typeface="2  Koodak" panose="00000700000000000000" pitchFamily="2" charset="-78"/>
              </a:rPr>
              <a:t>برای مشاهده سایت هایی که در طی روز، هفته، ماه های گذشته، به آن سر زده اید. نیاز به فهرست تاریخچه دارد.</a:t>
            </a:r>
            <a:endParaRPr lang="fa-IR" sz="2400" dirty="0">
              <a:solidFill>
                <a:srgbClr val="7030A0"/>
              </a:solidFill>
              <a:cs typeface="2  Koodak" panose="00000700000000000000" pitchFamily="2" charset="-78"/>
            </a:endParaRPr>
          </a:p>
        </p:txBody>
      </p:sp>
      <p:pic>
        <p:nvPicPr>
          <p:cNvPr id="7" name="Picture 6"/>
          <p:cNvPicPr>
            <a:picLocks noChangeAspect="1"/>
          </p:cNvPicPr>
          <p:nvPr/>
        </p:nvPicPr>
        <p:blipFill>
          <a:blip r:embed="rId2" cstate="print"/>
          <a:stretch>
            <a:fillRect/>
          </a:stretch>
        </p:blipFill>
        <p:spPr>
          <a:xfrm>
            <a:off x="5364088" y="3739596"/>
            <a:ext cx="2828925" cy="2872235"/>
          </a:xfrm>
          <a:prstGeom prst="rect">
            <a:avLst/>
          </a:prstGeom>
          <a:ln>
            <a:noFill/>
          </a:ln>
          <a:effectLst>
            <a:glow rad="228600">
              <a:schemeClr val="accent6">
                <a:satMod val="175000"/>
                <a:alpha val="40000"/>
              </a:schemeClr>
            </a:glow>
            <a:outerShdw blurRad="190500" dist="228600" dir="2700000" algn="ctr">
              <a:srgbClr val="000000">
                <a:alpha val="30000"/>
              </a:srgbClr>
            </a:outerShdw>
            <a:softEdge rad="63500"/>
          </a:effectLst>
        </p:spPr>
      </p:pic>
      <p:pic>
        <p:nvPicPr>
          <p:cNvPr id="8" name="Picture 7"/>
          <p:cNvPicPr>
            <a:picLocks noChangeAspect="1"/>
          </p:cNvPicPr>
          <p:nvPr/>
        </p:nvPicPr>
        <p:blipFill>
          <a:blip r:embed="rId3" cstate="print"/>
          <a:stretch>
            <a:fillRect/>
          </a:stretch>
        </p:blipFill>
        <p:spPr>
          <a:xfrm>
            <a:off x="755576" y="3733204"/>
            <a:ext cx="2790825" cy="2847975"/>
          </a:xfrm>
          <a:prstGeom prst="rect">
            <a:avLst/>
          </a:prstGeom>
          <a:ln>
            <a:noFill/>
          </a:ln>
          <a:effectLst>
            <a:glow rad="228600">
              <a:schemeClr val="accent6">
                <a:satMod val="175000"/>
                <a:alpha val="40000"/>
              </a:schemeClr>
            </a:glow>
            <a:outerShdw blurRad="190500" dist="228600" dir="2700000" algn="ctr">
              <a:srgbClr val="000000">
                <a:alpha val="30000"/>
              </a:srgbClr>
            </a:outerShdw>
            <a:softEdge rad="63500"/>
          </a:effectLst>
        </p:spPr>
      </p:pic>
      <p:sp>
        <p:nvSpPr>
          <p:cNvPr id="9" name="Down Arrow 8"/>
          <p:cNvSpPr/>
          <p:nvPr/>
        </p:nvSpPr>
        <p:spPr>
          <a:xfrm>
            <a:off x="899592" y="3573016"/>
            <a:ext cx="1152128" cy="1100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smtClean="0">
                <a:cs typeface="2  Titr" panose="00000700000000000000" pitchFamily="2" charset="-78"/>
              </a:rPr>
              <a:t>1</a:t>
            </a:r>
            <a:endParaRPr lang="fa-IR" sz="4400" b="1" dirty="0">
              <a:cs typeface="2  Titr" panose="00000700000000000000" pitchFamily="2" charset="-78"/>
            </a:endParaRPr>
          </a:p>
        </p:txBody>
      </p:sp>
      <p:sp>
        <p:nvSpPr>
          <p:cNvPr id="10" name="Up Arrow 9"/>
          <p:cNvSpPr/>
          <p:nvPr/>
        </p:nvSpPr>
        <p:spPr>
          <a:xfrm>
            <a:off x="6777488" y="4581128"/>
            <a:ext cx="1296144" cy="10081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smtClean="0">
                <a:cs typeface="2  Titr" panose="00000700000000000000" pitchFamily="2" charset="-78"/>
              </a:rPr>
              <a:t>2</a:t>
            </a:r>
            <a:endParaRPr lang="fa-IR" sz="4400" b="1" dirty="0">
              <a:cs typeface="2  Titr" panose="00000700000000000000" pitchFamily="2" charset="-78"/>
            </a:endParaRPr>
          </a:p>
        </p:txBody>
      </p:sp>
    </p:spTree>
    <p:extLst>
      <p:ext uri="{BB962C8B-B14F-4D97-AF65-F5344CB8AC3E}">
        <p14:creationId xmlns:p14="http://schemas.microsoft.com/office/powerpoint/2010/main" xmlns="" val="27077816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anim calcmode="lin" valueType="num">
                                      <p:cBhvr>
                                        <p:cTn id="8" dur="2500" fill="hold"/>
                                        <p:tgtEl>
                                          <p:spTgt spid="2"/>
                                        </p:tgtEl>
                                        <p:attrNameLst>
                                          <p:attrName>ppt_x</p:attrName>
                                        </p:attrNameLst>
                                      </p:cBhvr>
                                      <p:tavLst>
                                        <p:tav tm="0">
                                          <p:val>
                                            <p:strVal val="#ppt_x"/>
                                          </p:val>
                                        </p:tav>
                                        <p:tav tm="100000">
                                          <p:val>
                                            <p:strVal val="#ppt_x"/>
                                          </p:val>
                                        </p:tav>
                                      </p:tavLst>
                                    </p:anim>
                                    <p:anim calcmode="lin" valueType="num">
                                      <p:cBhvr>
                                        <p:cTn id="9" dur="2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22" presetClass="entr" presetSubtype="4"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par>
                          <p:cTn id="14" fill="hold">
                            <p:stCondLst>
                              <p:cond delay="3000"/>
                            </p:stCondLst>
                            <p:childTnLst>
                              <p:par>
                                <p:cTn id="15" presetID="1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21" fill="hold">
                            <p:stCondLst>
                              <p:cond delay="4000"/>
                            </p:stCondLst>
                            <p:childTnLst>
                              <p:par>
                                <p:cTn id="22" presetID="8" presetClass="entr" presetSubtype="16"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amond(in)">
                                      <p:cBhvr>
                                        <p:cTn id="24" dur="2000"/>
                                        <p:tgtEl>
                                          <p:spTgt spid="8"/>
                                        </p:tgtEl>
                                      </p:cBhvr>
                                    </p:animEffect>
                                  </p:childTnLst>
                                </p:cTn>
                              </p:par>
                            </p:childTnLst>
                          </p:cTn>
                        </p:par>
                        <p:par>
                          <p:cTn id="25" fill="hold">
                            <p:stCondLst>
                              <p:cond delay="6000"/>
                            </p:stCondLst>
                            <p:childTnLst>
                              <p:par>
                                <p:cTn id="26" presetID="35"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anim calcmode="lin" valueType="num">
                                      <p:cBhvr>
                                        <p:cTn id="29" dur="2000" fill="hold"/>
                                        <p:tgtEl>
                                          <p:spTgt spid="9"/>
                                        </p:tgtEl>
                                        <p:attrNameLst>
                                          <p:attrName>style.rotation</p:attrName>
                                        </p:attrNameLst>
                                      </p:cBhvr>
                                      <p:tavLst>
                                        <p:tav tm="0">
                                          <p:val>
                                            <p:fltVal val="720"/>
                                          </p:val>
                                        </p:tav>
                                        <p:tav tm="100000">
                                          <p:val>
                                            <p:fltVal val="0"/>
                                          </p:val>
                                        </p:tav>
                                      </p:tavLst>
                                    </p:anim>
                                    <p:anim calcmode="lin" valueType="num">
                                      <p:cBhvr>
                                        <p:cTn id="30" dur="2000" fill="hold"/>
                                        <p:tgtEl>
                                          <p:spTgt spid="9"/>
                                        </p:tgtEl>
                                        <p:attrNameLst>
                                          <p:attrName>ppt_h</p:attrName>
                                        </p:attrNameLst>
                                      </p:cBhvr>
                                      <p:tavLst>
                                        <p:tav tm="0">
                                          <p:val>
                                            <p:fltVal val="0"/>
                                          </p:val>
                                        </p:tav>
                                        <p:tav tm="100000">
                                          <p:val>
                                            <p:strVal val="#ppt_h"/>
                                          </p:val>
                                        </p:tav>
                                      </p:tavLst>
                                    </p:anim>
                                    <p:anim calcmode="lin" valueType="num">
                                      <p:cBhvr>
                                        <p:cTn id="31"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108520" y="0"/>
            <a:ext cx="9252520" cy="6858000"/>
          </a:xfrm>
          <a:prstGeom prst="rect">
            <a:avLst/>
          </a:prstGeom>
        </p:spPr>
      </p:pic>
      <p:sp>
        <p:nvSpPr>
          <p:cNvPr id="5" name="Rectangle 4"/>
          <p:cNvSpPr/>
          <p:nvPr/>
        </p:nvSpPr>
        <p:spPr>
          <a:xfrm>
            <a:off x="6156176" y="116632"/>
            <a:ext cx="2843808" cy="63709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a-IR" sz="2400" dirty="0">
                <a:solidFill>
                  <a:srgbClr val="FF0000"/>
                </a:solidFill>
                <a:cs typeface="2  Titr" panose="00000700000000000000" pitchFamily="2" charset="-78"/>
              </a:rPr>
              <a:t>موتور های جستجو</a:t>
            </a:r>
          </a:p>
          <a:p>
            <a:endParaRPr lang="fa-IR" sz="2400" dirty="0">
              <a:solidFill>
                <a:srgbClr val="FF0000"/>
              </a:solidFill>
              <a:cs typeface="2  Titr" panose="00000700000000000000" pitchFamily="2" charset="-78"/>
            </a:endParaRPr>
          </a:p>
          <a:p>
            <a:pPr algn="ctr"/>
            <a:r>
              <a:rPr lang="fa-IR" dirty="0">
                <a:solidFill>
                  <a:schemeClr val="bg1"/>
                </a:solidFill>
                <a:cs typeface="2  Koodak" panose="00000700000000000000" pitchFamily="2" charset="-78"/>
              </a:rPr>
              <a:t>موتورهای جستجو برنامه هایی هستند که صفحات وب را بررسی و تمام یا قسمتی از متن را در یک بانک اطلاعاتی یا فهرستی که شما امکان دستیابی به آن را داشته باشید قرار میدهند. مشهورترین پایگاه جستجوی اینترنتی، پایگاه گوگل با آدرس </a:t>
            </a:r>
            <a:r>
              <a:rPr lang="en-US" dirty="0">
                <a:solidFill>
                  <a:schemeClr val="bg1"/>
                </a:solidFill>
                <a:cs typeface="2  Koodak" panose="00000700000000000000" pitchFamily="2" charset="-78"/>
                <a:hlinkClick r:id="rId3"/>
              </a:rPr>
              <a:t>www.google.com</a:t>
            </a:r>
            <a:r>
              <a:rPr lang="fa-IR" dirty="0">
                <a:solidFill>
                  <a:schemeClr val="bg1"/>
                </a:solidFill>
                <a:cs typeface="2  Koodak" panose="00000700000000000000" pitchFamily="2" charset="-78"/>
              </a:rPr>
              <a:t> برای پیدا کردن اطلاعات مورد نظر در اینترنتد کافی است سرفصل های موضوعی جستجوی خود را در قالب عبارت های جستجو مشخص کنید و آنگاه جستجوی خود را آغاز کنید. تمام پایگاه های جستجوی اینترنتی  کادری را در اختیار کاربر قرار میدهند که میتواند عبارت جستجو را وارد کرده و نتیجه را در قالب لیستی از اطلاعات مرتبط دریافت کند.</a:t>
            </a:r>
          </a:p>
        </p:txBody>
      </p:sp>
    </p:spTree>
    <p:extLst>
      <p:ext uri="{BB962C8B-B14F-4D97-AF65-F5344CB8AC3E}">
        <p14:creationId xmlns:p14="http://schemas.microsoft.com/office/powerpoint/2010/main" xmlns="" val="7248568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308324"/>
          </a:xfrm>
          <a:prstGeom prst="rect">
            <a:avLst/>
          </a:prstGeom>
        </p:spPr>
        <p:style>
          <a:lnRef idx="3">
            <a:schemeClr val="lt1"/>
          </a:lnRef>
          <a:fillRef idx="1">
            <a:schemeClr val="dk1"/>
          </a:fillRef>
          <a:effectRef idx="1">
            <a:schemeClr val="dk1"/>
          </a:effectRef>
          <a:fontRef idx="minor">
            <a:schemeClr val="lt1"/>
          </a:fontRef>
        </p:style>
        <p:txBody>
          <a:bodyPr wrap="square" rtlCol="1">
            <a:spAutoFit/>
          </a:bodyPr>
          <a:lstStyle/>
          <a:p>
            <a:r>
              <a:rPr lang="fa-IR" sz="2400" dirty="0" smtClean="0">
                <a:solidFill>
                  <a:srgbClr val="FF0000"/>
                </a:solidFill>
                <a:cs typeface="2  Titr" panose="00000700000000000000" pitchFamily="2" charset="-78"/>
              </a:rPr>
              <a:t>جستجو در اینترنت</a:t>
            </a:r>
          </a:p>
          <a:p>
            <a:r>
              <a:rPr lang="fa-IR" sz="2000" dirty="0" smtClean="0">
                <a:solidFill>
                  <a:srgbClr val="00B0F0"/>
                </a:solidFill>
                <a:cs typeface="2  Koodak" panose="00000700000000000000" pitchFamily="2" charset="-78"/>
              </a:rPr>
              <a:t>مهمترین مرحله جستجو انتخاب عبارت جستجو است. هر قدر عبارت دقیق تر و مناسب تر انتخاب شود، امکان دریافت نتیجه مورد نظر بیشتر است. </a:t>
            </a:r>
          </a:p>
          <a:p>
            <a:r>
              <a:rPr lang="fa-IR" sz="2000" dirty="0" smtClean="0">
                <a:solidFill>
                  <a:srgbClr val="00B0F0"/>
                </a:solidFill>
                <a:cs typeface="2  Koodak" panose="00000700000000000000" pitchFamily="2" charset="-78"/>
              </a:rPr>
              <a:t>برای اینکه اطلاعات جستجو شده در پنجره ای مستقل نمایش داده شود و نتیجه جستجو نیز در پنجره قبلی خود نمایش داده شود</a:t>
            </a:r>
            <a:r>
              <a:rPr lang="fa-IR" sz="2000" dirty="0">
                <a:solidFill>
                  <a:srgbClr val="00B0F0"/>
                </a:solidFill>
                <a:cs typeface="2  Koodak" panose="00000700000000000000" pitchFamily="2" charset="-78"/>
              </a:rPr>
              <a:t> </a:t>
            </a:r>
            <a:r>
              <a:rPr lang="fa-IR" sz="2000" dirty="0" smtClean="0">
                <a:solidFill>
                  <a:srgbClr val="00B0F0"/>
                </a:solidFill>
                <a:cs typeface="2  Koodak" panose="00000700000000000000" pitchFamily="2" charset="-78"/>
              </a:rPr>
              <a:t>:</a:t>
            </a:r>
          </a:p>
          <a:p>
            <a:r>
              <a:rPr lang="fa-IR" sz="2000" dirty="0" smtClean="0">
                <a:solidFill>
                  <a:srgbClr val="00B0F0"/>
                </a:solidFill>
                <a:cs typeface="2  Koodak" panose="00000700000000000000" pitchFamily="2" charset="-78"/>
              </a:rPr>
              <a:t> </a:t>
            </a:r>
            <a:r>
              <a:rPr lang="fa-IR" sz="2000" dirty="0" smtClean="0">
                <a:solidFill>
                  <a:schemeClr val="tx1"/>
                </a:solidFill>
                <a:cs typeface="2  Koodak" panose="00000700000000000000" pitchFamily="2" charset="-78"/>
              </a:rPr>
              <a:t>1- با کلیک راست ماوس خود و سپس گزینه </a:t>
            </a:r>
            <a:r>
              <a:rPr lang="en-US" sz="2000" dirty="0" smtClean="0">
                <a:solidFill>
                  <a:schemeClr val="tx1"/>
                </a:solidFill>
                <a:cs typeface="2  Koodak" panose="00000700000000000000" pitchFamily="2" charset="-78"/>
              </a:rPr>
              <a:t>Open in new tab</a:t>
            </a:r>
            <a:r>
              <a:rPr lang="fa-IR" sz="2000" dirty="0" smtClean="0">
                <a:solidFill>
                  <a:schemeClr val="tx1"/>
                </a:solidFill>
                <a:cs typeface="2  Koodak" panose="00000700000000000000" pitchFamily="2" charset="-78"/>
              </a:rPr>
              <a:t>  را کلیک کنید</a:t>
            </a:r>
          </a:p>
          <a:p>
            <a:r>
              <a:rPr lang="fa-IR" sz="2000" dirty="0" smtClean="0">
                <a:solidFill>
                  <a:schemeClr val="tx1"/>
                </a:solidFill>
                <a:cs typeface="2  Koodak" panose="00000700000000000000" pitchFamily="2" charset="-78"/>
              </a:rPr>
              <a:t>2- پنجره ای مستقل نمایش داده میشود.</a:t>
            </a:r>
            <a:endParaRPr lang="fa-IR" sz="2000" dirty="0">
              <a:solidFill>
                <a:schemeClr val="tx1"/>
              </a:solidFill>
              <a:cs typeface="2  Koodak" panose="00000700000000000000" pitchFamily="2" charset="-78"/>
            </a:endParaRPr>
          </a:p>
        </p:txBody>
      </p:sp>
      <p:pic>
        <p:nvPicPr>
          <p:cNvPr id="3" name="Picture 2"/>
          <p:cNvPicPr>
            <a:picLocks noChangeAspect="1"/>
          </p:cNvPicPr>
          <p:nvPr/>
        </p:nvPicPr>
        <p:blipFill>
          <a:blip r:embed="rId2" cstate="print"/>
          <a:stretch>
            <a:fillRect/>
          </a:stretch>
        </p:blipFill>
        <p:spPr>
          <a:xfrm>
            <a:off x="23903" y="2499224"/>
            <a:ext cx="4932040" cy="4221088"/>
          </a:xfrm>
          <a:prstGeom prst="rect">
            <a:avLst/>
          </a:prstGeom>
        </p:spPr>
      </p:pic>
      <p:sp>
        <p:nvSpPr>
          <p:cNvPr id="5" name="Down Arrow 4"/>
          <p:cNvSpPr/>
          <p:nvPr/>
        </p:nvSpPr>
        <p:spPr>
          <a:xfrm>
            <a:off x="2987824" y="3439157"/>
            <a:ext cx="1080120" cy="122413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a:cs typeface="2  Titr" panose="00000700000000000000" pitchFamily="2" charset="-78"/>
              </a:rPr>
              <a:t>1</a:t>
            </a:r>
          </a:p>
        </p:txBody>
      </p:sp>
      <p:pic>
        <p:nvPicPr>
          <p:cNvPr id="6" name="Picture 5"/>
          <p:cNvPicPr>
            <a:picLocks noChangeAspect="1"/>
          </p:cNvPicPr>
          <p:nvPr/>
        </p:nvPicPr>
        <p:blipFill>
          <a:blip r:embed="rId3" cstate="print"/>
          <a:stretch>
            <a:fillRect/>
          </a:stretch>
        </p:blipFill>
        <p:spPr>
          <a:xfrm>
            <a:off x="4572000" y="2499601"/>
            <a:ext cx="4608512" cy="4220711"/>
          </a:xfrm>
          <a:prstGeom prst="rect">
            <a:avLst/>
          </a:prstGeom>
        </p:spPr>
      </p:pic>
      <p:sp>
        <p:nvSpPr>
          <p:cNvPr id="8" name="Up Arrow 7"/>
          <p:cNvSpPr/>
          <p:nvPr/>
        </p:nvSpPr>
        <p:spPr>
          <a:xfrm>
            <a:off x="7658801" y="2708920"/>
            <a:ext cx="1008112" cy="108012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a:cs typeface="2  Titr" panose="00000700000000000000" pitchFamily="2" charset="-78"/>
              </a:rPr>
              <a:t>2</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1">
            <a:spAutoFit/>
          </a:bodyPr>
          <a:lstStyle/>
          <a:p>
            <a:r>
              <a:rPr lang="fa-IR" sz="2800" dirty="0" smtClean="0">
                <a:solidFill>
                  <a:srgbClr val="FF0000"/>
                </a:solidFill>
                <a:cs typeface="2  Titr" panose="00000700000000000000" pitchFamily="2" charset="-78"/>
              </a:rPr>
              <a:t>پست الکترونیکی</a:t>
            </a:r>
          </a:p>
          <a:p>
            <a:r>
              <a:rPr lang="fa-IR" sz="2400" dirty="0" smtClean="0">
                <a:cs typeface="2  Titr" panose="00000700000000000000" pitchFamily="2" charset="-78"/>
              </a:rPr>
              <a:t>ایجاد یک آدرس پست الکترونیکی</a:t>
            </a:r>
          </a:p>
          <a:p>
            <a:r>
              <a:rPr lang="fa-IR" sz="2400" dirty="0" smtClean="0">
                <a:cs typeface="2  Koodak" panose="00000700000000000000" pitchFamily="2" charset="-78"/>
              </a:rPr>
              <a:t>پایگاه های مختلف خدمات پست الکترونیکی:</a:t>
            </a:r>
          </a:p>
          <a:p>
            <a:pPr marL="457200" indent="-457200">
              <a:buFont typeface="Wingdings" panose="05000000000000000000" pitchFamily="2" charset="2"/>
              <a:buChar char="q"/>
            </a:pPr>
            <a:r>
              <a:rPr lang="en-US" sz="2800" dirty="0" smtClean="0">
                <a:solidFill>
                  <a:srgbClr val="FFFF00"/>
                </a:solidFill>
              </a:rPr>
              <a:t>http:/mail.yahoo.com</a:t>
            </a:r>
          </a:p>
          <a:p>
            <a:pPr marL="457200" indent="-457200">
              <a:buFont typeface="Wingdings" panose="05000000000000000000" pitchFamily="2" charset="2"/>
              <a:buChar char="q"/>
            </a:pPr>
            <a:r>
              <a:rPr lang="en-US" sz="2800" dirty="0" smtClean="0">
                <a:solidFill>
                  <a:srgbClr val="FFFF00"/>
                </a:solidFill>
              </a:rPr>
              <a:t>http:/gmail.com</a:t>
            </a:r>
          </a:p>
          <a:p>
            <a:pPr marL="457200" indent="-457200">
              <a:buFont typeface="Wingdings" panose="05000000000000000000" pitchFamily="2" charset="2"/>
              <a:buChar char="q"/>
            </a:pPr>
            <a:r>
              <a:rPr lang="en-US" sz="2800" dirty="0" smtClean="0">
                <a:solidFill>
                  <a:srgbClr val="FFFF00"/>
                </a:solidFill>
              </a:rPr>
              <a:t>http:/www.Hotmail.com</a:t>
            </a:r>
          </a:p>
          <a:p>
            <a:pPr marL="457200" indent="-457200">
              <a:buFont typeface="Wingdings" panose="05000000000000000000" pitchFamily="2" charset="2"/>
              <a:buChar char="q"/>
            </a:pPr>
            <a:r>
              <a:rPr lang="en-US" sz="2800" dirty="0" smtClean="0">
                <a:solidFill>
                  <a:srgbClr val="FFFF00"/>
                </a:solidFill>
              </a:rPr>
              <a:t>http:/www.email.com</a:t>
            </a:r>
          </a:p>
          <a:p>
            <a:pPr marL="457200" indent="-457200">
              <a:buFont typeface="Wingdings" panose="05000000000000000000" pitchFamily="2" charset="2"/>
              <a:buChar char="q"/>
            </a:pPr>
            <a:r>
              <a:rPr lang="en-US" sz="2800" dirty="0" smtClean="0">
                <a:solidFill>
                  <a:srgbClr val="FFFF00"/>
                </a:solidFill>
              </a:rPr>
              <a:t>http:/www.noavar.com</a:t>
            </a:r>
            <a:endParaRPr lang="fa-IR" sz="2800" dirty="0" smtClean="0">
              <a:solidFill>
                <a:srgbClr val="FFFF00"/>
              </a:solidFill>
            </a:endParaRPr>
          </a:p>
          <a:p>
            <a:endParaRPr lang="fa-IR" sz="2800" dirty="0" smtClean="0">
              <a:solidFill>
                <a:srgbClr val="00B0F0"/>
              </a:solidFill>
              <a:cs typeface="2  Koodak" panose="00000700000000000000" pitchFamily="2" charset="-78"/>
            </a:endParaRPr>
          </a:p>
          <a:p>
            <a:r>
              <a:rPr lang="fa-IR" sz="2800" dirty="0" smtClean="0">
                <a:solidFill>
                  <a:srgbClr val="00B0F0"/>
                </a:solidFill>
                <a:cs typeface="2  Koodak" panose="00000700000000000000" pitchFamily="2" charset="-78"/>
              </a:rPr>
              <a:t>برای استفاده از پست الکترونیکی لازم است عضو آن پایگاه شوید و یک آدرس منحصر به فرد برای خود ایجاد کنید. در اینجا روش کار را با استفاده از پایگاه </a:t>
            </a:r>
            <a:r>
              <a:rPr lang="en-US" sz="2800" dirty="0" smtClean="0">
                <a:solidFill>
                  <a:srgbClr val="00B0F0"/>
                </a:solidFill>
                <a:cs typeface="2  Koodak" panose="00000700000000000000" pitchFamily="2" charset="-78"/>
              </a:rPr>
              <a:t>http:/gmail.com</a:t>
            </a:r>
            <a:r>
              <a:rPr lang="fa-IR" sz="2800" dirty="0" smtClean="0">
                <a:solidFill>
                  <a:srgbClr val="00B0F0"/>
                </a:solidFill>
                <a:cs typeface="2  Koodak" panose="00000700000000000000" pitchFamily="2" charset="-78"/>
              </a:rPr>
              <a:t> توضیح میدهیم:</a:t>
            </a:r>
          </a:p>
          <a:p>
            <a:endParaRPr lang="fa-IR" sz="2800" dirty="0">
              <a:solidFill>
                <a:srgbClr val="FFFF00"/>
              </a:solidFill>
            </a:endParaRPr>
          </a:p>
          <a:p>
            <a:endParaRPr lang="fa-IR" sz="2800" dirty="0" smtClean="0">
              <a:solidFill>
                <a:srgbClr val="FFFF00"/>
              </a:solidFill>
            </a:endParaRPr>
          </a:p>
          <a:p>
            <a:endParaRPr lang="fa-IR" sz="2800" dirty="0">
              <a:solidFill>
                <a:srgbClr val="FFFF00"/>
              </a:solidFill>
            </a:endParaRPr>
          </a:p>
          <a:p>
            <a:r>
              <a:rPr lang="fa-IR" sz="2800" dirty="0" smtClean="0">
                <a:solidFill>
                  <a:srgbClr val="FF0000"/>
                </a:solidFill>
                <a:cs typeface="2  Titr" panose="00000700000000000000" pitchFamily="2" charset="-78"/>
              </a:rPr>
              <a:t>توضیح ایجاد پست الکترونیکی در اسلید بعدی...</a:t>
            </a:r>
          </a:p>
        </p:txBody>
      </p:sp>
    </p:spTree>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75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75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2">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75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75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6" dur="75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75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750" tmFilter="0,0; .5, 1; 1, 1"/>
                                        <p:tgtEl>
                                          <p:spTgt spid="2">
                                            <p:txEl>
                                              <p:pRg st="1" end="1"/>
                                            </p:txEl>
                                          </p:spTgt>
                                        </p:tgtEl>
                                      </p:cBhvr>
                                    </p:animEffect>
                                  </p:childTnLst>
                                </p:cTn>
                              </p:par>
                              <p:par>
                                <p:cTn id="19" presetID="41" presetClass="entr" presetSubtype="0" fill="hold" nodeType="withEffect">
                                  <p:stCondLst>
                                    <p:cond delay="0"/>
                                  </p:stCondLst>
                                  <p:iterate type="lt">
                                    <p:tmPct val="10000"/>
                                  </p:iterate>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75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75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23" dur="75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75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750" tmFilter="0,0; .5, 1; 1, 1"/>
                                        <p:tgtEl>
                                          <p:spTgt spid="2">
                                            <p:txEl>
                                              <p:pRg st="2" end="2"/>
                                            </p:txEl>
                                          </p:spTgt>
                                        </p:tgtEl>
                                      </p:cBhvr>
                                    </p:animEffect>
                                  </p:childTnLst>
                                </p:cTn>
                              </p:par>
                              <p:par>
                                <p:cTn id="26" presetID="41" presetClass="entr" presetSubtype="0" fill="hold" nodeType="withEffect">
                                  <p:stCondLst>
                                    <p:cond delay="0"/>
                                  </p:stCondLst>
                                  <p:iterate type="lt">
                                    <p:tmPct val="10000"/>
                                  </p:iterate>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75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75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30" dur="75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75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750" tmFilter="0,0; .5, 1; 1, 1"/>
                                        <p:tgtEl>
                                          <p:spTgt spid="2">
                                            <p:txEl>
                                              <p:pRg st="3" end="3"/>
                                            </p:txEl>
                                          </p:spTgt>
                                        </p:tgtEl>
                                      </p:cBhvr>
                                    </p:animEffect>
                                  </p:childTnLst>
                                </p:cTn>
                              </p:par>
                              <p:par>
                                <p:cTn id="33" presetID="41" presetClass="entr" presetSubtype="0" fill="hold" nodeType="withEffect">
                                  <p:stCondLst>
                                    <p:cond delay="0"/>
                                  </p:stCondLst>
                                  <p:iterate type="lt">
                                    <p:tmPct val="10000"/>
                                  </p:iterate>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75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75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37" dur="75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75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750" tmFilter="0,0; .5, 1; 1, 1"/>
                                        <p:tgtEl>
                                          <p:spTgt spid="2">
                                            <p:txEl>
                                              <p:pRg st="4" end="4"/>
                                            </p:txEl>
                                          </p:spTgt>
                                        </p:tgtEl>
                                      </p:cBhvr>
                                    </p:animEffect>
                                  </p:childTnLst>
                                </p:cTn>
                              </p:par>
                              <p:par>
                                <p:cTn id="40" presetID="41" presetClass="entr" presetSubtype="0" fill="hold" nodeType="withEffect">
                                  <p:stCondLst>
                                    <p:cond delay="0"/>
                                  </p:stCondLst>
                                  <p:iterate type="lt">
                                    <p:tmPct val="10000"/>
                                  </p:iterate>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750" fill="hold"/>
                                        <p:tgtEl>
                                          <p:spTgt spid="2">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750" fill="hold"/>
                                        <p:tgtEl>
                                          <p:spTgt spid="2">
                                            <p:txEl>
                                              <p:pRg st="5" end="5"/>
                                            </p:txEl>
                                          </p:spTgt>
                                        </p:tgtEl>
                                        <p:attrNameLst>
                                          <p:attrName>ppt_y</p:attrName>
                                        </p:attrNameLst>
                                      </p:cBhvr>
                                      <p:tavLst>
                                        <p:tav tm="0">
                                          <p:val>
                                            <p:strVal val="#ppt_y"/>
                                          </p:val>
                                        </p:tav>
                                        <p:tav tm="100000">
                                          <p:val>
                                            <p:strVal val="#ppt_y"/>
                                          </p:val>
                                        </p:tav>
                                      </p:tavLst>
                                    </p:anim>
                                    <p:anim calcmode="lin" valueType="num">
                                      <p:cBhvr>
                                        <p:cTn id="44" dur="750" fill="hold"/>
                                        <p:tgtEl>
                                          <p:spTgt spid="2">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750" fill="hold"/>
                                        <p:tgtEl>
                                          <p:spTgt spid="2">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750" tmFilter="0,0; .5, 1; 1, 1"/>
                                        <p:tgtEl>
                                          <p:spTgt spid="2">
                                            <p:txEl>
                                              <p:pRg st="5" end="5"/>
                                            </p:txEl>
                                          </p:spTgt>
                                        </p:tgtEl>
                                      </p:cBhvr>
                                    </p:animEffect>
                                  </p:childTnLst>
                                </p:cTn>
                              </p:par>
                              <p:par>
                                <p:cTn id="47" presetID="41" presetClass="entr" presetSubtype="0" fill="hold" nodeType="withEffect">
                                  <p:stCondLst>
                                    <p:cond delay="0"/>
                                  </p:stCondLst>
                                  <p:iterate type="lt">
                                    <p:tmPct val="10000"/>
                                  </p:iterate>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750" fill="hold"/>
                                        <p:tgtEl>
                                          <p:spTgt spid="2">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750" fill="hold"/>
                                        <p:tgtEl>
                                          <p:spTgt spid="2">
                                            <p:txEl>
                                              <p:pRg st="6" end="6"/>
                                            </p:txEl>
                                          </p:spTgt>
                                        </p:tgtEl>
                                        <p:attrNameLst>
                                          <p:attrName>ppt_y</p:attrName>
                                        </p:attrNameLst>
                                      </p:cBhvr>
                                      <p:tavLst>
                                        <p:tav tm="0">
                                          <p:val>
                                            <p:strVal val="#ppt_y"/>
                                          </p:val>
                                        </p:tav>
                                        <p:tav tm="100000">
                                          <p:val>
                                            <p:strVal val="#ppt_y"/>
                                          </p:val>
                                        </p:tav>
                                      </p:tavLst>
                                    </p:anim>
                                    <p:anim calcmode="lin" valueType="num">
                                      <p:cBhvr>
                                        <p:cTn id="51" dur="750" fill="hold"/>
                                        <p:tgtEl>
                                          <p:spTgt spid="2">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750" fill="hold"/>
                                        <p:tgtEl>
                                          <p:spTgt spid="2">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750" tmFilter="0,0; .5, 1; 1, 1"/>
                                        <p:tgtEl>
                                          <p:spTgt spid="2">
                                            <p:txEl>
                                              <p:pRg st="6" end="6"/>
                                            </p:txEl>
                                          </p:spTgt>
                                        </p:tgtEl>
                                      </p:cBhvr>
                                    </p:animEffect>
                                  </p:childTnLst>
                                </p:cTn>
                              </p:par>
                              <p:par>
                                <p:cTn id="54" presetID="41" presetClass="entr" presetSubtype="0" fill="hold" nodeType="withEffect">
                                  <p:stCondLst>
                                    <p:cond delay="0"/>
                                  </p:stCondLst>
                                  <p:iterate type="lt">
                                    <p:tmPct val="10000"/>
                                  </p:iterate>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750" fill="hold"/>
                                        <p:tgtEl>
                                          <p:spTgt spid="2">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57" dur="750" fill="hold"/>
                                        <p:tgtEl>
                                          <p:spTgt spid="2">
                                            <p:txEl>
                                              <p:pRg st="7" end="7"/>
                                            </p:txEl>
                                          </p:spTgt>
                                        </p:tgtEl>
                                        <p:attrNameLst>
                                          <p:attrName>ppt_y</p:attrName>
                                        </p:attrNameLst>
                                      </p:cBhvr>
                                      <p:tavLst>
                                        <p:tav tm="0">
                                          <p:val>
                                            <p:strVal val="#ppt_y"/>
                                          </p:val>
                                        </p:tav>
                                        <p:tav tm="100000">
                                          <p:val>
                                            <p:strVal val="#ppt_y"/>
                                          </p:val>
                                        </p:tav>
                                      </p:tavLst>
                                    </p:anim>
                                    <p:anim calcmode="lin" valueType="num">
                                      <p:cBhvr>
                                        <p:cTn id="58" dur="750" fill="hold"/>
                                        <p:tgtEl>
                                          <p:spTgt spid="2">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9" dur="750" fill="hold"/>
                                        <p:tgtEl>
                                          <p:spTgt spid="2">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0" dur="750" tmFilter="0,0; .5, 1; 1, 1"/>
                                        <p:tgtEl>
                                          <p:spTgt spid="2">
                                            <p:txEl>
                                              <p:pRg st="7" end="7"/>
                                            </p:txEl>
                                          </p:spTgt>
                                        </p:tgtEl>
                                      </p:cBhvr>
                                    </p:animEffect>
                                  </p:childTnLst>
                                </p:cTn>
                              </p:par>
                              <p:par>
                                <p:cTn id="61" presetID="41" presetClass="entr" presetSubtype="0" fill="hold" nodeType="withEffect">
                                  <p:stCondLst>
                                    <p:cond delay="0"/>
                                  </p:stCondLst>
                                  <p:iterate type="lt">
                                    <p:tmPct val="10000"/>
                                  </p:iterate>
                                  <p:childTnLst>
                                    <p:set>
                                      <p:cBhvr>
                                        <p:cTn id="62" dur="1" fill="hold">
                                          <p:stCondLst>
                                            <p:cond delay="0"/>
                                          </p:stCondLst>
                                        </p:cTn>
                                        <p:tgtEl>
                                          <p:spTgt spid="2">
                                            <p:txEl>
                                              <p:pRg st="9" end="9"/>
                                            </p:txEl>
                                          </p:spTgt>
                                        </p:tgtEl>
                                        <p:attrNameLst>
                                          <p:attrName>style.visibility</p:attrName>
                                        </p:attrNameLst>
                                      </p:cBhvr>
                                      <p:to>
                                        <p:strVal val="visible"/>
                                      </p:to>
                                    </p:set>
                                    <p:anim calcmode="lin" valueType="num">
                                      <p:cBhvr>
                                        <p:cTn id="63" dur="750" fill="hold"/>
                                        <p:tgtEl>
                                          <p:spTgt spid="2">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750" fill="hold"/>
                                        <p:tgtEl>
                                          <p:spTgt spid="2">
                                            <p:txEl>
                                              <p:pRg st="9" end="9"/>
                                            </p:txEl>
                                          </p:spTgt>
                                        </p:tgtEl>
                                        <p:attrNameLst>
                                          <p:attrName>ppt_y</p:attrName>
                                        </p:attrNameLst>
                                      </p:cBhvr>
                                      <p:tavLst>
                                        <p:tav tm="0">
                                          <p:val>
                                            <p:strVal val="#ppt_y"/>
                                          </p:val>
                                        </p:tav>
                                        <p:tav tm="100000">
                                          <p:val>
                                            <p:strVal val="#ppt_y"/>
                                          </p:val>
                                        </p:tav>
                                      </p:tavLst>
                                    </p:anim>
                                    <p:anim calcmode="lin" valueType="num">
                                      <p:cBhvr>
                                        <p:cTn id="65" dur="750" fill="hold"/>
                                        <p:tgtEl>
                                          <p:spTgt spid="2">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750" fill="hold"/>
                                        <p:tgtEl>
                                          <p:spTgt spid="2">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750" tmFilter="0,0; .5, 1; 1, 1"/>
                                        <p:tgtEl>
                                          <p:spTgt spid="2">
                                            <p:txEl>
                                              <p:pRg st="9" end="9"/>
                                            </p:txEl>
                                          </p:spTgt>
                                        </p:tgtEl>
                                      </p:cBhvr>
                                    </p:animEffect>
                                  </p:childTnLst>
                                </p:cTn>
                              </p:par>
                              <p:par>
                                <p:cTn id="68" presetID="41" presetClass="entr" presetSubtype="0" fill="hold" nodeType="withEffect">
                                  <p:stCondLst>
                                    <p:cond delay="0"/>
                                  </p:stCondLst>
                                  <p:iterate type="lt">
                                    <p:tmPct val="10000"/>
                                  </p:iterate>
                                  <p:childTnLst>
                                    <p:set>
                                      <p:cBhvr>
                                        <p:cTn id="69" dur="1" fill="hold">
                                          <p:stCondLst>
                                            <p:cond delay="0"/>
                                          </p:stCondLst>
                                        </p:cTn>
                                        <p:tgtEl>
                                          <p:spTgt spid="2">
                                            <p:txEl>
                                              <p:pRg st="13" end="13"/>
                                            </p:txEl>
                                          </p:spTgt>
                                        </p:tgtEl>
                                        <p:attrNameLst>
                                          <p:attrName>style.visibility</p:attrName>
                                        </p:attrNameLst>
                                      </p:cBhvr>
                                      <p:to>
                                        <p:strVal val="visible"/>
                                      </p:to>
                                    </p:set>
                                    <p:anim calcmode="lin" valueType="num">
                                      <p:cBhvr>
                                        <p:cTn id="70" dur="750" fill="hold"/>
                                        <p:tgtEl>
                                          <p:spTgt spid="2">
                                            <p:txEl>
                                              <p:pRg st="13" end="13"/>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750" fill="hold"/>
                                        <p:tgtEl>
                                          <p:spTgt spid="2">
                                            <p:txEl>
                                              <p:pRg st="13" end="13"/>
                                            </p:txEl>
                                          </p:spTgt>
                                        </p:tgtEl>
                                        <p:attrNameLst>
                                          <p:attrName>ppt_y</p:attrName>
                                        </p:attrNameLst>
                                      </p:cBhvr>
                                      <p:tavLst>
                                        <p:tav tm="0">
                                          <p:val>
                                            <p:strVal val="#ppt_y"/>
                                          </p:val>
                                        </p:tav>
                                        <p:tav tm="100000">
                                          <p:val>
                                            <p:strVal val="#ppt_y"/>
                                          </p:val>
                                        </p:tav>
                                      </p:tavLst>
                                    </p:anim>
                                    <p:anim calcmode="lin" valueType="num">
                                      <p:cBhvr>
                                        <p:cTn id="72" dur="750" fill="hold"/>
                                        <p:tgtEl>
                                          <p:spTgt spid="2">
                                            <p:txEl>
                                              <p:pRg st="13" end="1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750" fill="hold"/>
                                        <p:tgtEl>
                                          <p:spTgt spid="2">
                                            <p:txEl>
                                              <p:pRg st="13" end="1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750" tmFilter="0,0; .5, 1; 1, 1"/>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520" y="1124744"/>
            <a:ext cx="9252520" cy="4339650"/>
          </a:xfrm>
          <a:prstGeom prst="rect">
            <a:avLst/>
          </a:prstGeom>
          <a:noFill/>
        </p:spPr>
        <p:txBody>
          <a:bodyPr wrap="square" rtlCol="1">
            <a:spAutoFit/>
          </a:bodyPr>
          <a:lstStyle/>
          <a:p>
            <a:pPr algn="ctr"/>
            <a:r>
              <a:rPr lang="fa-IR" sz="13800" dirty="0" smtClean="0">
                <a:solidFill>
                  <a:srgbClr val="0070C0"/>
                </a:solidFill>
                <a:cs typeface="2  Aseman" panose="00000400000000000000" pitchFamily="2" charset="-78"/>
              </a:rPr>
              <a:t>آموزش شبکه جهانی </a:t>
            </a:r>
            <a:r>
              <a:rPr lang="fa-IR" sz="13800" u="sng" dirty="0" smtClean="0">
                <a:solidFill>
                  <a:srgbClr val="00B050"/>
                </a:solidFill>
                <a:cs typeface="2  Aseman" panose="00000400000000000000" pitchFamily="2" charset="-78"/>
              </a:rPr>
              <a:t>اینترنت</a:t>
            </a:r>
            <a:endParaRPr lang="fa-IR" sz="13800" u="sng" dirty="0">
              <a:solidFill>
                <a:srgbClr val="00B050"/>
              </a:solidFill>
              <a:cs typeface="2  Aseman" panose="00000400000000000000" pitchFamily="2" charset="-78"/>
            </a:endParaRPr>
          </a:p>
        </p:txBody>
      </p:sp>
    </p:spTree>
    <p:extLst>
      <p:ext uri="{BB962C8B-B14F-4D97-AF65-F5344CB8AC3E}">
        <p14:creationId xmlns:p14="http://schemas.microsoft.com/office/powerpoint/2010/main" xmlns="" val="35521025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12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761"/>
            <a:ext cx="9143999" cy="584775"/>
          </a:xfrm>
          <a:prstGeom prst="rect">
            <a:avLst/>
          </a:prstGeom>
        </p:spPr>
        <p:txBody>
          <a:bodyPr wrap="square">
            <a:spAutoFit/>
          </a:bodyPr>
          <a:lstStyle/>
          <a:p>
            <a:pPr algn="ctr"/>
            <a:r>
              <a:rPr lang="fa-IR" sz="3200" dirty="0">
                <a:cs typeface="2  Koodak" panose="00000700000000000000" pitchFamily="2" charset="-78"/>
              </a:rPr>
              <a:t>وارد پایگاه اصلی به آدرس </a:t>
            </a:r>
            <a:r>
              <a:rPr lang="en-US" sz="3200" dirty="0">
                <a:cs typeface="2  Koodak" panose="00000700000000000000" pitchFamily="2" charset="-78"/>
                <a:hlinkClick r:id="rId2"/>
              </a:rPr>
              <a:t>www.gmail.com</a:t>
            </a:r>
            <a:r>
              <a:rPr lang="fa-IR" sz="3200" dirty="0">
                <a:cs typeface="2  Koodak" panose="00000700000000000000" pitchFamily="2" charset="-78"/>
              </a:rPr>
              <a:t> شوید.</a:t>
            </a:r>
          </a:p>
        </p:txBody>
      </p:sp>
      <p:pic>
        <p:nvPicPr>
          <p:cNvPr id="4" name="Picture 3"/>
          <p:cNvPicPr>
            <a:picLocks noChangeAspect="1"/>
          </p:cNvPicPr>
          <p:nvPr/>
        </p:nvPicPr>
        <p:blipFill>
          <a:blip r:embed="rId3" cstate="print"/>
          <a:stretch>
            <a:fillRect/>
          </a:stretch>
        </p:blipFill>
        <p:spPr>
          <a:xfrm>
            <a:off x="770086" y="1133475"/>
            <a:ext cx="7344816" cy="5724525"/>
          </a:xfrm>
          <a:prstGeom prst="rect">
            <a:avLst/>
          </a:prstGeom>
        </p:spPr>
      </p:pic>
      <p:sp>
        <p:nvSpPr>
          <p:cNvPr id="5" name="Rectangle 4"/>
          <p:cNvSpPr/>
          <p:nvPr/>
        </p:nvSpPr>
        <p:spPr>
          <a:xfrm>
            <a:off x="797793" y="3068960"/>
            <a:ext cx="7317109" cy="1631216"/>
          </a:xfrm>
          <a:prstGeom prst="rect">
            <a:avLst/>
          </a:prstGeom>
        </p:spPr>
        <p:txBody>
          <a:bodyPr wrap="square">
            <a:spAutoFit/>
          </a:bodyPr>
          <a:lstStyle/>
          <a:p>
            <a:r>
              <a:rPr lang="fa-IR" sz="3600" dirty="0" smtClean="0">
                <a:solidFill>
                  <a:schemeClr val="bg1"/>
                </a:solidFill>
                <a:cs typeface="2  Titr" panose="00000700000000000000" pitchFamily="2" charset="-78"/>
              </a:rPr>
              <a:t>1- روی </a:t>
            </a:r>
            <a:r>
              <a:rPr lang="fa-IR" sz="3600" dirty="0">
                <a:solidFill>
                  <a:schemeClr val="bg1"/>
                </a:solidFill>
                <a:cs typeface="2  Titr" panose="00000700000000000000" pitchFamily="2" charset="-78"/>
              </a:rPr>
              <a:t>گزینه </a:t>
            </a:r>
            <a:r>
              <a:rPr lang="en-US" sz="3600" b="1" u="sng" dirty="0" smtClean="0">
                <a:solidFill>
                  <a:schemeClr val="bg1"/>
                </a:solidFill>
                <a:cs typeface="2  Titr" panose="00000700000000000000" pitchFamily="2" charset="-78"/>
              </a:rPr>
              <a:t>Create</a:t>
            </a:r>
            <a:r>
              <a:rPr lang="en-US" sz="3600" b="1" dirty="0" smtClean="0">
                <a:solidFill>
                  <a:schemeClr val="bg1"/>
                </a:solidFill>
                <a:cs typeface="2  Titr" panose="00000700000000000000" pitchFamily="2" charset="-78"/>
              </a:rPr>
              <a:t> </a:t>
            </a:r>
            <a:r>
              <a:rPr lang="en-US" sz="3600" b="1" u="sng" dirty="0" smtClean="0">
                <a:solidFill>
                  <a:schemeClr val="bg1"/>
                </a:solidFill>
                <a:cs typeface="2  Titr" panose="00000700000000000000" pitchFamily="2" charset="-78"/>
              </a:rPr>
              <a:t>an</a:t>
            </a:r>
            <a:r>
              <a:rPr lang="en-US" sz="3600" b="1" dirty="0" smtClean="0">
                <a:solidFill>
                  <a:schemeClr val="bg1"/>
                </a:solidFill>
                <a:cs typeface="2  Titr" panose="00000700000000000000" pitchFamily="2" charset="-78"/>
              </a:rPr>
              <a:t> </a:t>
            </a:r>
            <a:r>
              <a:rPr lang="en-US" sz="3600" b="1" u="sng" dirty="0" smtClean="0">
                <a:solidFill>
                  <a:schemeClr val="bg1"/>
                </a:solidFill>
                <a:cs typeface="2  Titr" panose="00000700000000000000" pitchFamily="2" charset="-78"/>
              </a:rPr>
              <a:t>account</a:t>
            </a:r>
            <a:r>
              <a:rPr lang="fa-IR" sz="3600" dirty="0" smtClean="0">
                <a:solidFill>
                  <a:schemeClr val="bg1"/>
                </a:solidFill>
                <a:cs typeface="2  Titr" panose="00000700000000000000" pitchFamily="2" charset="-78"/>
              </a:rPr>
              <a:t>کلیک </a:t>
            </a:r>
            <a:r>
              <a:rPr lang="fa-IR" sz="3600" dirty="0">
                <a:solidFill>
                  <a:schemeClr val="bg1"/>
                </a:solidFill>
                <a:cs typeface="2  Titr" panose="00000700000000000000" pitchFamily="2" charset="-78"/>
              </a:rPr>
              <a:t>کنید</a:t>
            </a:r>
            <a:r>
              <a:rPr lang="fa-IR" sz="3600" dirty="0" smtClean="0">
                <a:solidFill>
                  <a:schemeClr val="bg1"/>
                </a:solidFill>
                <a:cs typeface="2  Titr" panose="00000700000000000000" pitchFamily="2" charset="-78"/>
              </a:rPr>
              <a:t>.</a:t>
            </a:r>
          </a:p>
          <a:p>
            <a:endParaRPr lang="fa-IR" sz="2800" dirty="0">
              <a:solidFill>
                <a:srgbClr val="FFFF00"/>
              </a:solidFill>
              <a:cs typeface="2  Titr" panose="00000700000000000000" pitchFamily="2" charset="-78"/>
            </a:endParaRPr>
          </a:p>
        </p:txBody>
      </p:sp>
      <p:sp>
        <p:nvSpPr>
          <p:cNvPr id="6" name="Down Arrow 5"/>
          <p:cNvSpPr/>
          <p:nvPr/>
        </p:nvSpPr>
        <p:spPr>
          <a:xfrm>
            <a:off x="4355976" y="5877272"/>
            <a:ext cx="720080" cy="64807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smtClean="0">
                <a:cs typeface="2  Titr" panose="00000700000000000000" pitchFamily="2" charset="-78"/>
              </a:rPr>
              <a:t>1</a:t>
            </a:r>
            <a:endParaRPr lang="fa-IR" sz="4400" b="1" dirty="0">
              <a:cs typeface="2  Titr" panose="00000700000000000000" pitchFamily="2" charset="-78"/>
            </a:endParaRPr>
          </a:p>
        </p:txBody>
      </p:sp>
    </p:spTree>
    <p:extLst>
      <p:ext uri="{BB962C8B-B14F-4D97-AF65-F5344CB8AC3E}">
        <p14:creationId xmlns:p14="http://schemas.microsoft.com/office/powerpoint/2010/main" xmlns="" val="76570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2500"/>
                            </p:stCondLst>
                            <p:childTnLst>
                              <p:par>
                                <p:cTn id="26" presetID="25"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2200" y="32388"/>
            <a:ext cx="2771799" cy="686341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fa-IR" sz="2000" dirty="0">
                <a:solidFill>
                  <a:srgbClr val="92D050"/>
                </a:solidFill>
                <a:cs typeface="2  Koodak" panose="00000700000000000000" pitchFamily="2" charset="-78"/>
              </a:rPr>
              <a:t>در این مرحله فرمی باز میشود که لازم است کاربر اطلاعات خواسته شده را وارد آن کند. پس از تکمیل فرم، در صورتی که اشکال در اطلاعات وجود نداشته باشد، یک آدر س پست الکترونیکی با مشخصات وارد شده ایجاد میشود.</a:t>
            </a:r>
          </a:p>
          <a:p>
            <a:r>
              <a:rPr lang="fa-IR" sz="2000" dirty="0">
                <a:solidFill>
                  <a:srgbClr val="92D050"/>
                </a:solidFill>
                <a:cs typeface="2  Koodak" panose="00000700000000000000" pitchFamily="2" charset="-78"/>
              </a:rPr>
              <a:t>برای </a:t>
            </a:r>
            <a:r>
              <a:rPr lang="en-US" sz="2000" dirty="0">
                <a:solidFill>
                  <a:srgbClr val="92D050"/>
                </a:solidFill>
                <a:cs typeface="2  Koodak" panose="00000700000000000000" pitchFamily="2" charset="-78"/>
              </a:rPr>
              <a:t>ID</a:t>
            </a:r>
            <a:r>
              <a:rPr lang="fa-IR" sz="2000" dirty="0">
                <a:solidFill>
                  <a:srgbClr val="92D050"/>
                </a:solidFill>
                <a:cs typeface="2  Koodak" panose="00000700000000000000" pitchFamily="2" charset="-78"/>
              </a:rPr>
              <a:t> یا نام کاربری خود نامی را تعیین کنید که منحصر به فرد باشد و قبلا توسط افراد دیگر انتخاب نشده باشد. میتوانید از ترکیبی از اعداد و حروف استفاده کنید برای مثال : </a:t>
            </a:r>
            <a:r>
              <a:rPr lang="en-US" sz="2000" dirty="0">
                <a:solidFill>
                  <a:srgbClr val="92D050"/>
                </a:solidFill>
                <a:cs typeface="2  Koodak" panose="00000700000000000000" pitchFamily="2" charset="-78"/>
              </a:rPr>
              <a:t>mohammadjavad1372</a:t>
            </a:r>
            <a:r>
              <a:rPr lang="fa-IR" sz="2000" dirty="0">
                <a:solidFill>
                  <a:srgbClr val="92D050"/>
                </a:solidFill>
                <a:cs typeface="2  Koodak" panose="00000700000000000000" pitchFamily="2" charset="-78"/>
              </a:rPr>
              <a:t> </a:t>
            </a:r>
          </a:p>
          <a:p>
            <a:r>
              <a:rPr lang="fa-IR" sz="2000" dirty="0">
                <a:solidFill>
                  <a:srgbClr val="92D050"/>
                </a:solidFill>
                <a:cs typeface="2  Koodak" panose="00000700000000000000" pitchFamily="2" charset="-78"/>
              </a:rPr>
              <a:t>در انتخاب گذر واژه دقت کنید:</a:t>
            </a:r>
          </a:p>
          <a:p>
            <a:r>
              <a:rPr lang="fa-IR" sz="2000" dirty="0">
                <a:solidFill>
                  <a:srgbClr val="92D050"/>
                </a:solidFill>
                <a:cs typeface="2  Koodak" panose="00000700000000000000" pitchFamily="2" charset="-78"/>
              </a:rPr>
              <a:t>1- رمزی را انتخاب کنید که بعدا به راحتی بتوانید آن را بیاد آورید.</a:t>
            </a:r>
          </a:p>
          <a:p>
            <a:r>
              <a:rPr lang="fa-IR" sz="2000" dirty="0">
                <a:solidFill>
                  <a:srgbClr val="92D050"/>
                </a:solidFill>
                <a:cs typeface="2  Koodak" panose="00000700000000000000" pitchFamily="2" charset="-78"/>
              </a:rPr>
              <a:t>2- حدس زدن آن رمز برای دیگران ساده نباشد.</a:t>
            </a:r>
          </a:p>
        </p:txBody>
      </p:sp>
      <p:pic>
        <p:nvPicPr>
          <p:cNvPr id="3" name="Picture 2"/>
          <p:cNvPicPr>
            <a:picLocks noChangeAspect="1"/>
          </p:cNvPicPr>
          <p:nvPr/>
        </p:nvPicPr>
        <p:blipFill>
          <a:blip r:embed="rId2" cstate="print"/>
          <a:stretch>
            <a:fillRect/>
          </a:stretch>
        </p:blipFill>
        <p:spPr>
          <a:xfrm>
            <a:off x="5191" y="-5456"/>
            <a:ext cx="3721994" cy="7141028"/>
          </a:xfrm>
          <a:prstGeom prst="rect">
            <a:avLst/>
          </a:prstGeom>
        </p:spPr>
      </p:pic>
      <p:sp>
        <p:nvSpPr>
          <p:cNvPr id="4" name="Oval Callout 3"/>
          <p:cNvSpPr/>
          <p:nvPr/>
        </p:nvSpPr>
        <p:spPr>
          <a:xfrm>
            <a:off x="3727184" y="32388"/>
            <a:ext cx="1924936" cy="804324"/>
          </a:xfrm>
          <a:prstGeom prst="wedgeEllipseCallout">
            <a:avLst>
              <a:gd name="adj1" fmla="val -97105"/>
              <a:gd name="adj2" fmla="val -154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Titr" panose="00000700000000000000" pitchFamily="2" charset="-78"/>
              </a:rPr>
              <a:t>نوشتن نام و نام خانوادگی</a:t>
            </a:r>
            <a:endParaRPr lang="fa-IR" dirty="0">
              <a:cs typeface="2  Titr" panose="00000700000000000000" pitchFamily="2" charset="-78"/>
            </a:endParaRPr>
          </a:p>
        </p:txBody>
      </p:sp>
      <p:sp>
        <p:nvSpPr>
          <p:cNvPr id="5" name="Oval Callout 4"/>
          <p:cNvSpPr/>
          <p:nvPr/>
        </p:nvSpPr>
        <p:spPr>
          <a:xfrm>
            <a:off x="3825272" y="708034"/>
            <a:ext cx="2546928" cy="648072"/>
          </a:xfrm>
          <a:prstGeom prst="wedgeEllipseCallout">
            <a:avLst>
              <a:gd name="adj1" fmla="val -135619"/>
              <a:gd name="adj2" fmla="val -229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Koodak" panose="00000700000000000000" pitchFamily="2" charset="-78"/>
              </a:rPr>
              <a:t>نوشتن نام کاربری(</a:t>
            </a:r>
            <a:r>
              <a:rPr lang="en-US" dirty="0" smtClean="0">
                <a:cs typeface="2  Koodak" panose="00000700000000000000" pitchFamily="2" charset="-78"/>
              </a:rPr>
              <a:t>username</a:t>
            </a:r>
            <a:r>
              <a:rPr lang="fa-IR" dirty="0" smtClean="0">
                <a:cs typeface="2  Koodak" panose="00000700000000000000" pitchFamily="2" charset="-78"/>
              </a:rPr>
              <a:t>)</a:t>
            </a:r>
            <a:endParaRPr lang="fa-IR" dirty="0">
              <a:cs typeface="2  Koodak" panose="00000700000000000000" pitchFamily="2" charset="-78"/>
            </a:endParaRPr>
          </a:p>
        </p:txBody>
      </p:sp>
      <p:sp>
        <p:nvSpPr>
          <p:cNvPr id="6" name="Oval Callout 5"/>
          <p:cNvSpPr/>
          <p:nvPr/>
        </p:nvSpPr>
        <p:spPr>
          <a:xfrm>
            <a:off x="3937707" y="1303138"/>
            <a:ext cx="2546928" cy="497945"/>
          </a:xfrm>
          <a:prstGeom prst="wedgeEllipseCallout">
            <a:avLst>
              <a:gd name="adj1" fmla="val -143204"/>
              <a:gd name="adj2" fmla="val -3822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Koodak" panose="00000700000000000000" pitchFamily="2" charset="-78"/>
              </a:rPr>
              <a:t>نوشتن پسورد (رمز)</a:t>
            </a:r>
            <a:endParaRPr lang="fa-IR" dirty="0">
              <a:cs typeface="2  Koodak" panose="00000700000000000000" pitchFamily="2" charset="-78"/>
            </a:endParaRPr>
          </a:p>
        </p:txBody>
      </p:sp>
      <p:sp>
        <p:nvSpPr>
          <p:cNvPr id="7" name="Oval Callout 6"/>
          <p:cNvSpPr/>
          <p:nvPr/>
        </p:nvSpPr>
        <p:spPr>
          <a:xfrm>
            <a:off x="3920863" y="3245973"/>
            <a:ext cx="2499774" cy="749777"/>
          </a:xfrm>
          <a:prstGeom prst="wedgeEllipseCallout">
            <a:avLst>
              <a:gd name="adj1" fmla="val -132490"/>
              <a:gd name="adj2" fmla="val 1214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Koodak" panose="00000700000000000000" pitchFamily="2" charset="-78"/>
              </a:rPr>
              <a:t>آدرس یک ایمیل از قبل داشته اید</a:t>
            </a:r>
            <a:endParaRPr lang="fa-IR" dirty="0">
              <a:cs typeface="2  Koodak" panose="00000700000000000000" pitchFamily="2" charset="-78"/>
            </a:endParaRPr>
          </a:p>
        </p:txBody>
      </p:sp>
      <p:sp>
        <p:nvSpPr>
          <p:cNvPr id="8" name="Oval Callout 7"/>
          <p:cNvSpPr/>
          <p:nvPr/>
        </p:nvSpPr>
        <p:spPr>
          <a:xfrm>
            <a:off x="4733798" y="2674061"/>
            <a:ext cx="1742373" cy="648072"/>
          </a:xfrm>
          <a:prstGeom prst="wedgeEllipseCallout">
            <a:avLst>
              <a:gd name="adj1" fmla="val -159078"/>
              <a:gd name="adj2" fmla="val 3666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Koodak" panose="00000700000000000000" pitchFamily="2" charset="-78"/>
              </a:rPr>
              <a:t>شماره تلفن موبایل</a:t>
            </a:r>
            <a:endParaRPr lang="fa-IR" dirty="0">
              <a:cs typeface="2  Koodak" panose="00000700000000000000" pitchFamily="2" charset="-78"/>
            </a:endParaRPr>
          </a:p>
        </p:txBody>
      </p:sp>
      <p:sp>
        <p:nvSpPr>
          <p:cNvPr id="9" name="Oval Callout 8"/>
          <p:cNvSpPr/>
          <p:nvPr/>
        </p:nvSpPr>
        <p:spPr>
          <a:xfrm>
            <a:off x="4450764" y="4785231"/>
            <a:ext cx="1969873" cy="648072"/>
          </a:xfrm>
          <a:prstGeom prst="wedgeEllipseCallout">
            <a:avLst>
              <a:gd name="adj1" fmla="val -223942"/>
              <a:gd name="adj2" fmla="val 10423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Koodak" panose="00000700000000000000" pitchFamily="2" charset="-78"/>
              </a:rPr>
              <a:t>نام کشور خود</a:t>
            </a:r>
            <a:endParaRPr lang="fa-IR" dirty="0">
              <a:cs typeface="2  Koodak" panose="00000700000000000000" pitchFamily="2" charset="-78"/>
            </a:endParaRPr>
          </a:p>
        </p:txBody>
      </p:sp>
      <p:sp>
        <p:nvSpPr>
          <p:cNvPr id="10" name="Oval Callout 9"/>
          <p:cNvSpPr/>
          <p:nvPr/>
        </p:nvSpPr>
        <p:spPr>
          <a:xfrm>
            <a:off x="3792567" y="2359450"/>
            <a:ext cx="1092338" cy="485361"/>
          </a:xfrm>
          <a:prstGeom prst="wedgeEllipseCallout">
            <a:avLst>
              <a:gd name="adj1" fmla="val -197772"/>
              <a:gd name="adj2" fmla="val 3147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Koodak" panose="00000700000000000000" pitchFamily="2" charset="-78"/>
              </a:rPr>
              <a:t>جنسیت</a:t>
            </a:r>
            <a:endParaRPr lang="fa-IR" dirty="0">
              <a:cs typeface="2  Koodak" panose="00000700000000000000" pitchFamily="2" charset="-78"/>
            </a:endParaRPr>
          </a:p>
        </p:txBody>
      </p:sp>
      <p:sp>
        <p:nvSpPr>
          <p:cNvPr id="11" name="Oval Callout 10"/>
          <p:cNvSpPr/>
          <p:nvPr/>
        </p:nvSpPr>
        <p:spPr>
          <a:xfrm>
            <a:off x="3793135" y="1729311"/>
            <a:ext cx="2546928" cy="399055"/>
          </a:xfrm>
          <a:prstGeom prst="wedgeEllipseCallout">
            <a:avLst>
              <a:gd name="adj1" fmla="val -138653"/>
              <a:gd name="adj2" fmla="val -31712"/>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Koodak" panose="00000700000000000000" pitchFamily="2" charset="-78"/>
              </a:rPr>
              <a:t>تکرار پسورد</a:t>
            </a:r>
            <a:endParaRPr lang="fa-IR" dirty="0">
              <a:cs typeface="2  Koodak" panose="00000700000000000000" pitchFamily="2" charset="-78"/>
            </a:endParaRPr>
          </a:p>
        </p:txBody>
      </p:sp>
      <p:sp>
        <p:nvSpPr>
          <p:cNvPr id="12" name="Oval Callout 11"/>
          <p:cNvSpPr/>
          <p:nvPr/>
        </p:nvSpPr>
        <p:spPr>
          <a:xfrm>
            <a:off x="4144450" y="2107461"/>
            <a:ext cx="2546928" cy="361599"/>
          </a:xfrm>
          <a:prstGeom prst="wedgeEllipseCallout">
            <a:avLst>
              <a:gd name="adj1" fmla="val -97189"/>
              <a:gd name="adj2" fmla="val -748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Koodak" panose="00000700000000000000" pitchFamily="2" charset="-78"/>
              </a:rPr>
              <a:t>تاریخ تولد به میلادی</a:t>
            </a:r>
            <a:endParaRPr lang="fa-IR" dirty="0">
              <a:cs typeface="2  Koodak" panose="00000700000000000000" pitchFamily="2" charset="-78"/>
            </a:endParaRPr>
          </a:p>
        </p:txBody>
      </p:sp>
      <p:sp>
        <p:nvSpPr>
          <p:cNvPr id="13" name="Oval Callout 12"/>
          <p:cNvSpPr/>
          <p:nvPr/>
        </p:nvSpPr>
        <p:spPr>
          <a:xfrm>
            <a:off x="4219786" y="3970802"/>
            <a:ext cx="2291601" cy="648072"/>
          </a:xfrm>
          <a:prstGeom prst="wedgeEllipseCallout">
            <a:avLst>
              <a:gd name="adj1" fmla="val -183164"/>
              <a:gd name="adj2" fmla="val 14199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Koodak" panose="00000700000000000000" pitchFamily="2" charset="-78"/>
              </a:rPr>
              <a:t>تایپ اعداد بالا در کادر</a:t>
            </a:r>
            <a:endParaRPr lang="fa-IR" dirty="0">
              <a:cs typeface="2  Koodak" panose="00000700000000000000" pitchFamily="2" charset="-78"/>
            </a:endParaRPr>
          </a:p>
        </p:txBody>
      </p:sp>
      <p:sp>
        <p:nvSpPr>
          <p:cNvPr id="14" name="Oval Callout 13"/>
          <p:cNvSpPr/>
          <p:nvPr/>
        </p:nvSpPr>
        <p:spPr>
          <a:xfrm>
            <a:off x="4506558" y="5465710"/>
            <a:ext cx="2049042" cy="648072"/>
          </a:xfrm>
          <a:prstGeom prst="wedgeEllipseCallout">
            <a:avLst>
              <a:gd name="adj1" fmla="val -250340"/>
              <a:gd name="adj2" fmla="val 605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Koodak" panose="00000700000000000000" pitchFamily="2" charset="-78"/>
              </a:rPr>
              <a:t>موافقت کردن قوانین و ادامه...</a:t>
            </a:r>
            <a:endParaRPr lang="fa-IR" dirty="0">
              <a:cs typeface="2  Koodak" panose="00000700000000000000" pitchFamily="2" charset="-78"/>
            </a:endParaRPr>
          </a:p>
        </p:txBody>
      </p:sp>
      <p:sp>
        <p:nvSpPr>
          <p:cNvPr id="15" name="Oval Callout 14"/>
          <p:cNvSpPr/>
          <p:nvPr/>
        </p:nvSpPr>
        <p:spPr>
          <a:xfrm>
            <a:off x="4437901" y="6160061"/>
            <a:ext cx="1982736" cy="648072"/>
          </a:xfrm>
          <a:prstGeom prst="wedgeEllipseCallout">
            <a:avLst>
              <a:gd name="adj1" fmla="val -103542"/>
              <a:gd name="adj2" fmla="val 1480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Koodak" panose="00000700000000000000" pitchFamily="2" charset="-78"/>
              </a:rPr>
              <a:t>برای ادامه ثبت نام کلیک کنید</a:t>
            </a:r>
            <a:endParaRPr lang="fa-IR" dirty="0">
              <a:cs typeface="2  Koodak" panose="00000700000000000000" pitchFamily="2" charset="-78"/>
            </a:endParaRPr>
          </a:p>
        </p:txBody>
      </p:sp>
    </p:spTree>
    <p:extLst>
      <p:ext uri="{BB962C8B-B14F-4D97-AF65-F5344CB8AC3E}">
        <p14:creationId xmlns:p14="http://schemas.microsoft.com/office/powerpoint/2010/main" xmlns="" val="261955305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plus(in)">
                                      <p:cBhvr>
                                        <p:cTn id="7" dur="2000"/>
                                        <p:tgtEl>
                                          <p:spTgt spid="2">
                                            <p:txEl>
                                              <p:pRg st="0" end="0"/>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plus(in)">
                                      <p:cBhvr>
                                        <p:cTn id="10" dur="2000"/>
                                        <p:tgtEl>
                                          <p:spTgt spid="2">
                                            <p:txEl>
                                              <p:pRg st="1" end="1"/>
                                            </p:txEl>
                                          </p:spTgt>
                                        </p:tgtEl>
                                      </p:cBhvr>
                                    </p:animEffect>
                                  </p:childTnLst>
                                </p:cTn>
                              </p:par>
                              <p:par>
                                <p:cTn id="11" presetID="13"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plus(in)">
                                      <p:cBhvr>
                                        <p:cTn id="13" dur="2000"/>
                                        <p:tgtEl>
                                          <p:spTgt spid="2">
                                            <p:txEl>
                                              <p:pRg st="2" end="2"/>
                                            </p:txEl>
                                          </p:spTgt>
                                        </p:tgtEl>
                                      </p:cBhvr>
                                    </p:animEffect>
                                  </p:childTnLst>
                                </p:cTn>
                              </p:par>
                              <p:par>
                                <p:cTn id="14" presetID="13"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plus(in)">
                                      <p:cBhvr>
                                        <p:cTn id="16" dur="2000"/>
                                        <p:tgtEl>
                                          <p:spTgt spid="2">
                                            <p:txEl>
                                              <p:pRg st="3" end="3"/>
                                            </p:txEl>
                                          </p:spTgt>
                                        </p:tgtEl>
                                      </p:cBhvr>
                                    </p:animEffect>
                                  </p:childTnLst>
                                </p:cTn>
                              </p:par>
                              <p:par>
                                <p:cTn id="17" presetID="13"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plus(in)">
                                      <p:cBhvr>
                                        <p:cTn id="19" dur="2000"/>
                                        <p:tgtEl>
                                          <p:spTgt spid="2">
                                            <p:txEl>
                                              <p:pRg st="4" end="4"/>
                                            </p:txEl>
                                          </p:spTgt>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16" presetClass="entr" presetSubtype="21"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par>
                          <p:cTn id="46" fill="hold">
                            <p:stCondLst>
                              <p:cond delay="55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000"/>
                            </p:stCondLst>
                            <p:childTnLst>
                              <p:par>
                                <p:cTn id="51" presetID="6" presetClass="entr" presetSubtype="16"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circle(in)">
                                      <p:cBhvr>
                                        <p:cTn id="53" dur="2000"/>
                                        <p:tgtEl>
                                          <p:spTgt spid="10"/>
                                        </p:tgtEl>
                                      </p:cBhvr>
                                    </p:animEffect>
                                  </p:childTnLst>
                                </p:cTn>
                              </p:par>
                            </p:childTnLst>
                          </p:cTn>
                        </p:par>
                        <p:par>
                          <p:cTn id="54" fill="hold">
                            <p:stCondLst>
                              <p:cond delay="8000"/>
                            </p:stCondLst>
                            <p:childTnLst>
                              <p:par>
                                <p:cTn id="55" presetID="26"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down)">
                                      <p:cBhvr>
                                        <p:cTn id="57" dur="580">
                                          <p:stCondLst>
                                            <p:cond delay="0"/>
                                          </p:stCondLst>
                                        </p:cTn>
                                        <p:tgtEl>
                                          <p:spTgt spid="8"/>
                                        </p:tgtEl>
                                      </p:cBhvr>
                                    </p:animEffect>
                                    <p:anim calcmode="lin" valueType="num">
                                      <p:cBhvr>
                                        <p:cTn id="5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3" dur="26">
                                          <p:stCondLst>
                                            <p:cond delay="650"/>
                                          </p:stCondLst>
                                        </p:cTn>
                                        <p:tgtEl>
                                          <p:spTgt spid="8"/>
                                        </p:tgtEl>
                                      </p:cBhvr>
                                      <p:to x="100000" y="60000"/>
                                    </p:animScale>
                                    <p:animScale>
                                      <p:cBhvr>
                                        <p:cTn id="64" dur="166" decel="50000">
                                          <p:stCondLst>
                                            <p:cond delay="676"/>
                                          </p:stCondLst>
                                        </p:cTn>
                                        <p:tgtEl>
                                          <p:spTgt spid="8"/>
                                        </p:tgtEl>
                                      </p:cBhvr>
                                      <p:to x="100000" y="100000"/>
                                    </p:animScale>
                                    <p:animScale>
                                      <p:cBhvr>
                                        <p:cTn id="65" dur="26">
                                          <p:stCondLst>
                                            <p:cond delay="1312"/>
                                          </p:stCondLst>
                                        </p:cTn>
                                        <p:tgtEl>
                                          <p:spTgt spid="8"/>
                                        </p:tgtEl>
                                      </p:cBhvr>
                                      <p:to x="100000" y="80000"/>
                                    </p:animScale>
                                    <p:animScale>
                                      <p:cBhvr>
                                        <p:cTn id="66" dur="166" decel="50000">
                                          <p:stCondLst>
                                            <p:cond delay="1338"/>
                                          </p:stCondLst>
                                        </p:cTn>
                                        <p:tgtEl>
                                          <p:spTgt spid="8"/>
                                        </p:tgtEl>
                                      </p:cBhvr>
                                      <p:to x="100000" y="100000"/>
                                    </p:animScale>
                                    <p:animScale>
                                      <p:cBhvr>
                                        <p:cTn id="67" dur="26">
                                          <p:stCondLst>
                                            <p:cond delay="1642"/>
                                          </p:stCondLst>
                                        </p:cTn>
                                        <p:tgtEl>
                                          <p:spTgt spid="8"/>
                                        </p:tgtEl>
                                      </p:cBhvr>
                                      <p:to x="100000" y="90000"/>
                                    </p:animScale>
                                    <p:animScale>
                                      <p:cBhvr>
                                        <p:cTn id="68" dur="166" decel="50000">
                                          <p:stCondLst>
                                            <p:cond delay="1668"/>
                                          </p:stCondLst>
                                        </p:cTn>
                                        <p:tgtEl>
                                          <p:spTgt spid="8"/>
                                        </p:tgtEl>
                                      </p:cBhvr>
                                      <p:to x="100000" y="100000"/>
                                    </p:animScale>
                                    <p:animScale>
                                      <p:cBhvr>
                                        <p:cTn id="69" dur="26">
                                          <p:stCondLst>
                                            <p:cond delay="1808"/>
                                          </p:stCondLst>
                                        </p:cTn>
                                        <p:tgtEl>
                                          <p:spTgt spid="8"/>
                                        </p:tgtEl>
                                      </p:cBhvr>
                                      <p:to x="100000" y="95000"/>
                                    </p:animScale>
                                    <p:animScale>
                                      <p:cBhvr>
                                        <p:cTn id="70" dur="166" decel="50000">
                                          <p:stCondLst>
                                            <p:cond delay="1834"/>
                                          </p:stCondLst>
                                        </p:cTn>
                                        <p:tgtEl>
                                          <p:spTgt spid="8"/>
                                        </p:tgtEl>
                                      </p:cBhvr>
                                      <p:to x="100000" y="100000"/>
                                    </p:animScale>
                                  </p:childTnLst>
                                </p:cTn>
                              </p:par>
                            </p:childTnLst>
                          </p:cTn>
                        </p:par>
                        <p:par>
                          <p:cTn id="71" fill="hold">
                            <p:stCondLst>
                              <p:cond delay="10000"/>
                            </p:stCondLst>
                            <p:childTnLst>
                              <p:par>
                                <p:cTn id="72" presetID="45" presetClass="entr" presetSubtype="0" fill="hold" grpId="0"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2000"/>
                                        <p:tgtEl>
                                          <p:spTgt spid="7"/>
                                        </p:tgtEl>
                                      </p:cBhvr>
                                    </p:animEffect>
                                    <p:anim calcmode="lin" valueType="num">
                                      <p:cBhvr>
                                        <p:cTn id="75" dur="2000" fill="hold"/>
                                        <p:tgtEl>
                                          <p:spTgt spid="7"/>
                                        </p:tgtEl>
                                        <p:attrNameLst>
                                          <p:attrName>ppt_w</p:attrName>
                                        </p:attrNameLst>
                                      </p:cBhvr>
                                      <p:tavLst>
                                        <p:tav tm="0" fmla="#ppt_w*sin(2.5*pi*$)">
                                          <p:val>
                                            <p:fltVal val="0"/>
                                          </p:val>
                                        </p:tav>
                                        <p:tav tm="100000">
                                          <p:val>
                                            <p:fltVal val="1"/>
                                          </p:val>
                                        </p:tav>
                                      </p:tavLst>
                                    </p:anim>
                                    <p:anim calcmode="lin" valueType="num">
                                      <p:cBhvr>
                                        <p:cTn id="76" dur="2000" fill="hold"/>
                                        <p:tgtEl>
                                          <p:spTgt spid="7"/>
                                        </p:tgtEl>
                                        <p:attrNameLst>
                                          <p:attrName>ppt_h</p:attrName>
                                        </p:attrNameLst>
                                      </p:cBhvr>
                                      <p:tavLst>
                                        <p:tav tm="0">
                                          <p:val>
                                            <p:strVal val="#ppt_h"/>
                                          </p:val>
                                        </p:tav>
                                        <p:tav tm="100000">
                                          <p:val>
                                            <p:strVal val="#ppt_h"/>
                                          </p:val>
                                        </p:tav>
                                      </p:tavLst>
                                    </p:anim>
                                  </p:childTnLst>
                                </p:cTn>
                              </p:par>
                            </p:childTnLst>
                          </p:cTn>
                        </p:par>
                        <p:par>
                          <p:cTn id="77" fill="hold">
                            <p:stCondLst>
                              <p:cond delay="12000"/>
                            </p:stCondLst>
                            <p:childTnLst>
                              <p:par>
                                <p:cTn id="78" presetID="53" presetClass="entr" presetSubtype="16"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 calcmode="lin" valueType="num">
                                      <p:cBhvr>
                                        <p:cTn id="80" dur="500" fill="hold"/>
                                        <p:tgtEl>
                                          <p:spTgt spid="13"/>
                                        </p:tgtEl>
                                        <p:attrNameLst>
                                          <p:attrName>ppt_w</p:attrName>
                                        </p:attrNameLst>
                                      </p:cBhvr>
                                      <p:tavLst>
                                        <p:tav tm="0">
                                          <p:val>
                                            <p:fltVal val="0"/>
                                          </p:val>
                                        </p:tav>
                                        <p:tav tm="100000">
                                          <p:val>
                                            <p:strVal val="#ppt_w"/>
                                          </p:val>
                                        </p:tav>
                                      </p:tavLst>
                                    </p:anim>
                                    <p:anim calcmode="lin" valueType="num">
                                      <p:cBhvr>
                                        <p:cTn id="81" dur="500" fill="hold"/>
                                        <p:tgtEl>
                                          <p:spTgt spid="13"/>
                                        </p:tgtEl>
                                        <p:attrNameLst>
                                          <p:attrName>ppt_h</p:attrName>
                                        </p:attrNameLst>
                                      </p:cBhvr>
                                      <p:tavLst>
                                        <p:tav tm="0">
                                          <p:val>
                                            <p:fltVal val="0"/>
                                          </p:val>
                                        </p:tav>
                                        <p:tav tm="100000">
                                          <p:val>
                                            <p:strVal val="#ppt_h"/>
                                          </p:val>
                                        </p:tav>
                                      </p:tavLst>
                                    </p:anim>
                                    <p:animEffect transition="in" filter="fade">
                                      <p:cBhvr>
                                        <p:cTn id="82" dur="500"/>
                                        <p:tgtEl>
                                          <p:spTgt spid="13"/>
                                        </p:tgtEl>
                                      </p:cBhvr>
                                    </p:animEffect>
                                  </p:childTnLst>
                                </p:cTn>
                              </p:par>
                            </p:childTnLst>
                          </p:cTn>
                        </p:par>
                        <p:par>
                          <p:cTn id="83" fill="hold">
                            <p:stCondLst>
                              <p:cond delay="12500"/>
                            </p:stCondLst>
                            <p:childTnLst>
                              <p:par>
                                <p:cTn id="84" presetID="31" presetClass="entr" presetSubtype="0" fill="hold" grpId="0" nodeType="afterEffect">
                                  <p:stCondLst>
                                    <p:cond delay="0"/>
                                  </p:stCondLst>
                                  <p:childTnLst>
                                    <p:set>
                                      <p:cBhvr>
                                        <p:cTn id="85" dur="1" fill="hold">
                                          <p:stCondLst>
                                            <p:cond delay="0"/>
                                          </p:stCondLst>
                                        </p:cTn>
                                        <p:tgtEl>
                                          <p:spTgt spid="9"/>
                                        </p:tgtEl>
                                        <p:attrNameLst>
                                          <p:attrName>style.visibility</p:attrName>
                                        </p:attrNameLst>
                                      </p:cBhvr>
                                      <p:to>
                                        <p:strVal val="visible"/>
                                      </p:to>
                                    </p:set>
                                    <p:anim calcmode="lin" valueType="num">
                                      <p:cBhvr>
                                        <p:cTn id="86" dur="1000" fill="hold"/>
                                        <p:tgtEl>
                                          <p:spTgt spid="9"/>
                                        </p:tgtEl>
                                        <p:attrNameLst>
                                          <p:attrName>ppt_w</p:attrName>
                                        </p:attrNameLst>
                                      </p:cBhvr>
                                      <p:tavLst>
                                        <p:tav tm="0">
                                          <p:val>
                                            <p:fltVal val="0"/>
                                          </p:val>
                                        </p:tav>
                                        <p:tav tm="100000">
                                          <p:val>
                                            <p:strVal val="#ppt_w"/>
                                          </p:val>
                                        </p:tav>
                                      </p:tavLst>
                                    </p:anim>
                                    <p:anim calcmode="lin" valueType="num">
                                      <p:cBhvr>
                                        <p:cTn id="87" dur="1000" fill="hold"/>
                                        <p:tgtEl>
                                          <p:spTgt spid="9"/>
                                        </p:tgtEl>
                                        <p:attrNameLst>
                                          <p:attrName>ppt_h</p:attrName>
                                        </p:attrNameLst>
                                      </p:cBhvr>
                                      <p:tavLst>
                                        <p:tav tm="0">
                                          <p:val>
                                            <p:fltVal val="0"/>
                                          </p:val>
                                        </p:tav>
                                        <p:tav tm="100000">
                                          <p:val>
                                            <p:strVal val="#ppt_h"/>
                                          </p:val>
                                        </p:tav>
                                      </p:tavLst>
                                    </p:anim>
                                    <p:anim calcmode="lin" valueType="num">
                                      <p:cBhvr>
                                        <p:cTn id="88" dur="1000" fill="hold"/>
                                        <p:tgtEl>
                                          <p:spTgt spid="9"/>
                                        </p:tgtEl>
                                        <p:attrNameLst>
                                          <p:attrName>style.rotation</p:attrName>
                                        </p:attrNameLst>
                                      </p:cBhvr>
                                      <p:tavLst>
                                        <p:tav tm="0">
                                          <p:val>
                                            <p:fltVal val="90"/>
                                          </p:val>
                                        </p:tav>
                                        <p:tav tm="100000">
                                          <p:val>
                                            <p:fltVal val="0"/>
                                          </p:val>
                                        </p:tav>
                                      </p:tavLst>
                                    </p:anim>
                                    <p:animEffect transition="in" filter="fade">
                                      <p:cBhvr>
                                        <p:cTn id="89" dur="1000"/>
                                        <p:tgtEl>
                                          <p:spTgt spid="9"/>
                                        </p:tgtEl>
                                      </p:cBhvr>
                                    </p:animEffect>
                                  </p:childTnLst>
                                </p:cTn>
                              </p:par>
                            </p:childTnLst>
                          </p:cTn>
                        </p:par>
                        <p:par>
                          <p:cTn id="90" fill="hold">
                            <p:stCondLst>
                              <p:cond delay="13500"/>
                            </p:stCondLst>
                            <p:childTnLst>
                              <p:par>
                                <p:cTn id="91" presetID="14" presetClass="entr" presetSubtype="10" fill="hold" grpId="0" nodeType="after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randombar(horizontal)">
                                      <p:cBhvr>
                                        <p:cTn id="93" dur="500"/>
                                        <p:tgtEl>
                                          <p:spTgt spid="14"/>
                                        </p:tgtEl>
                                      </p:cBhvr>
                                    </p:animEffect>
                                  </p:childTnLst>
                                </p:cTn>
                              </p:par>
                            </p:childTnLst>
                          </p:cTn>
                        </p:par>
                        <p:par>
                          <p:cTn id="94" fill="hold">
                            <p:stCondLst>
                              <p:cond delay="14000"/>
                            </p:stCondLst>
                            <p:childTnLst>
                              <p:par>
                                <p:cTn id="95" presetID="2" presetClass="entr" presetSubtype="4" fill="hold" grpId="0" nodeType="after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additive="base">
                                        <p:cTn id="97" dur="500" fill="hold"/>
                                        <p:tgtEl>
                                          <p:spTgt spid="15"/>
                                        </p:tgtEl>
                                        <p:attrNameLst>
                                          <p:attrName>ppt_x</p:attrName>
                                        </p:attrNameLst>
                                      </p:cBhvr>
                                      <p:tavLst>
                                        <p:tav tm="0">
                                          <p:val>
                                            <p:strVal val="#ppt_x"/>
                                          </p:val>
                                        </p:tav>
                                        <p:tav tm="100000">
                                          <p:val>
                                            <p:strVal val="#ppt_x"/>
                                          </p:val>
                                        </p:tav>
                                      </p:tavLst>
                                    </p:anim>
                                    <p:anim calcmode="lin" valueType="num">
                                      <p:cBhvr additive="base">
                                        <p:cTn id="9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493" y="0"/>
            <a:ext cx="9164493"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1">
            <a:spAutoFit/>
          </a:bodyPr>
          <a:lstStyle/>
          <a:p>
            <a:r>
              <a:rPr lang="fa-IR" sz="2400" dirty="0" smtClean="0">
                <a:cs typeface="2  Koodak" panose="00000700000000000000" pitchFamily="2" charset="-78"/>
              </a:rPr>
              <a:t>در مرحله بعد باید شماره تلفن را برای اینکه از طرف شرکت برای شما </a:t>
            </a:r>
            <a:r>
              <a:rPr lang="en-US" sz="2400" dirty="0" err="1" smtClean="0">
                <a:cs typeface="2  Koodak" panose="00000700000000000000" pitchFamily="2" charset="-78"/>
              </a:rPr>
              <a:t>sms</a:t>
            </a:r>
            <a:r>
              <a:rPr lang="fa-IR" sz="2400" dirty="0" smtClean="0">
                <a:cs typeface="2  Koodak" panose="00000700000000000000" pitchFamily="2" charset="-78"/>
              </a:rPr>
              <a:t> بیاید یا زنگ بزنند و کد را به شما بدهند و وارد کادر </a:t>
            </a:r>
            <a:r>
              <a:rPr lang="en-US" sz="2400" dirty="0" smtClean="0">
                <a:cs typeface="2  Koodak" panose="00000700000000000000" pitchFamily="2" charset="-78"/>
              </a:rPr>
              <a:t>enter verification code</a:t>
            </a:r>
            <a:r>
              <a:rPr lang="fa-IR" sz="2400" dirty="0" smtClean="0">
                <a:cs typeface="2  Koodak" panose="00000700000000000000" pitchFamily="2" charset="-78"/>
              </a:rPr>
              <a:t> کنید و </a:t>
            </a:r>
            <a:r>
              <a:rPr lang="en-US" sz="2400" dirty="0" smtClean="0">
                <a:cs typeface="2  Koodak" panose="00000700000000000000" pitchFamily="2" charset="-78"/>
              </a:rPr>
              <a:t>continue</a:t>
            </a:r>
            <a:r>
              <a:rPr lang="fa-IR" sz="2400" dirty="0" smtClean="0">
                <a:cs typeface="2  Koodak" panose="00000700000000000000" pitchFamily="2" charset="-78"/>
              </a:rPr>
              <a:t> را کلیک کنید.</a:t>
            </a:r>
          </a:p>
        </p:txBody>
      </p:sp>
      <p:pic>
        <p:nvPicPr>
          <p:cNvPr id="5" name="Picture 4"/>
          <p:cNvPicPr>
            <a:picLocks noChangeAspect="1"/>
          </p:cNvPicPr>
          <p:nvPr/>
        </p:nvPicPr>
        <p:blipFill>
          <a:blip r:embed="rId2" cstate="print"/>
          <a:stretch>
            <a:fillRect/>
          </a:stretch>
        </p:blipFill>
        <p:spPr>
          <a:xfrm>
            <a:off x="0" y="1200329"/>
            <a:ext cx="9156879" cy="4550411"/>
          </a:xfrm>
          <a:prstGeom prst="rect">
            <a:avLst/>
          </a:prstGeom>
        </p:spPr>
      </p:pic>
      <p:pic>
        <p:nvPicPr>
          <p:cNvPr id="6" name="Picture 5"/>
          <p:cNvPicPr>
            <a:picLocks noChangeAspect="1"/>
          </p:cNvPicPr>
          <p:nvPr/>
        </p:nvPicPr>
        <p:blipFill>
          <a:blip r:embed="rId3" cstate="print"/>
          <a:stretch>
            <a:fillRect/>
          </a:stretch>
        </p:blipFill>
        <p:spPr>
          <a:xfrm>
            <a:off x="2699792" y="4162425"/>
            <a:ext cx="5737007" cy="2695575"/>
          </a:xfrm>
          <a:prstGeom prst="rect">
            <a:avLst/>
          </a:prstGeom>
        </p:spPr>
      </p:pic>
      <p:sp>
        <p:nvSpPr>
          <p:cNvPr id="2" name="Oval Callout 1"/>
          <p:cNvSpPr/>
          <p:nvPr/>
        </p:nvSpPr>
        <p:spPr>
          <a:xfrm>
            <a:off x="5868144" y="1221288"/>
            <a:ext cx="2808312" cy="585826"/>
          </a:xfrm>
          <a:prstGeom prst="wedgeEllipseCallout">
            <a:avLst>
              <a:gd name="adj1" fmla="val -200684"/>
              <a:gd name="adj2" fmla="val 22655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cs typeface="2  Koodak" panose="00000700000000000000" pitchFamily="2" charset="-78"/>
              </a:rPr>
              <a:t>وارد کردن شماره تلفن</a:t>
            </a:r>
          </a:p>
        </p:txBody>
      </p:sp>
      <p:sp>
        <p:nvSpPr>
          <p:cNvPr id="7" name="Oval Callout 6"/>
          <p:cNvSpPr/>
          <p:nvPr/>
        </p:nvSpPr>
        <p:spPr>
          <a:xfrm>
            <a:off x="5327269" y="1939177"/>
            <a:ext cx="1909028" cy="1008112"/>
          </a:xfrm>
          <a:prstGeom prst="wedgeEllipseCallout">
            <a:avLst>
              <a:gd name="adj1" fmla="val -314297"/>
              <a:gd name="adj2" fmla="val 1263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cs typeface="2  Koodak" panose="00000700000000000000" pitchFamily="2" charset="-78"/>
              </a:rPr>
              <a:t>انتخاب برای اینکه </a:t>
            </a:r>
            <a:r>
              <a:rPr lang="en-US" dirty="0" err="1">
                <a:cs typeface="2  Koodak" panose="00000700000000000000" pitchFamily="2" charset="-78"/>
              </a:rPr>
              <a:t>sms</a:t>
            </a:r>
            <a:r>
              <a:rPr lang="en-US" dirty="0">
                <a:cs typeface="2  Koodak" panose="00000700000000000000" pitchFamily="2" charset="-78"/>
              </a:rPr>
              <a:t> </a:t>
            </a:r>
            <a:r>
              <a:rPr lang="fa-IR" dirty="0">
                <a:cs typeface="2  Koodak" panose="00000700000000000000" pitchFamily="2" charset="-78"/>
              </a:rPr>
              <a:t> بدهند</a:t>
            </a:r>
          </a:p>
        </p:txBody>
      </p:sp>
      <p:sp>
        <p:nvSpPr>
          <p:cNvPr id="8" name="Oval Callout 7"/>
          <p:cNvSpPr/>
          <p:nvPr/>
        </p:nvSpPr>
        <p:spPr>
          <a:xfrm>
            <a:off x="5364088" y="2926754"/>
            <a:ext cx="2016224" cy="1008112"/>
          </a:xfrm>
          <a:prstGeom prst="wedgeEllipseCallout">
            <a:avLst>
              <a:gd name="adj1" fmla="val -301416"/>
              <a:gd name="adj2" fmla="val 61222"/>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cs typeface="2  Koodak" panose="00000700000000000000" pitchFamily="2" charset="-78"/>
              </a:rPr>
              <a:t>انتخاب برای اینکه تماس بگیرند</a:t>
            </a:r>
          </a:p>
        </p:txBody>
      </p:sp>
      <p:sp>
        <p:nvSpPr>
          <p:cNvPr id="10" name="Oval Callout 9"/>
          <p:cNvSpPr/>
          <p:nvPr/>
        </p:nvSpPr>
        <p:spPr>
          <a:xfrm>
            <a:off x="6588779" y="3671696"/>
            <a:ext cx="2304256" cy="1008112"/>
          </a:xfrm>
          <a:prstGeom prst="wedgeEllipseCallout">
            <a:avLst>
              <a:gd name="adj1" fmla="val -298105"/>
              <a:gd name="adj2" fmla="val 4589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cs typeface="2  Koodak" panose="00000700000000000000" pitchFamily="2" charset="-78"/>
              </a:rPr>
              <a:t>در پایان </a:t>
            </a:r>
            <a:r>
              <a:rPr lang="en-US" dirty="0">
                <a:cs typeface="2  Koodak" panose="00000700000000000000" pitchFamily="2" charset="-78"/>
              </a:rPr>
              <a:t>continue</a:t>
            </a:r>
            <a:r>
              <a:rPr lang="fa-IR" dirty="0">
                <a:cs typeface="2  Koodak" panose="00000700000000000000" pitchFamily="2" charset="-78"/>
              </a:rPr>
              <a:t> را کلیک کنید</a:t>
            </a:r>
          </a:p>
        </p:txBody>
      </p:sp>
      <p:sp>
        <p:nvSpPr>
          <p:cNvPr id="11" name="Oval Callout 10"/>
          <p:cNvSpPr/>
          <p:nvPr/>
        </p:nvSpPr>
        <p:spPr>
          <a:xfrm>
            <a:off x="0" y="5463386"/>
            <a:ext cx="2915815" cy="1345056"/>
          </a:xfrm>
          <a:prstGeom prst="wedgeEllipseCallout">
            <a:avLst>
              <a:gd name="adj1" fmla="val 107936"/>
              <a:gd name="adj2" fmla="val -48891"/>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cs typeface="2  Koodak" panose="00000700000000000000" pitchFamily="2" charset="-78"/>
              </a:rPr>
              <a:t>بعد از دریافت کد به هر صورت آن را داخل کادر وارد </a:t>
            </a:r>
            <a:r>
              <a:rPr lang="fa-IR" dirty="0" smtClean="0">
                <a:cs typeface="2  Koodak" panose="00000700000000000000" pitchFamily="2" charset="-78"/>
              </a:rPr>
              <a:t>کنید و روی </a:t>
            </a:r>
            <a:r>
              <a:rPr lang="en-US" dirty="0" smtClean="0">
                <a:cs typeface="2  Koodak" panose="00000700000000000000" pitchFamily="2" charset="-78"/>
              </a:rPr>
              <a:t>continue</a:t>
            </a:r>
            <a:r>
              <a:rPr lang="fa-IR" dirty="0" smtClean="0">
                <a:cs typeface="2  Koodak" panose="00000700000000000000" pitchFamily="2" charset="-78"/>
              </a:rPr>
              <a:t> کلیک کنید</a:t>
            </a:r>
            <a:endParaRPr lang="fa-IR" dirty="0">
              <a:cs typeface="2  Koodak" panose="00000700000000000000"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3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4"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6"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80">
                                          <p:stCondLst>
                                            <p:cond delay="0"/>
                                          </p:stCondLst>
                                        </p:cTn>
                                        <p:tgtEl>
                                          <p:spTgt spid="8"/>
                                        </p:tgtEl>
                                      </p:cBhvr>
                                    </p:animEffect>
                                    <p:anim calcmode="lin" valueType="num">
                                      <p:cBhvr>
                                        <p:cTn id="3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1" dur="26">
                                          <p:stCondLst>
                                            <p:cond delay="650"/>
                                          </p:stCondLst>
                                        </p:cTn>
                                        <p:tgtEl>
                                          <p:spTgt spid="8"/>
                                        </p:tgtEl>
                                      </p:cBhvr>
                                      <p:to x="100000" y="60000"/>
                                    </p:animScale>
                                    <p:animScale>
                                      <p:cBhvr>
                                        <p:cTn id="42" dur="166" decel="50000">
                                          <p:stCondLst>
                                            <p:cond delay="676"/>
                                          </p:stCondLst>
                                        </p:cTn>
                                        <p:tgtEl>
                                          <p:spTgt spid="8"/>
                                        </p:tgtEl>
                                      </p:cBhvr>
                                      <p:to x="100000" y="100000"/>
                                    </p:animScale>
                                    <p:animScale>
                                      <p:cBhvr>
                                        <p:cTn id="43" dur="26">
                                          <p:stCondLst>
                                            <p:cond delay="1312"/>
                                          </p:stCondLst>
                                        </p:cTn>
                                        <p:tgtEl>
                                          <p:spTgt spid="8"/>
                                        </p:tgtEl>
                                      </p:cBhvr>
                                      <p:to x="100000" y="80000"/>
                                    </p:animScale>
                                    <p:animScale>
                                      <p:cBhvr>
                                        <p:cTn id="44" dur="166" decel="50000">
                                          <p:stCondLst>
                                            <p:cond delay="1338"/>
                                          </p:stCondLst>
                                        </p:cTn>
                                        <p:tgtEl>
                                          <p:spTgt spid="8"/>
                                        </p:tgtEl>
                                      </p:cBhvr>
                                      <p:to x="100000" y="100000"/>
                                    </p:animScale>
                                    <p:animScale>
                                      <p:cBhvr>
                                        <p:cTn id="45" dur="26">
                                          <p:stCondLst>
                                            <p:cond delay="1642"/>
                                          </p:stCondLst>
                                        </p:cTn>
                                        <p:tgtEl>
                                          <p:spTgt spid="8"/>
                                        </p:tgtEl>
                                      </p:cBhvr>
                                      <p:to x="100000" y="90000"/>
                                    </p:animScale>
                                    <p:animScale>
                                      <p:cBhvr>
                                        <p:cTn id="46" dur="166" decel="50000">
                                          <p:stCondLst>
                                            <p:cond delay="1668"/>
                                          </p:stCondLst>
                                        </p:cTn>
                                        <p:tgtEl>
                                          <p:spTgt spid="8"/>
                                        </p:tgtEl>
                                      </p:cBhvr>
                                      <p:to x="100000" y="100000"/>
                                    </p:animScale>
                                    <p:animScale>
                                      <p:cBhvr>
                                        <p:cTn id="47" dur="26">
                                          <p:stCondLst>
                                            <p:cond delay="1808"/>
                                          </p:stCondLst>
                                        </p:cTn>
                                        <p:tgtEl>
                                          <p:spTgt spid="8"/>
                                        </p:tgtEl>
                                      </p:cBhvr>
                                      <p:to x="100000" y="95000"/>
                                    </p:animScale>
                                    <p:animScale>
                                      <p:cBhvr>
                                        <p:cTn id="48" dur="166" decel="50000">
                                          <p:stCondLst>
                                            <p:cond delay="1834"/>
                                          </p:stCondLst>
                                        </p:cTn>
                                        <p:tgtEl>
                                          <p:spTgt spid="8"/>
                                        </p:tgtEl>
                                      </p:cBhvr>
                                      <p:to x="100000" y="100000"/>
                                    </p:animScale>
                                  </p:childTnLst>
                                </p:cTn>
                              </p:par>
                            </p:childTnLst>
                          </p:cTn>
                        </p:par>
                        <p:par>
                          <p:cTn id="49" fill="hold">
                            <p:stCondLst>
                              <p:cond delay="5500"/>
                            </p:stCondLst>
                            <p:childTnLst>
                              <p:par>
                                <p:cTn id="50" presetID="14" presetClass="entr" presetSubtype="1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randombar(horizontal)">
                                      <p:cBhvr>
                                        <p:cTn id="52" dur="500"/>
                                        <p:tgtEl>
                                          <p:spTgt spid="10"/>
                                        </p:tgtEl>
                                      </p:cBhvr>
                                    </p:animEffect>
                                  </p:childTnLst>
                                </p:cTn>
                              </p:par>
                            </p:childTnLst>
                          </p:cTn>
                        </p:par>
                        <p:par>
                          <p:cTn id="53" fill="hold">
                            <p:stCondLst>
                              <p:cond delay="6000"/>
                            </p:stCondLst>
                            <p:childTnLst>
                              <p:par>
                                <p:cTn id="54" presetID="50" presetClass="entr" presetSubtype="0" decel="100000"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ppt_w</p:attrName>
                                        </p:attrNameLst>
                                      </p:cBhvr>
                                      <p:tavLst>
                                        <p:tav tm="0">
                                          <p:val>
                                            <p:strVal val="#ppt_w+.3"/>
                                          </p:val>
                                        </p:tav>
                                        <p:tav tm="100000">
                                          <p:val>
                                            <p:strVal val="#ppt_w"/>
                                          </p:val>
                                        </p:tav>
                                      </p:tavLst>
                                    </p:anim>
                                    <p:anim calcmode="lin" valueType="num">
                                      <p:cBhvr>
                                        <p:cTn id="57" dur="1000" fill="hold"/>
                                        <p:tgtEl>
                                          <p:spTgt spid="6"/>
                                        </p:tgtEl>
                                        <p:attrNameLst>
                                          <p:attrName>ppt_h</p:attrName>
                                        </p:attrNameLst>
                                      </p:cBhvr>
                                      <p:tavLst>
                                        <p:tav tm="0">
                                          <p:val>
                                            <p:strVal val="#ppt_h"/>
                                          </p:val>
                                        </p:tav>
                                        <p:tav tm="100000">
                                          <p:val>
                                            <p:strVal val="#ppt_h"/>
                                          </p:val>
                                        </p:tav>
                                      </p:tavLst>
                                    </p:anim>
                                    <p:animEffect transition="in" filter="fade">
                                      <p:cBhvr>
                                        <p:cTn id="58" dur="1000"/>
                                        <p:tgtEl>
                                          <p:spTgt spid="6"/>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Effect transition="in" filter="fade">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7" grpId="0" animBg="1"/>
      <p:bldP spid="8"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2060848"/>
            <a:ext cx="9144000" cy="4797152"/>
          </a:xfrm>
          <a:prstGeom prst="rect">
            <a:avLst/>
          </a:prstGeom>
        </p:spPr>
      </p:pic>
      <p:sp>
        <p:nvSpPr>
          <p:cNvPr id="3" name="TextBox 2"/>
          <p:cNvSpPr txBox="1"/>
          <p:nvPr/>
        </p:nvSpPr>
        <p:spPr>
          <a:xfrm>
            <a:off x="0" y="404664"/>
            <a:ext cx="914400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r>
              <a:rPr lang="fa-IR" sz="5400" dirty="0" smtClean="0">
                <a:solidFill>
                  <a:srgbClr val="92D050"/>
                </a:solidFill>
                <a:cs typeface="2  Titr" panose="00000700000000000000" pitchFamily="2" charset="-78"/>
              </a:rPr>
              <a:t>ایمیل شما ثبت شد.</a:t>
            </a:r>
            <a:endParaRPr lang="fa-IR" sz="5400" dirty="0">
              <a:solidFill>
                <a:srgbClr val="92D050"/>
              </a:solidFill>
              <a:cs typeface="2  Titr" panose="00000700000000000000" pitchFamily="2" charset="-78"/>
            </a:endParaRPr>
          </a:p>
        </p:txBody>
      </p:sp>
    </p:spTree>
    <p:extLst>
      <p:ext uri="{BB962C8B-B14F-4D97-AF65-F5344CB8AC3E}">
        <p14:creationId xmlns:p14="http://schemas.microsoft.com/office/powerpoint/2010/main" xmlns="" val="2468124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227" fill="hold">
                                          <p:stCondLst>
                                            <p:cond delay="0"/>
                                          </p:stCondLst>
                                        </p:cTn>
                                        <p:tgtEl>
                                          <p:spTgt spid="3"/>
                                        </p:tgtEl>
                                        <p:attrNameLst>
                                          <p:attrName>style.rotation</p:attrName>
                                        </p:attrNameLst>
                                      </p:cBhvr>
                                      <p:to>
                                        <p:strVal val="-45.0"/>
                                      </p:to>
                                    </p:set>
                                    <p:anim calcmode="lin" valueType="num">
                                      <p:cBhvr>
                                        <p:cTn id="8" dur="227" fill="hold">
                                          <p:stCondLst>
                                            <p:cond delay="227"/>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750"/>
                            </p:stCondLst>
                            <p:childTnLst>
                              <p:par>
                                <p:cTn id="13" presetID="35"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style.rotation</p:attrName>
                                        </p:attrNameLst>
                                      </p:cBhvr>
                                      <p:tavLst>
                                        <p:tav tm="0">
                                          <p:val>
                                            <p:fltVal val="720"/>
                                          </p:val>
                                        </p:tav>
                                        <p:tav tm="100000">
                                          <p:val>
                                            <p:fltVal val="0"/>
                                          </p:val>
                                        </p:tav>
                                      </p:tavLst>
                                    </p:anim>
                                    <p:anim calcmode="lin" valueType="num">
                                      <p:cBhvr>
                                        <p:cTn id="17" dur="2000" fill="hold"/>
                                        <p:tgtEl>
                                          <p:spTgt spid="2"/>
                                        </p:tgtEl>
                                        <p:attrNameLst>
                                          <p:attrName>ppt_h</p:attrName>
                                        </p:attrNameLst>
                                      </p:cBhvr>
                                      <p:tavLst>
                                        <p:tav tm="0">
                                          <p:val>
                                            <p:fltVal val="0"/>
                                          </p:val>
                                        </p:tav>
                                        <p:tav tm="100000">
                                          <p:val>
                                            <p:strVal val="#ppt_h"/>
                                          </p:val>
                                        </p:tav>
                                      </p:tavLst>
                                    </p:anim>
                                    <p:anim calcmode="lin" valueType="num">
                                      <p:cBhvr>
                                        <p:cTn id="18"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9144000" cy="156966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fa-IR" sz="3200" dirty="0">
                <a:solidFill>
                  <a:srgbClr val="00B050"/>
                </a:solidFill>
                <a:cs typeface="2  Titr" panose="00000700000000000000" pitchFamily="2" charset="-78"/>
              </a:rPr>
              <a:t>وارد شدن به صندوق پست الکترونیکی</a:t>
            </a:r>
          </a:p>
          <a:p>
            <a:r>
              <a:rPr lang="fa-IR" sz="3200" dirty="0">
                <a:solidFill>
                  <a:schemeClr val="bg1"/>
                </a:solidFill>
                <a:cs typeface="2  Koodak" panose="00000700000000000000" pitchFamily="2" charset="-78"/>
              </a:rPr>
              <a:t>بعد از وارد شدن به پایگاه ، آنگاه نام کاربری و رمز خود را وارد کرده و دکمه </a:t>
            </a:r>
            <a:r>
              <a:rPr lang="en-US" sz="3200" dirty="0">
                <a:solidFill>
                  <a:schemeClr val="bg1"/>
                </a:solidFill>
                <a:cs typeface="2  Koodak" panose="00000700000000000000" pitchFamily="2" charset="-78"/>
              </a:rPr>
              <a:t>Sign in </a:t>
            </a:r>
            <a:r>
              <a:rPr lang="fa-IR" sz="3200" dirty="0">
                <a:solidFill>
                  <a:schemeClr val="bg1"/>
                </a:solidFill>
                <a:cs typeface="2  Koodak" panose="00000700000000000000" pitchFamily="2" charset="-78"/>
              </a:rPr>
              <a:t> را فشار دهید. </a:t>
            </a:r>
          </a:p>
        </p:txBody>
      </p:sp>
      <p:pic>
        <p:nvPicPr>
          <p:cNvPr id="3" name="Picture 2"/>
          <p:cNvPicPr>
            <a:picLocks noChangeAspect="1"/>
          </p:cNvPicPr>
          <p:nvPr/>
        </p:nvPicPr>
        <p:blipFill>
          <a:blip r:embed="rId2" cstate="print"/>
          <a:stretch>
            <a:fillRect/>
          </a:stretch>
        </p:blipFill>
        <p:spPr>
          <a:xfrm>
            <a:off x="-108520" y="2108513"/>
            <a:ext cx="5153025" cy="4742176"/>
          </a:xfrm>
          <a:prstGeom prst="rect">
            <a:avLst/>
          </a:prstGeom>
        </p:spPr>
      </p:pic>
      <p:sp>
        <p:nvSpPr>
          <p:cNvPr id="4" name="Oval Callout 3"/>
          <p:cNvSpPr/>
          <p:nvPr/>
        </p:nvSpPr>
        <p:spPr>
          <a:xfrm>
            <a:off x="6179017" y="1643803"/>
            <a:ext cx="2880320" cy="1872208"/>
          </a:xfrm>
          <a:prstGeom prst="wedgeEllipseCallout">
            <a:avLst>
              <a:gd name="adj1" fmla="val -193426"/>
              <a:gd name="adj2" fmla="val 14848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cs typeface="2  Koodak" panose="00000700000000000000" pitchFamily="2" charset="-78"/>
              </a:rPr>
              <a:t>وارد کردن نام کاربری</a:t>
            </a:r>
          </a:p>
        </p:txBody>
      </p:sp>
      <p:sp>
        <p:nvSpPr>
          <p:cNvPr id="5" name="Oval Callout 4"/>
          <p:cNvSpPr/>
          <p:nvPr/>
        </p:nvSpPr>
        <p:spPr>
          <a:xfrm>
            <a:off x="5292080" y="4883105"/>
            <a:ext cx="3960440" cy="1872208"/>
          </a:xfrm>
          <a:prstGeom prst="wedgeEllipseCallout">
            <a:avLst>
              <a:gd name="adj1" fmla="val -101805"/>
              <a:gd name="adj2" fmla="val 2604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cs typeface="2  Koodak" panose="00000700000000000000" pitchFamily="2" charset="-78"/>
              </a:rPr>
              <a:t>کلیک روی </a:t>
            </a:r>
            <a:r>
              <a:rPr lang="en-US" sz="3200" dirty="0">
                <a:cs typeface="2  Koodak" panose="00000700000000000000" pitchFamily="2" charset="-78"/>
              </a:rPr>
              <a:t>sign in</a:t>
            </a:r>
            <a:r>
              <a:rPr lang="fa-IR" sz="3200" dirty="0">
                <a:cs typeface="2  Koodak" panose="00000700000000000000" pitchFamily="2" charset="-78"/>
              </a:rPr>
              <a:t> برای وارد شدن به ایمیل</a:t>
            </a:r>
          </a:p>
        </p:txBody>
      </p:sp>
      <p:sp>
        <p:nvSpPr>
          <p:cNvPr id="6" name="Oval Callout 5"/>
          <p:cNvSpPr/>
          <p:nvPr/>
        </p:nvSpPr>
        <p:spPr>
          <a:xfrm>
            <a:off x="6984268" y="3197402"/>
            <a:ext cx="2520280" cy="1872208"/>
          </a:xfrm>
          <a:prstGeom prst="wedgeEllipseCallout">
            <a:avLst>
              <a:gd name="adj1" fmla="val -238012"/>
              <a:gd name="adj2" fmla="val 9070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cs typeface="2  Koodak" panose="00000700000000000000" pitchFamily="2" charset="-78"/>
              </a:rPr>
              <a:t>وارد </a:t>
            </a:r>
            <a:r>
              <a:rPr lang="fa-IR" sz="3200" dirty="0">
                <a:cs typeface="2  Koodak" panose="00000700000000000000" pitchFamily="2" charset="-78"/>
              </a:rPr>
              <a:t>کردن پسورد</a:t>
            </a:r>
          </a:p>
        </p:txBody>
      </p:sp>
    </p:spTree>
    <p:extLst>
      <p:ext uri="{BB962C8B-B14F-4D97-AF65-F5344CB8AC3E}">
        <p14:creationId xmlns:p14="http://schemas.microsoft.com/office/powerpoint/2010/main" xmlns="" val="6858362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par>
                          <p:cTn id="14" fill="hold">
                            <p:stCondLst>
                              <p:cond delay="3000"/>
                            </p:stCondLst>
                            <p:childTnLst>
                              <p:par>
                                <p:cTn id="15" presetID="38" presetClass="entr" presetSubtype="0" accel="50000" fill="hold" grpId="0" nodeType="afterEffect">
                                  <p:stCondLst>
                                    <p:cond delay="0"/>
                                  </p:stCondLst>
                                  <p:iterate type="lt">
                                    <p:tmPct val="50000"/>
                                  </p:iterate>
                                  <p:childTnLst>
                                    <p:set>
                                      <p:cBhvr>
                                        <p:cTn id="16" dur="1" fill="hold">
                                          <p:stCondLst>
                                            <p:cond delay="0"/>
                                          </p:stCondLst>
                                        </p:cTn>
                                        <p:tgtEl>
                                          <p:spTgt spid="4"/>
                                        </p:tgtEl>
                                        <p:attrNameLst>
                                          <p:attrName>style.visibility</p:attrName>
                                        </p:attrNameLst>
                                      </p:cBhvr>
                                      <p:to>
                                        <p:strVal val="visible"/>
                                      </p:to>
                                    </p:set>
                                    <p:set>
                                      <p:cBhvr>
                                        <p:cTn id="17" dur="227" fill="hold">
                                          <p:stCondLst>
                                            <p:cond delay="0"/>
                                          </p:stCondLst>
                                        </p:cTn>
                                        <p:tgtEl>
                                          <p:spTgt spid="4"/>
                                        </p:tgtEl>
                                        <p:attrNameLst>
                                          <p:attrName>style.rotation</p:attrName>
                                        </p:attrNameLst>
                                      </p:cBhvr>
                                      <p:to>
                                        <p:strVal val="-45.0"/>
                                      </p:to>
                                    </p:set>
                                    <p:anim calcmode="lin" valueType="num">
                                      <p:cBhvr>
                                        <p:cTn id="18"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9"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0"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1"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2" fill="hold">
                            <p:stCondLst>
                              <p:cond delay="75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8500"/>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 y="0"/>
            <a:ext cx="9144001" cy="6858000"/>
          </a:xfrm>
          <a:prstGeom prst="rect">
            <a:avLst/>
          </a:prstGeom>
        </p:spPr>
      </p:pic>
      <p:sp>
        <p:nvSpPr>
          <p:cNvPr id="3" name="Rectangle 2"/>
          <p:cNvSpPr/>
          <p:nvPr/>
        </p:nvSpPr>
        <p:spPr>
          <a:xfrm>
            <a:off x="1619672" y="4293096"/>
            <a:ext cx="7308304" cy="1569660"/>
          </a:xfrm>
          <a:prstGeom prst="rect">
            <a:avLst/>
          </a:prstGeom>
        </p:spPr>
        <p:txBody>
          <a:bodyPr wrap="square">
            <a:spAutoFit/>
          </a:bodyPr>
          <a:lstStyle/>
          <a:p>
            <a:r>
              <a:rPr lang="fa-IR" sz="2400" dirty="0">
                <a:solidFill>
                  <a:schemeClr val="bg1"/>
                </a:solidFill>
                <a:cs typeface="2  Titr" panose="00000700000000000000" pitchFamily="2" charset="-78"/>
              </a:rPr>
              <a:t>پس از وارد شدن به پست الکترونیکی خود برای دیدن نامه رسیده به شما روی کزینه </a:t>
            </a:r>
            <a:r>
              <a:rPr lang="en-US" sz="2400" b="1" i="1" dirty="0">
                <a:solidFill>
                  <a:schemeClr val="bg1"/>
                </a:solidFill>
                <a:cs typeface="2  Titr" panose="00000700000000000000" pitchFamily="2" charset="-78"/>
              </a:rPr>
              <a:t>In box</a:t>
            </a:r>
            <a:r>
              <a:rPr lang="fa-IR" sz="2400" b="1" i="1" dirty="0">
                <a:solidFill>
                  <a:schemeClr val="bg1"/>
                </a:solidFill>
                <a:cs typeface="2  Titr" panose="00000700000000000000" pitchFamily="2" charset="-78"/>
              </a:rPr>
              <a:t> </a:t>
            </a:r>
            <a:r>
              <a:rPr lang="fa-IR" sz="2400" i="1" dirty="0">
                <a:solidFill>
                  <a:schemeClr val="bg1"/>
                </a:solidFill>
                <a:cs typeface="2  Titr" panose="00000700000000000000" pitchFamily="2" charset="-78"/>
              </a:rPr>
              <a:t>کلیک کنید تا آن ها را مشاهده کنید و با دو بار کلیک </a:t>
            </a:r>
            <a:r>
              <a:rPr lang="fa-IR" sz="2400" dirty="0">
                <a:solidFill>
                  <a:schemeClr val="bg1"/>
                </a:solidFill>
                <a:cs typeface="2  Titr" panose="00000700000000000000" pitchFamily="2" charset="-78"/>
              </a:rPr>
              <a:t>کردن روی هر نامه آن نامه باز میشود و میتوایند آن را بخوانید.</a:t>
            </a:r>
          </a:p>
        </p:txBody>
      </p:sp>
      <p:sp>
        <p:nvSpPr>
          <p:cNvPr id="4" name="Oval Callout 3"/>
          <p:cNvSpPr/>
          <p:nvPr/>
        </p:nvSpPr>
        <p:spPr>
          <a:xfrm>
            <a:off x="3275856" y="116632"/>
            <a:ext cx="2952328" cy="1440160"/>
          </a:xfrm>
          <a:prstGeom prst="wedgeEllipseCallout">
            <a:avLst>
              <a:gd name="adj1" fmla="val -138614"/>
              <a:gd name="adj2" fmla="val 12241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cs typeface="2  Koodak" panose="00000700000000000000" pitchFamily="2" charset="-78"/>
              </a:rPr>
              <a:t>نامه های دریافتی</a:t>
            </a:r>
            <a:endParaRPr lang="fa-IR" sz="2800" dirty="0">
              <a:cs typeface="2  Koodak" panose="00000700000000000000" pitchFamily="2" charset="-78"/>
            </a:endParaRPr>
          </a:p>
        </p:txBody>
      </p:sp>
    </p:spTree>
    <p:extLst>
      <p:ext uri="{BB962C8B-B14F-4D97-AF65-F5344CB8AC3E}">
        <p14:creationId xmlns:p14="http://schemas.microsoft.com/office/powerpoint/2010/main" xmlns="" val="4258486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2" y="0"/>
            <a:ext cx="9144001" cy="7029399"/>
          </a:xfrm>
          <a:prstGeom prst="rect">
            <a:avLst/>
          </a:prstGeom>
        </p:spPr>
      </p:pic>
      <p:sp>
        <p:nvSpPr>
          <p:cNvPr id="5" name="Rectangle 4"/>
          <p:cNvSpPr/>
          <p:nvPr/>
        </p:nvSpPr>
        <p:spPr>
          <a:xfrm>
            <a:off x="1296143" y="1225689"/>
            <a:ext cx="3275856" cy="563231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fa-IR" sz="2000" dirty="0" smtClean="0">
                <a:solidFill>
                  <a:schemeClr val="bg1"/>
                </a:solidFill>
                <a:cs typeface="2  Koodak" panose="00000700000000000000" pitchFamily="2" charset="-78"/>
              </a:rPr>
              <a:t>1- برای </a:t>
            </a:r>
            <a:r>
              <a:rPr lang="fa-IR" sz="2000" dirty="0">
                <a:solidFill>
                  <a:schemeClr val="bg1"/>
                </a:solidFill>
                <a:cs typeface="2  Koodak" panose="00000700000000000000" pitchFamily="2" charset="-78"/>
              </a:rPr>
              <a:t>فرستادن یک نامه از گزینه </a:t>
            </a:r>
            <a:r>
              <a:rPr lang="en-US" sz="2000" dirty="0">
                <a:solidFill>
                  <a:schemeClr val="bg1"/>
                </a:solidFill>
                <a:cs typeface="2  Koodak" panose="00000700000000000000" pitchFamily="2" charset="-78"/>
              </a:rPr>
              <a:t>Compose</a:t>
            </a:r>
            <a:r>
              <a:rPr lang="fa-IR" sz="2000" dirty="0">
                <a:solidFill>
                  <a:schemeClr val="bg1"/>
                </a:solidFill>
                <a:cs typeface="2  Koodak" panose="00000700000000000000" pitchFamily="2" charset="-78"/>
              </a:rPr>
              <a:t> را انتخاب کنید. با این کار صفحه ای باز میشود که شامل بخش های زیر است : </a:t>
            </a:r>
          </a:p>
          <a:p>
            <a:r>
              <a:rPr lang="fa-IR" sz="2000" dirty="0" smtClean="0">
                <a:solidFill>
                  <a:schemeClr val="bg1"/>
                </a:solidFill>
                <a:cs typeface="2  Koodak" panose="00000700000000000000" pitchFamily="2" charset="-78"/>
              </a:rPr>
              <a:t>2- دریافت </a:t>
            </a:r>
            <a:r>
              <a:rPr lang="fa-IR" sz="2000" dirty="0">
                <a:solidFill>
                  <a:schemeClr val="bg1"/>
                </a:solidFill>
                <a:cs typeface="2  Koodak" panose="00000700000000000000" pitchFamily="2" charset="-78"/>
              </a:rPr>
              <a:t>کننده : در قسمت </a:t>
            </a:r>
            <a:r>
              <a:rPr lang="en-US" sz="2000" dirty="0">
                <a:solidFill>
                  <a:schemeClr val="bg1"/>
                </a:solidFill>
                <a:cs typeface="2  Koodak" panose="00000700000000000000" pitchFamily="2" charset="-78"/>
              </a:rPr>
              <a:t>To</a:t>
            </a:r>
            <a:r>
              <a:rPr lang="fa-IR" sz="2000" dirty="0">
                <a:solidFill>
                  <a:schemeClr val="bg1"/>
                </a:solidFill>
                <a:cs typeface="2  Koodak" panose="00000700000000000000" pitchFamily="2" charset="-78"/>
              </a:rPr>
              <a:t>، آدرس کامل پست الکترونیکی شخص گیرنده را بنویسید.</a:t>
            </a:r>
          </a:p>
          <a:p>
            <a:r>
              <a:rPr lang="fa-IR" sz="2000" dirty="0" smtClean="0">
                <a:solidFill>
                  <a:schemeClr val="bg1"/>
                </a:solidFill>
                <a:cs typeface="2  Koodak" panose="00000700000000000000" pitchFamily="2" charset="-78"/>
              </a:rPr>
              <a:t>3- موضوع </a:t>
            </a:r>
            <a:r>
              <a:rPr lang="fa-IR" sz="2000" dirty="0">
                <a:solidFill>
                  <a:schemeClr val="bg1"/>
                </a:solidFill>
                <a:cs typeface="2  Koodak" panose="00000700000000000000" pitchFamily="2" charset="-78"/>
              </a:rPr>
              <a:t>نامه : موضوع نامه را در قسمت </a:t>
            </a:r>
            <a:r>
              <a:rPr lang="en-US" sz="2000" dirty="0">
                <a:solidFill>
                  <a:schemeClr val="bg1"/>
                </a:solidFill>
                <a:cs typeface="2  Koodak" panose="00000700000000000000" pitchFamily="2" charset="-78"/>
              </a:rPr>
              <a:t>Subject</a:t>
            </a:r>
            <a:r>
              <a:rPr lang="fa-IR" sz="2000" dirty="0">
                <a:solidFill>
                  <a:schemeClr val="bg1"/>
                </a:solidFill>
                <a:cs typeface="2  Koodak" panose="00000700000000000000" pitchFamily="2" charset="-78"/>
              </a:rPr>
              <a:t> تایپ کنید.</a:t>
            </a:r>
          </a:p>
          <a:p>
            <a:r>
              <a:rPr lang="fa-IR" sz="2000" dirty="0" smtClean="0">
                <a:solidFill>
                  <a:schemeClr val="bg1"/>
                </a:solidFill>
                <a:cs typeface="2  Koodak" panose="00000700000000000000" pitchFamily="2" charset="-78"/>
              </a:rPr>
              <a:t>4- متن </a:t>
            </a:r>
            <a:r>
              <a:rPr lang="fa-IR" sz="2000" dirty="0">
                <a:solidFill>
                  <a:schemeClr val="bg1"/>
                </a:solidFill>
                <a:cs typeface="2  Koodak" panose="00000700000000000000" pitchFamily="2" charset="-78"/>
              </a:rPr>
              <a:t>نامه : در این قسمت متن نامه خود را تایپ کنید. </a:t>
            </a:r>
          </a:p>
          <a:p>
            <a:r>
              <a:rPr lang="fa-IR" sz="2000" dirty="0" smtClean="0">
                <a:solidFill>
                  <a:schemeClr val="bg1"/>
                </a:solidFill>
                <a:cs typeface="2  Koodak" panose="00000700000000000000" pitchFamily="2" charset="-78"/>
              </a:rPr>
              <a:t>5- ضمیمه </a:t>
            </a:r>
            <a:r>
              <a:rPr lang="fa-IR" sz="2000" dirty="0">
                <a:solidFill>
                  <a:schemeClr val="bg1"/>
                </a:solidFill>
                <a:cs typeface="2  Koodak" panose="00000700000000000000" pitchFamily="2" charset="-78"/>
              </a:rPr>
              <a:t>کردن پرونده : برای ضمیمه کردن پرونده (باهر قالبی) از گزینه </a:t>
            </a:r>
            <a:r>
              <a:rPr lang="en-US" sz="2000" dirty="0">
                <a:solidFill>
                  <a:schemeClr val="bg1"/>
                </a:solidFill>
                <a:cs typeface="2  Koodak" panose="00000700000000000000" pitchFamily="2" charset="-78"/>
              </a:rPr>
              <a:t>Attach</a:t>
            </a:r>
            <a:r>
              <a:rPr lang="fa-IR" sz="2000" dirty="0">
                <a:solidFill>
                  <a:schemeClr val="bg1"/>
                </a:solidFill>
                <a:cs typeface="2  Koodak" panose="00000700000000000000" pitchFamily="2" charset="-78"/>
              </a:rPr>
              <a:t> استفاده کرده و مسیر پرونده خود را در پنجره باز شده وارد کنید.</a:t>
            </a:r>
          </a:p>
          <a:p>
            <a:r>
              <a:rPr lang="fa-IR" sz="2000" dirty="0" smtClean="0">
                <a:solidFill>
                  <a:schemeClr val="bg1"/>
                </a:solidFill>
                <a:cs typeface="2  Koodak" panose="00000700000000000000" pitchFamily="2" charset="-78"/>
              </a:rPr>
              <a:t>6-ارسال </a:t>
            </a:r>
            <a:r>
              <a:rPr lang="fa-IR" sz="2000" dirty="0">
                <a:solidFill>
                  <a:schemeClr val="bg1"/>
                </a:solidFill>
                <a:cs typeface="2  Koodak" panose="00000700000000000000" pitchFamily="2" charset="-78"/>
              </a:rPr>
              <a:t>: با استفاده از گزینه </a:t>
            </a:r>
            <a:r>
              <a:rPr lang="en-US" sz="2000" dirty="0">
                <a:solidFill>
                  <a:schemeClr val="bg1"/>
                </a:solidFill>
                <a:cs typeface="2  Koodak" panose="00000700000000000000" pitchFamily="2" charset="-78"/>
              </a:rPr>
              <a:t>Send</a:t>
            </a:r>
            <a:r>
              <a:rPr lang="fa-IR" sz="2000" dirty="0">
                <a:solidFill>
                  <a:schemeClr val="bg1"/>
                </a:solidFill>
                <a:cs typeface="2  Koodak" panose="00000700000000000000" pitchFamily="2" charset="-78"/>
              </a:rPr>
              <a:t> نامه نوشته شده را ارسال کنید. </a:t>
            </a:r>
          </a:p>
        </p:txBody>
      </p:sp>
      <p:sp>
        <p:nvSpPr>
          <p:cNvPr id="6" name="Down Arrow 5"/>
          <p:cNvSpPr/>
          <p:nvPr/>
        </p:nvSpPr>
        <p:spPr>
          <a:xfrm>
            <a:off x="0" y="764704"/>
            <a:ext cx="971600" cy="86409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a:cs typeface="2  Titr" panose="00000700000000000000" pitchFamily="2" charset="-78"/>
              </a:rPr>
              <a:t>1</a:t>
            </a:r>
          </a:p>
        </p:txBody>
      </p:sp>
      <p:sp>
        <p:nvSpPr>
          <p:cNvPr id="7" name="Down Arrow 6"/>
          <p:cNvSpPr/>
          <p:nvPr/>
        </p:nvSpPr>
        <p:spPr>
          <a:xfrm rot="2671900">
            <a:off x="5417839" y="1340768"/>
            <a:ext cx="1440160" cy="936104"/>
          </a:xfrm>
          <a:prstGeom prst="downArrow">
            <a:avLst>
              <a:gd name="adj1" fmla="val 50041"/>
              <a:gd name="adj2" fmla="val 4901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a:cs typeface="2  Titr" panose="00000700000000000000" pitchFamily="2" charset="-78"/>
              </a:rPr>
              <a:t>2</a:t>
            </a:r>
          </a:p>
        </p:txBody>
      </p:sp>
      <p:sp>
        <p:nvSpPr>
          <p:cNvPr id="8" name="Left Arrow 7"/>
          <p:cNvSpPr/>
          <p:nvPr/>
        </p:nvSpPr>
        <p:spPr>
          <a:xfrm>
            <a:off x="5632533" y="2280226"/>
            <a:ext cx="1225466" cy="943187"/>
          </a:xfrm>
          <a:prstGeom prst="leftArrow">
            <a:avLst>
              <a:gd name="adj1" fmla="val 12054"/>
              <a:gd name="adj2" fmla="val 10122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a:cs typeface="2  Titr" panose="00000700000000000000" pitchFamily="2" charset="-78"/>
              </a:rPr>
              <a:t>3</a:t>
            </a:r>
          </a:p>
        </p:txBody>
      </p:sp>
      <p:sp>
        <p:nvSpPr>
          <p:cNvPr id="10" name="Down Arrow 9"/>
          <p:cNvSpPr/>
          <p:nvPr/>
        </p:nvSpPr>
        <p:spPr>
          <a:xfrm>
            <a:off x="7892328" y="2751820"/>
            <a:ext cx="864096" cy="864096"/>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a:cs typeface="2  Titr" panose="00000700000000000000" pitchFamily="2" charset="-78"/>
              </a:rPr>
              <a:t>4</a:t>
            </a:r>
          </a:p>
        </p:txBody>
      </p:sp>
      <p:sp>
        <p:nvSpPr>
          <p:cNvPr id="11" name="Down Arrow 10"/>
          <p:cNvSpPr/>
          <p:nvPr/>
        </p:nvSpPr>
        <p:spPr>
          <a:xfrm>
            <a:off x="5508104" y="4653136"/>
            <a:ext cx="1038793" cy="18002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a:cs typeface="2  Titr" panose="00000700000000000000" pitchFamily="2" charset="-78"/>
              </a:rPr>
              <a:t>5</a:t>
            </a:r>
          </a:p>
        </p:txBody>
      </p:sp>
      <p:sp>
        <p:nvSpPr>
          <p:cNvPr id="12" name="Down Arrow 11"/>
          <p:cNvSpPr/>
          <p:nvPr/>
        </p:nvSpPr>
        <p:spPr>
          <a:xfrm>
            <a:off x="4856547" y="5075031"/>
            <a:ext cx="648072" cy="136815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a:cs typeface="2  Titr" panose="00000700000000000000" pitchFamily="2" charset="-78"/>
              </a:rPr>
              <a:t>6</a:t>
            </a:r>
          </a:p>
        </p:txBody>
      </p:sp>
    </p:spTree>
  </p:cSld>
  <p:clrMapOvr>
    <a:masterClrMapping/>
  </p:clrMapOvr>
  <mc:AlternateContent xmlns:mc="http://schemas.openxmlformats.org/markup-compatibility/2006">
    <mc:Choice xmlns:p14="http://schemas.microsoft.com/office/powerpoint/2010/main" xmlns=""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80">
                                          <p:stCondLst>
                                            <p:cond delay="0"/>
                                          </p:stCondLst>
                                        </p:cTn>
                                        <p:tgtEl>
                                          <p:spTgt spid="6"/>
                                        </p:tgtEl>
                                      </p:cBhvr>
                                    </p:animEffect>
                                    <p:anim calcmode="lin" valueType="num">
                                      <p:cBhvr>
                                        <p:cTn id="1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2" dur="26">
                                          <p:stCondLst>
                                            <p:cond delay="650"/>
                                          </p:stCondLst>
                                        </p:cTn>
                                        <p:tgtEl>
                                          <p:spTgt spid="6"/>
                                        </p:tgtEl>
                                      </p:cBhvr>
                                      <p:to x="100000" y="60000"/>
                                    </p:animScale>
                                    <p:animScale>
                                      <p:cBhvr>
                                        <p:cTn id="23" dur="166" decel="50000">
                                          <p:stCondLst>
                                            <p:cond delay="676"/>
                                          </p:stCondLst>
                                        </p:cTn>
                                        <p:tgtEl>
                                          <p:spTgt spid="6"/>
                                        </p:tgtEl>
                                      </p:cBhvr>
                                      <p:to x="100000" y="100000"/>
                                    </p:animScale>
                                    <p:animScale>
                                      <p:cBhvr>
                                        <p:cTn id="24" dur="26">
                                          <p:stCondLst>
                                            <p:cond delay="1312"/>
                                          </p:stCondLst>
                                        </p:cTn>
                                        <p:tgtEl>
                                          <p:spTgt spid="6"/>
                                        </p:tgtEl>
                                      </p:cBhvr>
                                      <p:to x="100000" y="80000"/>
                                    </p:animScale>
                                    <p:animScale>
                                      <p:cBhvr>
                                        <p:cTn id="25" dur="166" decel="50000">
                                          <p:stCondLst>
                                            <p:cond delay="1338"/>
                                          </p:stCondLst>
                                        </p:cTn>
                                        <p:tgtEl>
                                          <p:spTgt spid="6"/>
                                        </p:tgtEl>
                                      </p:cBhvr>
                                      <p:to x="100000" y="100000"/>
                                    </p:animScale>
                                    <p:animScale>
                                      <p:cBhvr>
                                        <p:cTn id="26" dur="26">
                                          <p:stCondLst>
                                            <p:cond delay="1642"/>
                                          </p:stCondLst>
                                        </p:cTn>
                                        <p:tgtEl>
                                          <p:spTgt spid="6"/>
                                        </p:tgtEl>
                                      </p:cBhvr>
                                      <p:to x="100000" y="90000"/>
                                    </p:animScale>
                                    <p:animScale>
                                      <p:cBhvr>
                                        <p:cTn id="27" dur="166" decel="50000">
                                          <p:stCondLst>
                                            <p:cond delay="1668"/>
                                          </p:stCondLst>
                                        </p:cTn>
                                        <p:tgtEl>
                                          <p:spTgt spid="6"/>
                                        </p:tgtEl>
                                      </p:cBhvr>
                                      <p:to x="100000" y="100000"/>
                                    </p:animScale>
                                    <p:animScale>
                                      <p:cBhvr>
                                        <p:cTn id="28" dur="26">
                                          <p:stCondLst>
                                            <p:cond delay="1808"/>
                                          </p:stCondLst>
                                        </p:cTn>
                                        <p:tgtEl>
                                          <p:spTgt spid="6"/>
                                        </p:tgtEl>
                                      </p:cBhvr>
                                      <p:to x="100000" y="95000"/>
                                    </p:animScale>
                                    <p:animScale>
                                      <p:cBhvr>
                                        <p:cTn id="29" dur="166" decel="50000">
                                          <p:stCondLst>
                                            <p:cond delay="1834"/>
                                          </p:stCondLst>
                                        </p:cTn>
                                        <p:tgtEl>
                                          <p:spTgt spid="6"/>
                                        </p:tgtEl>
                                      </p:cBhvr>
                                      <p:to x="100000" y="100000"/>
                                    </p:animScale>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16" presetClass="entr" presetSubtype="21"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par>
                          <p:cTn id="45" fill="hold">
                            <p:stCondLst>
                              <p:cond delay="5000"/>
                            </p:stCondLst>
                            <p:childTnLst>
                              <p:par>
                                <p:cTn id="46" presetID="26"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80">
                                          <p:stCondLst>
                                            <p:cond delay="0"/>
                                          </p:stCondLst>
                                        </p:cTn>
                                        <p:tgtEl>
                                          <p:spTgt spid="11"/>
                                        </p:tgtEl>
                                      </p:cBhvr>
                                    </p:animEffect>
                                    <p:anim calcmode="lin" valueType="num">
                                      <p:cBhvr>
                                        <p:cTn id="4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4" dur="26">
                                          <p:stCondLst>
                                            <p:cond delay="650"/>
                                          </p:stCondLst>
                                        </p:cTn>
                                        <p:tgtEl>
                                          <p:spTgt spid="11"/>
                                        </p:tgtEl>
                                      </p:cBhvr>
                                      <p:to x="100000" y="60000"/>
                                    </p:animScale>
                                    <p:animScale>
                                      <p:cBhvr>
                                        <p:cTn id="55" dur="166" decel="50000">
                                          <p:stCondLst>
                                            <p:cond delay="676"/>
                                          </p:stCondLst>
                                        </p:cTn>
                                        <p:tgtEl>
                                          <p:spTgt spid="11"/>
                                        </p:tgtEl>
                                      </p:cBhvr>
                                      <p:to x="100000" y="100000"/>
                                    </p:animScale>
                                    <p:animScale>
                                      <p:cBhvr>
                                        <p:cTn id="56" dur="26">
                                          <p:stCondLst>
                                            <p:cond delay="1312"/>
                                          </p:stCondLst>
                                        </p:cTn>
                                        <p:tgtEl>
                                          <p:spTgt spid="11"/>
                                        </p:tgtEl>
                                      </p:cBhvr>
                                      <p:to x="100000" y="80000"/>
                                    </p:animScale>
                                    <p:animScale>
                                      <p:cBhvr>
                                        <p:cTn id="57" dur="166" decel="50000">
                                          <p:stCondLst>
                                            <p:cond delay="1338"/>
                                          </p:stCondLst>
                                        </p:cTn>
                                        <p:tgtEl>
                                          <p:spTgt spid="11"/>
                                        </p:tgtEl>
                                      </p:cBhvr>
                                      <p:to x="100000" y="100000"/>
                                    </p:animScale>
                                    <p:animScale>
                                      <p:cBhvr>
                                        <p:cTn id="58" dur="26">
                                          <p:stCondLst>
                                            <p:cond delay="1642"/>
                                          </p:stCondLst>
                                        </p:cTn>
                                        <p:tgtEl>
                                          <p:spTgt spid="11"/>
                                        </p:tgtEl>
                                      </p:cBhvr>
                                      <p:to x="100000" y="90000"/>
                                    </p:animScale>
                                    <p:animScale>
                                      <p:cBhvr>
                                        <p:cTn id="59" dur="166" decel="50000">
                                          <p:stCondLst>
                                            <p:cond delay="1668"/>
                                          </p:stCondLst>
                                        </p:cTn>
                                        <p:tgtEl>
                                          <p:spTgt spid="11"/>
                                        </p:tgtEl>
                                      </p:cBhvr>
                                      <p:to x="100000" y="100000"/>
                                    </p:animScale>
                                    <p:animScale>
                                      <p:cBhvr>
                                        <p:cTn id="60" dur="26">
                                          <p:stCondLst>
                                            <p:cond delay="1808"/>
                                          </p:stCondLst>
                                        </p:cTn>
                                        <p:tgtEl>
                                          <p:spTgt spid="11"/>
                                        </p:tgtEl>
                                      </p:cBhvr>
                                      <p:to x="100000" y="95000"/>
                                    </p:animScale>
                                    <p:animScale>
                                      <p:cBhvr>
                                        <p:cTn id="61" dur="166" decel="50000">
                                          <p:stCondLst>
                                            <p:cond delay="1834"/>
                                          </p:stCondLst>
                                        </p:cTn>
                                        <p:tgtEl>
                                          <p:spTgt spid="11"/>
                                        </p:tgtEl>
                                      </p:cBhvr>
                                      <p:to x="100000" y="100000"/>
                                    </p:animScale>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1000" fill="hold"/>
                                        <p:tgtEl>
                                          <p:spTgt spid="12"/>
                                        </p:tgtEl>
                                        <p:attrNameLst>
                                          <p:attrName>ppt_w</p:attrName>
                                        </p:attrNameLst>
                                      </p:cBhvr>
                                      <p:tavLst>
                                        <p:tav tm="0">
                                          <p:val>
                                            <p:fltVal val="0"/>
                                          </p:val>
                                        </p:tav>
                                        <p:tav tm="100000">
                                          <p:val>
                                            <p:strVal val="#ppt_w"/>
                                          </p:val>
                                        </p:tav>
                                      </p:tavLst>
                                    </p:anim>
                                    <p:anim calcmode="lin" valueType="num">
                                      <p:cBhvr>
                                        <p:cTn id="66" dur="1000" fill="hold"/>
                                        <p:tgtEl>
                                          <p:spTgt spid="12"/>
                                        </p:tgtEl>
                                        <p:attrNameLst>
                                          <p:attrName>ppt_h</p:attrName>
                                        </p:attrNameLst>
                                      </p:cBhvr>
                                      <p:tavLst>
                                        <p:tav tm="0">
                                          <p:val>
                                            <p:fltVal val="0"/>
                                          </p:val>
                                        </p:tav>
                                        <p:tav tm="100000">
                                          <p:val>
                                            <p:strVal val="#ppt_h"/>
                                          </p:val>
                                        </p:tav>
                                      </p:tavLst>
                                    </p:anim>
                                    <p:anim calcmode="lin" valueType="num">
                                      <p:cBhvr>
                                        <p:cTn id="67" dur="1000" fill="hold"/>
                                        <p:tgtEl>
                                          <p:spTgt spid="12"/>
                                        </p:tgtEl>
                                        <p:attrNameLst>
                                          <p:attrName>style.rotation</p:attrName>
                                        </p:attrNameLst>
                                      </p:cBhvr>
                                      <p:tavLst>
                                        <p:tav tm="0">
                                          <p:val>
                                            <p:fltVal val="90"/>
                                          </p:val>
                                        </p:tav>
                                        <p:tav tm="100000">
                                          <p:val>
                                            <p:fltVal val="0"/>
                                          </p:val>
                                        </p:tav>
                                      </p:tavLst>
                                    </p:anim>
                                    <p:animEffect transition="in" filter="fade">
                                      <p:cBhvr>
                                        <p:cTn id="6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40768"/>
            <a:ext cx="9144000" cy="1015663"/>
          </a:xfrm>
          <a:prstGeom prst="rect">
            <a:avLst/>
          </a:prstGeom>
          <a:noFill/>
        </p:spPr>
        <p:txBody>
          <a:bodyPr wrap="square" rtlCol="1">
            <a:spAutoFit/>
          </a:bodyPr>
          <a:lstStyle/>
          <a:p>
            <a:pPr algn="ctr"/>
            <a:r>
              <a:rPr lang="fa-IR" sz="6000" dirty="0" smtClean="0">
                <a:solidFill>
                  <a:srgbClr val="00B050"/>
                </a:solidFill>
                <a:cs typeface="_MRT_Khodkar" panose="00000700000000000000" pitchFamily="2" charset="-78"/>
              </a:rPr>
              <a:t>تهیه کننده : محمد جواد </a:t>
            </a:r>
            <a:r>
              <a:rPr lang="fa-IR" sz="6000" dirty="0" smtClean="0">
                <a:solidFill>
                  <a:srgbClr val="00B050"/>
                </a:solidFill>
                <a:cs typeface="_MRT_Khodkar" panose="00000700000000000000" pitchFamily="2" charset="-78"/>
              </a:rPr>
              <a:t>رضایی</a:t>
            </a:r>
            <a:endParaRPr lang="fa-IR" sz="6000" dirty="0" smtClean="0">
              <a:solidFill>
                <a:srgbClr val="00B050"/>
              </a:solidFill>
              <a:cs typeface="_MRT_Khodkar" panose="00000700000000000000" pitchFamily="2" charset="-78"/>
            </a:endParaRPr>
          </a:p>
        </p:txBody>
      </p:sp>
    </p:spTree>
    <p:extLst>
      <p:ext uri="{BB962C8B-B14F-4D97-AF65-F5344CB8AC3E}">
        <p14:creationId xmlns:p14="http://schemas.microsoft.com/office/powerpoint/2010/main" xmlns="" val="56640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648"/>
            <a:ext cx="9144000" cy="6217087"/>
          </a:xfrm>
          <a:prstGeom prst="rect">
            <a:avLst/>
          </a:prstGeom>
          <a:noFill/>
        </p:spPr>
        <p:txBody>
          <a:bodyPr wrap="square" rtlCol="1">
            <a:spAutoFit/>
          </a:bodyPr>
          <a:lstStyle/>
          <a:p>
            <a:pPr algn="ctr"/>
            <a:r>
              <a:rPr lang="fa-IR" sz="6000" dirty="0" smtClean="0">
                <a:solidFill>
                  <a:srgbClr val="00B050"/>
                </a:solidFill>
                <a:cs typeface="2  Titr" panose="00000700000000000000" pitchFamily="2" charset="-78"/>
              </a:rPr>
              <a:t>اینترنت</a:t>
            </a:r>
          </a:p>
          <a:p>
            <a:endParaRPr lang="fa-IR" sz="3600" dirty="0" smtClean="0">
              <a:solidFill>
                <a:srgbClr val="00B050"/>
              </a:solidFill>
              <a:cs typeface="2  Titr" panose="00000700000000000000" pitchFamily="2" charset="-78"/>
            </a:endParaRPr>
          </a:p>
          <a:p>
            <a:pPr algn="ctr"/>
            <a:endParaRPr lang="fa-IR" sz="3600" dirty="0" smtClean="0">
              <a:cs typeface="2  Koodak" panose="00000700000000000000" pitchFamily="2" charset="-78"/>
            </a:endParaRPr>
          </a:p>
          <a:p>
            <a:pPr algn="ctr"/>
            <a:endParaRPr lang="fa-IR" sz="3600" dirty="0">
              <a:cs typeface="2  Koodak" panose="00000700000000000000" pitchFamily="2" charset="-78"/>
            </a:endParaRPr>
          </a:p>
          <a:p>
            <a:pPr algn="ctr"/>
            <a:endParaRPr lang="fa-IR" sz="3600" dirty="0" smtClean="0">
              <a:cs typeface="2  Koodak" panose="00000700000000000000" pitchFamily="2" charset="-78"/>
            </a:endParaRPr>
          </a:p>
          <a:p>
            <a:pPr algn="ctr"/>
            <a:r>
              <a:rPr lang="fa-IR" sz="4400" dirty="0" smtClean="0">
                <a:cs typeface="2  Koodak" panose="00000700000000000000" pitchFamily="2" charset="-78"/>
              </a:rPr>
              <a:t>اینترنت </a:t>
            </a:r>
            <a:r>
              <a:rPr lang="fa-IR" sz="4400" dirty="0">
                <a:cs typeface="2  Koodak" panose="00000700000000000000" pitchFamily="2" charset="-78"/>
              </a:rPr>
              <a:t>یک شبکه رایانه ای است که در سراسر کره زمین گسترده است که به هم اتصال دارند. در این شبکه بسیار بزرگ، حجم عظیمی از داده ها ذخیره شده و قابل دسترس است. </a:t>
            </a:r>
            <a:endParaRPr lang="en-US" sz="4400" dirty="0">
              <a:cs typeface="2  Koodak" panose="00000700000000000000" pitchFamily="2" charset="-78"/>
            </a:endParaRPr>
          </a:p>
          <a:p>
            <a:endParaRPr lang="fa-IR" dirty="0">
              <a:solidFill>
                <a:srgbClr val="00B050"/>
              </a:solidFill>
            </a:endParaRPr>
          </a:p>
        </p:txBody>
      </p:sp>
    </p:spTree>
    <p:extLst>
      <p:ext uri="{BB962C8B-B14F-4D97-AF65-F5344CB8AC3E}">
        <p14:creationId xmlns:p14="http://schemas.microsoft.com/office/powerpoint/2010/main" xmlns="" val="39215851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2">
                                            <p:txEl>
                                              <p:pRg st="5" end="5"/>
                                            </p:txEl>
                                          </p:spTgt>
                                        </p:tgtEl>
                                        <p:attrNameLst>
                                          <p:attrName>style.visibility</p:attrName>
                                        </p:attrNameLst>
                                      </p:cBhvr>
                                      <p:to>
                                        <p:strVal val="visible"/>
                                      </p:to>
                                    </p:set>
                                    <p:anim calcmode="lin" valueType="num">
                                      <p:cBhvr>
                                        <p:cTn id="14" dur="500" fill="hold"/>
                                        <p:tgtEl>
                                          <p:spTgt spid="2">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xEl>
                                              <p:pRg st="5" end="5"/>
                                            </p:txEl>
                                          </p:spTgt>
                                        </p:tgtEl>
                                        <p:attrNameLst>
                                          <p:attrName>ppt_y</p:attrName>
                                        </p:attrNameLst>
                                      </p:cBhvr>
                                      <p:tavLst>
                                        <p:tav tm="0">
                                          <p:val>
                                            <p:strVal val="#ppt_y"/>
                                          </p:val>
                                        </p:tav>
                                        <p:tav tm="100000">
                                          <p:val>
                                            <p:strVal val="#ppt_y"/>
                                          </p:val>
                                        </p:tav>
                                      </p:tavLst>
                                    </p:anim>
                                    <p:anim calcmode="lin" valueType="num">
                                      <p:cBhvr>
                                        <p:cTn id="16" dur="500" fill="hold"/>
                                        <p:tgtEl>
                                          <p:spTgt spid="2">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784976" cy="6555641"/>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fa-IR" sz="2800" dirty="0" smtClean="0">
                <a:solidFill>
                  <a:srgbClr val="FF0000"/>
                </a:solidFill>
                <a:cs typeface="2  Titr" panose="00000700000000000000" pitchFamily="2" charset="-78"/>
              </a:rPr>
              <a:t>تجهیزات مورد نیاز اتصال به اینترنت</a:t>
            </a:r>
          </a:p>
          <a:p>
            <a:endParaRPr lang="fa-IR" sz="2800" dirty="0" smtClean="0">
              <a:solidFill>
                <a:srgbClr val="7030A0"/>
              </a:solidFill>
              <a:cs typeface="2  Koodak" panose="00000700000000000000" pitchFamily="2" charset="-78"/>
            </a:endParaRPr>
          </a:p>
          <a:p>
            <a:pPr algn="ctr"/>
            <a:r>
              <a:rPr lang="fa-IR" sz="2800" dirty="0" smtClean="0">
                <a:solidFill>
                  <a:schemeClr val="bg1"/>
                </a:solidFill>
                <a:cs typeface="2  Koodak" panose="00000700000000000000" pitchFamily="2" charset="-78"/>
              </a:rPr>
              <a:t>در ابتدا با چگونگی نصب مودم و انتخاب شرکت ارئه دهنده خدمات اینترنتی آشنا شوید.</a:t>
            </a:r>
          </a:p>
          <a:p>
            <a:pPr algn="ctr"/>
            <a:r>
              <a:rPr lang="fa-IR" sz="2800" dirty="0" smtClean="0">
                <a:solidFill>
                  <a:srgbClr val="7030A0"/>
                </a:solidFill>
                <a:cs typeface="2  Koodak" panose="00000700000000000000" pitchFamily="2" charset="-78"/>
              </a:rPr>
              <a:t>اگر از شبکه اتصال بی سیم(</a:t>
            </a:r>
            <a:r>
              <a:rPr lang="en-US" sz="2800" dirty="0" smtClean="0">
                <a:solidFill>
                  <a:srgbClr val="7030A0"/>
                </a:solidFill>
                <a:cs typeface="2  Koodak" panose="00000700000000000000" pitchFamily="2" charset="-78"/>
              </a:rPr>
              <a:t>wireless</a:t>
            </a:r>
            <a:r>
              <a:rPr lang="fa-IR" sz="2800" dirty="0" smtClean="0">
                <a:solidFill>
                  <a:srgbClr val="7030A0"/>
                </a:solidFill>
                <a:cs typeface="2  Koodak" panose="00000700000000000000" pitchFamily="2" charset="-78"/>
              </a:rPr>
              <a:t>) و یا اینترنت پر سرعت (</a:t>
            </a:r>
            <a:r>
              <a:rPr lang="en-US" sz="2800" dirty="0" smtClean="0">
                <a:solidFill>
                  <a:srgbClr val="7030A0"/>
                </a:solidFill>
                <a:cs typeface="2  Koodak" panose="00000700000000000000" pitchFamily="2" charset="-78"/>
              </a:rPr>
              <a:t>(</a:t>
            </a:r>
            <a:r>
              <a:rPr lang="en-US" sz="2800" dirty="0" err="1" smtClean="0">
                <a:solidFill>
                  <a:srgbClr val="7030A0"/>
                </a:solidFill>
                <a:cs typeface="2  Koodak" panose="00000700000000000000" pitchFamily="2" charset="-78"/>
              </a:rPr>
              <a:t>Adsl</a:t>
            </a:r>
            <a:r>
              <a:rPr lang="fa-IR" sz="2800" dirty="0" smtClean="0">
                <a:solidFill>
                  <a:srgbClr val="7030A0"/>
                </a:solidFill>
                <a:cs typeface="2  Koodak" panose="00000700000000000000" pitchFamily="2" charset="-78"/>
              </a:rPr>
              <a:t> استفاده میکنید، نیازی به تنظیم مودم ندارید.</a:t>
            </a:r>
          </a:p>
          <a:p>
            <a:pPr algn="ctr"/>
            <a:endParaRPr lang="fa-IR" sz="2800" dirty="0" smtClean="0">
              <a:solidFill>
                <a:srgbClr val="7030A0"/>
              </a:solidFill>
              <a:cs typeface="2  Koodak" panose="00000700000000000000" pitchFamily="2" charset="-78"/>
            </a:endParaRPr>
          </a:p>
          <a:p>
            <a:pPr marL="285750" indent="-285750" algn="ctr">
              <a:buFont typeface="Wingdings" panose="05000000000000000000" pitchFamily="2" charset="2"/>
              <a:buChar char="v"/>
            </a:pPr>
            <a:r>
              <a:rPr lang="fa-IR" sz="2800" dirty="0" smtClean="0">
                <a:solidFill>
                  <a:srgbClr val="0070C0"/>
                </a:solidFill>
                <a:cs typeface="2  Koodak" panose="00000700000000000000" pitchFamily="2" charset="-78"/>
              </a:rPr>
              <a:t>کابل سریال(</a:t>
            </a:r>
            <a:r>
              <a:rPr lang="en-US" sz="2800" dirty="0" smtClean="0">
                <a:solidFill>
                  <a:srgbClr val="0070C0"/>
                </a:solidFill>
                <a:cs typeface="2  Koodak" panose="00000700000000000000" pitchFamily="2" charset="-78"/>
              </a:rPr>
              <a:t>Serial cable</a:t>
            </a:r>
            <a:r>
              <a:rPr lang="fa-IR" sz="2800" dirty="0" smtClean="0">
                <a:solidFill>
                  <a:srgbClr val="0070C0"/>
                </a:solidFill>
                <a:cs typeface="2  Koodak" panose="00000700000000000000" pitchFamily="2" charset="-78"/>
              </a:rPr>
              <a:t>): این کابل برای اتصال مودم به رایانه است. اگر مودم داخلی بوده و در کیس قرار دارد نیازی به آن ندارید.</a:t>
            </a:r>
          </a:p>
          <a:p>
            <a:pPr algn="ctr"/>
            <a:endParaRPr lang="fa-IR" sz="2800" dirty="0" smtClean="0">
              <a:solidFill>
                <a:srgbClr val="C00000"/>
              </a:solidFill>
              <a:cs typeface="2  Koodak" panose="00000700000000000000" pitchFamily="2" charset="-78"/>
            </a:endParaRPr>
          </a:p>
          <a:p>
            <a:pPr marL="285750" indent="-285750" algn="ctr">
              <a:buFont typeface="Wingdings" panose="05000000000000000000" pitchFamily="2" charset="2"/>
              <a:buChar char="v"/>
            </a:pPr>
            <a:r>
              <a:rPr lang="fa-IR" sz="2800" dirty="0" smtClean="0">
                <a:solidFill>
                  <a:srgbClr val="C00000"/>
                </a:solidFill>
                <a:cs typeface="2  Koodak" panose="00000700000000000000" pitchFamily="2" charset="-78"/>
              </a:rPr>
              <a:t>خط تلفن : یک سیم خط تلفن را از پریز گرفته وبه سوکت پشت رایانه وصل کنید.</a:t>
            </a:r>
          </a:p>
          <a:p>
            <a:pPr marL="285750" indent="-285750" algn="ctr">
              <a:buFont typeface="Wingdings" panose="05000000000000000000" pitchFamily="2" charset="2"/>
              <a:buChar char="v"/>
            </a:pPr>
            <a:endParaRPr lang="fa-IR" sz="2800" dirty="0" smtClean="0">
              <a:solidFill>
                <a:schemeClr val="accent6">
                  <a:lumMod val="50000"/>
                </a:schemeClr>
              </a:solidFill>
              <a:cs typeface="2  Koodak" panose="00000700000000000000" pitchFamily="2" charset="-78"/>
            </a:endParaRPr>
          </a:p>
          <a:p>
            <a:pPr marL="285750" indent="-285750" algn="ctr">
              <a:buFont typeface="Wingdings" panose="05000000000000000000" pitchFamily="2" charset="2"/>
              <a:buChar char="v"/>
            </a:pPr>
            <a:r>
              <a:rPr lang="fa-IR" sz="2800" dirty="0" smtClean="0">
                <a:solidFill>
                  <a:schemeClr val="accent6">
                    <a:lumMod val="50000"/>
                  </a:schemeClr>
                </a:solidFill>
                <a:cs typeface="2  Koodak" panose="00000700000000000000" pitchFamily="2" charset="-78"/>
              </a:rPr>
              <a:t>اشتراک اینترنتی </a:t>
            </a:r>
            <a:r>
              <a:rPr lang="en-US" sz="2800" dirty="0" smtClean="0">
                <a:solidFill>
                  <a:schemeClr val="accent6">
                    <a:lumMod val="50000"/>
                  </a:schemeClr>
                </a:solidFill>
                <a:cs typeface="2  Koodak" panose="00000700000000000000" pitchFamily="2" charset="-78"/>
              </a:rPr>
              <a:t>ISP</a:t>
            </a:r>
            <a:r>
              <a:rPr lang="fa-IR" sz="2800" dirty="0" smtClean="0">
                <a:solidFill>
                  <a:schemeClr val="accent6">
                    <a:lumMod val="50000"/>
                  </a:schemeClr>
                </a:solidFill>
                <a:cs typeface="2  Koodak" panose="00000700000000000000" pitchFamily="2" charset="-78"/>
              </a:rPr>
              <a:t>: با خریدن کارت اینترنت مشترک </a:t>
            </a:r>
            <a:r>
              <a:rPr lang="en-US" sz="2800" dirty="0" smtClean="0">
                <a:solidFill>
                  <a:schemeClr val="accent6">
                    <a:lumMod val="50000"/>
                  </a:schemeClr>
                </a:solidFill>
                <a:cs typeface="2  Koodak" panose="00000700000000000000" pitchFamily="2" charset="-78"/>
              </a:rPr>
              <a:t>ISP</a:t>
            </a:r>
            <a:r>
              <a:rPr lang="fa-IR" sz="2800" dirty="0" smtClean="0">
                <a:solidFill>
                  <a:schemeClr val="accent6">
                    <a:lumMod val="50000"/>
                  </a:schemeClr>
                </a:solidFill>
                <a:cs typeface="2  Koodak" panose="00000700000000000000" pitchFamily="2" charset="-78"/>
              </a:rPr>
              <a:t> میشوید.</a:t>
            </a:r>
          </a:p>
          <a:p>
            <a:pPr marL="285750" indent="-285750" algn="ctr">
              <a:buFont typeface="Wingdings" panose="05000000000000000000" pitchFamily="2" charset="2"/>
              <a:buChar char="v"/>
            </a:pPr>
            <a:endParaRPr lang="fa-IR" sz="2800" dirty="0">
              <a:solidFill>
                <a:srgbClr val="7030A0"/>
              </a:solidFill>
              <a:cs typeface="2  Koodak" panose="00000700000000000000" pitchFamily="2" charset="-78"/>
            </a:endParaRPr>
          </a:p>
        </p:txBody>
      </p:sp>
    </p:spTree>
    <p:extLst>
      <p:ext uri="{BB962C8B-B14F-4D97-AF65-F5344CB8AC3E}">
        <p14:creationId xmlns:p14="http://schemas.microsoft.com/office/powerpoint/2010/main" xmlns="" val="154149669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set>
                                      <p:cBhvr>
                                        <p:cTn id="7" dur="114" fill="hold">
                                          <p:stCondLst>
                                            <p:cond delay="0"/>
                                          </p:stCondLst>
                                        </p:cTn>
                                        <p:tgtEl>
                                          <p:spTgt spid="2">
                                            <p:txEl>
                                              <p:pRg st="0" end="0"/>
                                            </p:txEl>
                                          </p:spTgt>
                                        </p:tgtEl>
                                        <p:attrNameLst>
                                          <p:attrName>style.rotation</p:attrName>
                                        </p:attrNameLst>
                                      </p:cBhvr>
                                      <p:to>
                                        <p:strVal val="-45.0"/>
                                      </p:to>
                                    </p:set>
                                    <p:anim calcmode="lin" valueType="num">
                                      <p:cBhvr>
                                        <p:cTn id="8" dur="114" fill="hold">
                                          <p:stCondLst>
                                            <p:cond delay="114"/>
                                          </p:stCondLst>
                                        </p:cTn>
                                        <p:tgtEl>
                                          <p:spTgt spid="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2">
                                            <p:txEl>
                                              <p:pRg st="0" end="0"/>
                                            </p:txEl>
                                          </p:spTgt>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2">
                                            <p:txEl>
                                              <p:pRg st="0" end="0"/>
                                            </p:txEl>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nodeType="withEffect">
                                  <p:stCondLst>
                                    <p:cond delay="0"/>
                                  </p:stCondLst>
                                  <p:iterate type="lt">
                                    <p:tmPct val="50000"/>
                                  </p:iterate>
                                  <p:childTnLst>
                                    <p:set>
                                      <p:cBhvr>
                                        <p:cTn id="13" dur="1" fill="hold">
                                          <p:stCondLst>
                                            <p:cond delay="0"/>
                                          </p:stCondLst>
                                        </p:cTn>
                                        <p:tgtEl>
                                          <p:spTgt spid="2">
                                            <p:txEl>
                                              <p:pRg st="2" end="2"/>
                                            </p:txEl>
                                          </p:spTgt>
                                        </p:tgtEl>
                                        <p:attrNameLst>
                                          <p:attrName>style.visibility</p:attrName>
                                        </p:attrNameLst>
                                      </p:cBhvr>
                                      <p:to>
                                        <p:strVal val="visible"/>
                                      </p:to>
                                    </p:set>
                                    <p:set>
                                      <p:cBhvr>
                                        <p:cTn id="14" dur="114" fill="hold">
                                          <p:stCondLst>
                                            <p:cond delay="0"/>
                                          </p:stCondLst>
                                        </p:cTn>
                                        <p:tgtEl>
                                          <p:spTgt spid="2">
                                            <p:txEl>
                                              <p:pRg st="2" end="2"/>
                                            </p:txEl>
                                          </p:spTgt>
                                        </p:tgtEl>
                                        <p:attrNameLst>
                                          <p:attrName>style.rotation</p:attrName>
                                        </p:attrNameLst>
                                      </p:cBhvr>
                                      <p:to>
                                        <p:strVal val="-45.0"/>
                                      </p:to>
                                    </p:set>
                                    <p:anim calcmode="lin" valueType="num">
                                      <p:cBhvr>
                                        <p:cTn id="15" dur="114" fill="hold">
                                          <p:stCondLst>
                                            <p:cond delay="114"/>
                                          </p:stCondLst>
                                        </p:cTn>
                                        <p:tgtEl>
                                          <p:spTgt spid="2">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114" fill="hold">
                                          <p:stCondLst>
                                            <p:cond delay="0"/>
                                          </p:stCondLst>
                                        </p:cTn>
                                        <p:tgtEl>
                                          <p:spTgt spid="2">
                                            <p:txEl>
                                              <p:pRg st="2" end="2"/>
                                            </p:txEl>
                                          </p:spTgt>
                                        </p:tgtEl>
                                        <p:attrNameLst>
                                          <p:attrName>ppt_y</p:attrName>
                                        </p:attrNameLst>
                                      </p:cBhvr>
                                      <p:tavLst>
                                        <p:tav tm="0">
                                          <p:val>
                                            <p:strVal val="#ppt_y-1"/>
                                          </p:val>
                                        </p:tav>
                                        <p:tav tm="100000">
                                          <p:val>
                                            <p:strVal val="#ppt_y-(0.354*#ppt_w-0.172*#ppt_h)"/>
                                          </p:val>
                                        </p:tav>
                                      </p:tavLst>
                                    </p:anim>
                                    <p:anim calcmode="lin" valueType="num">
                                      <p:cBhvr>
                                        <p:cTn id="17" dur="39" decel="50000" autoRev="1" fill="hold">
                                          <p:stCondLst>
                                            <p:cond delay="114"/>
                                          </p:stCondLst>
                                        </p:cTn>
                                        <p:tgtEl>
                                          <p:spTgt spid="2">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34" fill="hold">
                                          <p:stCondLst>
                                            <p:cond delay="216"/>
                                          </p:stCondLst>
                                        </p:cTn>
                                        <p:tgtEl>
                                          <p:spTgt spid="2">
                                            <p:txEl>
                                              <p:pRg st="2" end="2"/>
                                            </p:txEl>
                                          </p:spTgt>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nodeType="withEffect">
                                  <p:stCondLst>
                                    <p:cond delay="0"/>
                                  </p:stCondLst>
                                  <p:iterate type="lt">
                                    <p:tmPct val="50000"/>
                                  </p:iterate>
                                  <p:childTnLst>
                                    <p:set>
                                      <p:cBhvr>
                                        <p:cTn id="20" dur="1" fill="hold">
                                          <p:stCondLst>
                                            <p:cond delay="0"/>
                                          </p:stCondLst>
                                        </p:cTn>
                                        <p:tgtEl>
                                          <p:spTgt spid="2">
                                            <p:txEl>
                                              <p:pRg st="3" end="3"/>
                                            </p:txEl>
                                          </p:spTgt>
                                        </p:tgtEl>
                                        <p:attrNameLst>
                                          <p:attrName>style.visibility</p:attrName>
                                        </p:attrNameLst>
                                      </p:cBhvr>
                                      <p:to>
                                        <p:strVal val="visible"/>
                                      </p:to>
                                    </p:set>
                                    <p:set>
                                      <p:cBhvr>
                                        <p:cTn id="21" dur="114" fill="hold">
                                          <p:stCondLst>
                                            <p:cond delay="0"/>
                                          </p:stCondLst>
                                        </p:cTn>
                                        <p:tgtEl>
                                          <p:spTgt spid="2">
                                            <p:txEl>
                                              <p:pRg st="3" end="3"/>
                                            </p:txEl>
                                          </p:spTgt>
                                        </p:tgtEl>
                                        <p:attrNameLst>
                                          <p:attrName>style.rotation</p:attrName>
                                        </p:attrNameLst>
                                      </p:cBhvr>
                                      <p:to>
                                        <p:strVal val="-45.0"/>
                                      </p:to>
                                    </p:set>
                                    <p:anim calcmode="lin" valueType="num">
                                      <p:cBhvr>
                                        <p:cTn id="22" dur="114" fill="hold">
                                          <p:stCondLst>
                                            <p:cond delay="114"/>
                                          </p:stCondLst>
                                        </p:cTn>
                                        <p:tgtEl>
                                          <p:spTgt spid="2">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114" fill="hold">
                                          <p:stCondLst>
                                            <p:cond delay="0"/>
                                          </p:stCondLst>
                                        </p:cTn>
                                        <p:tgtEl>
                                          <p:spTgt spid="2">
                                            <p:txEl>
                                              <p:pRg st="3" end="3"/>
                                            </p:txEl>
                                          </p:spTgt>
                                        </p:tgtEl>
                                        <p:attrNameLst>
                                          <p:attrName>ppt_y</p:attrName>
                                        </p:attrNameLst>
                                      </p:cBhvr>
                                      <p:tavLst>
                                        <p:tav tm="0">
                                          <p:val>
                                            <p:strVal val="#ppt_y-1"/>
                                          </p:val>
                                        </p:tav>
                                        <p:tav tm="100000">
                                          <p:val>
                                            <p:strVal val="#ppt_y-(0.354*#ppt_w-0.172*#ppt_h)"/>
                                          </p:val>
                                        </p:tav>
                                      </p:tavLst>
                                    </p:anim>
                                    <p:anim calcmode="lin" valueType="num">
                                      <p:cBhvr>
                                        <p:cTn id="24" dur="39" decel="50000" autoRev="1" fill="hold">
                                          <p:stCondLst>
                                            <p:cond delay="114"/>
                                          </p:stCondLst>
                                        </p:cTn>
                                        <p:tgtEl>
                                          <p:spTgt spid="2">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34" fill="hold">
                                          <p:stCondLst>
                                            <p:cond delay="216"/>
                                          </p:stCondLst>
                                        </p:cTn>
                                        <p:tgtEl>
                                          <p:spTgt spid="2">
                                            <p:txEl>
                                              <p:pRg st="3" end="3"/>
                                            </p:txEl>
                                          </p:spTgt>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nodeType="withEffect">
                                  <p:stCondLst>
                                    <p:cond delay="0"/>
                                  </p:stCondLst>
                                  <p:iterate type="lt">
                                    <p:tmPct val="50000"/>
                                  </p:iterate>
                                  <p:childTnLst>
                                    <p:set>
                                      <p:cBhvr>
                                        <p:cTn id="27" dur="1" fill="hold">
                                          <p:stCondLst>
                                            <p:cond delay="0"/>
                                          </p:stCondLst>
                                        </p:cTn>
                                        <p:tgtEl>
                                          <p:spTgt spid="2">
                                            <p:txEl>
                                              <p:pRg st="5" end="5"/>
                                            </p:txEl>
                                          </p:spTgt>
                                        </p:tgtEl>
                                        <p:attrNameLst>
                                          <p:attrName>style.visibility</p:attrName>
                                        </p:attrNameLst>
                                      </p:cBhvr>
                                      <p:to>
                                        <p:strVal val="visible"/>
                                      </p:to>
                                    </p:set>
                                    <p:set>
                                      <p:cBhvr>
                                        <p:cTn id="28" dur="114" fill="hold">
                                          <p:stCondLst>
                                            <p:cond delay="0"/>
                                          </p:stCondLst>
                                        </p:cTn>
                                        <p:tgtEl>
                                          <p:spTgt spid="2">
                                            <p:txEl>
                                              <p:pRg st="5" end="5"/>
                                            </p:txEl>
                                          </p:spTgt>
                                        </p:tgtEl>
                                        <p:attrNameLst>
                                          <p:attrName>style.rotation</p:attrName>
                                        </p:attrNameLst>
                                      </p:cBhvr>
                                      <p:to>
                                        <p:strVal val="-45.0"/>
                                      </p:to>
                                    </p:set>
                                    <p:anim calcmode="lin" valueType="num">
                                      <p:cBhvr>
                                        <p:cTn id="29" dur="114" fill="hold">
                                          <p:stCondLst>
                                            <p:cond delay="114"/>
                                          </p:stCondLst>
                                        </p:cTn>
                                        <p:tgtEl>
                                          <p:spTgt spid="2">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30" dur="114" fill="hold">
                                          <p:stCondLst>
                                            <p:cond delay="0"/>
                                          </p:stCondLst>
                                        </p:cTn>
                                        <p:tgtEl>
                                          <p:spTgt spid="2">
                                            <p:txEl>
                                              <p:pRg st="5" end="5"/>
                                            </p:txEl>
                                          </p:spTgt>
                                        </p:tgtEl>
                                        <p:attrNameLst>
                                          <p:attrName>ppt_y</p:attrName>
                                        </p:attrNameLst>
                                      </p:cBhvr>
                                      <p:tavLst>
                                        <p:tav tm="0">
                                          <p:val>
                                            <p:strVal val="#ppt_y-1"/>
                                          </p:val>
                                        </p:tav>
                                        <p:tav tm="100000">
                                          <p:val>
                                            <p:strVal val="#ppt_y-(0.354*#ppt_w-0.172*#ppt_h)"/>
                                          </p:val>
                                        </p:tav>
                                      </p:tavLst>
                                    </p:anim>
                                    <p:anim calcmode="lin" valueType="num">
                                      <p:cBhvr>
                                        <p:cTn id="31" dur="39" decel="50000" autoRev="1" fill="hold">
                                          <p:stCondLst>
                                            <p:cond delay="114"/>
                                          </p:stCondLst>
                                        </p:cTn>
                                        <p:tgtEl>
                                          <p:spTgt spid="2">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32" dur="34" fill="hold">
                                          <p:stCondLst>
                                            <p:cond delay="216"/>
                                          </p:stCondLst>
                                        </p:cTn>
                                        <p:tgtEl>
                                          <p:spTgt spid="2">
                                            <p:txEl>
                                              <p:pRg st="5" end="5"/>
                                            </p:txEl>
                                          </p:spTgt>
                                        </p:tgtEl>
                                        <p:attrNameLst>
                                          <p:attrName>ppt_y</p:attrName>
                                        </p:attrNameLst>
                                      </p:cBhvr>
                                      <p:tavLst>
                                        <p:tav tm="0">
                                          <p:val>
                                            <p:strVal val="#ppt_y-(0.354*#ppt_w-0.172*#ppt_h)"/>
                                          </p:val>
                                        </p:tav>
                                        <p:tav tm="100000">
                                          <p:val>
                                            <p:strVal val="#ppt_y"/>
                                          </p:val>
                                        </p:tav>
                                      </p:tavLst>
                                    </p:anim>
                                  </p:childTnLst>
                                </p:cTn>
                              </p:par>
                              <p:par>
                                <p:cTn id="33" presetID="38" presetClass="entr" presetSubtype="0" accel="50000" fill="hold" nodeType="withEffect">
                                  <p:stCondLst>
                                    <p:cond delay="0"/>
                                  </p:stCondLst>
                                  <p:iterate type="lt">
                                    <p:tmPct val="50000"/>
                                  </p:iterate>
                                  <p:childTnLst>
                                    <p:set>
                                      <p:cBhvr>
                                        <p:cTn id="34" dur="1" fill="hold">
                                          <p:stCondLst>
                                            <p:cond delay="0"/>
                                          </p:stCondLst>
                                        </p:cTn>
                                        <p:tgtEl>
                                          <p:spTgt spid="2">
                                            <p:txEl>
                                              <p:pRg st="7" end="7"/>
                                            </p:txEl>
                                          </p:spTgt>
                                        </p:tgtEl>
                                        <p:attrNameLst>
                                          <p:attrName>style.visibility</p:attrName>
                                        </p:attrNameLst>
                                      </p:cBhvr>
                                      <p:to>
                                        <p:strVal val="visible"/>
                                      </p:to>
                                    </p:set>
                                    <p:set>
                                      <p:cBhvr>
                                        <p:cTn id="35" dur="114" fill="hold">
                                          <p:stCondLst>
                                            <p:cond delay="0"/>
                                          </p:stCondLst>
                                        </p:cTn>
                                        <p:tgtEl>
                                          <p:spTgt spid="2">
                                            <p:txEl>
                                              <p:pRg st="7" end="7"/>
                                            </p:txEl>
                                          </p:spTgt>
                                        </p:tgtEl>
                                        <p:attrNameLst>
                                          <p:attrName>style.rotation</p:attrName>
                                        </p:attrNameLst>
                                      </p:cBhvr>
                                      <p:to>
                                        <p:strVal val="-45.0"/>
                                      </p:to>
                                    </p:set>
                                    <p:anim calcmode="lin" valueType="num">
                                      <p:cBhvr>
                                        <p:cTn id="36" dur="114" fill="hold">
                                          <p:stCondLst>
                                            <p:cond delay="114"/>
                                          </p:stCondLst>
                                        </p:cTn>
                                        <p:tgtEl>
                                          <p:spTgt spid="2">
                                            <p:txEl>
                                              <p:pRg st="7" end="7"/>
                                            </p:txEl>
                                          </p:spTgt>
                                        </p:tgtEl>
                                        <p:attrNameLst>
                                          <p:attrName>style.rotation</p:attrName>
                                        </p:attrNameLst>
                                      </p:cBhvr>
                                      <p:tavLst>
                                        <p:tav tm="0">
                                          <p:val>
                                            <p:fltVal val="-45"/>
                                          </p:val>
                                        </p:tav>
                                        <p:tav tm="69900">
                                          <p:val>
                                            <p:fltVal val="45"/>
                                          </p:val>
                                        </p:tav>
                                        <p:tav tm="100000">
                                          <p:val>
                                            <p:fltVal val="0"/>
                                          </p:val>
                                        </p:tav>
                                      </p:tavLst>
                                    </p:anim>
                                    <p:anim calcmode="lin" valueType="num">
                                      <p:cBhvr>
                                        <p:cTn id="37" dur="114" fill="hold">
                                          <p:stCondLst>
                                            <p:cond delay="0"/>
                                          </p:stCondLst>
                                        </p:cTn>
                                        <p:tgtEl>
                                          <p:spTgt spid="2">
                                            <p:txEl>
                                              <p:pRg st="7" end="7"/>
                                            </p:txEl>
                                          </p:spTgt>
                                        </p:tgtEl>
                                        <p:attrNameLst>
                                          <p:attrName>ppt_y</p:attrName>
                                        </p:attrNameLst>
                                      </p:cBhvr>
                                      <p:tavLst>
                                        <p:tav tm="0">
                                          <p:val>
                                            <p:strVal val="#ppt_y-1"/>
                                          </p:val>
                                        </p:tav>
                                        <p:tav tm="100000">
                                          <p:val>
                                            <p:strVal val="#ppt_y-(0.354*#ppt_w-0.172*#ppt_h)"/>
                                          </p:val>
                                        </p:tav>
                                      </p:tavLst>
                                    </p:anim>
                                    <p:anim calcmode="lin" valueType="num">
                                      <p:cBhvr>
                                        <p:cTn id="38" dur="39" decel="50000" autoRev="1" fill="hold">
                                          <p:stCondLst>
                                            <p:cond delay="114"/>
                                          </p:stCondLst>
                                        </p:cTn>
                                        <p:tgtEl>
                                          <p:spTgt spid="2">
                                            <p:txEl>
                                              <p:pRg st="7" end="7"/>
                                            </p:txEl>
                                          </p:spTgt>
                                        </p:tgtEl>
                                        <p:attrNameLst>
                                          <p:attrName>ppt_y</p:attrName>
                                        </p:attrNameLst>
                                      </p:cBhvr>
                                      <p:tavLst>
                                        <p:tav tm="0">
                                          <p:val>
                                            <p:strVal val="#ppt_y-(0.354*#ppt_w-0.172*#ppt_h)"/>
                                          </p:val>
                                        </p:tav>
                                        <p:tav tm="100000">
                                          <p:val>
                                            <p:strVal val="#ppt_y-(0.354*#ppt_w-0.172*#ppt_h)-#ppt_h/2"/>
                                          </p:val>
                                        </p:tav>
                                      </p:tavLst>
                                    </p:anim>
                                    <p:anim calcmode="lin" valueType="num">
                                      <p:cBhvr>
                                        <p:cTn id="39" dur="34" fill="hold">
                                          <p:stCondLst>
                                            <p:cond delay="216"/>
                                          </p:stCondLst>
                                        </p:cTn>
                                        <p:tgtEl>
                                          <p:spTgt spid="2">
                                            <p:txEl>
                                              <p:pRg st="7" end="7"/>
                                            </p:txEl>
                                          </p:spTgt>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nodeType="withEffect">
                                  <p:stCondLst>
                                    <p:cond delay="0"/>
                                  </p:stCondLst>
                                  <p:iterate type="lt">
                                    <p:tmPct val="50000"/>
                                  </p:iterate>
                                  <p:childTnLst>
                                    <p:set>
                                      <p:cBhvr>
                                        <p:cTn id="41" dur="1" fill="hold">
                                          <p:stCondLst>
                                            <p:cond delay="0"/>
                                          </p:stCondLst>
                                        </p:cTn>
                                        <p:tgtEl>
                                          <p:spTgt spid="2">
                                            <p:txEl>
                                              <p:pRg st="9" end="9"/>
                                            </p:txEl>
                                          </p:spTgt>
                                        </p:tgtEl>
                                        <p:attrNameLst>
                                          <p:attrName>style.visibility</p:attrName>
                                        </p:attrNameLst>
                                      </p:cBhvr>
                                      <p:to>
                                        <p:strVal val="visible"/>
                                      </p:to>
                                    </p:set>
                                    <p:set>
                                      <p:cBhvr>
                                        <p:cTn id="42" dur="114" fill="hold">
                                          <p:stCondLst>
                                            <p:cond delay="0"/>
                                          </p:stCondLst>
                                        </p:cTn>
                                        <p:tgtEl>
                                          <p:spTgt spid="2">
                                            <p:txEl>
                                              <p:pRg st="9" end="9"/>
                                            </p:txEl>
                                          </p:spTgt>
                                        </p:tgtEl>
                                        <p:attrNameLst>
                                          <p:attrName>style.rotation</p:attrName>
                                        </p:attrNameLst>
                                      </p:cBhvr>
                                      <p:to>
                                        <p:strVal val="-45.0"/>
                                      </p:to>
                                    </p:set>
                                    <p:anim calcmode="lin" valueType="num">
                                      <p:cBhvr>
                                        <p:cTn id="43" dur="114" fill="hold">
                                          <p:stCondLst>
                                            <p:cond delay="114"/>
                                          </p:stCondLst>
                                        </p:cTn>
                                        <p:tgtEl>
                                          <p:spTgt spid="2">
                                            <p:txEl>
                                              <p:pRg st="9" end="9"/>
                                            </p:txEl>
                                          </p:spTgt>
                                        </p:tgtEl>
                                        <p:attrNameLst>
                                          <p:attrName>style.rotation</p:attrName>
                                        </p:attrNameLst>
                                      </p:cBhvr>
                                      <p:tavLst>
                                        <p:tav tm="0">
                                          <p:val>
                                            <p:fltVal val="-45"/>
                                          </p:val>
                                        </p:tav>
                                        <p:tav tm="69900">
                                          <p:val>
                                            <p:fltVal val="45"/>
                                          </p:val>
                                        </p:tav>
                                        <p:tav tm="100000">
                                          <p:val>
                                            <p:fltVal val="0"/>
                                          </p:val>
                                        </p:tav>
                                      </p:tavLst>
                                    </p:anim>
                                    <p:anim calcmode="lin" valueType="num">
                                      <p:cBhvr>
                                        <p:cTn id="44" dur="114" fill="hold">
                                          <p:stCondLst>
                                            <p:cond delay="0"/>
                                          </p:stCondLst>
                                        </p:cTn>
                                        <p:tgtEl>
                                          <p:spTgt spid="2">
                                            <p:txEl>
                                              <p:pRg st="9" end="9"/>
                                            </p:txEl>
                                          </p:spTgt>
                                        </p:tgtEl>
                                        <p:attrNameLst>
                                          <p:attrName>ppt_y</p:attrName>
                                        </p:attrNameLst>
                                      </p:cBhvr>
                                      <p:tavLst>
                                        <p:tav tm="0">
                                          <p:val>
                                            <p:strVal val="#ppt_y-1"/>
                                          </p:val>
                                        </p:tav>
                                        <p:tav tm="100000">
                                          <p:val>
                                            <p:strVal val="#ppt_y-(0.354*#ppt_w-0.172*#ppt_h)"/>
                                          </p:val>
                                        </p:tav>
                                      </p:tavLst>
                                    </p:anim>
                                    <p:anim calcmode="lin" valueType="num">
                                      <p:cBhvr>
                                        <p:cTn id="45" dur="39" decel="50000" autoRev="1" fill="hold">
                                          <p:stCondLst>
                                            <p:cond delay="114"/>
                                          </p:stCondLst>
                                        </p:cTn>
                                        <p:tgtEl>
                                          <p:spTgt spid="2">
                                            <p:txEl>
                                              <p:pRg st="9" end="9"/>
                                            </p:txEl>
                                          </p:spTgt>
                                        </p:tgtEl>
                                        <p:attrNameLst>
                                          <p:attrName>ppt_y</p:attrName>
                                        </p:attrNameLst>
                                      </p:cBhvr>
                                      <p:tavLst>
                                        <p:tav tm="0">
                                          <p:val>
                                            <p:strVal val="#ppt_y-(0.354*#ppt_w-0.172*#ppt_h)"/>
                                          </p:val>
                                        </p:tav>
                                        <p:tav tm="100000">
                                          <p:val>
                                            <p:strVal val="#ppt_y-(0.354*#ppt_w-0.172*#ppt_h)-#ppt_h/2"/>
                                          </p:val>
                                        </p:tav>
                                      </p:tavLst>
                                    </p:anim>
                                    <p:anim calcmode="lin" valueType="num">
                                      <p:cBhvr>
                                        <p:cTn id="46" dur="34" fill="hold">
                                          <p:stCondLst>
                                            <p:cond delay="216"/>
                                          </p:stCondLst>
                                        </p:cTn>
                                        <p:tgtEl>
                                          <p:spTgt spid="2">
                                            <p:txEl>
                                              <p:pRg st="9" end="9"/>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116632"/>
            <a:ext cx="7308304" cy="3016210"/>
          </a:xfrm>
          <a:prstGeom prst="rect">
            <a:avLst/>
          </a:prstGeom>
          <a:noFill/>
        </p:spPr>
        <p:txBody>
          <a:bodyPr wrap="square" rtlCol="1">
            <a:spAutoFit/>
          </a:bodyPr>
          <a:lstStyle/>
          <a:p>
            <a:r>
              <a:rPr lang="fa-IR" sz="3200" dirty="0" smtClean="0">
                <a:solidFill>
                  <a:srgbClr val="FF0000"/>
                </a:solidFill>
                <a:cs typeface="2  Titr" panose="00000700000000000000" pitchFamily="2" charset="-78"/>
              </a:rPr>
              <a:t>انواع ارتباط اینترنتی</a:t>
            </a:r>
          </a:p>
          <a:p>
            <a:endParaRPr lang="fa-IR" sz="3200" dirty="0" smtClean="0">
              <a:cs typeface="2  Titr" panose="00000700000000000000" pitchFamily="2" charset="-78"/>
            </a:endParaRPr>
          </a:p>
          <a:p>
            <a:pPr marL="285750" indent="-285750">
              <a:buFont typeface="Wingdings" panose="05000000000000000000" pitchFamily="2" charset="2"/>
              <a:buChar char="q"/>
            </a:pPr>
            <a:r>
              <a:rPr lang="fa-IR" sz="3600" b="1" dirty="0" smtClean="0">
                <a:solidFill>
                  <a:srgbClr val="0070C0"/>
                </a:solidFill>
                <a:effectLst>
                  <a:outerShdw blurRad="38100" dist="38100" dir="2700000" algn="tl">
                    <a:srgbClr val="000000">
                      <a:alpha val="43137"/>
                    </a:srgbClr>
                  </a:outerShdw>
                </a:effectLst>
                <a:cs typeface="2  Koodak" panose="00000700000000000000" pitchFamily="2" charset="-78"/>
              </a:rPr>
              <a:t>بی سیم (</a:t>
            </a:r>
            <a:r>
              <a:rPr lang="en-US" sz="3600" b="1" dirty="0" smtClean="0">
                <a:solidFill>
                  <a:srgbClr val="0070C0"/>
                </a:solidFill>
                <a:effectLst>
                  <a:outerShdw blurRad="38100" dist="38100" dir="2700000" algn="tl">
                    <a:srgbClr val="000000">
                      <a:alpha val="43137"/>
                    </a:srgbClr>
                  </a:outerShdw>
                </a:effectLst>
                <a:cs typeface="2  Koodak" panose="00000700000000000000" pitchFamily="2" charset="-78"/>
              </a:rPr>
              <a:t>Wireless</a:t>
            </a:r>
            <a:r>
              <a:rPr lang="fa-IR" sz="3600" b="1" dirty="0" smtClean="0">
                <a:solidFill>
                  <a:srgbClr val="0070C0"/>
                </a:solidFill>
                <a:effectLst>
                  <a:outerShdw blurRad="38100" dist="38100" dir="2700000" algn="tl">
                    <a:srgbClr val="000000">
                      <a:alpha val="43137"/>
                    </a:srgbClr>
                  </a:outerShdw>
                </a:effectLst>
                <a:cs typeface="2  Koodak" panose="00000700000000000000" pitchFamily="2" charset="-78"/>
              </a:rPr>
              <a:t>)</a:t>
            </a:r>
          </a:p>
          <a:p>
            <a:pPr marL="285750" indent="-285750">
              <a:buFont typeface="Wingdings" panose="05000000000000000000" pitchFamily="2" charset="2"/>
              <a:buChar char="q"/>
            </a:pPr>
            <a:r>
              <a:rPr lang="fa-IR" sz="3600" b="1" dirty="0" smtClean="0">
                <a:solidFill>
                  <a:srgbClr val="0070C0"/>
                </a:solidFill>
                <a:effectLst>
                  <a:outerShdw blurRad="38100" dist="38100" dir="2700000" algn="tl">
                    <a:srgbClr val="000000">
                      <a:alpha val="43137"/>
                    </a:srgbClr>
                  </a:outerShdw>
                </a:effectLst>
                <a:cs typeface="2  Koodak" panose="00000700000000000000" pitchFamily="2" charset="-78"/>
              </a:rPr>
              <a:t>پر سرعت (</a:t>
            </a:r>
            <a:r>
              <a:rPr lang="en-US" sz="3600" b="1" dirty="0" smtClean="0">
                <a:solidFill>
                  <a:srgbClr val="0070C0"/>
                </a:solidFill>
                <a:effectLst>
                  <a:outerShdw blurRad="38100" dist="38100" dir="2700000" algn="tl">
                    <a:srgbClr val="000000">
                      <a:alpha val="43137"/>
                    </a:srgbClr>
                  </a:outerShdw>
                </a:effectLst>
                <a:cs typeface="2  Koodak" panose="00000700000000000000" pitchFamily="2" charset="-78"/>
              </a:rPr>
              <a:t>ADSL</a:t>
            </a:r>
            <a:r>
              <a:rPr lang="fa-IR" sz="3600" b="1" dirty="0" smtClean="0">
                <a:solidFill>
                  <a:srgbClr val="0070C0"/>
                </a:solidFill>
                <a:effectLst>
                  <a:outerShdw blurRad="38100" dist="38100" dir="2700000" algn="tl">
                    <a:srgbClr val="000000">
                      <a:alpha val="43137"/>
                    </a:srgbClr>
                  </a:outerShdw>
                </a:effectLst>
                <a:cs typeface="2  Koodak" panose="00000700000000000000" pitchFamily="2" charset="-78"/>
              </a:rPr>
              <a:t>)</a:t>
            </a:r>
          </a:p>
          <a:p>
            <a:pPr marL="285750" indent="-285750">
              <a:buFont typeface="Wingdings" panose="05000000000000000000" pitchFamily="2" charset="2"/>
              <a:buChar char="q"/>
            </a:pPr>
            <a:r>
              <a:rPr lang="fa-IR" sz="3600" b="1" dirty="0" smtClean="0">
                <a:solidFill>
                  <a:srgbClr val="0070C0"/>
                </a:solidFill>
                <a:effectLst>
                  <a:outerShdw blurRad="38100" dist="38100" dir="2700000" algn="tl">
                    <a:srgbClr val="000000">
                      <a:alpha val="43137"/>
                    </a:srgbClr>
                  </a:outerShdw>
                </a:effectLst>
                <a:cs typeface="2  Koodak" panose="00000700000000000000" pitchFamily="2" charset="-78"/>
              </a:rPr>
              <a:t>تلفنی (</a:t>
            </a:r>
            <a:r>
              <a:rPr lang="en-US" sz="3600" b="1" dirty="0" smtClean="0">
                <a:solidFill>
                  <a:srgbClr val="0070C0"/>
                </a:solidFill>
                <a:effectLst>
                  <a:outerShdw blurRad="38100" dist="38100" dir="2700000" algn="tl">
                    <a:srgbClr val="000000">
                      <a:alpha val="43137"/>
                    </a:srgbClr>
                  </a:outerShdw>
                </a:effectLst>
                <a:cs typeface="2  Koodak" panose="00000700000000000000" pitchFamily="2" charset="-78"/>
              </a:rPr>
              <a:t>Dialup</a:t>
            </a:r>
            <a:r>
              <a:rPr lang="fa-IR" sz="3600" b="1" dirty="0" smtClean="0">
                <a:solidFill>
                  <a:srgbClr val="0070C0"/>
                </a:solidFill>
                <a:effectLst>
                  <a:outerShdw blurRad="38100" dist="38100" dir="2700000" algn="tl">
                    <a:srgbClr val="000000">
                      <a:alpha val="43137"/>
                    </a:srgbClr>
                  </a:outerShdw>
                </a:effectLst>
                <a:cs typeface="2  Koodak" panose="00000700000000000000" pitchFamily="2" charset="-78"/>
              </a:rPr>
              <a:t>)</a:t>
            </a:r>
          </a:p>
          <a:p>
            <a:endParaRPr lang="fa-IR" dirty="0"/>
          </a:p>
        </p:txBody>
      </p:sp>
      <p:pic>
        <p:nvPicPr>
          <p:cNvPr id="4" name="Picture 3"/>
          <p:cNvPicPr>
            <a:picLocks noChangeAspect="1" noChangeArrowheads="1"/>
          </p:cNvPicPr>
          <p:nvPr/>
        </p:nvPicPr>
        <p:blipFill>
          <a:blip r:embed="rId2" cstate="print"/>
          <a:srcRect/>
          <a:stretch>
            <a:fillRect/>
          </a:stretch>
        </p:blipFill>
        <p:spPr bwMode="auto">
          <a:xfrm>
            <a:off x="6378" y="5013176"/>
            <a:ext cx="3341486" cy="1853987"/>
          </a:xfrm>
          <a:prstGeom prst="rect">
            <a:avLst/>
          </a:prstGeom>
          <a:noFill/>
          <a:ln w="9525">
            <a:noFill/>
            <a:miter lim="800000"/>
            <a:headEnd/>
            <a:tailEnd/>
          </a:ln>
          <a:effectLst/>
        </p:spPr>
      </p:pic>
      <p:sp>
        <p:nvSpPr>
          <p:cNvPr id="5" name="TextBox 4"/>
          <p:cNvSpPr txBox="1"/>
          <p:nvPr/>
        </p:nvSpPr>
        <p:spPr>
          <a:xfrm>
            <a:off x="305272" y="181084"/>
            <a:ext cx="5184576" cy="4832092"/>
          </a:xfrm>
          <a:prstGeom prst="rect">
            <a:avLst/>
          </a:prstGeom>
          <a:effectLst>
            <a:glow rad="139700">
              <a:schemeClr val="accent4">
                <a:satMod val="175000"/>
                <a:alpha val="40000"/>
              </a:schemeClr>
            </a:glow>
            <a:outerShdw blurRad="50800" dist="41909" dir="5400000" rotWithShape="0">
              <a:srgbClr val="000000">
                <a:alpha val="40000"/>
              </a:srgbClr>
            </a:outerShdw>
            <a:softEdge rad="635000"/>
          </a:effectLst>
        </p:spPr>
        <p:style>
          <a:lnRef idx="1">
            <a:schemeClr val="accent1"/>
          </a:lnRef>
          <a:fillRef idx="3">
            <a:schemeClr val="accent1"/>
          </a:fillRef>
          <a:effectRef idx="2">
            <a:schemeClr val="accent1"/>
          </a:effectRef>
          <a:fontRef idx="minor">
            <a:schemeClr val="lt1"/>
          </a:fontRef>
        </p:style>
        <p:txBody>
          <a:bodyPr wrap="square" rtlCol="1">
            <a:spAutoFit/>
          </a:bodyPr>
          <a:lstStyle/>
          <a:p>
            <a:pPr algn="ctr"/>
            <a:r>
              <a:rPr lang="fa-IR" sz="2800" dirty="0" smtClean="0">
                <a:cs typeface="2  Koodak" panose="00000700000000000000" pitchFamily="2" charset="-78"/>
              </a:rPr>
              <a:t>ایجاد یک اتصال اینترنتی</a:t>
            </a:r>
          </a:p>
          <a:p>
            <a:pPr algn="ctr"/>
            <a:r>
              <a:rPr lang="fa-IR" sz="2800" dirty="0" smtClean="0">
                <a:cs typeface="2  Koodak" panose="00000700000000000000" pitchFamily="2" charset="-78"/>
              </a:rPr>
              <a:t>در ویندوز 7، میتوانید یکی از سه نوع ارتباط اینترنتی : بی سیم ، پرسرعت و تلفنی را تنظیم کنید.</a:t>
            </a:r>
          </a:p>
          <a:p>
            <a:pPr algn="ctr"/>
            <a:r>
              <a:rPr lang="fa-IR" sz="2800" dirty="0" smtClean="0">
                <a:cs typeface="2  Koodak" panose="00000700000000000000" pitchFamily="2" charset="-78"/>
              </a:rPr>
              <a:t>در ابتدا یک اتصال ایجاد کنید. برای این کار مراحل زیر را انجام دهید.</a:t>
            </a:r>
          </a:p>
          <a:p>
            <a:pPr marL="514350" indent="-514350" algn="ctr">
              <a:buFont typeface="+mj-lt"/>
              <a:buAutoNum type="arabicPeriod"/>
            </a:pPr>
            <a:r>
              <a:rPr lang="fa-IR" sz="2800" dirty="0" smtClean="0">
                <a:cs typeface="2  Koodak" panose="00000700000000000000" pitchFamily="2" charset="-78"/>
              </a:rPr>
              <a:t>در نوار وظیفه روی آیکون شبکه (</a:t>
            </a:r>
            <a:r>
              <a:rPr lang="en-US" sz="2800" dirty="0" smtClean="0">
                <a:cs typeface="2  Koodak" panose="00000700000000000000" pitchFamily="2" charset="-78"/>
              </a:rPr>
              <a:t>Network</a:t>
            </a:r>
            <a:r>
              <a:rPr lang="fa-IR" sz="2800" dirty="0" smtClean="0">
                <a:cs typeface="2  Koodak" panose="00000700000000000000" pitchFamily="2" charset="-78"/>
              </a:rPr>
              <a:t>) کلیک کنید.</a:t>
            </a:r>
          </a:p>
          <a:p>
            <a:pPr marL="514350" indent="-514350" algn="ctr">
              <a:buFont typeface="+mj-lt"/>
              <a:buAutoNum type="arabicPeriod"/>
            </a:pPr>
            <a:r>
              <a:rPr lang="fa-IR" sz="2800" dirty="0" smtClean="0">
                <a:cs typeface="2  Koodak" panose="00000700000000000000" pitchFamily="2" charset="-78"/>
              </a:rPr>
              <a:t>گزینه </a:t>
            </a:r>
            <a:r>
              <a:rPr lang="en-US" sz="2800" dirty="0" smtClean="0">
                <a:cs typeface="2  Koodak" panose="00000700000000000000" pitchFamily="2" charset="-78"/>
              </a:rPr>
              <a:t>Open Network and Sharing Center</a:t>
            </a:r>
            <a:r>
              <a:rPr lang="fa-IR" sz="2800" dirty="0" smtClean="0">
                <a:cs typeface="2  Koodak" panose="00000700000000000000" pitchFamily="2" charset="-78"/>
              </a:rPr>
              <a:t> را از منوی باز شده انتخاب کنید.</a:t>
            </a:r>
            <a:endParaRPr lang="fa-IR" sz="2800" dirty="0">
              <a:cs typeface="2  Koodak" panose="00000700000000000000" pitchFamily="2" charset="-78"/>
            </a:endParaRPr>
          </a:p>
        </p:txBody>
      </p:sp>
      <p:sp>
        <p:nvSpPr>
          <p:cNvPr id="8" name="Left Arrow 7"/>
          <p:cNvSpPr/>
          <p:nvPr/>
        </p:nvSpPr>
        <p:spPr>
          <a:xfrm>
            <a:off x="1979712" y="6237312"/>
            <a:ext cx="1368152" cy="792088"/>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smtClean="0">
                <a:cs typeface="2  Titr" panose="00000700000000000000" pitchFamily="2" charset="-78"/>
              </a:rPr>
              <a:t>1</a:t>
            </a:r>
            <a:endParaRPr lang="fa-IR" sz="4400" b="1" dirty="0">
              <a:cs typeface="2  Titr" panose="00000700000000000000" pitchFamily="2" charset="-78"/>
            </a:endParaRPr>
          </a:p>
        </p:txBody>
      </p:sp>
      <p:sp>
        <p:nvSpPr>
          <p:cNvPr id="9" name="Down Arrow 8"/>
          <p:cNvSpPr/>
          <p:nvPr/>
        </p:nvSpPr>
        <p:spPr>
          <a:xfrm>
            <a:off x="755576" y="5229200"/>
            <a:ext cx="1080120" cy="7920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a:cs typeface="2  Titr" panose="00000700000000000000" pitchFamily="2" charset="-78"/>
              </a:rPr>
              <a:t>2</a:t>
            </a:r>
          </a:p>
        </p:txBody>
      </p:sp>
      <p:sp>
        <p:nvSpPr>
          <p:cNvPr id="10" name="TextBox 9"/>
          <p:cNvSpPr txBox="1"/>
          <p:nvPr/>
        </p:nvSpPr>
        <p:spPr>
          <a:xfrm>
            <a:off x="6373504" y="6271913"/>
            <a:ext cx="2736304" cy="400110"/>
          </a:xfrm>
          <a:prstGeom prst="rect">
            <a:avLst/>
          </a:prstGeom>
          <a:noFill/>
        </p:spPr>
        <p:txBody>
          <a:bodyPr wrap="square" rtlCol="1">
            <a:spAutoFit/>
          </a:bodyPr>
          <a:lstStyle/>
          <a:p>
            <a:r>
              <a:rPr lang="fa-IR" sz="2000" dirty="0" smtClean="0">
                <a:solidFill>
                  <a:srgbClr val="FF0000"/>
                </a:solidFill>
                <a:cs typeface="2  Titr" panose="00000700000000000000" pitchFamily="2" charset="-78"/>
              </a:rPr>
              <a:t>ادامه در اسلاید بعدی...</a:t>
            </a:r>
            <a:endParaRPr lang="fa-IR" sz="2000" dirty="0">
              <a:solidFill>
                <a:srgbClr val="FF0000"/>
              </a:solidFill>
              <a:cs typeface="2  Titr" panose="00000700000000000000" pitchFamily="2" charset="-78"/>
            </a:endParaRPr>
          </a:p>
        </p:txBody>
      </p:sp>
    </p:spTree>
    <p:extLst>
      <p:ext uri="{BB962C8B-B14F-4D97-AF65-F5344CB8AC3E}">
        <p14:creationId xmlns:p14="http://schemas.microsoft.com/office/powerpoint/2010/main" xmlns="" val="16698019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3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childTnLst>
                          </p:cTn>
                        </p:par>
                        <p:par>
                          <p:cTn id="15" fill="hold">
                            <p:stCondLst>
                              <p:cond delay="4000"/>
                            </p:stCondLst>
                            <p:childTnLst>
                              <p:par>
                                <p:cTn id="16" presetID="6"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par>
                          <p:cTn id="19" fill="hold">
                            <p:stCondLst>
                              <p:cond delay="6000"/>
                            </p:stCondLst>
                            <p:childTnLst>
                              <p:par>
                                <p:cTn id="20" presetID="42"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7000"/>
                            </p:stCondLst>
                            <p:childTnLst>
                              <p:par>
                                <p:cTn id="26" presetID="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par>
                          <p:cTn id="30" fill="hold">
                            <p:stCondLst>
                              <p:cond delay="7500"/>
                            </p:stCondLst>
                            <p:childTnLst>
                              <p:par>
                                <p:cTn id="31" presetID="14" presetClass="entr" presetSubtype="1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8" grpId="0" animBg="1"/>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9144000" cy="1815882"/>
          </a:xfrm>
          <a:prstGeom prst="rect">
            <a:avLst/>
          </a:prstGeom>
          <a:effectLst>
            <a:glow rad="228600">
              <a:schemeClr val="accent3">
                <a:satMod val="175000"/>
                <a:alpha val="40000"/>
              </a:schemeClr>
            </a:glow>
            <a:softEdge rad="635000"/>
          </a:effectLst>
        </p:spPr>
        <p:style>
          <a:lnRef idx="2">
            <a:schemeClr val="accent4">
              <a:shade val="50000"/>
            </a:schemeClr>
          </a:lnRef>
          <a:fillRef idx="1">
            <a:schemeClr val="accent4"/>
          </a:fillRef>
          <a:effectRef idx="0">
            <a:schemeClr val="accent4"/>
          </a:effectRef>
          <a:fontRef idx="minor">
            <a:schemeClr val="lt1"/>
          </a:fontRef>
        </p:style>
        <p:txBody>
          <a:bodyPr wrap="square" rtlCol="1">
            <a:spAutoFit/>
          </a:bodyPr>
          <a:lstStyle/>
          <a:p>
            <a:pPr marL="342900" indent="-342900">
              <a:buFont typeface="+mj-lt"/>
              <a:buAutoNum type="arabicPeriod"/>
            </a:pPr>
            <a:r>
              <a:rPr lang="fa-IR" sz="2800" b="1" dirty="0">
                <a:solidFill>
                  <a:schemeClr val="lt1"/>
                </a:solidFill>
                <a:cs typeface="2  Koodak" panose="00000700000000000000" pitchFamily="2" charset="-78"/>
              </a:rPr>
              <a:t>در پنجره ی باز شده گزینه </a:t>
            </a:r>
            <a:r>
              <a:rPr lang="en-US" sz="2800" b="1" dirty="0">
                <a:solidFill>
                  <a:schemeClr val="lt1"/>
                </a:solidFill>
                <a:cs typeface="2  Koodak" panose="00000700000000000000" pitchFamily="2" charset="-78"/>
              </a:rPr>
              <a:t>Set up a new connection or network</a:t>
            </a:r>
            <a:r>
              <a:rPr lang="fa-IR" sz="2800" b="1" dirty="0">
                <a:solidFill>
                  <a:schemeClr val="lt1"/>
                </a:solidFill>
                <a:cs typeface="2  Koodak" panose="00000700000000000000" pitchFamily="2" charset="-78"/>
              </a:rPr>
              <a:t> را انتخاب کنید.</a:t>
            </a:r>
          </a:p>
          <a:p>
            <a:pPr marL="342900" indent="-342900">
              <a:buFont typeface="+mj-lt"/>
              <a:buAutoNum type="arabicPeriod"/>
            </a:pPr>
            <a:r>
              <a:rPr lang="fa-IR" sz="2800" b="1" dirty="0">
                <a:solidFill>
                  <a:schemeClr val="lt1"/>
                </a:solidFill>
                <a:cs typeface="2  Koodak" panose="00000700000000000000" pitchFamily="2" charset="-78"/>
              </a:rPr>
              <a:t>در پنجره باز شده گزینه </a:t>
            </a:r>
            <a:r>
              <a:rPr lang="en-US" sz="2800" b="1" dirty="0">
                <a:solidFill>
                  <a:schemeClr val="lt1"/>
                </a:solidFill>
                <a:cs typeface="2  Koodak" panose="00000700000000000000" pitchFamily="2" charset="-78"/>
              </a:rPr>
              <a:t>Connect to the internet</a:t>
            </a:r>
            <a:r>
              <a:rPr lang="fa-IR" sz="2800" b="1" dirty="0">
                <a:solidFill>
                  <a:schemeClr val="lt1"/>
                </a:solidFill>
                <a:cs typeface="2  Koodak" panose="00000700000000000000" pitchFamily="2" charset="-78"/>
              </a:rPr>
              <a:t> را انتخاب نمایید.</a:t>
            </a:r>
          </a:p>
          <a:p>
            <a:pPr marL="342900" indent="-342900">
              <a:buFont typeface="+mj-lt"/>
              <a:buAutoNum type="arabicPeriod"/>
            </a:pPr>
            <a:r>
              <a:rPr lang="fa-IR" sz="2800" b="1" dirty="0">
                <a:solidFill>
                  <a:schemeClr val="lt1"/>
                </a:solidFill>
                <a:cs typeface="2  Koodak" panose="00000700000000000000" pitchFamily="2" charset="-78"/>
              </a:rPr>
              <a:t>روی دکمه </a:t>
            </a:r>
            <a:r>
              <a:rPr lang="en-US" sz="2800" b="1" dirty="0">
                <a:solidFill>
                  <a:schemeClr val="lt1"/>
                </a:solidFill>
                <a:cs typeface="2  Koodak" panose="00000700000000000000" pitchFamily="2" charset="-78"/>
              </a:rPr>
              <a:t>Next</a:t>
            </a:r>
            <a:r>
              <a:rPr lang="fa-IR" sz="2800" b="1" dirty="0">
                <a:solidFill>
                  <a:schemeClr val="lt1"/>
                </a:solidFill>
                <a:cs typeface="2  Koodak" panose="00000700000000000000" pitchFamily="2" charset="-78"/>
              </a:rPr>
              <a:t> کلیک کنید.</a:t>
            </a:r>
          </a:p>
        </p:txBody>
      </p:sp>
      <p:pic>
        <p:nvPicPr>
          <p:cNvPr id="4" name="Picture 2"/>
          <p:cNvPicPr>
            <a:picLocks noChangeAspect="1" noChangeArrowheads="1"/>
          </p:cNvPicPr>
          <p:nvPr/>
        </p:nvPicPr>
        <p:blipFill>
          <a:blip r:embed="rId2" cstate="print"/>
          <a:srcRect/>
          <a:stretch>
            <a:fillRect/>
          </a:stretch>
        </p:blipFill>
        <p:spPr bwMode="auto">
          <a:xfrm>
            <a:off x="0" y="2004522"/>
            <a:ext cx="6660232" cy="4873734"/>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3995936" y="3356992"/>
            <a:ext cx="5149742" cy="3501008"/>
          </a:xfrm>
          <a:prstGeom prst="rect">
            <a:avLst/>
          </a:prstGeom>
          <a:noFill/>
          <a:ln w="9525">
            <a:noFill/>
            <a:miter lim="800000"/>
            <a:headEnd/>
            <a:tailEnd/>
          </a:ln>
          <a:effectLst/>
        </p:spPr>
      </p:pic>
      <p:sp>
        <p:nvSpPr>
          <p:cNvPr id="3" name="Down Arrow 2"/>
          <p:cNvSpPr/>
          <p:nvPr/>
        </p:nvSpPr>
        <p:spPr>
          <a:xfrm>
            <a:off x="2339752" y="2924944"/>
            <a:ext cx="864096" cy="129614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a:cs typeface="2  Titr" panose="00000700000000000000" pitchFamily="2" charset="-78"/>
              </a:rPr>
              <a:t>1</a:t>
            </a:r>
          </a:p>
        </p:txBody>
      </p:sp>
      <p:sp>
        <p:nvSpPr>
          <p:cNvPr id="6" name="Down Arrow 5"/>
          <p:cNvSpPr/>
          <p:nvPr/>
        </p:nvSpPr>
        <p:spPr>
          <a:xfrm>
            <a:off x="5543600" y="3415513"/>
            <a:ext cx="936104" cy="108439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a:cs typeface="2  Titr" panose="00000700000000000000" pitchFamily="2" charset="-78"/>
              </a:rPr>
              <a:t>2</a:t>
            </a:r>
          </a:p>
        </p:txBody>
      </p:sp>
      <p:sp>
        <p:nvSpPr>
          <p:cNvPr id="7" name="Down Arrow 6"/>
          <p:cNvSpPr/>
          <p:nvPr/>
        </p:nvSpPr>
        <p:spPr>
          <a:xfrm>
            <a:off x="7596336" y="5589240"/>
            <a:ext cx="1008112"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a:cs typeface="2  Titr" panose="00000700000000000000" pitchFamily="2" charset="-78"/>
              </a:rPr>
              <a:t>3</a:t>
            </a:r>
          </a:p>
        </p:txBody>
      </p:sp>
    </p:spTree>
    <p:extLst>
      <p:ext uri="{BB962C8B-B14F-4D97-AF65-F5344CB8AC3E}">
        <p14:creationId xmlns:p14="http://schemas.microsoft.com/office/powerpoint/2010/main" xmlns="" val="103501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5" fill="hold">
                                          <p:stCondLst>
                                            <p:cond delay="0"/>
                                          </p:stCondLst>
                                        </p:cTn>
                                        <p:tgtEl>
                                          <p:spTgt spid="2"/>
                                        </p:tgtEl>
                                        <p:attrNameLst>
                                          <p:attrName>style.rotation</p:attrName>
                                        </p:attrNameLst>
                                      </p:cBhvr>
                                      <p:to>
                                        <p:strVal val="-45.0"/>
                                      </p:to>
                                    </p:set>
                                    <p:anim calcmode="lin" valueType="num">
                                      <p:cBhvr>
                                        <p:cTn id="8" dur="5" fill="hold">
                                          <p:stCondLst>
                                            <p:cond delay="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2" decel="50000" autoRev="1" fill="hold">
                                          <p:stCondLst>
                                            <p:cond delay="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 fill="hold">
                                          <p:stCondLst>
                                            <p:cond delay="9"/>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670"/>
                            </p:stCondLst>
                            <p:childTnLst>
                              <p:par>
                                <p:cTn id="13" presetID="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1170"/>
                            </p:stCondLst>
                            <p:childTnLst>
                              <p:par>
                                <p:cTn id="18" presetID="42"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2170"/>
                            </p:stCondLst>
                            <p:childTnLst>
                              <p:par>
                                <p:cTn id="24" presetID="16" presetClass="entr" presetSubtype="21"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par>
                          <p:cTn id="27" fill="hold">
                            <p:stCondLst>
                              <p:cond delay="2670"/>
                            </p:stCondLst>
                            <p:childTnLst>
                              <p:par>
                                <p:cTn id="28" presetID="6" presetClass="entr" presetSubtype="16"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par>
                          <p:cTn id="31" fill="hold">
                            <p:stCondLst>
                              <p:cond delay="4670"/>
                            </p:stCondLst>
                            <p:childTnLst>
                              <p:par>
                                <p:cTn id="32" presetID="53" presetClass="entr" presetSubtype="16"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7624" y="332656"/>
            <a:ext cx="6984776" cy="120032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pPr marL="342900" indent="-342900" algn="ctr">
              <a:buFont typeface="+mj-lt"/>
              <a:buAutoNum type="arabicPeriod"/>
            </a:pPr>
            <a:r>
              <a:rPr lang="fa-IR" sz="3600" dirty="0">
                <a:solidFill>
                  <a:srgbClr val="00B0F0"/>
                </a:solidFill>
                <a:cs typeface="2  Koodak" panose="00000700000000000000" pitchFamily="2" charset="-78"/>
              </a:rPr>
              <a:t>حال در پنجره باز شده اتصال اینترنتی را تعیین کنید.</a:t>
            </a:r>
          </a:p>
        </p:txBody>
      </p:sp>
      <p:pic>
        <p:nvPicPr>
          <p:cNvPr id="5" name="Picture 3"/>
          <p:cNvPicPr>
            <a:picLocks noChangeAspect="1" noChangeArrowheads="1"/>
          </p:cNvPicPr>
          <p:nvPr/>
        </p:nvPicPr>
        <p:blipFill>
          <a:blip r:embed="rId2" cstate="print"/>
          <a:srcRect/>
          <a:stretch>
            <a:fillRect/>
          </a:stretch>
        </p:blipFill>
        <p:spPr bwMode="auto">
          <a:xfrm>
            <a:off x="611560" y="1772816"/>
            <a:ext cx="8136904" cy="4992359"/>
          </a:xfrm>
          <a:prstGeom prst="rect">
            <a:avLst/>
          </a:prstGeom>
          <a:noFill/>
          <a:ln w="9525">
            <a:noFill/>
            <a:miter lim="800000"/>
            <a:headEnd/>
            <a:tailEnd/>
          </a:ln>
          <a:effectLst/>
        </p:spPr>
      </p:pic>
      <p:sp>
        <p:nvSpPr>
          <p:cNvPr id="2" name="Line Callout 1 1"/>
          <p:cNvSpPr/>
          <p:nvPr/>
        </p:nvSpPr>
        <p:spPr>
          <a:xfrm>
            <a:off x="6012160" y="2048945"/>
            <a:ext cx="2736304" cy="1008112"/>
          </a:xfrm>
          <a:prstGeom prst="borderCallout1">
            <a:avLst>
              <a:gd name="adj1" fmla="val 18750"/>
              <a:gd name="adj2" fmla="val 645"/>
              <a:gd name="adj3" fmla="val 130099"/>
              <a:gd name="adj4" fmla="val -122624"/>
            </a:avLst>
          </a:prstGeom>
          <a:solidFill>
            <a:srgbClr val="00B050"/>
          </a:solid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FF0000"/>
                </a:solidFill>
                <a:cs typeface="2  Titr" panose="00000700000000000000" pitchFamily="2" charset="-78"/>
              </a:rPr>
              <a:t>ایجاد ارتباط بی سیم</a:t>
            </a:r>
            <a:endParaRPr lang="fa-IR" sz="2800" dirty="0">
              <a:solidFill>
                <a:srgbClr val="FF0000"/>
              </a:solidFill>
              <a:cs typeface="2  Titr" panose="00000700000000000000" pitchFamily="2" charset="-78"/>
            </a:endParaRPr>
          </a:p>
        </p:txBody>
      </p:sp>
      <p:sp>
        <p:nvSpPr>
          <p:cNvPr id="6" name="Line Callout 1 5"/>
          <p:cNvSpPr/>
          <p:nvPr/>
        </p:nvSpPr>
        <p:spPr>
          <a:xfrm>
            <a:off x="6012160" y="3171542"/>
            <a:ext cx="2736304" cy="1008112"/>
          </a:xfrm>
          <a:prstGeom prst="borderCallout1">
            <a:avLst>
              <a:gd name="adj1" fmla="val 18750"/>
              <a:gd name="adj2" fmla="val 645"/>
              <a:gd name="adj3" fmla="val 103024"/>
              <a:gd name="adj4" fmla="val -87212"/>
            </a:avLst>
          </a:prstGeom>
          <a:gradFill>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chemeClr val="bg1"/>
                </a:solidFill>
                <a:cs typeface="2  Titr" panose="00000700000000000000" pitchFamily="2" charset="-78"/>
              </a:rPr>
              <a:t>ایجاد ارتباط پر سرعت</a:t>
            </a:r>
            <a:endParaRPr lang="fa-IR" sz="2800" dirty="0">
              <a:solidFill>
                <a:schemeClr val="bg1"/>
              </a:solidFill>
              <a:cs typeface="2  Titr" panose="00000700000000000000" pitchFamily="2" charset="-78"/>
            </a:endParaRPr>
          </a:p>
        </p:txBody>
      </p:sp>
      <p:sp>
        <p:nvSpPr>
          <p:cNvPr id="7" name="Line Callout 1 6"/>
          <p:cNvSpPr/>
          <p:nvPr/>
        </p:nvSpPr>
        <p:spPr>
          <a:xfrm>
            <a:off x="6012160" y="4294139"/>
            <a:ext cx="2736304" cy="1008112"/>
          </a:xfrm>
          <a:prstGeom prst="borderCallout1">
            <a:avLst>
              <a:gd name="adj1" fmla="val 18750"/>
              <a:gd name="adj2" fmla="val 645"/>
              <a:gd name="adj3" fmla="val 77301"/>
              <a:gd name="adj4" fmla="val -124620"/>
            </a:avLst>
          </a:prstGeom>
          <a:solidFill>
            <a:srgbClr val="FF0000"/>
          </a:solidFill>
          <a:ln w="666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00B050"/>
                </a:solidFill>
                <a:cs typeface="2  Titr" panose="00000700000000000000" pitchFamily="2" charset="-78"/>
              </a:rPr>
              <a:t>ایجاد اتصال تلفنی</a:t>
            </a:r>
            <a:endParaRPr lang="fa-IR" sz="2800" dirty="0">
              <a:solidFill>
                <a:srgbClr val="00B050"/>
              </a:solidFill>
              <a:cs typeface="2  Titr" panose="00000700000000000000" pitchFamily="2" charset="-78"/>
            </a:endParaRPr>
          </a:p>
        </p:txBody>
      </p:sp>
    </p:spTree>
    <p:extLst>
      <p:ext uri="{BB962C8B-B14F-4D97-AF65-F5344CB8AC3E}">
        <p14:creationId xmlns:p14="http://schemas.microsoft.com/office/powerpoint/2010/main" xmlns="" val="3009096858"/>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par>
                          <p:cTn id="25" fill="hold">
                            <p:stCondLst>
                              <p:cond delay="2500"/>
                            </p:stCondLst>
                            <p:childTnLst>
                              <p:par>
                                <p:cTn id="26" presetID="8"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diamond(in)">
                                      <p:cBhvr>
                                        <p:cTn id="28" dur="2000"/>
                                        <p:tgtEl>
                                          <p:spTgt spid="2"/>
                                        </p:tgtEl>
                                      </p:cBhvr>
                                    </p:animEffect>
                                  </p:childTnLst>
                                </p:cTn>
                              </p:par>
                            </p:childTnLst>
                          </p:cTn>
                        </p:par>
                        <p:par>
                          <p:cTn id="29" fill="hold">
                            <p:stCondLst>
                              <p:cond delay="4500"/>
                            </p:stCondLst>
                            <p:childTnLst>
                              <p:par>
                                <p:cTn id="30" presetID="26"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80">
                                          <p:stCondLst>
                                            <p:cond delay="0"/>
                                          </p:stCondLst>
                                        </p:cTn>
                                        <p:tgtEl>
                                          <p:spTgt spid="6"/>
                                        </p:tgtEl>
                                      </p:cBhvr>
                                    </p:animEffect>
                                    <p:anim calcmode="lin" valueType="num">
                                      <p:cBhvr>
                                        <p:cTn id="3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8" dur="26">
                                          <p:stCondLst>
                                            <p:cond delay="650"/>
                                          </p:stCondLst>
                                        </p:cTn>
                                        <p:tgtEl>
                                          <p:spTgt spid="6"/>
                                        </p:tgtEl>
                                      </p:cBhvr>
                                      <p:to x="100000" y="60000"/>
                                    </p:animScale>
                                    <p:animScale>
                                      <p:cBhvr>
                                        <p:cTn id="39" dur="166" decel="50000">
                                          <p:stCondLst>
                                            <p:cond delay="676"/>
                                          </p:stCondLst>
                                        </p:cTn>
                                        <p:tgtEl>
                                          <p:spTgt spid="6"/>
                                        </p:tgtEl>
                                      </p:cBhvr>
                                      <p:to x="100000" y="100000"/>
                                    </p:animScale>
                                    <p:animScale>
                                      <p:cBhvr>
                                        <p:cTn id="40" dur="26">
                                          <p:stCondLst>
                                            <p:cond delay="1312"/>
                                          </p:stCondLst>
                                        </p:cTn>
                                        <p:tgtEl>
                                          <p:spTgt spid="6"/>
                                        </p:tgtEl>
                                      </p:cBhvr>
                                      <p:to x="100000" y="80000"/>
                                    </p:animScale>
                                    <p:animScale>
                                      <p:cBhvr>
                                        <p:cTn id="41" dur="166" decel="50000">
                                          <p:stCondLst>
                                            <p:cond delay="1338"/>
                                          </p:stCondLst>
                                        </p:cTn>
                                        <p:tgtEl>
                                          <p:spTgt spid="6"/>
                                        </p:tgtEl>
                                      </p:cBhvr>
                                      <p:to x="100000" y="100000"/>
                                    </p:animScale>
                                    <p:animScale>
                                      <p:cBhvr>
                                        <p:cTn id="42" dur="26">
                                          <p:stCondLst>
                                            <p:cond delay="1642"/>
                                          </p:stCondLst>
                                        </p:cTn>
                                        <p:tgtEl>
                                          <p:spTgt spid="6"/>
                                        </p:tgtEl>
                                      </p:cBhvr>
                                      <p:to x="100000" y="90000"/>
                                    </p:animScale>
                                    <p:animScale>
                                      <p:cBhvr>
                                        <p:cTn id="43" dur="166" decel="50000">
                                          <p:stCondLst>
                                            <p:cond delay="1668"/>
                                          </p:stCondLst>
                                        </p:cTn>
                                        <p:tgtEl>
                                          <p:spTgt spid="6"/>
                                        </p:tgtEl>
                                      </p:cBhvr>
                                      <p:to x="100000" y="100000"/>
                                    </p:animScale>
                                    <p:animScale>
                                      <p:cBhvr>
                                        <p:cTn id="44" dur="26">
                                          <p:stCondLst>
                                            <p:cond delay="1808"/>
                                          </p:stCondLst>
                                        </p:cTn>
                                        <p:tgtEl>
                                          <p:spTgt spid="6"/>
                                        </p:tgtEl>
                                      </p:cBhvr>
                                      <p:to x="100000" y="95000"/>
                                    </p:animScale>
                                    <p:animScale>
                                      <p:cBhvr>
                                        <p:cTn id="45" dur="166" decel="50000">
                                          <p:stCondLst>
                                            <p:cond delay="1834"/>
                                          </p:stCondLst>
                                        </p:cTn>
                                        <p:tgtEl>
                                          <p:spTgt spid="6"/>
                                        </p:tgtEl>
                                      </p:cBhvr>
                                      <p:to x="100000" y="100000"/>
                                    </p:animScale>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6632"/>
            <a:ext cx="8424936" cy="2646878"/>
          </a:xfrm>
          <a:prstGeom prst="rect">
            <a:avLst/>
          </a:prstGeom>
          <a:effectLst>
            <a:softEdge rad="127000"/>
          </a:effectLst>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r>
              <a:rPr lang="fa-IR" sz="2800" dirty="0">
                <a:solidFill>
                  <a:srgbClr val="FF0000"/>
                </a:solidFill>
                <a:cs typeface="2  Titr" panose="00000700000000000000" pitchFamily="2" charset="-78"/>
              </a:rPr>
              <a:t>ایجاد ارتباط بی سیم</a:t>
            </a:r>
          </a:p>
          <a:p>
            <a:r>
              <a:rPr lang="fa-IR" sz="2400" dirty="0">
                <a:solidFill>
                  <a:srgbClr val="00B050"/>
                </a:solidFill>
                <a:cs typeface="2  Koodak" panose="00000700000000000000" pitchFamily="2" charset="-78"/>
              </a:rPr>
              <a:t>1- با انتخاب گزینه </a:t>
            </a:r>
            <a:r>
              <a:rPr lang="en-US" sz="2400" dirty="0">
                <a:solidFill>
                  <a:srgbClr val="00B050"/>
                </a:solidFill>
                <a:cs typeface="2  Koodak" panose="00000700000000000000" pitchFamily="2" charset="-78"/>
              </a:rPr>
              <a:t>Wireless</a:t>
            </a:r>
            <a:r>
              <a:rPr lang="fa-IR" sz="2400" dirty="0">
                <a:solidFill>
                  <a:srgbClr val="00B050"/>
                </a:solidFill>
                <a:cs typeface="2  Koodak" panose="00000700000000000000" pitchFamily="2" charset="-78"/>
              </a:rPr>
              <a:t>، میتوانید یک ارتباط بی سیم ایجاد کنید.</a:t>
            </a:r>
          </a:p>
          <a:p>
            <a:r>
              <a:rPr lang="fa-IR" sz="2400" dirty="0" smtClean="0">
                <a:solidFill>
                  <a:srgbClr val="00B050"/>
                </a:solidFill>
                <a:cs typeface="2  Koodak" panose="00000700000000000000" pitchFamily="2" charset="-78"/>
              </a:rPr>
              <a:t>با </a:t>
            </a:r>
            <a:r>
              <a:rPr lang="fa-IR" sz="2400" dirty="0">
                <a:solidFill>
                  <a:srgbClr val="00B050"/>
                </a:solidFill>
                <a:cs typeface="2  Koodak" panose="00000700000000000000" pitchFamily="2" charset="-78"/>
              </a:rPr>
              <a:t>کلیک روی </a:t>
            </a:r>
            <a:r>
              <a:rPr lang="fa-IR" sz="2400" dirty="0" smtClean="0">
                <a:solidFill>
                  <a:srgbClr val="00B050"/>
                </a:solidFill>
                <a:cs typeface="2  Koodak" panose="00000700000000000000" pitchFamily="2" charset="-78"/>
              </a:rPr>
              <a:t>گزینه</a:t>
            </a:r>
            <a:r>
              <a:rPr lang="en-US" sz="2400" dirty="0" smtClean="0">
                <a:solidFill>
                  <a:srgbClr val="00B050"/>
                </a:solidFill>
                <a:cs typeface="2  Koodak" panose="00000700000000000000" pitchFamily="2" charset="-78"/>
              </a:rPr>
              <a:t>wireless</a:t>
            </a:r>
            <a:r>
              <a:rPr lang="fa-IR" sz="2400" dirty="0" smtClean="0">
                <a:solidFill>
                  <a:srgbClr val="00B050"/>
                </a:solidFill>
                <a:cs typeface="2  Koodak" panose="00000700000000000000" pitchFamily="2" charset="-78"/>
              </a:rPr>
              <a:t> </a:t>
            </a:r>
            <a:r>
              <a:rPr lang="fa-IR" sz="2400" dirty="0">
                <a:solidFill>
                  <a:srgbClr val="00B050"/>
                </a:solidFill>
                <a:cs typeface="2  Koodak" panose="00000700000000000000" pitchFamily="2" charset="-78"/>
              </a:rPr>
              <a:t>پنجره ای از فهرست شبکه های بی سیم موجود در فضای شما را نشان می دهد</a:t>
            </a:r>
            <a:r>
              <a:rPr lang="fa-IR" sz="2400" dirty="0" smtClean="0">
                <a:solidFill>
                  <a:srgbClr val="00B050"/>
                </a:solidFill>
                <a:cs typeface="2  Koodak" panose="00000700000000000000" pitchFamily="2" charset="-78"/>
              </a:rPr>
              <a:t>.</a:t>
            </a:r>
          </a:p>
          <a:p>
            <a:r>
              <a:rPr lang="fa-IR" sz="2400" dirty="0" smtClean="0">
                <a:solidFill>
                  <a:srgbClr val="00B050"/>
                </a:solidFill>
                <a:cs typeface="2  Koodak" panose="00000700000000000000" pitchFamily="2" charset="-78"/>
              </a:rPr>
              <a:t>2- روی شبکه خود کلیک کنید سپس دکمه </a:t>
            </a:r>
            <a:r>
              <a:rPr lang="en-US" sz="2400" dirty="0" smtClean="0">
                <a:solidFill>
                  <a:srgbClr val="00B050"/>
                </a:solidFill>
                <a:cs typeface="2  Koodak" panose="00000700000000000000" pitchFamily="2" charset="-78"/>
              </a:rPr>
              <a:t>connect</a:t>
            </a:r>
            <a:r>
              <a:rPr lang="fa-IR" sz="2400" dirty="0" smtClean="0">
                <a:solidFill>
                  <a:srgbClr val="00B050"/>
                </a:solidFill>
                <a:cs typeface="2  Koodak" panose="00000700000000000000" pitchFamily="2" charset="-78"/>
              </a:rPr>
              <a:t> را انتخاب کنید.</a:t>
            </a:r>
          </a:p>
          <a:p>
            <a:r>
              <a:rPr lang="fa-IR" sz="2400" dirty="0" smtClean="0">
                <a:solidFill>
                  <a:srgbClr val="00B050"/>
                </a:solidFill>
                <a:cs typeface="2  Koodak" panose="00000700000000000000" pitchFamily="2" charset="-78"/>
              </a:rPr>
              <a:t>3- اتصال به اینترنت انجام شده است.</a:t>
            </a:r>
            <a:endParaRPr lang="fa-IR" sz="2400" dirty="0">
              <a:solidFill>
                <a:srgbClr val="00B050"/>
              </a:solidFill>
              <a:cs typeface="2  Koodak" panose="00000700000000000000" pitchFamily="2" charset="-78"/>
            </a:endParaRPr>
          </a:p>
          <a:p>
            <a:endParaRPr lang="fa-IR" dirty="0" smtClean="0"/>
          </a:p>
        </p:txBody>
      </p:sp>
      <p:pic>
        <p:nvPicPr>
          <p:cNvPr id="5" name="Picture 4"/>
          <p:cNvPicPr>
            <a:picLocks noChangeAspect="1"/>
          </p:cNvPicPr>
          <p:nvPr/>
        </p:nvPicPr>
        <p:blipFill>
          <a:blip r:embed="rId2" cstate="print"/>
          <a:stretch>
            <a:fillRect/>
          </a:stretch>
        </p:blipFill>
        <p:spPr>
          <a:xfrm>
            <a:off x="5300831" y="3501007"/>
            <a:ext cx="3816424" cy="3356993"/>
          </a:xfrm>
          <a:prstGeom prst="rect">
            <a:avLst/>
          </a:prstGeom>
        </p:spPr>
      </p:pic>
      <p:sp>
        <p:nvSpPr>
          <p:cNvPr id="6" name="Down Arrow 5"/>
          <p:cNvSpPr/>
          <p:nvPr/>
        </p:nvSpPr>
        <p:spPr>
          <a:xfrm>
            <a:off x="6012160" y="3356992"/>
            <a:ext cx="936104" cy="108067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a:cs typeface="2  Titr" panose="00000700000000000000" pitchFamily="2" charset="-78"/>
              </a:rPr>
              <a:t>1</a:t>
            </a:r>
          </a:p>
        </p:txBody>
      </p:sp>
      <p:pic>
        <p:nvPicPr>
          <p:cNvPr id="3" name="Picture 2"/>
          <p:cNvPicPr>
            <a:picLocks noChangeAspect="1"/>
          </p:cNvPicPr>
          <p:nvPr/>
        </p:nvPicPr>
        <p:blipFill>
          <a:blip r:embed="rId3" cstate="print"/>
          <a:stretch>
            <a:fillRect/>
          </a:stretch>
        </p:blipFill>
        <p:spPr>
          <a:xfrm>
            <a:off x="-39216" y="3109887"/>
            <a:ext cx="2667000" cy="3771900"/>
          </a:xfrm>
          <a:prstGeom prst="rect">
            <a:avLst/>
          </a:prstGeom>
        </p:spPr>
      </p:pic>
      <p:pic>
        <p:nvPicPr>
          <p:cNvPr id="4" name="Picture 3"/>
          <p:cNvPicPr>
            <a:picLocks noChangeAspect="1"/>
          </p:cNvPicPr>
          <p:nvPr/>
        </p:nvPicPr>
        <p:blipFill>
          <a:blip r:embed="rId4" cstate="print"/>
          <a:stretch>
            <a:fillRect/>
          </a:stretch>
        </p:blipFill>
        <p:spPr>
          <a:xfrm>
            <a:off x="2627784" y="3095625"/>
            <a:ext cx="2675964" cy="3762375"/>
          </a:xfrm>
          <a:prstGeom prst="rect">
            <a:avLst/>
          </a:prstGeom>
        </p:spPr>
      </p:pic>
      <p:sp>
        <p:nvSpPr>
          <p:cNvPr id="7" name="Down Arrow 6"/>
          <p:cNvSpPr/>
          <p:nvPr/>
        </p:nvSpPr>
        <p:spPr>
          <a:xfrm>
            <a:off x="4124367" y="3142993"/>
            <a:ext cx="936104" cy="13658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a:cs typeface="2  Titr" panose="00000700000000000000" pitchFamily="2" charset="-78"/>
              </a:rPr>
              <a:t>2</a:t>
            </a:r>
          </a:p>
        </p:txBody>
      </p:sp>
      <p:sp>
        <p:nvSpPr>
          <p:cNvPr id="8" name="Down Arrow 7"/>
          <p:cNvSpPr/>
          <p:nvPr/>
        </p:nvSpPr>
        <p:spPr>
          <a:xfrm>
            <a:off x="1053811" y="2924944"/>
            <a:ext cx="936104" cy="136582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smtClean="0">
                <a:cs typeface="2  Titr" panose="00000700000000000000" pitchFamily="2" charset="-78"/>
              </a:rPr>
              <a:t>3</a:t>
            </a:r>
            <a:endParaRPr lang="fa-IR" sz="4400" b="1" dirty="0">
              <a:cs typeface="2  Titr" panose="00000700000000000000" pitchFamily="2" charset="-78"/>
            </a:endParaRPr>
          </a:p>
        </p:txBody>
      </p:sp>
    </p:spTree>
    <p:extLst>
      <p:ext uri="{BB962C8B-B14F-4D97-AF65-F5344CB8AC3E}">
        <p14:creationId xmlns:p14="http://schemas.microsoft.com/office/powerpoint/2010/main" xmlns="" val="250788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900" decel="100000" fill="hold"/>
                                        <p:tgtEl>
                                          <p:spTgt spid="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2000"/>
                            </p:stCondLst>
                            <p:childTnLst>
                              <p:par>
                                <p:cTn id="23" presetID="12" presetClass="entr" presetSubtype="4"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up)">
                                      <p:cBhvr>
                                        <p:cTn id="26" dur="500"/>
                                        <p:tgtEl>
                                          <p:spTgt spid="4"/>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Scale>
                                      <p:cBhvr>
                                        <p:cTn id="30"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7"/>
                                        </p:tgtEl>
                                        <p:attrNameLst>
                                          <p:attrName>ppt_x</p:attrName>
                                          <p:attrName>ppt_y</p:attrName>
                                        </p:attrNameLst>
                                      </p:cBhvr>
                                    </p:animMotion>
                                    <p:animEffect transition="in" filter="fade">
                                      <p:cBhvr>
                                        <p:cTn id="32" dur="1000"/>
                                        <p:tgtEl>
                                          <p:spTgt spid="7"/>
                                        </p:tgtEl>
                                      </p:cBhvr>
                                    </p:animEffect>
                                  </p:childTnLst>
                                </p:cTn>
                              </p:par>
                            </p:childTnLst>
                          </p:cTn>
                        </p:par>
                        <p:par>
                          <p:cTn id="33" fill="hold">
                            <p:stCondLst>
                              <p:cond delay="3500"/>
                            </p:stCondLst>
                            <p:childTnLst>
                              <p:par>
                                <p:cTn id="34" presetID="5" presetClass="entr" presetSubtype="1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checkerboard(across)">
                                      <p:cBhvr>
                                        <p:cTn id="36" dur="500"/>
                                        <p:tgtEl>
                                          <p:spTgt spid="3"/>
                                        </p:tgtEl>
                                      </p:cBhvr>
                                    </p:animEffect>
                                  </p:childTnLst>
                                </p:cTn>
                              </p:par>
                            </p:childTnLst>
                          </p:cTn>
                        </p:par>
                        <p:par>
                          <p:cTn id="37" fill="hold">
                            <p:stCondLst>
                              <p:cond delay="4000"/>
                            </p:stCondLst>
                            <p:childTnLst>
                              <p:par>
                                <p:cTn id="38" presetID="19" presetClass="entr" presetSubtype="1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0" fill="hold"/>
                                        <p:tgtEl>
                                          <p:spTgt spid="8"/>
                                        </p:tgtEl>
                                        <p:attrNameLst>
                                          <p:attrName>ppt_w</p:attrName>
                                        </p:attrNameLst>
                                      </p:cBhvr>
                                      <p:tavLst>
                                        <p:tav tm="0" fmla="#ppt_w*sin(2.5*pi*$)">
                                          <p:val>
                                            <p:fltVal val="0"/>
                                          </p:val>
                                        </p:tav>
                                        <p:tav tm="100000">
                                          <p:val>
                                            <p:fltVal val="1"/>
                                          </p:val>
                                        </p:tav>
                                      </p:tavLst>
                                    </p:anim>
                                    <p:anim calcmode="lin" valueType="num">
                                      <p:cBhvr>
                                        <p:cTn id="41" dur="5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256"/>
            <a:ext cx="9144000" cy="3293209"/>
          </a:xfrm>
          <a:prstGeom prst="rect">
            <a:avLst/>
          </a:prstGeom>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3">
            <a:schemeClr val="dk1"/>
          </a:fillRef>
          <a:effectRef idx="2">
            <a:schemeClr val="dk1"/>
          </a:effectRef>
          <a:fontRef idx="minor">
            <a:schemeClr val="lt1"/>
          </a:fontRef>
        </p:style>
        <p:txBody>
          <a:bodyPr wrap="square" rtlCol="1">
            <a:spAutoFit/>
          </a:bodyPr>
          <a:lstStyle/>
          <a:p>
            <a:r>
              <a:rPr lang="fa-IR" sz="2400" dirty="0" smtClean="0">
                <a:solidFill>
                  <a:srgbClr val="FF0000"/>
                </a:solidFill>
                <a:cs typeface="2  Titr" panose="00000700000000000000" pitchFamily="2" charset="-78"/>
              </a:rPr>
              <a:t>ایجاد اتصال پر سرعت</a:t>
            </a:r>
          </a:p>
          <a:p>
            <a:endParaRPr lang="fa-IR" sz="2400" dirty="0" smtClean="0">
              <a:solidFill>
                <a:srgbClr val="FF0000"/>
              </a:solidFill>
              <a:cs typeface="2  Titr" panose="00000700000000000000" pitchFamily="2" charset="-78"/>
            </a:endParaRPr>
          </a:p>
          <a:p>
            <a:r>
              <a:rPr lang="fa-IR" sz="2000" dirty="0" smtClean="0">
                <a:cs typeface="2  Koodak" panose="00000700000000000000" pitchFamily="2" charset="-78"/>
              </a:rPr>
              <a:t>1</a:t>
            </a:r>
            <a:r>
              <a:rPr lang="fa-IR" sz="2000" b="1" dirty="0" smtClean="0">
                <a:cs typeface="2  Koodak" panose="00000700000000000000" pitchFamily="2" charset="-78"/>
              </a:rPr>
              <a:t>- با انتخاب گزینه </a:t>
            </a:r>
            <a:r>
              <a:rPr lang="en-US" sz="2000" b="1" dirty="0" err="1" smtClean="0">
                <a:cs typeface="2  Koodak" panose="00000700000000000000" pitchFamily="2" charset="-78"/>
              </a:rPr>
              <a:t>brod</a:t>
            </a:r>
            <a:r>
              <a:rPr lang="en-US" sz="2000" b="1" dirty="0" smtClean="0">
                <a:cs typeface="2  Koodak" panose="00000700000000000000" pitchFamily="2" charset="-78"/>
              </a:rPr>
              <a:t> band(</a:t>
            </a:r>
            <a:r>
              <a:rPr lang="en-US" sz="2000" b="1" dirty="0" err="1" smtClean="0">
                <a:cs typeface="2  Koodak" panose="00000700000000000000" pitchFamily="2" charset="-78"/>
              </a:rPr>
              <a:t>pppOE</a:t>
            </a:r>
            <a:r>
              <a:rPr lang="en-US" sz="2000" b="1" dirty="0" smtClean="0">
                <a:cs typeface="2  Koodak" panose="00000700000000000000" pitchFamily="2" charset="-78"/>
              </a:rPr>
              <a:t>)</a:t>
            </a:r>
            <a:r>
              <a:rPr lang="fa-IR" sz="2000" b="1" dirty="0" smtClean="0">
                <a:cs typeface="2  Koodak" panose="00000700000000000000" pitchFamily="2" charset="-78"/>
              </a:rPr>
              <a:t>، برای ایجاد اتصال پر سرعت است. روی آن کلیک کنید.</a:t>
            </a:r>
          </a:p>
          <a:p>
            <a:r>
              <a:rPr lang="fa-IR" sz="2000" b="1" dirty="0" smtClean="0">
                <a:cs typeface="2  Koodak" panose="00000700000000000000" pitchFamily="2" charset="-78"/>
              </a:rPr>
              <a:t>2- در پنجره باز شده در قسمت</a:t>
            </a:r>
            <a:r>
              <a:rPr lang="en-US" sz="2000" b="1" dirty="0" smtClean="0">
                <a:cs typeface="2  Koodak" panose="00000700000000000000" pitchFamily="2" charset="-78"/>
              </a:rPr>
              <a:t>Username </a:t>
            </a:r>
            <a:r>
              <a:rPr lang="fa-IR" sz="2000" b="1" dirty="0" smtClean="0">
                <a:cs typeface="2  Koodak" panose="00000700000000000000" pitchFamily="2" charset="-78"/>
              </a:rPr>
              <a:t> نام کاربری خود را وارد کنید.</a:t>
            </a:r>
          </a:p>
          <a:p>
            <a:r>
              <a:rPr lang="fa-IR" sz="2000" b="1" dirty="0" smtClean="0">
                <a:cs typeface="2  Koodak" panose="00000700000000000000" pitchFamily="2" charset="-78"/>
              </a:rPr>
              <a:t>3- در قسمت </a:t>
            </a:r>
            <a:r>
              <a:rPr lang="en-US" sz="2000" b="1" dirty="0" smtClean="0">
                <a:cs typeface="2  Koodak" panose="00000700000000000000" pitchFamily="2" charset="-78"/>
              </a:rPr>
              <a:t>Password</a:t>
            </a:r>
            <a:r>
              <a:rPr lang="fa-IR" sz="2000" b="1" dirty="0" smtClean="0">
                <a:cs typeface="2  Koodak" panose="00000700000000000000" pitchFamily="2" charset="-78"/>
              </a:rPr>
              <a:t>، رمز را وارد کنید.</a:t>
            </a:r>
          </a:p>
          <a:p>
            <a:r>
              <a:rPr lang="fa-IR" sz="2000" b="1" dirty="0" smtClean="0">
                <a:cs typeface="2  Koodak" panose="00000700000000000000" pitchFamily="2" charset="-78"/>
              </a:rPr>
              <a:t>4- با انتخاب گزینه </a:t>
            </a:r>
            <a:r>
              <a:rPr lang="en-US" sz="2000" b="1" dirty="0" smtClean="0">
                <a:cs typeface="2  Koodak" panose="00000700000000000000" pitchFamily="2" charset="-78"/>
              </a:rPr>
              <a:t>Remember this password</a:t>
            </a:r>
            <a:r>
              <a:rPr lang="fa-IR" sz="2000" b="1" dirty="0" smtClean="0">
                <a:cs typeface="2  Koodak" panose="00000700000000000000" pitchFamily="2" charset="-78"/>
              </a:rPr>
              <a:t>، از وارد کردن نام کاربری و رمز در دفعات بعد جلوگیری میشود.</a:t>
            </a:r>
          </a:p>
          <a:p>
            <a:r>
              <a:rPr lang="fa-IR" sz="2000" b="1" dirty="0" smtClean="0">
                <a:cs typeface="2  Koodak" panose="00000700000000000000" pitchFamily="2" charset="-78"/>
              </a:rPr>
              <a:t>5- در صورت تمایل میتوانید نام اتصال را در قسمت </a:t>
            </a:r>
            <a:r>
              <a:rPr lang="en-US" sz="2000" b="1" dirty="0" smtClean="0">
                <a:cs typeface="2  Koodak" panose="00000700000000000000" pitchFamily="2" charset="-78"/>
              </a:rPr>
              <a:t>Connection name</a:t>
            </a:r>
            <a:r>
              <a:rPr lang="fa-IR" sz="2000" b="1" dirty="0" smtClean="0">
                <a:cs typeface="2  Koodak" panose="00000700000000000000" pitchFamily="2" charset="-78"/>
              </a:rPr>
              <a:t> تغیر دهید.</a:t>
            </a:r>
          </a:p>
          <a:p>
            <a:r>
              <a:rPr lang="fa-IR" sz="2000" b="1" dirty="0" smtClean="0">
                <a:cs typeface="2  Koodak" panose="00000700000000000000" pitchFamily="2" charset="-78"/>
              </a:rPr>
              <a:t>6- روی گزینه </a:t>
            </a:r>
            <a:r>
              <a:rPr lang="en-US" sz="2000" b="1" dirty="0" smtClean="0">
                <a:cs typeface="2  Koodak" panose="00000700000000000000" pitchFamily="2" charset="-78"/>
              </a:rPr>
              <a:t>Connect</a:t>
            </a:r>
            <a:r>
              <a:rPr lang="fa-IR" sz="2000" b="1" dirty="0" smtClean="0">
                <a:cs typeface="2  Koodak" panose="00000700000000000000" pitchFamily="2" charset="-78"/>
              </a:rPr>
              <a:t> کلیک کنید تا اتصال پر سرعت ایجاد شود. </a:t>
            </a:r>
          </a:p>
          <a:p>
            <a:endParaRPr lang="fa-IR" sz="2000" b="1" dirty="0">
              <a:cs typeface="2  Koodak" panose="00000700000000000000" pitchFamily="2" charset="-78"/>
            </a:endParaRPr>
          </a:p>
        </p:txBody>
      </p:sp>
      <p:pic>
        <p:nvPicPr>
          <p:cNvPr id="4" name="Picture 3"/>
          <p:cNvPicPr>
            <a:picLocks noChangeAspect="1"/>
          </p:cNvPicPr>
          <p:nvPr/>
        </p:nvPicPr>
        <p:blipFill>
          <a:blip r:embed="rId2" cstate="print"/>
          <a:stretch>
            <a:fillRect/>
          </a:stretch>
        </p:blipFill>
        <p:spPr>
          <a:xfrm>
            <a:off x="0" y="3085287"/>
            <a:ext cx="5724128" cy="3836734"/>
          </a:xfrm>
          <a:prstGeom prst="rect">
            <a:avLst/>
          </a:prstGeom>
        </p:spPr>
      </p:pic>
      <p:sp>
        <p:nvSpPr>
          <p:cNvPr id="6" name="Down Arrow 5"/>
          <p:cNvSpPr/>
          <p:nvPr/>
        </p:nvSpPr>
        <p:spPr>
          <a:xfrm>
            <a:off x="1661615" y="2863132"/>
            <a:ext cx="1008112" cy="129614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a:cs typeface="2  Titr" panose="00000700000000000000" pitchFamily="2" charset="-78"/>
              </a:rPr>
              <a:t>2</a:t>
            </a:r>
          </a:p>
        </p:txBody>
      </p:sp>
      <p:sp>
        <p:nvSpPr>
          <p:cNvPr id="8" name="Left Arrow 7"/>
          <p:cNvSpPr/>
          <p:nvPr/>
        </p:nvSpPr>
        <p:spPr>
          <a:xfrm>
            <a:off x="3491880" y="3953381"/>
            <a:ext cx="1596053" cy="111059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a:solidFill>
                  <a:srgbClr val="FFFF00"/>
                </a:solidFill>
                <a:cs typeface="2  Titr" panose="00000700000000000000" pitchFamily="2" charset="-78"/>
              </a:rPr>
              <a:t>3</a:t>
            </a:r>
          </a:p>
        </p:txBody>
      </p:sp>
      <p:sp>
        <p:nvSpPr>
          <p:cNvPr id="9" name="Right Arrow 8"/>
          <p:cNvSpPr/>
          <p:nvPr/>
        </p:nvSpPr>
        <p:spPr>
          <a:xfrm>
            <a:off x="-1032308" y="4462590"/>
            <a:ext cx="2996987" cy="925301"/>
          </a:xfrm>
          <a:prstGeom prst="rightArrow">
            <a:avLst>
              <a:gd name="adj1" fmla="val 12844"/>
              <a:gd name="adj2" fmla="val 323893"/>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smtClean="0">
                <a:solidFill>
                  <a:srgbClr val="C00000"/>
                </a:solidFill>
                <a:cs typeface="2  Titr" panose="00000700000000000000" pitchFamily="2" charset="-78"/>
              </a:rPr>
              <a:t>4</a:t>
            </a:r>
            <a:endParaRPr lang="fa-IR" sz="4400" b="1" dirty="0">
              <a:solidFill>
                <a:srgbClr val="C00000"/>
              </a:solidFill>
              <a:cs typeface="2  Titr" panose="00000700000000000000" pitchFamily="2" charset="-78"/>
            </a:endParaRPr>
          </a:p>
        </p:txBody>
      </p:sp>
      <p:sp>
        <p:nvSpPr>
          <p:cNvPr id="10" name="Left Arrow 9"/>
          <p:cNvSpPr/>
          <p:nvPr/>
        </p:nvSpPr>
        <p:spPr>
          <a:xfrm rot="950488">
            <a:off x="3267503" y="5071709"/>
            <a:ext cx="2120625" cy="977151"/>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a:solidFill>
                  <a:srgbClr val="FFFF00"/>
                </a:solidFill>
                <a:cs typeface="2  Titr" panose="00000700000000000000" pitchFamily="2" charset="-78"/>
              </a:rPr>
              <a:t>5</a:t>
            </a:r>
          </a:p>
        </p:txBody>
      </p:sp>
      <p:sp>
        <p:nvSpPr>
          <p:cNvPr id="11" name="Right Arrow 10"/>
          <p:cNvSpPr/>
          <p:nvPr/>
        </p:nvSpPr>
        <p:spPr>
          <a:xfrm>
            <a:off x="2540744" y="6039976"/>
            <a:ext cx="1656184" cy="116181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a:solidFill>
                  <a:srgbClr val="FFFF00"/>
                </a:solidFill>
                <a:cs typeface="2  Titr" panose="00000700000000000000" pitchFamily="2" charset="-78"/>
              </a:rPr>
              <a:t>6</a:t>
            </a:r>
          </a:p>
        </p:txBody>
      </p:sp>
      <p:pic>
        <p:nvPicPr>
          <p:cNvPr id="7" name="Picture 6"/>
          <p:cNvPicPr>
            <a:picLocks noChangeAspect="1"/>
          </p:cNvPicPr>
          <p:nvPr/>
        </p:nvPicPr>
        <p:blipFill>
          <a:blip r:embed="rId3" cstate="print"/>
          <a:stretch>
            <a:fillRect/>
          </a:stretch>
        </p:blipFill>
        <p:spPr>
          <a:xfrm>
            <a:off x="5704412" y="3085286"/>
            <a:ext cx="4340196" cy="3772713"/>
          </a:xfrm>
          <a:prstGeom prst="rect">
            <a:avLst/>
          </a:prstGeom>
        </p:spPr>
      </p:pic>
      <p:sp>
        <p:nvSpPr>
          <p:cNvPr id="12" name="Down Arrow 11"/>
          <p:cNvSpPr/>
          <p:nvPr/>
        </p:nvSpPr>
        <p:spPr>
          <a:xfrm>
            <a:off x="6209928" y="3573016"/>
            <a:ext cx="1152128" cy="129614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a:cs typeface="2  Titr" panose="00000700000000000000" pitchFamily="2" charset="-78"/>
              </a:rPr>
              <a:t>1</a:t>
            </a:r>
          </a:p>
        </p:txBody>
      </p:sp>
    </p:spTree>
    <p:extLst>
      <p:ext uri="{BB962C8B-B14F-4D97-AF65-F5344CB8AC3E}">
        <p14:creationId xmlns:p14="http://schemas.microsoft.com/office/powerpoint/2010/main" xmlns="" val="524576845"/>
      </p:ext>
    </p:extLst>
  </p:cSld>
  <p:clrMapOvr>
    <a:masterClrMapping/>
  </p:clrMapOvr>
  <mc:AlternateContent xmlns:mc="http://schemas.openxmlformats.org/markup-compatibility/2006">
    <mc:Choice xmlns:p14="http://schemas.microsoft.com/office/powerpoint/2010/main" xmlns=""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2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edge">
                                      <p:cBhvr>
                                        <p:cTn id="20" dur="2000"/>
                                        <p:tgtEl>
                                          <p:spTgt spid="12"/>
                                        </p:tgtEl>
                                      </p:cBhvr>
                                    </p:animEffect>
                                  </p:childTnLst>
                                </p:cTn>
                              </p:par>
                            </p:childTnLst>
                          </p:cTn>
                        </p:par>
                        <p:par>
                          <p:cTn id="21" fill="hold">
                            <p:stCondLst>
                              <p:cond delay="4000"/>
                            </p:stCondLst>
                            <p:childTnLst>
                              <p:par>
                                <p:cTn id="22" presetID="5" presetClass="entr" presetSubtype="1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heckerboard(across)">
                                      <p:cBhvr>
                                        <p:cTn id="24" dur="500"/>
                                        <p:tgtEl>
                                          <p:spTgt spid="6"/>
                                        </p:tgtEl>
                                      </p:cBhvr>
                                    </p:animEffect>
                                  </p:childTnLst>
                                </p:cTn>
                              </p:par>
                            </p:childTnLst>
                          </p:cTn>
                        </p:par>
                        <p:par>
                          <p:cTn id="25" fill="hold">
                            <p:stCondLst>
                              <p:cond delay="4500"/>
                            </p:stCondLst>
                            <p:childTnLst>
                              <p:par>
                                <p:cTn id="26" presetID="38" presetClass="entr" presetSubtype="0" accel="50000" fill="hold" grpId="0" nodeType="afterEffect">
                                  <p:stCondLst>
                                    <p:cond delay="0"/>
                                  </p:stCondLst>
                                  <p:iterate type="lt">
                                    <p:tmPct val="50000"/>
                                  </p:iterate>
                                  <p:childTnLst>
                                    <p:set>
                                      <p:cBhvr>
                                        <p:cTn id="27" dur="1" fill="hold">
                                          <p:stCondLst>
                                            <p:cond delay="0"/>
                                          </p:stCondLst>
                                        </p:cTn>
                                        <p:tgtEl>
                                          <p:spTgt spid="8"/>
                                        </p:tgtEl>
                                        <p:attrNameLst>
                                          <p:attrName>style.visibility</p:attrName>
                                        </p:attrNameLst>
                                      </p:cBhvr>
                                      <p:to>
                                        <p:strVal val="visible"/>
                                      </p:to>
                                    </p:set>
                                    <p:set>
                                      <p:cBhvr>
                                        <p:cTn id="28" dur="455" fill="hold">
                                          <p:stCondLst>
                                            <p:cond delay="0"/>
                                          </p:stCondLst>
                                        </p:cTn>
                                        <p:tgtEl>
                                          <p:spTgt spid="8"/>
                                        </p:tgtEl>
                                        <p:attrNameLst>
                                          <p:attrName>style.rotation</p:attrName>
                                        </p:attrNameLst>
                                      </p:cBhvr>
                                      <p:to>
                                        <p:strVal val="-45.0"/>
                                      </p:to>
                                    </p:set>
                                    <p:anim calcmode="lin" valueType="num">
                                      <p:cBhvr>
                                        <p:cTn id="29"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par>
                          <p:cTn id="33" fill="hold">
                            <p:stCondLst>
                              <p:cond delay="5500"/>
                            </p:stCondLst>
                            <p:childTnLst>
                              <p:par>
                                <p:cTn id="34" presetID="35"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0"/>
                                        <p:tgtEl>
                                          <p:spTgt spid="9"/>
                                        </p:tgtEl>
                                      </p:cBhvr>
                                    </p:animEffect>
                                    <p:anim calcmode="lin" valueType="num">
                                      <p:cBhvr>
                                        <p:cTn id="37" dur="2000" fill="hold"/>
                                        <p:tgtEl>
                                          <p:spTgt spid="9"/>
                                        </p:tgtEl>
                                        <p:attrNameLst>
                                          <p:attrName>style.rotation</p:attrName>
                                        </p:attrNameLst>
                                      </p:cBhvr>
                                      <p:tavLst>
                                        <p:tav tm="0">
                                          <p:val>
                                            <p:fltVal val="720"/>
                                          </p:val>
                                        </p:tav>
                                        <p:tav tm="100000">
                                          <p:val>
                                            <p:fltVal val="0"/>
                                          </p:val>
                                        </p:tav>
                                      </p:tavLst>
                                    </p:anim>
                                    <p:anim calcmode="lin" valueType="num">
                                      <p:cBhvr>
                                        <p:cTn id="38" dur="2000" fill="hold"/>
                                        <p:tgtEl>
                                          <p:spTgt spid="9"/>
                                        </p:tgtEl>
                                        <p:attrNameLst>
                                          <p:attrName>ppt_h</p:attrName>
                                        </p:attrNameLst>
                                      </p:cBhvr>
                                      <p:tavLst>
                                        <p:tav tm="0">
                                          <p:val>
                                            <p:fltVal val="0"/>
                                          </p:val>
                                        </p:tav>
                                        <p:tav tm="100000">
                                          <p:val>
                                            <p:strVal val="#ppt_h"/>
                                          </p:val>
                                        </p:tav>
                                      </p:tavLst>
                                    </p:anim>
                                    <p:anim calcmode="lin" valueType="num">
                                      <p:cBhvr>
                                        <p:cTn id="39" dur="2000" fill="hold"/>
                                        <p:tgtEl>
                                          <p:spTgt spid="9"/>
                                        </p:tgtEl>
                                        <p:attrNameLst>
                                          <p:attrName>ppt_w</p:attrName>
                                        </p:attrNameLst>
                                      </p:cBhvr>
                                      <p:tavLst>
                                        <p:tav tm="0">
                                          <p:val>
                                            <p:fltVal val="0"/>
                                          </p:val>
                                        </p:tav>
                                        <p:tav tm="100000">
                                          <p:val>
                                            <p:strVal val="#ppt_w"/>
                                          </p:val>
                                        </p:tav>
                                      </p:tavLst>
                                    </p:anim>
                                  </p:childTnLst>
                                </p:cTn>
                              </p:par>
                            </p:childTnLst>
                          </p:cTn>
                        </p:par>
                        <p:par>
                          <p:cTn id="40" fill="hold">
                            <p:stCondLst>
                              <p:cond delay="7500"/>
                            </p:stCondLst>
                            <p:childTnLst>
                              <p:par>
                                <p:cTn id="41" presetID="4"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ox(in)">
                                      <p:cBhvr>
                                        <p:cTn id="43" dur="2000"/>
                                        <p:tgtEl>
                                          <p:spTgt spid="10"/>
                                        </p:tgtEl>
                                      </p:cBhvr>
                                    </p:animEffect>
                                  </p:childTnLst>
                                </p:cTn>
                              </p:par>
                            </p:childTnLst>
                          </p:cTn>
                        </p:par>
                        <p:par>
                          <p:cTn id="44" fill="hold">
                            <p:stCondLst>
                              <p:cond delay="9500"/>
                            </p:stCondLst>
                            <p:childTnLst>
                              <p:par>
                                <p:cTn id="45" presetID="42"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9" grpId="0" animBg="1"/>
      <p:bldP spid="10" grpId="0" animBg="1"/>
      <p:bldP spid="11" grpId="0" animBg="1"/>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ینترنت">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اینترنت</Template>
  <TotalTime>0</TotalTime>
  <Words>1960</Words>
  <Application>Microsoft Office PowerPoint</Application>
  <PresentationFormat>On-screen Show (4:3)</PresentationFormat>
  <Paragraphs>194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اینترنت</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c:creator>
  <cp:lastModifiedBy>a</cp:lastModifiedBy>
  <cp:revision>1</cp:revision>
  <dcterms:created xsi:type="dcterms:W3CDTF">2016-11-23T07:48:17Z</dcterms:created>
  <dcterms:modified xsi:type="dcterms:W3CDTF">2016-11-23T07:49:13Z</dcterms:modified>
</cp:coreProperties>
</file>