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76" r:id="rId3"/>
    <p:sldId id="258" r:id="rId4"/>
    <p:sldId id="259" r:id="rId5"/>
    <p:sldId id="260" r:id="rId6"/>
    <p:sldId id="262" r:id="rId7"/>
    <p:sldId id="275" r:id="rId8"/>
    <p:sldId id="277" r:id="rId9"/>
    <p:sldId id="278" r:id="rId10"/>
    <p:sldId id="279" r:id="rId11"/>
    <p:sldId id="280" r:id="rId12"/>
    <p:sldId id="281" r:id="rId13"/>
    <p:sldId id="263" r:id="rId14"/>
    <p:sldId id="264" r:id="rId15"/>
    <p:sldId id="267" r:id="rId16"/>
    <p:sldId id="266" r:id="rId17"/>
    <p:sldId id="270" r:id="rId18"/>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63" d="100"/>
          <a:sy n="63" d="100"/>
        </p:scale>
        <p:origin x="72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EDBEFEB8-AB11-45E3-AC13-9C9975153B44}" type="datetimeFigureOut">
              <a:rPr lang="fa-IR" smtClean="0"/>
              <a:pPr/>
              <a:t>07/02/1443</a:t>
            </a:fld>
            <a:endParaRPr lang="fa-IR"/>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fa-I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4CC039D3-8A8B-4654-A361-E0D9F4431206}"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DBEFEB8-AB11-45E3-AC13-9C9975153B44}" type="datetimeFigureOut">
              <a:rPr lang="fa-IR" smtClean="0"/>
              <a:pPr/>
              <a:t>07/02/1443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CC039D3-8A8B-4654-A361-E0D9F4431206}"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EDBEFEB8-AB11-45E3-AC13-9C9975153B44}" type="datetimeFigureOut">
              <a:rPr lang="fa-IR" smtClean="0"/>
              <a:pPr/>
              <a:t>07/02/1443</a:t>
            </a:fld>
            <a:endParaRPr lang="fa-IR"/>
          </a:p>
        </p:txBody>
      </p:sp>
      <p:sp>
        <p:nvSpPr>
          <p:cNvPr id="5" name="Footer Placeholder 4"/>
          <p:cNvSpPr>
            <a:spLocks noGrp="1"/>
          </p:cNvSpPr>
          <p:nvPr>
            <p:ph type="ftr" sz="quarter" idx="11"/>
          </p:nvPr>
        </p:nvSpPr>
        <p:spPr>
          <a:xfrm>
            <a:off x="457201" y="6248207"/>
            <a:ext cx="5573483" cy="365125"/>
          </a:xfrm>
        </p:spPr>
        <p:txBody>
          <a:bodyPr/>
          <a:lstStyle/>
          <a:p>
            <a:endParaRPr lang="fa-I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4CC039D3-8A8B-4654-A361-E0D9F4431206}"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DBEFEB8-AB11-45E3-AC13-9C9975153B44}" type="datetimeFigureOut">
              <a:rPr lang="fa-IR" smtClean="0"/>
              <a:pPr/>
              <a:t>07/02/1443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CC039D3-8A8B-4654-A361-E0D9F4431206}" type="slidenum">
              <a:rPr lang="fa-IR" smtClean="0"/>
              <a:pPr/>
              <a:t>‹#›</a:t>
            </a:fld>
            <a:endParaRPr lang="fa-IR"/>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EDBEFEB8-AB11-45E3-AC13-9C9975153B44}" type="datetimeFigureOut">
              <a:rPr lang="fa-IR" smtClean="0"/>
              <a:pPr/>
              <a:t>07/02/1443</a:t>
            </a:fld>
            <a:endParaRPr lang="fa-I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4CC039D3-8A8B-4654-A361-E0D9F4431206}" type="slidenum">
              <a:rPr lang="fa-IR" smtClean="0"/>
              <a:pPr/>
              <a:t>‹#›</a:t>
            </a:fld>
            <a:endParaRPr lang="fa-IR"/>
          </a:p>
        </p:txBody>
      </p:sp>
      <p:sp>
        <p:nvSpPr>
          <p:cNvPr id="14" name="Footer Placeholder 13"/>
          <p:cNvSpPr>
            <a:spLocks noGrp="1"/>
          </p:cNvSpPr>
          <p:nvPr>
            <p:ph type="ftr" sz="quarter" idx="12"/>
          </p:nvPr>
        </p:nvSpPr>
        <p:spPr/>
        <p:txBody>
          <a:bodyPr/>
          <a:lstStyle/>
          <a:p>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EDBEFEB8-AB11-45E3-AC13-9C9975153B44}" type="datetimeFigureOut">
              <a:rPr lang="fa-IR" smtClean="0"/>
              <a:pPr/>
              <a:t>07/02/1443</a:t>
            </a:fld>
            <a:endParaRPr lang="fa-IR"/>
          </a:p>
        </p:txBody>
      </p:sp>
      <p:sp>
        <p:nvSpPr>
          <p:cNvPr id="10" name="Slide Number Placeholder 9"/>
          <p:cNvSpPr>
            <a:spLocks noGrp="1"/>
          </p:cNvSpPr>
          <p:nvPr>
            <p:ph type="sldNum" sz="quarter" idx="16"/>
          </p:nvPr>
        </p:nvSpPr>
        <p:spPr/>
        <p:txBody>
          <a:bodyPr rtlCol="0"/>
          <a:lstStyle/>
          <a:p>
            <a:fld id="{4CC039D3-8A8B-4654-A361-E0D9F4431206}" type="slidenum">
              <a:rPr lang="fa-IR" smtClean="0"/>
              <a:pPr/>
              <a:t>‹#›</a:t>
            </a:fld>
            <a:endParaRPr lang="fa-IR"/>
          </a:p>
        </p:txBody>
      </p:sp>
      <p:sp>
        <p:nvSpPr>
          <p:cNvPr id="12" name="Footer Placeholder 11"/>
          <p:cNvSpPr>
            <a:spLocks noGrp="1"/>
          </p:cNvSpPr>
          <p:nvPr>
            <p:ph type="ftr" sz="quarter" idx="17"/>
          </p:nvPr>
        </p:nvSpPr>
        <p:spPr/>
        <p:txBody>
          <a:bodyPr rtlCol="0"/>
          <a:lstStyle/>
          <a:p>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EDBEFEB8-AB11-45E3-AC13-9C9975153B44}" type="datetimeFigureOut">
              <a:rPr lang="fa-IR" smtClean="0"/>
              <a:pPr/>
              <a:t>07/02/1443</a:t>
            </a:fld>
            <a:endParaRPr lang="fa-IR"/>
          </a:p>
        </p:txBody>
      </p:sp>
      <p:sp>
        <p:nvSpPr>
          <p:cNvPr id="12" name="Slide Number Placeholder 11"/>
          <p:cNvSpPr>
            <a:spLocks noGrp="1"/>
          </p:cNvSpPr>
          <p:nvPr>
            <p:ph type="sldNum" sz="quarter" idx="16"/>
          </p:nvPr>
        </p:nvSpPr>
        <p:spPr/>
        <p:txBody>
          <a:bodyPr rtlCol="0"/>
          <a:lstStyle/>
          <a:p>
            <a:fld id="{4CC039D3-8A8B-4654-A361-E0D9F4431206}" type="slidenum">
              <a:rPr lang="fa-IR" smtClean="0"/>
              <a:pPr/>
              <a:t>‹#›</a:t>
            </a:fld>
            <a:endParaRPr lang="fa-IR"/>
          </a:p>
        </p:txBody>
      </p:sp>
      <p:sp>
        <p:nvSpPr>
          <p:cNvPr id="14" name="Footer Placeholder 13"/>
          <p:cNvSpPr>
            <a:spLocks noGrp="1"/>
          </p:cNvSpPr>
          <p:nvPr>
            <p:ph type="ftr" sz="quarter" idx="17"/>
          </p:nvPr>
        </p:nvSpPr>
        <p:spPr/>
        <p:txBody>
          <a:bodyPr rtlCol="0"/>
          <a:lstStyle/>
          <a:p>
            <a:endParaRPr lang="fa-I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DBEFEB8-AB11-45E3-AC13-9C9975153B44}" type="datetimeFigureOut">
              <a:rPr lang="fa-IR" smtClean="0"/>
              <a:pPr/>
              <a:t>07/02/1443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4CC039D3-8A8B-4654-A361-E0D9F4431206}"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BEFEB8-AB11-45E3-AC13-9C9975153B44}" type="datetimeFigureOut">
              <a:rPr lang="fa-IR" smtClean="0"/>
              <a:pPr/>
              <a:t>07/02/1443</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4CC039D3-8A8B-4654-A361-E0D9F4431206}"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DBEFEB8-AB11-45E3-AC13-9C9975153B44}" type="datetimeFigureOut">
              <a:rPr lang="fa-IR" smtClean="0"/>
              <a:pPr/>
              <a:t>07/02/1443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4CC039D3-8A8B-4654-A361-E0D9F4431206}" type="slidenum">
              <a:rPr lang="fa-IR" smtClean="0"/>
              <a:pPr/>
              <a:t>‹#›</a:t>
            </a:fld>
            <a:endParaRPr lang="fa-I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EDBEFEB8-AB11-45E3-AC13-9C9975153B44}" type="datetimeFigureOut">
              <a:rPr lang="fa-IR" smtClean="0"/>
              <a:pPr/>
              <a:t>07/02/1443</a:t>
            </a:fld>
            <a:endParaRPr lang="fa-I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4CC039D3-8A8B-4654-A361-E0D9F4431206}" type="slidenum">
              <a:rPr lang="fa-IR" smtClean="0"/>
              <a:pPr/>
              <a:t>‹#›</a:t>
            </a:fld>
            <a:endParaRPr lang="fa-IR"/>
          </a:p>
        </p:txBody>
      </p:sp>
      <p:sp>
        <p:nvSpPr>
          <p:cNvPr id="14" name="Footer Placeholder 13"/>
          <p:cNvSpPr>
            <a:spLocks noGrp="1"/>
          </p:cNvSpPr>
          <p:nvPr>
            <p:ph type="ftr" sz="quarter" idx="12"/>
          </p:nvPr>
        </p:nvSpPr>
        <p:spPr>
          <a:xfrm>
            <a:off x="1600200" y="6248206"/>
            <a:ext cx="4572000" cy="365125"/>
          </a:xfrm>
        </p:spPr>
        <p:txBody>
          <a:bodyPr rtlCol="0"/>
          <a:lstStyle/>
          <a:p>
            <a:endParaRPr lang="fa-I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EDBEFEB8-AB11-45E3-AC13-9C9975153B44}" type="datetimeFigureOut">
              <a:rPr lang="fa-IR" smtClean="0"/>
              <a:pPr/>
              <a:t>07/02/1443</a:t>
            </a:fld>
            <a:endParaRPr lang="fa-I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fa-I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4CC039D3-8A8B-4654-A361-E0D9F4431206}"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1" eaLnBrk="1" latinLnBrk="0" hangingPunct="1">
        <a:spcBef>
          <a:spcPct val="0"/>
        </a:spcBef>
        <a:buNone/>
        <a:defRPr kumimoji="0" sz="4400" kern="1200">
          <a:solidFill>
            <a:schemeClr val="tx2"/>
          </a:solidFill>
          <a:latin typeface="+mj-lt"/>
          <a:ea typeface="+mj-ea"/>
          <a:cs typeface="+mj-cs"/>
        </a:defRPr>
      </a:lvl1pPr>
    </p:titleStyle>
    <p:bodyStyle>
      <a:lvl1pPr marL="320040" indent="-320040" algn="r" rtl="1"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r" rtl="1"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r" rtl="1"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r" rtl="1"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r" rtl="1"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43702" y="0"/>
            <a:ext cx="2500298" cy="1357298"/>
          </a:xfrm>
        </p:spPr>
        <p:txBody>
          <a:bodyPr>
            <a:normAutofit fontScale="90000"/>
          </a:bodyPr>
          <a:lstStyle/>
          <a:p>
            <a:r>
              <a:rPr lang="fa-IR" dirty="0" smtClean="0">
                <a:solidFill>
                  <a:schemeClr val="tx1"/>
                </a:solidFill>
              </a:rPr>
              <a:t>درس پنجم  </a:t>
            </a:r>
            <a:r>
              <a:rPr lang="fa-IR" dirty="0" smtClean="0"/>
              <a:t>:     </a:t>
            </a:r>
            <a:br>
              <a:rPr lang="fa-IR" dirty="0" smtClean="0"/>
            </a:br>
            <a:endParaRPr lang="fa-IR" dirty="0"/>
          </a:p>
        </p:txBody>
      </p:sp>
      <p:sp>
        <p:nvSpPr>
          <p:cNvPr id="3" name="Subtitle 2"/>
          <p:cNvSpPr>
            <a:spLocks noGrp="1"/>
          </p:cNvSpPr>
          <p:nvPr>
            <p:ph type="subTitle" idx="1"/>
          </p:nvPr>
        </p:nvSpPr>
        <p:spPr/>
        <p:txBody>
          <a:bodyPr>
            <a:normAutofit fontScale="77500" lnSpcReduction="20000"/>
          </a:bodyPr>
          <a:lstStyle/>
          <a:p>
            <a:r>
              <a:rPr lang="fa-IR" sz="6000" dirty="0" smtClean="0"/>
              <a:t>علوم پایه ششم     5</a:t>
            </a:r>
            <a:endParaRPr lang="fa-IR" sz="6000" dirty="0"/>
          </a:p>
        </p:txBody>
      </p:sp>
      <p:sp>
        <p:nvSpPr>
          <p:cNvPr id="4" name="Rectangle 3"/>
          <p:cNvSpPr/>
          <p:nvPr/>
        </p:nvSpPr>
        <p:spPr>
          <a:xfrm>
            <a:off x="2143108" y="1428736"/>
            <a:ext cx="4714908" cy="35004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5" name="Picture 4" descr="15032008087.jpg"/>
          <p:cNvPicPr>
            <a:picLocks noChangeAspect="1"/>
          </p:cNvPicPr>
          <p:nvPr/>
        </p:nvPicPr>
        <p:blipFill>
          <a:blip r:embed="rId2"/>
          <a:stretch>
            <a:fillRect/>
          </a:stretch>
        </p:blipFill>
        <p:spPr>
          <a:xfrm>
            <a:off x="1571604" y="1142984"/>
            <a:ext cx="6215106" cy="4000527"/>
          </a:xfrm>
          <a:prstGeom prst="rect">
            <a:avLst/>
          </a:prstGeom>
        </p:spPr>
      </p:pic>
      <p:sp>
        <p:nvSpPr>
          <p:cNvPr id="6" name="Oval 5"/>
          <p:cNvSpPr/>
          <p:nvPr/>
        </p:nvSpPr>
        <p:spPr>
          <a:xfrm>
            <a:off x="1000100" y="5143512"/>
            <a:ext cx="6929486" cy="7858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2000" dirty="0">
              <a:solidFill>
                <a:srgbClr val="002060"/>
              </a:solidFill>
            </a:endParaRPr>
          </a:p>
        </p:txBody>
      </p:sp>
      <p:sp>
        <p:nvSpPr>
          <p:cNvPr id="7" name="Rectangle 6"/>
          <p:cNvSpPr/>
          <p:nvPr/>
        </p:nvSpPr>
        <p:spPr>
          <a:xfrm>
            <a:off x="214282" y="214290"/>
            <a:ext cx="6500858" cy="1015663"/>
          </a:xfrm>
          <a:prstGeom prst="rect">
            <a:avLst/>
          </a:prstGeom>
        </p:spPr>
        <p:txBody>
          <a:bodyPr wrap="square">
            <a:spAutoFit/>
          </a:bodyPr>
          <a:lstStyle/>
          <a:p>
            <a:r>
              <a:rPr lang="fa-IR" sz="6000" b="1" dirty="0" smtClean="0"/>
              <a:t>زمين پويا</a:t>
            </a:r>
            <a:endParaRPr lang="fa-IR" sz="6000" dirty="0">
              <a:solidFill>
                <a:srgbClr val="FFFF00"/>
              </a:solidFill>
              <a:cs typeface="2  Lotus" pitchFamily="2"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5794"/>
            <a:ext cx="8153400" cy="5929354"/>
          </a:xfrm>
        </p:spPr>
        <p:txBody>
          <a:bodyPr>
            <a:normAutofit/>
          </a:bodyPr>
          <a:lstStyle/>
          <a:p>
            <a:pPr algn="r"/>
            <a:r>
              <a:rPr lang="fa-IR" sz="4000" b="1" dirty="0" smtClean="0">
                <a:cs typeface="2  Lotus" pitchFamily="2" charset="-78"/>
              </a:rPr>
              <a:t>دانستنی های برای معلم </a:t>
            </a:r>
            <a:br>
              <a:rPr lang="fa-IR" sz="4000" b="1" dirty="0" smtClean="0">
                <a:cs typeface="2  Lotus" pitchFamily="2" charset="-78"/>
              </a:rPr>
            </a:br>
            <a:r>
              <a:rPr lang="fa-IR" sz="4000" dirty="0" smtClean="0"/>
              <a:t> </a:t>
            </a:r>
            <a:r>
              <a:rPr lang="fa-IR" sz="3200" b="1" dirty="0" smtClean="0">
                <a:solidFill>
                  <a:schemeClr val="tx1"/>
                </a:solidFill>
                <a:cs typeface="2  Lotus" pitchFamily="2" charset="-78"/>
              </a:rPr>
              <a:t>به گازهاي خارج‌شده از دهانه‌ي آتشفشان‌ها، اصطلاحاً </a:t>
            </a:r>
            <a:r>
              <a:rPr lang="fa-IR" sz="3200" b="1" dirty="0" smtClean="0">
                <a:solidFill>
                  <a:srgbClr val="FF0000"/>
                </a:solidFill>
                <a:cs typeface="2  Lotus" pitchFamily="2" charset="-78"/>
              </a:rPr>
              <a:t>فومرول</a:t>
            </a:r>
            <a:r>
              <a:rPr lang="fa-IR" sz="3200" b="1" dirty="0" smtClean="0">
                <a:solidFill>
                  <a:schemeClr val="tx1"/>
                </a:solidFill>
                <a:cs typeface="2  Lotus" pitchFamily="2" charset="-78"/>
              </a:rPr>
              <a:t> گفته مي‌شود. مهمترين گازهاي آتشفشان‌ها عبارتند از بخار آب، كربن دي ‌اكسيد، گازهاي گوگردي، گازهاي نيتروژن‌دار، گازهاي كلردار، هيدروژن و كربن مونو اكسيد.</a:t>
            </a:r>
            <a:r>
              <a:rPr lang="en-US" sz="3200" b="1" dirty="0" smtClean="0">
                <a:solidFill>
                  <a:schemeClr val="tx1"/>
                </a:solidFill>
                <a:cs typeface="2  Lotus" pitchFamily="2" charset="-78"/>
              </a:rPr>
              <a:t/>
            </a:r>
            <a:br>
              <a:rPr lang="en-US" sz="3200" b="1" dirty="0" smtClean="0">
                <a:solidFill>
                  <a:schemeClr val="tx1"/>
                </a:solidFill>
                <a:cs typeface="2  Lotus" pitchFamily="2" charset="-78"/>
              </a:rPr>
            </a:br>
            <a:r>
              <a:rPr lang="fa-IR" sz="3200" b="1" dirty="0" smtClean="0">
                <a:solidFill>
                  <a:schemeClr val="tx1"/>
                </a:solidFill>
                <a:cs typeface="2  Lotus" pitchFamily="2" charset="-78"/>
              </a:rPr>
              <a:t>- به مواد جامد آتشفشاني </a:t>
            </a:r>
            <a:r>
              <a:rPr lang="fa-IR" sz="3200" b="1" dirty="0" smtClean="0">
                <a:solidFill>
                  <a:srgbClr val="FF0000"/>
                </a:solidFill>
                <a:cs typeface="2  Lotus" pitchFamily="2" charset="-78"/>
              </a:rPr>
              <a:t>تفرا</a:t>
            </a:r>
            <a:r>
              <a:rPr lang="fa-IR" sz="3200" b="1" dirty="0" smtClean="0">
                <a:solidFill>
                  <a:schemeClr val="tx1"/>
                </a:solidFill>
                <a:cs typeface="2  Lotus" pitchFamily="2" charset="-78"/>
              </a:rPr>
              <a:t> گفته مي‌شود.</a:t>
            </a:r>
            <a:endParaRPr lang="en-US" sz="4000" b="1" dirty="0">
              <a:solidFill>
                <a:schemeClr val="tx1"/>
              </a:solidFill>
              <a:cs typeface="2  Lotus"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5794"/>
            <a:ext cx="8153400" cy="5929354"/>
          </a:xfrm>
        </p:spPr>
        <p:txBody>
          <a:bodyPr>
            <a:normAutofit fontScale="90000"/>
          </a:bodyPr>
          <a:lstStyle/>
          <a:p>
            <a:pPr algn="r"/>
            <a:r>
              <a:rPr lang="fa-IR" sz="4000" b="1" dirty="0" smtClean="0">
                <a:cs typeface="2  Lotus" pitchFamily="2" charset="-78"/>
              </a:rPr>
              <a:t>دانستنی های برای معلم</a:t>
            </a:r>
            <a:br>
              <a:rPr lang="fa-IR" sz="4000" b="1" dirty="0" smtClean="0">
                <a:cs typeface="2  Lotus" pitchFamily="2" charset="-78"/>
              </a:rPr>
            </a:br>
            <a:r>
              <a:rPr lang="fa-IR" sz="4000" dirty="0" smtClean="0"/>
              <a:t> </a:t>
            </a:r>
            <a:r>
              <a:rPr lang="fa-IR" sz="4000" dirty="0" smtClean="0">
                <a:solidFill>
                  <a:srgbClr val="FF0000"/>
                </a:solidFill>
              </a:rPr>
              <a:t>1</a:t>
            </a:r>
            <a:r>
              <a:rPr lang="fa-IR" sz="3600" b="1" dirty="0" smtClean="0">
                <a:solidFill>
                  <a:srgbClr val="FF0000"/>
                </a:solidFill>
              </a:rPr>
              <a:t>فوايد آتشفشان‌ها</a:t>
            </a:r>
            <a:r>
              <a:rPr lang="fa-IR" sz="3600" b="1" dirty="0" smtClean="0"/>
              <a:t>:</a:t>
            </a:r>
            <a:r>
              <a:rPr lang="en-US" sz="3600" dirty="0" smtClean="0"/>
              <a:t/>
            </a:r>
            <a:br>
              <a:rPr lang="en-US" sz="3600" dirty="0" smtClean="0"/>
            </a:br>
            <a:r>
              <a:rPr lang="fa-IR" sz="3600" b="1" dirty="0" smtClean="0">
                <a:cs typeface="2  Lotus" pitchFamily="2" charset="-78"/>
              </a:rPr>
              <a:t>تشكيل سرزمين‌ها و جزاير جديد در اثر آتشفشان‌هاي زيردريايي.</a:t>
            </a:r>
            <a:r>
              <a:rPr lang="en-US" sz="3600" b="1" dirty="0" smtClean="0">
                <a:cs typeface="2  Lotus" pitchFamily="2" charset="-78"/>
              </a:rPr>
              <a:t/>
            </a:r>
            <a:br>
              <a:rPr lang="en-US" sz="3600" b="1" dirty="0" smtClean="0">
                <a:cs typeface="2  Lotus" pitchFamily="2" charset="-78"/>
              </a:rPr>
            </a:br>
            <a:r>
              <a:rPr lang="fa-IR" sz="3600" b="1" dirty="0" smtClean="0">
                <a:cs typeface="2  Lotus" pitchFamily="2" charset="-78"/>
              </a:rPr>
              <a:t>تشكيل برخي كانسارها و معادن.</a:t>
            </a:r>
            <a:r>
              <a:rPr lang="en-US" sz="3600" b="1" dirty="0" smtClean="0">
                <a:cs typeface="2  Lotus" pitchFamily="2" charset="-78"/>
              </a:rPr>
              <a:t/>
            </a:r>
            <a:br>
              <a:rPr lang="en-US" sz="3600" b="1" dirty="0" smtClean="0">
                <a:cs typeface="2  Lotus" pitchFamily="2" charset="-78"/>
              </a:rPr>
            </a:br>
            <a:r>
              <a:rPr lang="fa-IR" sz="3600" b="1" dirty="0" smtClean="0">
                <a:cs typeface="2  Lotus" pitchFamily="2" charset="-78"/>
              </a:rPr>
              <a:t>مطالعه‌ي ساختمان دروني زمين.</a:t>
            </a:r>
            <a:r>
              <a:rPr lang="en-US" sz="3600" b="1" dirty="0" smtClean="0">
                <a:cs typeface="2  Lotus" pitchFamily="2" charset="-78"/>
              </a:rPr>
              <a:t/>
            </a:r>
            <a:br>
              <a:rPr lang="en-US" sz="3600" b="1" dirty="0" smtClean="0">
                <a:cs typeface="2  Lotus" pitchFamily="2" charset="-78"/>
              </a:rPr>
            </a:br>
            <a:r>
              <a:rPr lang="fa-IR" sz="3600" b="1" dirty="0" smtClean="0">
                <a:cs typeface="2  Lotus" pitchFamily="2" charset="-78"/>
              </a:rPr>
              <a:t>تشكيل خاك مرغوب و حاصلخيز براي كشاورزي.</a:t>
            </a:r>
            <a:r>
              <a:rPr lang="en-US" sz="3600" b="1" dirty="0" smtClean="0">
                <a:cs typeface="2  Lotus" pitchFamily="2" charset="-78"/>
              </a:rPr>
              <a:t/>
            </a:r>
            <a:br>
              <a:rPr lang="en-US" sz="3600" b="1" dirty="0" smtClean="0">
                <a:cs typeface="2  Lotus" pitchFamily="2" charset="-78"/>
              </a:rPr>
            </a:br>
            <a:r>
              <a:rPr lang="fa-IR" sz="3600" b="1" dirty="0" smtClean="0">
                <a:cs typeface="2  Lotus" pitchFamily="2" charset="-78"/>
              </a:rPr>
              <a:t>تشكيل مصالح ساختماني مانند پوكه‌ي معدني، سنگ‌هاي آتشفشاني (توف سبز)</a:t>
            </a:r>
            <a:r>
              <a:rPr lang="en-US" sz="3600" b="1" dirty="0" smtClean="0">
                <a:cs typeface="2  Lotus" pitchFamily="2" charset="-78"/>
              </a:rPr>
              <a:t/>
            </a:r>
            <a:br>
              <a:rPr lang="en-US" sz="3600" b="1" dirty="0" smtClean="0">
                <a:cs typeface="2  Lotus" pitchFamily="2" charset="-78"/>
              </a:rPr>
            </a:br>
            <a:r>
              <a:rPr lang="fa-IR" sz="3600" b="1" dirty="0" smtClean="0">
                <a:cs typeface="2  Lotus" pitchFamily="2" charset="-78"/>
              </a:rPr>
              <a:t>انرژي زمين گرمايي</a:t>
            </a:r>
            <a:r>
              <a:rPr lang="en-US" sz="3600" b="1" dirty="0" smtClean="0">
                <a:cs typeface="2  Lotus" pitchFamily="2" charset="-78"/>
              </a:rPr>
              <a:t/>
            </a:r>
            <a:br>
              <a:rPr lang="en-US" sz="3600" b="1" dirty="0" smtClean="0">
                <a:cs typeface="2  Lotus" pitchFamily="2" charset="-78"/>
              </a:rPr>
            </a:br>
            <a:r>
              <a:rPr lang="fa-IR" sz="3600" b="1" dirty="0" smtClean="0">
                <a:cs typeface="2  Lotus" pitchFamily="2" charset="-78"/>
              </a:rPr>
              <a:t>چشمه‌هاي آب گرم معدني</a:t>
            </a:r>
            <a:r>
              <a:rPr lang="en-US" sz="3600" b="1" dirty="0" smtClean="0">
                <a:cs typeface="2  Lotus" pitchFamily="2" charset="-78"/>
              </a:rPr>
              <a:t/>
            </a:r>
            <a:br>
              <a:rPr lang="en-US" sz="3600" b="1" dirty="0" smtClean="0">
                <a:cs typeface="2  Lotus" pitchFamily="2" charset="-78"/>
              </a:rPr>
            </a:br>
            <a:r>
              <a:rPr lang="fa-IR" sz="3600" b="1" dirty="0" smtClean="0">
                <a:cs typeface="2  Lotus" pitchFamily="2" charset="-78"/>
              </a:rPr>
              <a:t>تشكيل درياچه و ايجاد اكوسيستم‌هاي جديد</a:t>
            </a:r>
            <a:r>
              <a:rPr lang="en-US" sz="3600" b="1" dirty="0" smtClean="0">
                <a:cs typeface="2  Lotus" pitchFamily="2" charset="-78"/>
              </a:rPr>
              <a:t/>
            </a:r>
            <a:br>
              <a:rPr lang="en-US" sz="3600" b="1" dirty="0" smtClean="0">
                <a:cs typeface="2  Lotus" pitchFamily="2" charset="-78"/>
              </a:rPr>
            </a:br>
            <a:r>
              <a:rPr lang="fa-IR" sz="3600" b="1" dirty="0" smtClean="0">
                <a:cs typeface="2  Lotus" pitchFamily="2" charset="-78"/>
              </a:rPr>
              <a:t>توسعه‌ي گردشگري.</a:t>
            </a:r>
            <a:r>
              <a:rPr lang="en-US" sz="3600" dirty="0" smtClean="0"/>
              <a:t/>
            </a:r>
            <a:br>
              <a:rPr lang="en-US" sz="3600" dirty="0" smtClean="0"/>
            </a:br>
            <a:r>
              <a:rPr lang="fa-IR" sz="4000" dirty="0" smtClean="0">
                <a:solidFill>
                  <a:schemeClr val="tx1"/>
                </a:solidFill>
                <a:cs typeface="2  Lotus" pitchFamily="2" charset="-78"/>
              </a:rPr>
              <a:t>. </a:t>
            </a:r>
            <a:endParaRPr lang="en-US" sz="4000" b="1" dirty="0">
              <a:solidFill>
                <a:schemeClr val="tx1"/>
              </a:solidFill>
              <a:cs typeface="2  Lotus" pitchFamily="2"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8153400" cy="6715148"/>
          </a:xfrm>
        </p:spPr>
        <p:txBody>
          <a:bodyPr>
            <a:normAutofit/>
          </a:bodyPr>
          <a:lstStyle/>
          <a:p>
            <a:pPr algn="r"/>
            <a:r>
              <a:rPr lang="fa-IR" sz="4000" b="1" dirty="0" smtClean="0">
                <a:cs typeface="2  Lotus" pitchFamily="2" charset="-78"/>
              </a:rPr>
              <a:t>دانستنی های برای معلم</a:t>
            </a:r>
            <a:br>
              <a:rPr lang="fa-IR" sz="4000" b="1" dirty="0" smtClean="0">
                <a:cs typeface="2  Lotus" pitchFamily="2" charset="-78"/>
              </a:rPr>
            </a:br>
            <a:r>
              <a:rPr lang="fa-IR" sz="4000" dirty="0" smtClean="0"/>
              <a:t> </a:t>
            </a:r>
            <a:r>
              <a:rPr lang="fa-IR" sz="3600" b="1" dirty="0" smtClean="0">
                <a:solidFill>
                  <a:srgbClr val="FF0000"/>
                </a:solidFill>
              </a:rPr>
              <a:t>كاربرد سنگ‌ها:</a:t>
            </a:r>
            <a:r>
              <a:rPr lang="en-US" sz="3600" dirty="0" smtClean="0"/>
              <a:t/>
            </a:r>
            <a:br>
              <a:rPr lang="en-US" sz="3600" dirty="0" smtClean="0"/>
            </a:br>
            <a:r>
              <a:rPr lang="fa-IR" sz="3600" dirty="0" smtClean="0"/>
              <a:t>1-</a:t>
            </a:r>
            <a:r>
              <a:rPr lang="fa-IR" sz="3600" b="1" dirty="0" smtClean="0">
                <a:solidFill>
                  <a:schemeClr val="tx1"/>
                </a:solidFill>
                <a:cs typeface="2  Lotus" pitchFamily="2" charset="-78"/>
              </a:rPr>
              <a:t>از سنگ پا به‌عنوان ساينده در صنعت چوب‌بري استفاده مي‌شود.</a:t>
            </a:r>
            <a:r>
              <a:rPr lang="en-US" sz="3600" b="1" dirty="0" smtClean="0">
                <a:solidFill>
                  <a:schemeClr val="tx1"/>
                </a:solidFill>
                <a:cs typeface="2  Lotus" pitchFamily="2" charset="-78"/>
              </a:rPr>
              <a:t/>
            </a:r>
            <a:br>
              <a:rPr lang="en-US" sz="3600" b="1" dirty="0" smtClean="0">
                <a:solidFill>
                  <a:schemeClr val="tx1"/>
                </a:solidFill>
                <a:cs typeface="2  Lotus" pitchFamily="2" charset="-78"/>
              </a:rPr>
            </a:br>
            <a:r>
              <a:rPr lang="fa-IR" sz="3600" b="1" dirty="0" smtClean="0">
                <a:solidFill>
                  <a:schemeClr val="tx1"/>
                </a:solidFill>
                <a:cs typeface="2  Lotus" pitchFamily="2" charset="-78"/>
              </a:rPr>
              <a:t>2-از پوكه‌ي معدني به‌عنوان مصالح ساختماني در سقف‌ ساختمان‌ها استفاده مي‌شود. سبك‌بودن، تخلخل زياد و سيمان‌گيري خوب از ويژگي‌هاي اين سنگ مي‌باشد.</a:t>
            </a:r>
            <a:r>
              <a:rPr lang="en-US" sz="3600" b="1" dirty="0" smtClean="0">
                <a:solidFill>
                  <a:schemeClr val="tx1"/>
                </a:solidFill>
                <a:cs typeface="2  Lotus" pitchFamily="2" charset="-78"/>
              </a:rPr>
              <a:t/>
            </a:r>
            <a:br>
              <a:rPr lang="en-US" sz="3600" b="1" dirty="0" smtClean="0">
                <a:solidFill>
                  <a:schemeClr val="tx1"/>
                </a:solidFill>
                <a:cs typeface="2  Lotus" pitchFamily="2" charset="-78"/>
              </a:rPr>
            </a:br>
            <a:r>
              <a:rPr lang="fa-IR" sz="3600" b="1" dirty="0" smtClean="0">
                <a:solidFill>
                  <a:schemeClr val="tx1"/>
                </a:solidFill>
                <a:cs typeface="2  Lotus" pitchFamily="2" charset="-78"/>
              </a:rPr>
              <a:t>3-خاكسترهاي آتشفشاني پس از رسوبگذاري در محيط‌هاي رسوبي توف‌هاي آتشفشاني را به‌وجود مي‌آورند. اين سنگ‌ها به‌عنوان مصالح ساختماني كاربرد دارند؛ مانند توف‌هاي سبزرنگ رشته كوه البرز.</a:t>
            </a:r>
            <a:endParaRPr lang="en-US" sz="3600" b="1" dirty="0">
              <a:solidFill>
                <a:schemeClr val="tx1"/>
              </a:solidFill>
              <a:cs typeface="2  Lotus"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0"/>
            <a:ext cx="7500958" cy="714356"/>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fa-IR" b="1" dirty="0" smtClean="0"/>
              <a:t>نكات آموزشي و فعاليت‌هاي پيشنهادي</a:t>
            </a:r>
            <a:endParaRPr lang="fa-IR" dirty="0"/>
          </a:p>
        </p:txBody>
      </p:sp>
      <p:sp>
        <p:nvSpPr>
          <p:cNvPr id="4" name="Rounded Rectangle 3"/>
          <p:cNvSpPr/>
          <p:nvPr/>
        </p:nvSpPr>
        <p:spPr>
          <a:xfrm>
            <a:off x="0" y="714356"/>
            <a:ext cx="9144000" cy="5357850"/>
          </a:xfrm>
          <a:prstGeom prst="roundRect">
            <a:avLst/>
          </a:prstGeom>
        </p:spPr>
        <p:style>
          <a:lnRef idx="3">
            <a:schemeClr val="lt1"/>
          </a:lnRef>
          <a:fillRef idx="1">
            <a:schemeClr val="dk1"/>
          </a:fillRef>
          <a:effectRef idx="1">
            <a:schemeClr val="dk1"/>
          </a:effectRef>
          <a:fontRef idx="minor">
            <a:schemeClr val="lt1"/>
          </a:fontRef>
        </p:style>
        <p:txBody>
          <a:bodyPr rtlCol="1" anchor="ctr"/>
          <a:lstStyle/>
          <a:p>
            <a:pPr algn="ctr"/>
            <a:endParaRPr lang="fa-IR" dirty="0"/>
          </a:p>
        </p:txBody>
      </p:sp>
      <p:sp>
        <p:nvSpPr>
          <p:cNvPr id="19457" name="Rectangle 1"/>
          <p:cNvSpPr>
            <a:spLocks noChangeArrowheads="1"/>
          </p:cNvSpPr>
          <p:nvPr/>
        </p:nvSpPr>
        <p:spPr bwMode="auto">
          <a:xfrm>
            <a:off x="0" y="928670"/>
            <a:ext cx="8929654"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fa-IR" sz="3200" dirty="0" smtClean="0">
                <a:solidFill>
                  <a:srgbClr val="FF0000"/>
                </a:solidFill>
              </a:rPr>
              <a:t>1-</a:t>
            </a:r>
            <a:r>
              <a:rPr lang="fa-IR" sz="3200" dirty="0" smtClean="0"/>
              <a:t> </a:t>
            </a:r>
            <a:r>
              <a:rPr lang="fa-IR" sz="3200" b="1" dirty="0" smtClean="0">
                <a:cs typeface="2  Lotus" pitchFamily="2" charset="-78"/>
              </a:rPr>
              <a:t>مدل كره‌ي زمين ساخته‌شده توسط دانش‌آموزان در گروه‌هاي كلاسي مورد بررسي قرار گيرد. </a:t>
            </a:r>
          </a:p>
          <a:p>
            <a:r>
              <a:rPr lang="fa-IR" sz="3200" b="1" dirty="0" smtClean="0">
                <a:solidFill>
                  <a:srgbClr val="FF0000"/>
                </a:solidFill>
                <a:cs typeface="2  Lotus" pitchFamily="2" charset="-78"/>
              </a:rPr>
              <a:t>2</a:t>
            </a:r>
            <a:r>
              <a:rPr lang="fa-IR" sz="3200" b="1" dirty="0" smtClean="0">
                <a:cs typeface="2  Lotus" pitchFamily="2" charset="-78"/>
              </a:rPr>
              <a:t>-جهت فهم بيشتر دانش‌آموزان نسبت به خصوصيات پوسته و گوشته، مي‌توانيد از تخم مرغ آب‌پز استفاده نماييد.</a:t>
            </a:r>
          </a:p>
          <a:p>
            <a:r>
              <a:rPr lang="fa-IR" sz="3200" b="1" dirty="0" smtClean="0">
                <a:solidFill>
                  <a:srgbClr val="FF0000"/>
                </a:solidFill>
                <a:cs typeface="2  Lotus" pitchFamily="2" charset="-78"/>
              </a:rPr>
              <a:t>3</a:t>
            </a:r>
            <a:r>
              <a:rPr lang="fa-IR" sz="3200" b="1" dirty="0" smtClean="0">
                <a:cs typeface="2  Lotus" pitchFamily="2" charset="-78"/>
              </a:rPr>
              <a:t>- آزمايش مربوط به شكستن قطع چوب خشك براي درك چگونگي آزادشدن انرژي </a:t>
            </a:r>
          </a:p>
          <a:p>
            <a:r>
              <a:rPr lang="fa-IR" sz="3200" b="1" dirty="0" smtClean="0">
                <a:solidFill>
                  <a:srgbClr val="FF0000"/>
                </a:solidFill>
                <a:cs typeface="2  Lotus" pitchFamily="2" charset="-78"/>
              </a:rPr>
              <a:t>4</a:t>
            </a:r>
            <a:r>
              <a:rPr lang="fa-IR" sz="3200" b="1" dirty="0" smtClean="0">
                <a:cs typeface="2  Lotus" pitchFamily="2" charset="-78"/>
              </a:rPr>
              <a:t>-جدول مربوط به اثرات حاصل از زمين‌لرزه را دانش‌آموزان مي‌توانند به‌صورت پوستر طراحي نمايند</a:t>
            </a:r>
          </a:p>
          <a:p>
            <a:r>
              <a:rPr lang="fa-IR" sz="3200" b="1" dirty="0" smtClean="0">
                <a:solidFill>
                  <a:srgbClr val="FF0000"/>
                </a:solidFill>
                <a:cs typeface="2  Lotus" pitchFamily="2" charset="-78"/>
              </a:rPr>
              <a:t>5</a:t>
            </a:r>
            <a:r>
              <a:rPr lang="fa-IR" sz="3200" b="1" dirty="0" smtClean="0">
                <a:cs typeface="2  Lotus" pitchFamily="2" charset="-78"/>
              </a:rPr>
              <a:t>- در ارتباط با جمع‌آوري اطلاعات، منظور اين است كه دانش‌آموزان با مناطق ‌لرزه خيز كشور آشنا شوند </a:t>
            </a:r>
            <a:endParaRPr lang="en-US" sz="3200" b="1" dirty="0">
              <a:cs typeface="2  Lotus" pitchFamily="2" charset="-7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214290"/>
            <a:ext cx="7500958" cy="652450"/>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fa-IR" b="1" dirty="0" smtClean="0"/>
              <a:t>فعاليت‌ </a:t>
            </a:r>
            <a:endParaRPr lang="fa-IR" dirty="0"/>
          </a:p>
        </p:txBody>
      </p:sp>
      <p:sp>
        <p:nvSpPr>
          <p:cNvPr id="3" name="Subtitle 2"/>
          <p:cNvSpPr>
            <a:spLocks noGrp="1"/>
          </p:cNvSpPr>
          <p:nvPr>
            <p:ph type="subTitle" idx="1"/>
          </p:nvPr>
        </p:nvSpPr>
        <p:spPr/>
        <p:txBody>
          <a:bodyPr>
            <a:normAutofit fontScale="77500" lnSpcReduction="20000"/>
          </a:bodyPr>
          <a:lstStyle/>
          <a:p>
            <a:pPr algn="ctr"/>
            <a:endParaRPr lang="fa-IR" dirty="0" smtClean="0">
              <a:solidFill>
                <a:srgbClr val="002060"/>
              </a:solidFill>
            </a:endParaRPr>
          </a:p>
          <a:p>
            <a:pPr algn="ctr"/>
            <a:r>
              <a:rPr lang="fa-IR" dirty="0" smtClean="0">
                <a:solidFill>
                  <a:srgbClr val="002060"/>
                </a:solidFill>
              </a:rPr>
              <a:t>درس پنجم علوم پایه ششم </a:t>
            </a:r>
          </a:p>
          <a:p>
            <a:pPr algn="ctr"/>
            <a:endParaRPr lang="fa-IR" dirty="0"/>
          </a:p>
        </p:txBody>
      </p:sp>
      <p:sp>
        <p:nvSpPr>
          <p:cNvPr id="4" name="Rounded Rectangle 3"/>
          <p:cNvSpPr/>
          <p:nvPr/>
        </p:nvSpPr>
        <p:spPr>
          <a:xfrm>
            <a:off x="214282" y="1000108"/>
            <a:ext cx="8715436" cy="49292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dirty="0"/>
          </a:p>
        </p:txBody>
      </p:sp>
      <p:sp>
        <p:nvSpPr>
          <p:cNvPr id="21505" name="Rectangle 1"/>
          <p:cNvSpPr>
            <a:spLocks noChangeArrowheads="1"/>
          </p:cNvSpPr>
          <p:nvPr/>
        </p:nvSpPr>
        <p:spPr bwMode="auto">
          <a:xfrm>
            <a:off x="500034" y="1357298"/>
            <a:ext cx="8143932"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fa-IR" sz="3600" b="1" dirty="0" smtClean="0">
                <a:cs typeface="2  Lotus" pitchFamily="2" charset="-78"/>
              </a:rPr>
              <a:t>مدل آتش فشان بسازید : </a:t>
            </a:r>
          </a:p>
          <a:p>
            <a:pPr lvl="0"/>
            <a:r>
              <a:rPr lang="fa-IR" sz="3600" b="1" dirty="0" smtClean="0">
                <a:solidFill>
                  <a:schemeClr val="bg1"/>
                </a:solidFill>
                <a:cs typeface="2  Lotus" pitchFamily="2" charset="-78"/>
              </a:rPr>
              <a:t>برای ساخت این مدل چه پیشنهاداتی دارید ؟</a:t>
            </a:r>
          </a:p>
          <a:p>
            <a:pPr lvl="0"/>
            <a:endParaRPr lang="fa-IR" sz="3600" b="1" dirty="0" smtClean="0">
              <a:solidFill>
                <a:schemeClr val="bg1"/>
              </a:solidFill>
              <a:cs typeface="2  Lotus" pitchFamily="2" charset="-78"/>
            </a:endParaRPr>
          </a:p>
          <a:p>
            <a:pPr lvl="0"/>
            <a:r>
              <a:rPr lang="fa-IR" sz="3600" b="1" dirty="0" smtClean="0">
                <a:solidFill>
                  <a:schemeClr val="bg1"/>
                </a:solidFill>
                <a:cs typeface="2  Lotus" pitchFamily="2" charset="-78"/>
              </a:rPr>
              <a:t> برای ساخت این مدل چه وسایلی لازم دارید ؟</a:t>
            </a:r>
          </a:p>
          <a:p>
            <a:pPr lvl="0"/>
            <a:endParaRPr lang="fa-IR" sz="3600" b="1" dirty="0" smtClean="0">
              <a:solidFill>
                <a:schemeClr val="bg1"/>
              </a:solidFill>
              <a:cs typeface="2  Lotus" pitchFamily="2" charset="-78"/>
            </a:endParaRPr>
          </a:p>
          <a:p>
            <a:pPr lvl="0"/>
            <a:r>
              <a:rPr lang="fa-IR" sz="3600" b="1" dirty="0" smtClean="0">
                <a:solidFill>
                  <a:schemeClr val="bg1"/>
                </a:solidFill>
                <a:cs typeface="2  Lotus" pitchFamily="2" charset="-78"/>
              </a:rPr>
              <a:t>مراحل کار را یادداشت نمایید .</a:t>
            </a:r>
          </a:p>
          <a:p>
            <a:pPr lvl="0"/>
            <a:r>
              <a:rPr lang="fa-IR" sz="3600" b="1" dirty="0" smtClean="0">
                <a:solidFill>
                  <a:schemeClr val="bg1"/>
                </a:solidFill>
                <a:cs typeface="2  Lotus" pitchFamily="2" charset="-78"/>
              </a:rPr>
              <a:t> </a:t>
            </a:r>
          </a:p>
          <a:p>
            <a:pPr lvl="0"/>
            <a:endParaRPr lang="fa-IR" sz="3600" b="1" dirty="0" smtClean="0">
              <a:solidFill>
                <a:schemeClr val="bg1"/>
              </a:solidFill>
              <a:cs typeface="2  Lotus" pitchFamily="2" charset="-78"/>
            </a:endParaRPr>
          </a:p>
          <a:p>
            <a:pPr lvl="0"/>
            <a:endParaRPr lang="en-US" sz="3600" b="1" dirty="0">
              <a:solidFill>
                <a:schemeClr val="bg1"/>
              </a:solidFill>
              <a:cs typeface="2  Lotus" pitchFamily="2"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20" y="785794"/>
            <a:ext cx="8553480" cy="3357586"/>
          </a:xfrm>
        </p:spPr>
        <p:txBody>
          <a:bodyPr>
            <a:normAutofit/>
          </a:bodyPr>
          <a:lstStyle/>
          <a:p>
            <a:pPr algn="ctr"/>
            <a:r>
              <a:rPr lang="fa-IR" dirty="0" smtClean="0"/>
              <a:t>با توجه به ملاک های ارزشیابی 5سوال طراحی کنید </a:t>
            </a:r>
            <a:endParaRPr lang="fa-IR" dirty="0"/>
          </a:p>
        </p:txBody>
      </p:sp>
      <p:sp>
        <p:nvSpPr>
          <p:cNvPr id="3" name="Subtitle 2"/>
          <p:cNvSpPr>
            <a:spLocks noGrp="1"/>
          </p:cNvSpPr>
          <p:nvPr>
            <p:ph type="subTitle" idx="1"/>
          </p:nvPr>
        </p:nvSpPr>
        <p:spPr/>
        <p:txBody>
          <a:bodyPr/>
          <a:lstStyle/>
          <a:p>
            <a:r>
              <a:rPr lang="fa-IR" dirty="0" smtClean="0"/>
              <a:t>کار گروهی </a:t>
            </a:r>
            <a:endParaRPr lang="fa-I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477" y="273050"/>
            <a:ext cx="8077200" cy="869950"/>
          </a:xfrm>
        </p:spPr>
        <p:txBody>
          <a:bodyPr>
            <a:normAutofit/>
          </a:bodyPr>
          <a:lstStyle/>
          <a:p>
            <a:r>
              <a:rPr lang="fa-IR" b="1" dirty="0" smtClean="0">
                <a:cs typeface="2  Lotus" pitchFamily="2" charset="-78"/>
              </a:rPr>
              <a:t>جدول ارزشيابي ملاک ها و سطوح عملکرد</a:t>
            </a:r>
            <a:endParaRPr lang="fa-IR" dirty="0">
              <a:cs typeface="2  Lotus" pitchFamily="2" charset="-78"/>
            </a:endParaRPr>
          </a:p>
        </p:txBody>
      </p:sp>
      <p:graphicFrame>
        <p:nvGraphicFramePr>
          <p:cNvPr id="5" name="Table 4"/>
          <p:cNvGraphicFramePr>
            <a:graphicFrameLocks noGrp="1"/>
          </p:cNvGraphicFramePr>
          <p:nvPr/>
        </p:nvGraphicFramePr>
        <p:xfrm>
          <a:off x="214282" y="1357299"/>
          <a:ext cx="8715436" cy="5072097"/>
        </p:xfrm>
        <a:graphic>
          <a:graphicData uri="http://schemas.openxmlformats.org/drawingml/2006/table">
            <a:tbl>
              <a:tblPr rtl="1"/>
              <a:tblGrid>
                <a:gridCol w="1925271"/>
                <a:gridCol w="2062272"/>
                <a:gridCol w="2314499"/>
                <a:gridCol w="2413394"/>
              </a:tblGrid>
              <a:tr h="362502">
                <a:tc>
                  <a:txBody>
                    <a:bodyPr/>
                    <a:lstStyle/>
                    <a:p>
                      <a:pPr marL="457200" algn="ctr" rtl="1">
                        <a:lnSpc>
                          <a:spcPct val="115000"/>
                        </a:lnSpc>
                        <a:spcAft>
                          <a:spcPts val="0"/>
                        </a:spcAft>
                      </a:pPr>
                      <a:r>
                        <a:rPr lang="fa-IR" sz="1400" b="1">
                          <a:latin typeface="Traditional Arabic"/>
                          <a:ea typeface="Calibri"/>
                          <a:cs typeface="Zar"/>
                        </a:rPr>
                        <a:t>ملاک‌ها</a:t>
                      </a:r>
                      <a:endParaRPr lang="en-US" sz="110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rtl="1">
                        <a:lnSpc>
                          <a:spcPct val="115000"/>
                        </a:lnSpc>
                        <a:spcAft>
                          <a:spcPts val="0"/>
                        </a:spcAft>
                      </a:pPr>
                      <a:r>
                        <a:rPr lang="fa-IR" sz="1400" b="1">
                          <a:latin typeface="Traditional Arabic"/>
                          <a:ea typeface="Calibri"/>
                          <a:cs typeface="Zar"/>
                        </a:rPr>
                        <a:t>سطح 1</a:t>
                      </a:r>
                      <a:endParaRPr lang="en-US" sz="110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rtl="1">
                        <a:lnSpc>
                          <a:spcPct val="115000"/>
                        </a:lnSpc>
                        <a:spcAft>
                          <a:spcPts val="0"/>
                        </a:spcAft>
                      </a:pPr>
                      <a:r>
                        <a:rPr lang="fa-IR" sz="1400" b="1">
                          <a:latin typeface="Traditional Arabic"/>
                          <a:ea typeface="Calibri"/>
                          <a:cs typeface="Zar"/>
                        </a:rPr>
                        <a:t>سطح 2</a:t>
                      </a:r>
                      <a:endParaRPr lang="en-US" sz="110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rtl="1">
                        <a:lnSpc>
                          <a:spcPct val="115000"/>
                        </a:lnSpc>
                        <a:spcAft>
                          <a:spcPts val="0"/>
                        </a:spcAft>
                      </a:pPr>
                      <a:r>
                        <a:rPr lang="fa-IR" sz="1400" b="1">
                          <a:latin typeface="Traditional Arabic"/>
                          <a:ea typeface="Calibri"/>
                          <a:cs typeface="Zar"/>
                        </a:rPr>
                        <a:t>سطح 3</a:t>
                      </a:r>
                      <a:endParaRPr lang="en-US" sz="110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49106">
                <a:tc>
                  <a:txBody>
                    <a:bodyPr/>
                    <a:lstStyle/>
                    <a:p>
                      <a:pPr marL="457200" algn="r" rtl="1">
                        <a:lnSpc>
                          <a:spcPct val="115000"/>
                        </a:lnSpc>
                        <a:spcAft>
                          <a:spcPts val="0"/>
                        </a:spcAft>
                      </a:pPr>
                      <a:r>
                        <a:rPr lang="fa-IR" sz="2000" b="1" dirty="0">
                          <a:latin typeface="Traditional Arabic"/>
                          <a:ea typeface="Calibri"/>
                          <a:cs typeface="2  Lotus" pitchFamily="2" charset="-78"/>
                        </a:rPr>
                        <a:t>پديده‌هاي طبيعي</a:t>
                      </a:r>
                      <a:endParaRPr lang="en-US" sz="1600" b="1" dirty="0">
                        <a:latin typeface="Calibri"/>
                        <a:ea typeface="Calibri"/>
                        <a:cs typeface="2  Lotus" pitchFamily="2" charset="-78"/>
                      </a:endParaRPr>
                    </a:p>
                    <a:p>
                      <a:pPr marL="457200" algn="r" rtl="1">
                        <a:lnSpc>
                          <a:spcPct val="115000"/>
                        </a:lnSpc>
                        <a:spcAft>
                          <a:spcPts val="0"/>
                        </a:spcAft>
                      </a:pPr>
                      <a:r>
                        <a:rPr lang="fa-IR" sz="2000" b="1" dirty="0">
                          <a:latin typeface="Traditional Arabic"/>
                          <a:ea typeface="Calibri"/>
                          <a:cs typeface="2  Lotus" pitchFamily="2" charset="-78"/>
                        </a:rPr>
                        <a:t>زمين لرزه – آتشفشان</a:t>
                      </a:r>
                      <a:endParaRPr lang="en-US" sz="1600" b="1" dirty="0">
                        <a:latin typeface="Calibri"/>
                        <a:ea typeface="Calibri"/>
                        <a:cs typeface="2  Lotus" pitchFamily="2" charset="-78"/>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r" rtl="1">
                        <a:lnSpc>
                          <a:spcPct val="115000"/>
                        </a:lnSpc>
                        <a:spcAft>
                          <a:spcPts val="0"/>
                        </a:spcAft>
                      </a:pPr>
                      <a:r>
                        <a:rPr lang="fa-IR" sz="2000" b="1" dirty="0">
                          <a:latin typeface="Traditional Arabic"/>
                          <a:ea typeface="Calibri"/>
                          <a:cs typeface="2  Lotus" pitchFamily="2" charset="-78"/>
                        </a:rPr>
                        <a:t>پديده‌هاي طبيعي را به‌وسيله‌ي مدل نشان دهند.</a:t>
                      </a:r>
                      <a:endParaRPr lang="en-US" sz="1600" b="1" dirty="0">
                        <a:latin typeface="Calibri"/>
                        <a:ea typeface="Calibri"/>
                        <a:cs typeface="2  Lotus" pitchFamily="2" charset="-78"/>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r" rtl="1">
                        <a:lnSpc>
                          <a:spcPct val="115000"/>
                        </a:lnSpc>
                        <a:spcAft>
                          <a:spcPts val="0"/>
                        </a:spcAft>
                      </a:pPr>
                      <a:r>
                        <a:rPr lang="fa-IR" sz="2000" b="1" dirty="0">
                          <a:latin typeface="Traditional Arabic"/>
                          <a:ea typeface="Calibri"/>
                          <a:cs typeface="2  Lotus" pitchFamily="2" charset="-78"/>
                        </a:rPr>
                        <a:t>ويژگي‌هاي هر يك از پديده‌ها را از روي مدل بيان كنند.</a:t>
                      </a:r>
                      <a:endParaRPr lang="en-US" sz="1600" b="1" dirty="0">
                        <a:latin typeface="Calibri"/>
                        <a:ea typeface="Calibri"/>
                        <a:cs typeface="2  Lotus" pitchFamily="2" charset="-78"/>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r" rtl="1">
                        <a:lnSpc>
                          <a:spcPct val="115000"/>
                        </a:lnSpc>
                        <a:spcAft>
                          <a:spcPts val="0"/>
                        </a:spcAft>
                      </a:pPr>
                      <a:r>
                        <a:rPr lang="fa-IR" sz="2000" b="1">
                          <a:latin typeface="Traditional Arabic"/>
                          <a:ea typeface="Calibri"/>
                          <a:cs typeface="2  Lotus" pitchFamily="2" charset="-78"/>
                        </a:rPr>
                        <a:t>اثرات هريك از پديده‌ها را در محيط زندگي خود بيان كنند.</a:t>
                      </a:r>
                      <a:endParaRPr lang="en-US" sz="1600" b="1">
                        <a:latin typeface="Calibri"/>
                        <a:ea typeface="Calibri"/>
                        <a:cs typeface="2  Lotus" pitchFamily="2" charset="-78"/>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60489">
                <a:tc>
                  <a:txBody>
                    <a:bodyPr/>
                    <a:lstStyle/>
                    <a:p>
                      <a:pPr marL="457200" algn="r" rtl="1">
                        <a:lnSpc>
                          <a:spcPct val="115000"/>
                        </a:lnSpc>
                        <a:spcAft>
                          <a:spcPts val="0"/>
                        </a:spcAft>
                      </a:pPr>
                      <a:r>
                        <a:rPr lang="fa-IR" sz="2000" b="1">
                          <a:latin typeface="Traditional Arabic"/>
                          <a:ea typeface="Calibri"/>
                          <a:cs typeface="2  Lotus" pitchFamily="2" charset="-78"/>
                        </a:rPr>
                        <a:t>چگونگي زندگي در كنار پديده‌هاي طبيعي</a:t>
                      </a:r>
                      <a:endParaRPr lang="en-US" sz="1600" b="1">
                        <a:latin typeface="Calibri"/>
                        <a:ea typeface="Calibri"/>
                        <a:cs typeface="2  Lotus" pitchFamily="2" charset="-78"/>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r" rtl="1">
                        <a:lnSpc>
                          <a:spcPct val="115000"/>
                        </a:lnSpc>
                        <a:spcAft>
                          <a:spcPts val="0"/>
                        </a:spcAft>
                      </a:pPr>
                      <a:r>
                        <a:rPr lang="fa-IR" sz="2000" b="1" dirty="0">
                          <a:latin typeface="Traditional Arabic"/>
                          <a:ea typeface="Calibri"/>
                          <a:cs typeface="2  Lotus" pitchFamily="2" charset="-78"/>
                        </a:rPr>
                        <a:t>با مناطق و محل‌هاي داراي پديده‌هاي طبيعي آشنا شوند.</a:t>
                      </a:r>
                      <a:endParaRPr lang="en-US" sz="1600" b="1" dirty="0">
                        <a:latin typeface="Calibri"/>
                        <a:ea typeface="Calibri"/>
                        <a:cs typeface="2  Lotus" pitchFamily="2" charset="-78"/>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r" rtl="1">
                        <a:lnSpc>
                          <a:spcPct val="115000"/>
                        </a:lnSpc>
                        <a:spcAft>
                          <a:spcPts val="0"/>
                        </a:spcAft>
                      </a:pPr>
                      <a:r>
                        <a:rPr lang="fa-IR" sz="2000" b="1" dirty="0">
                          <a:latin typeface="Traditional Arabic"/>
                          <a:ea typeface="Calibri"/>
                          <a:cs typeface="2  Lotus" pitchFamily="2" charset="-78"/>
                        </a:rPr>
                        <a:t>محل زندگي خود را از نظر پديده‌هاي طبيعي بررسي كنند.</a:t>
                      </a:r>
                      <a:endParaRPr lang="en-US" sz="1600" b="1" dirty="0">
                        <a:latin typeface="Calibri"/>
                        <a:ea typeface="Calibri"/>
                        <a:cs typeface="2  Lotus" pitchFamily="2" charset="-78"/>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r" rtl="1">
                        <a:lnSpc>
                          <a:spcPct val="115000"/>
                        </a:lnSpc>
                        <a:spcAft>
                          <a:spcPts val="0"/>
                        </a:spcAft>
                      </a:pPr>
                      <a:r>
                        <a:rPr lang="fa-IR" sz="2000" b="1" dirty="0">
                          <a:latin typeface="Traditional Arabic"/>
                          <a:ea typeface="Calibri"/>
                          <a:cs typeface="2  Lotus" pitchFamily="2" charset="-78"/>
                        </a:rPr>
                        <a:t>موقعيت محل سكونت و مدرسه‌ي خود و مكان‌هاي امن و ناامن را در روي طرحي نشان دهند و پيشنهادات خود را درباره‌ي هر يك از پديده‌هاي طبيعي ارائه كنند.</a:t>
                      </a:r>
                      <a:endParaRPr lang="en-US" sz="1600" b="1" dirty="0">
                        <a:latin typeface="Calibri"/>
                        <a:ea typeface="Calibri"/>
                        <a:cs typeface="2  Lotus" pitchFamily="2" charset="-78"/>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477" y="273050"/>
            <a:ext cx="8077200" cy="869950"/>
          </a:xfrm>
        </p:spPr>
        <p:txBody>
          <a:bodyPr>
            <a:normAutofit/>
          </a:bodyPr>
          <a:lstStyle/>
          <a:p>
            <a:pPr algn="ctr"/>
            <a:r>
              <a:rPr lang="fa-IR" b="1" dirty="0" smtClean="0"/>
              <a:t>ارزشیابی</a:t>
            </a:r>
            <a:endParaRPr lang="fa-IR" dirty="0"/>
          </a:p>
        </p:txBody>
      </p:sp>
      <p:sp>
        <p:nvSpPr>
          <p:cNvPr id="3" name="Text Placeholder 2"/>
          <p:cNvSpPr>
            <a:spLocks noGrp="1"/>
          </p:cNvSpPr>
          <p:nvPr>
            <p:ph type="body" idx="2"/>
          </p:nvPr>
        </p:nvSpPr>
        <p:spPr>
          <a:xfrm>
            <a:off x="0" y="1285860"/>
            <a:ext cx="9144000" cy="5572140"/>
          </a:xfrm>
        </p:spPr>
        <p:txBody>
          <a:bodyPr>
            <a:normAutofit/>
          </a:bodyPr>
          <a:lstStyle/>
          <a:p>
            <a:r>
              <a:rPr lang="fa-IR" sz="2800" b="1" dirty="0" smtClean="0">
                <a:solidFill>
                  <a:srgbClr val="FFFF00"/>
                </a:solidFill>
                <a:cs typeface="2  Lotus" pitchFamily="2" charset="-78"/>
              </a:rPr>
              <a:t>روش و ابزار ارزشيابي</a:t>
            </a:r>
            <a:endParaRPr lang="en-US" sz="2800" b="1" dirty="0" smtClean="0">
              <a:solidFill>
                <a:srgbClr val="FFFF00"/>
              </a:solidFill>
              <a:cs typeface="2  Lotus" pitchFamily="2" charset="-78"/>
            </a:endParaRPr>
          </a:p>
          <a:p>
            <a:r>
              <a:rPr lang="fa-IR" sz="2800" b="1" dirty="0" smtClean="0">
                <a:solidFill>
                  <a:schemeClr val="tx1"/>
                </a:solidFill>
                <a:cs typeface="2  Lotus" pitchFamily="2" charset="-78"/>
              </a:rPr>
              <a:t>ارزشيابي مستمر</a:t>
            </a:r>
            <a:r>
              <a:rPr lang="fa-IR" sz="2800" b="1" dirty="0" smtClean="0">
                <a:cs typeface="2  Lotus" pitchFamily="2" charset="-78"/>
              </a:rPr>
              <a:t>: از ارزشيابي مستمر مي‌توان بيشتر به‌صورت كيفي (ارزيابي عملكردي) و استفاده نمود. براي اين منظور، در انجام فعاليت‌هاي درسي مهارت‌هاي مختلف فرايند ياددهي و يادگيري به همراه دانش و نگرش از روش تهيه‌ي سياهه‌ رفتار (چك‌ليست)  استفاده شود. به اين ترتيب، معلم مي‌تواند براساس بازخوردي كه دريافت مي‌كند فرايند ياددهي-يادگيري را هدايت نمايد.</a:t>
            </a:r>
            <a:endParaRPr lang="en-US" sz="2800" b="1" dirty="0" smtClean="0">
              <a:cs typeface="2  Lotus" pitchFamily="2" charset="-78"/>
            </a:endParaRPr>
          </a:p>
          <a:p>
            <a:r>
              <a:rPr lang="fa-IR" sz="2800" b="1" dirty="0" smtClean="0">
                <a:solidFill>
                  <a:schemeClr val="tx1"/>
                </a:solidFill>
                <a:cs typeface="2  Lotus" pitchFamily="2" charset="-78"/>
              </a:rPr>
              <a:t>ارزشيابي پاياني</a:t>
            </a:r>
            <a:r>
              <a:rPr lang="fa-IR" sz="2800" b="1" dirty="0" smtClean="0">
                <a:cs typeface="2  Lotus" pitchFamily="2" charset="-78"/>
              </a:rPr>
              <a:t>: اين ارزشيابي معمولاً به‌صورت كمي صورت مي‌گيرد و مي‌توان در اين ارزشيابي علاوه بر سؤالاتي كه براساس دانستني مطرح مي‌شوند موارد مربوط به اهداف مهارتي و نگرشي را نيز ارزشيابي نمود.</a:t>
            </a:r>
            <a:endParaRPr lang="en-US" sz="2800" b="1" dirty="0">
              <a:cs typeface="2  Lotus"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Autofit/>
          </a:bodyPr>
          <a:lstStyle/>
          <a:p>
            <a:pPr algn="ctr"/>
            <a:r>
              <a:rPr lang="fa-IR" b="1" dirty="0" smtClean="0"/>
              <a:t>درس در يك نگاه</a:t>
            </a:r>
            <a:r>
              <a:rPr lang="en-US" dirty="0" smtClean="0"/>
              <a:t/>
            </a:r>
            <a:br>
              <a:rPr lang="en-US" dirty="0" smtClean="0"/>
            </a:br>
            <a:endParaRPr lang="fa-IR" dirty="0"/>
          </a:p>
        </p:txBody>
      </p:sp>
      <p:sp>
        <p:nvSpPr>
          <p:cNvPr id="3" name="Content Placeholder 2"/>
          <p:cNvSpPr>
            <a:spLocks noGrp="1"/>
          </p:cNvSpPr>
          <p:nvPr>
            <p:ph sz="quarter" idx="1"/>
          </p:nvPr>
        </p:nvSpPr>
        <p:spPr>
          <a:solidFill>
            <a:schemeClr val="accent5">
              <a:lumMod val="40000"/>
              <a:lumOff val="60000"/>
            </a:schemeClr>
          </a:solidFill>
        </p:spPr>
        <p:txBody>
          <a:bodyPr>
            <a:noAutofit/>
          </a:bodyPr>
          <a:lstStyle/>
          <a:p>
            <a:pPr lvl="0">
              <a:buNone/>
            </a:pPr>
            <a:r>
              <a:rPr lang="fa-IR" sz="3600" b="1" dirty="0" smtClean="0">
                <a:cs typeface="2  Lotus" pitchFamily="2" charset="-78"/>
              </a:rPr>
              <a:t>زمين‌لرزه‌ پديده‌اي طبيعي است كه حاصل رفتار و عكس‌العمل سنگ‌كره در برابر انرژي آزاد‌شده از درون زمين مي‌باشد. زمين لرزه، اثرات مختلف اجتماعي، بهداشتي، ساختماني و... بر زندگي ما دارد.</a:t>
            </a:r>
            <a:endParaRPr lang="en-US" sz="3600" b="1" dirty="0" smtClean="0">
              <a:cs typeface="2  Lotus" pitchFamily="2" charset="-78"/>
            </a:endParaRPr>
          </a:p>
          <a:p>
            <a:pPr>
              <a:buNone/>
            </a:pPr>
            <a:r>
              <a:rPr lang="fa-IR" sz="3600" b="1" dirty="0" smtClean="0">
                <a:cs typeface="2  Lotus" pitchFamily="2" charset="-78"/>
              </a:rPr>
              <a:t>به فرايند خروج مواد (جامد، مايع و گاز) از درون زمين، آتشفشان گفته مي‌شود. آتشفشان‌ها از نظر فعاليت به سه گروه فعال، نيمه‌فعال و خاموش تقسيم‌بندي مي‌شوند.</a:t>
            </a:r>
            <a:endParaRPr lang="en-US" sz="4000" b="1" dirty="0">
              <a:cs typeface="2  Lotus" pitchFamily="2"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357562"/>
            <a:ext cx="9144000" cy="4214842"/>
          </a:xfrm>
        </p:spPr>
        <p:txBody>
          <a:bodyPr>
            <a:noAutofit/>
          </a:bodyPr>
          <a:lstStyle/>
          <a:p>
            <a:pPr algn="r"/>
            <a:r>
              <a:rPr lang="fa-IR" sz="4000" b="1" dirty="0" smtClean="0">
                <a:cs typeface="2  Lotus" pitchFamily="2" charset="-78"/>
              </a:rPr>
              <a:t>در پايان اين درس انتظار مي‌رود دانش‌آموزان بتوانند:</a:t>
            </a:r>
            <a:br>
              <a:rPr lang="fa-IR" sz="4000" b="1" dirty="0" smtClean="0">
                <a:cs typeface="2  Lotus" pitchFamily="2" charset="-78"/>
              </a:rPr>
            </a:br>
            <a:r>
              <a:rPr lang="fa-IR" sz="3600" b="1" dirty="0" smtClean="0">
                <a:cs typeface="2  Lotus" pitchFamily="2" charset="-78"/>
              </a:rPr>
              <a:t> </a:t>
            </a:r>
            <a:r>
              <a:rPr lang="fa-IR" sz="3600" dirty="0" smtClean="0">
                <a:solidFill>
                  <a:srgbClr val="FFFF00"/>
                </a:solidFill>
                <a:cs typeface="2  Lotus" pitchFamily="2" charset="-78"/>
              </a:rPr>
              <a:t>سطح 1:</a:t>
            </a:r>
            <a:r>
              <a:rPr lang="fa-IR" sz="3600" dirty="0" smtClean="0">
                <a:cs typeface="2  Lotus" pitchFamily="2" charset="-78"/>
              </a:rPr>
              <a:t> </a:t>
            </a:r>
            <a:r>
              <a:rPr lang="fa-IR" sz="3600" dirty="0" smtClean="0">
                <a:solidFill>
                  <a:schemeClr val="tx1"/>
                </a:solidFill>
                <a:cs typeface="2  Lotus" pitchFamily="2" charset="-78"/>
              </a:rPr>
              <a:t>پديده‌هاي طبيعي مانند زمين‌لرزه و آتشفشان را بشناسند.</a:t>
            </a:r>
            <a:r>
              <a:rPr lang="en-US" sz="3600" dirty="0" smtClean="0">
                <a:cs typeface="2  Lotus" pitchFamily="2" charset="-78"/>
              </a:rPr>
              <a:t/>
            </a:r>
            <a:br>
              <a:rPr lang="en-US" sz="3600" dirty="0" smtClean="0">
                <a:cs typeface="2  Lotus" pitchFamily="2" charset="-78"/>
              </a:rPr>
            </a:br>
            <a:r>
              <a:rPr lang="fa-IR" sz="3600" dirty="0" smtClean="0">
                <a:solidFill>
                  <a:srgbClr val="FFFF00"/>
                </a:solidFill>
                <a:cs typeface="2  Lotus" pitchFamily="2" charset="-78"/>
              </a:rPr>
              <a:t>سطح2: </a:t>
            </a:r>
            <a:r>
              <a:rPr lang="fa-IR" sz="3600" dirty="0" smtClean="0">
                <a:solidFill>
                  <a:schemeClr val="tx1"/>
                </a:solidFill>
                <a:cs typeface="2  Lotus" pitchFamily="2" charset="-78"/>
              </a:rPr>
              <a:t>اثرات هريك از پديده‌هاي طبيعي مانند زمين‌لرزه و آتشفشان در زندگي خود را بيان كنند.</a:t>
            </a:r>
            <a:r>
              <a:rPr lang="en-US" sz="3600" dirty="0" smtClean="0">
                <a:cs typeface="2  Lotus" pitchFamily="2" charset="-78"/>
              </a:rPr>
              <a:t/>
            </a:r>
            <a:br>
              <a:rPr lang="en-US" sz="3600" dirty="0" smtClean="0">
                <a:cs typeface="2  Lotus" pitchFamily="2" charset="-78"/>
              </a:rPr>
            </a:br>
            <a:r>
              <a:rPr lang="fa-IR" sz="3600" dirty="0" smtClean="0">
                <a:solidFill>
                  <a:srgbClr val="FFFF00"/>
                </a:solidFill>
                <a:cs typeface="2  Lotus" pitchFamily="2" charset="-78"/>
              </a:rPr>
              <a:t>سطح 3</a:t>
            </a:r>
            <a:r>
              <a:rPr lang="fa-IR" sz="3600" dirty="0" smtClean="0">
                <a:cs typeface="2  Lotus" pitchFamily="2" charset="-78"/>
              </a:rPr>
              <a:t>: </a:t>
            </a:r>
            <a:r>
              <a:rPr lang="fa-IR" sz="3600" dirty="0" smtClean="0">
                <a:solidFill>
                  <a:schemeClr val="tx1"/>
                </a:solidFill>
                <a:cs typeface="2  Lotus" pitchFamily="2" charset="-78"/>
              </a:rPr>
              <a:t>چگونه زيستن در كنار پديده‌هاي طبيعي فوق (شناخت مكان‌هاي امن و ناامن، مراقبت از خود، كمك به همنوع و....) را بيان كنند.</a:t>
            </a:r>
            <a:r>
              <a:rPr lang="en-US" sz="3600" dirty="0" smtClean="0">
                <a:cs typeface="2  Lotus" pitchFamily="2" charset="-78"/>
              </a:rPr>
              <a:t/>
            </a:r>
            <a:br>
              <a:rPr lang="en-US" sz="3600" dirty="0" smtClean="0">
                <a:cs typeface="2  Lotus" pitchFamily="2" charset="-78"/>
              </a:rPr>
            </a:br>
            <a:r>
              <a:rPr lang="en-US" dirty="0" smtClean="0">
                <a:cs typeface="2  Lotus" pitchFamily="2" charset="-78"/>
              </a:rPr>
              <a:t/>
            </a:r>
            <a:br>
              <a:rPr lang="en-US" dirty="0" smtClean="0">
                <a:cs typeface="2  Lotus" pitchFamily="2" charset="-78"/>
              </a:rPr>
            </a:br>
            <a:r>
              <a:rPr lang="fa-IR" dirty="0" smtClean="0">
                <a:solidFill>
                  <a:schemeClr val="tx1"/>
                </a:solidFill>
                <a:cs typeface="2  Lotus" pitchFamily="2" charset="-78"/>
              </a:rPr>
              <a:t>.</a:t>
            </a:r>
            <a:r>
              <a:rPr lang="en-US" sz="3600" dirty="0" smtClean="0">
                <a:cs typeface="2  Lotus" pitchFamily="2" charset="-78"/>
              </a:rPr>
              <a:t/>
            </a:r>
            <a:br>
              <a:rPr lang="en-US" sz="3600" dirty="0" smtClean="0">
                <a:cs typeface="2  Lotus" pitchFamily="2" charset="-78"/>
              </a:rPr>
            </a:br>
            <a:endParaRPr lang="fa-IR" sz="6000" b="1" dirty="0">
              <a:solidFill>
                <a:schemeClr val="tx1"/>
              </a:solidFill>
              <a:cs typeface="2  Lotus" pitchFamily="2" charset="-78"/>
            </a:endParaRPr>
          </a:p>
        </p:txBody>
      </p:sp>
      <p:sp>
        <p:nvSpPr>
          <p:cNvPr id="3" name="Subtitle 2"/>
          <p:cNvSpPr>
            <a:spLocks noGrp="1"/>
          </p:cNvSpPr>
          <p:nvPr>
            <p:ph type="subTitle" idx="1"/>
          </p:nvPr>
        </p:nvSpPr>
        <p:spPr/>
        <p:txBody>
          <a:bodyPr/>
          <a:lstStyle/>
          <a:p>
            <a:pPr algn="ctr"/>
            <a:r>
              <a:rPr lang="fa-IR" dirty="0" smtClean="0"/>
              <a:t>درس پنجم علوم پایه ششم  </a:t>
            </a:r>
            <a:endParaRPr lang="fa-IR" dirty="0"/>
          </a:p>
        </p:txBody>
      </p:sp>
      <p:sp>
        <p:nvSpPr>
          <p:cNvPr id="4" name="Rounded Rectangle 3"/>
          <p:cNvSpPr/>
          <p:nvPr/>
        </p:nvSpPr>
        <p:spPr>
          <a:xfrm>
            <a:off x="1571604" y="0"/>
            <a:ext cx="6000792" cy="5714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5400" b="1" dirty="0" smtClean="0">
                <a:solidFill>
                  <a:srgbClr val="002060"/>
                </a:solidFill>
              </a:rPr>
              <a:t>اهداف/ پيامدها</a:t>
            </a:r>
            <a:endParaRPr lang="fa-IR" sz="5400" dirty="0">
              <a:solidFill>
                <a:srgbClr val="00206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a:xfrm>
            <a:off x="0" y="4143380"/>
            <a:ext cx="9144000" cy="2714620"/>
          </a:xfrm>
        </p:spPr>
        <p:txBody>
          <a:bodyPr>
            <a:noAutofit/>
          </a:bodyPr>
          <a:lstStyle/>
          <a:p>
            <a:pPr algn="ctr"/>
            <a:r>
              <a:rPr lang="fa-IR" sz="3200" b="1" dirty="0" smtClean="0">
                <a:cs typeface="2  Lotus" pitchFamily="2" charset="-78"/>
              </a:rPr>
              <a:t>كانون زمين لرزه:</a:t>
            </a:r>
            <a:endParaRPr lang="en-US" sz="3200" b="1" dirty="0" smtClean="0">
              <a:cs typeface="2  Lotus" pitchFamily="2" charset="-78"/>
            </a:endParaRPr>
          </a:p>
          <a:p>
            <a:pPr algn="ctr"/>
            <a:r>
              <a:rPr lang="fa-IR" sz="3200" b="1" dirty="0" smtClean="0">
                <a:cs typeface="2  Lotus" pitchFamily="2" charset="-78"/>
              </a:rPr>
              <a:t>به محل آزادشدن انرژي در عمق زمين، كانون </a:t>
            </a:r>
            <a:r>
              <a:rPr lang="en-US" sz="3200" b="1" dirty="0" smtClean="0">
                <a:cs typeface="2  Lotus" pitchFamily="2" charset="-78"/>
              </a:rPr>
              <a:t>(Focus)</a:t>
            </a:r>
            <a:r>
              <a:rPr lang="fa-IR" sz="3200" b="1" dirty="0" smtClean="0">
                <a:cs typeface="2  Lotus" pitchFamily="2" charset="-78"/>
              </a:rPr>
              <a:t> گفته مي‌شود. عمق كانوني زمين‌لرزه‌ها با يكديگر متفاوت است. به‌طوري كه از چند كيلومتر تا حدود 700 كيلومتر درون زمين متغير است.</a:t>
            </a:r>
            <a:endParaRPr lang="en-US" sz="3200" b="1" dirty="0">
              <a:cs typeface="2  Lotus" pitchFamily="2" charset="-78"/>
            </a:endParaRPr>
          </a:p>
        </p:txBody>
      </p:sp>
      <p:sp>
        <p:nvSpPr>
          <p:cNvPr id="3" name="Title 2"/>
          <p:cNvSpPr>
            <a:spLocks noGrp="1"/>
          </p:cNvSpPr>
          <p:nvPr>
            <p:ph type="title"/>
          </p:nvPr>
        </p:nvSpPr>
        <p:spPr>
          <a:xfrm>
            <a:off x="0" y="928670"/>
            <a:ext cx="2428860" cy="1614494"/>
          </a:xfrm>
        </p:spPr>
        <p:txBody>
          <a:bodyPr>
            <a:normAutofit/>
          </a:bodyPr>
          <a:lstStyle/>
          <a:p>
            <a:pPr algn="ctr"/>
            <a:r>
              <a:rPr lang="fa-IR" dirty="0" smtClean="0">
                <a:solidFill>
                  <a:schemeClr val="tx1"/>
                </a:solidFill>
              </a:rPr>
              <a:t>علوم پایه ششم  درس پنجم</a:t>
            </a:r>
            <a:endParaRPr lang="fa-IR" dirty="0">
              <a:solidFill>
                <a:schemeClr val="tx1"/>
              </a:solidFill>
            </a:endParaRPr>
          </a:p>
        </p:txBody>
      </p:sp>
      <p:pic>
        <p:nvPicPr>
          <p:cNvPr id="6" name="Picture Placeholder 5" descr="14022009925.jpg"/>
          <p:cNvPicPr>
            <a:picLocks noGrp="1" noChangeAspect="1"/>
          </p:cNvPicPr>
          <p:nvPr>
            <p:ph type="pic" idx="1"/>
          </p:nvPr>
        </p:nvPicPr>
        <p:blipFill>
          <a:blip r:embed="rId2" cstate="print"/>
          <a:stretch>
            <a:fillRect/>
          </a:stretch>
        </p:blipFill>
        <p:spPr>
          <a:xfrm>
            <a:off x="2972626" y="499729"/>
            <a:ext cx="4759324" cy="3569493"/>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571472" y="2643182"/>
            <a:ext cx="8358246" cy="3400444"/>
          </a:xfrm>
        </p:spPr>
        <p:txBody>
          <a:bodyPr>
            <a:noAutofit/>
          </a:bodyPr>
          <a:lstStyle/>
          <a:p>
            <a:pPr lvl="0" algn="ctr"/>
            <a:r>
              <a:rPr lang="fa-IR" sz="4800" b="1" dirty="0" smtClean="0">
                <a:cs typeface="2  Lotus" pitchFamily="2" charset="-78"/>
              </a:rPr>
              <a:t>تخم‌مرغ آب‌پز با پوست -چند قطعه چوب خشك و تر (هريك حدود 40 سانتي‌متر)</a:t>
            </a:r>
            <a:endParaRPr lang="en-US" sz="4800" b="1" dirty="0" smtClean="0">
              <a:cs typeface="2  Lotus" pitchFamily="2" charset="-78"/>
            </a:endParaRPr>
          </a:p>
          <a:p>
            <a:pPr lvl="0" algn="ctr"/>
            <a:r>
              <a:rPr lang="fa-IR" sz="4800" b="1" dirty="0" smtClean="0">
                <a:cs typeface="2  Lotus" pitchFamily="2" charset="-78"/>
              </a:rPr>
              <a:t>چاقو-خاك رس -آمونيم دي كرومات كبريت جوش شيرين سركه ليوان</a:t>
            </a:r>
            <a:endParaRPr lang="en-US" sz="4800" b="1" dirty="0">
              <a:cs typeface="2  Lotus" pitchFamily="2" charset="-78"/>
            </a:endParaRPr>
          </a:p>
        </p:txBody>
      </p:sp>
      <p:sp>
        <p:nvSpPr>
          <p:cNvPr id="3" name="Title 2"/>
          <p:cNvSpPr>
            <a:spLocks noGrp="1"/>
          </p:cNvSpPr>
          <p:nvPr>
            <p:ph type="title"/>
          </p:nvPr>
        </p:nvSpPr>
        <p:spPr>
          <a:xfrm>
            <a:off x="1000100" y="1071546"/>
            <a:ext cx="7991500" cy="1928826"/>
          </a:xfrm>
        </p:spPr>
        <p:txBody>
          <a:bodyPr>
            <a:normAutofit/>
          </a:bodyPr>
          <a:lstStyle/>
          <a:p>
            <a:pPr algn="r"/>
            <a:r>
              <a:rPr lang="fa-IR" sz="6600" b="1" dirty="0" smtClean="0">
                <a:solidFill>
                  <a:srgbClr val="C00000"/>
                </a:solidFill>
              </a:rPr>
              <a:t>مواد و وسايل لازم</a:t>
            </a:r>
            <a:endParaRPr lang="fa-IR" sz="6600" dirty="0">
              <a:solidFill>
                <a:srgbClr val="C00000"/>
              </a:solidFill>
            </a:endParaRPr>
          </a:p>
        </p:txBody>
      </p:sp>
      <p:sp>
        <p:nvSpPr>
          <p:cNvPr id="4" name="Oval 3"/>
          <p:cNvSpPr/>
          <p:nvPr/>
        </p:nvSpPr>
        <p:spPr>
          <a:xfrm>
            <a:off x="0" y="214290"/>
            <a:ext cx="9144000" cy="13573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600" dirty="0" smtClean="0">
                <a:cs typeface="2  Koodak" pitchFamily="2" charset="-78"/>
              </a:rPr>
              <a:t>علوم پایه ششم </a:t>
            </a:r>
            <a:r>
              <a:rPr lang="fa-IR" sz="2400" dirty="0" smtClean="0">
                <a:cs typeface="2  Koodak" pitchFamily="2" charset="-78"/>
              </a:rPr>
              <a:t>درس پنجم</a:t>
            </a:r>
            <a:endParaRPr lang="fa-IR" sz="3600" dirty="0">
              <a:cs typeface="2  Koodak" pitchFamily="2"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5794"/>
            <a:ext cx="8153400" cy="5929354"/>
          </a:xfrm>
        </p:spPr>
        <p:txBody>
          <a:bodyPr>
            <a:noAutofit/>
          </a:bodyPr>
          <a:lstStyle/>
          <a:p>
            <a:pPr algn="r"/>
            <a:r>
              <a:rPr lang="fa-IR" sz="3200" b="1" dirty="0" smtClean="0">
                <a:cs typeface="2  Lotus" pitchFamily="2" charset="-78"/>
              </a:rPr>
              <a:t>دانستنی های برای معلم</a:t>
            </a:r>
            <a:r>
              <a:rPr lang="fa-IR" sz="3200" dirty="0" smtClean="0">
                <a:cs typeface="2  Lotus" pitchFamily="2" charset="-78"/>
              </a:rPr>
              <a:t> </a:t>
            </a:r>
            <a:r>
              <a:rPr lang="en-US" sz="3200" dirty="0" smtClean="0">
                <a:cs typeface="2  Lotus" pitchFamily="2" charset="-78"/>
              </a:rPr>
              <a:t/>
            </a:r>
            <a:br>
              <a:rPr lang="en-US" sz="3200" dirty="0" smtClean="0">
                <a:cs typeface="2  Lotus" pitchFamily="2" charset="-78"/>
              </a:rPr>
            </a:br>
            <a:r>
              <a:rPr lang="fa-IR" sz="3200" b="1" dirty="0" smtClean="0">
                <a:solidFill>
                  <a:schemeClr val="tx1"/>
                </a:solidFill>
                <a:cs typeface="2  Lotus" pitchFamily="2" charset="-78"/>
              </a:rPr>
              <a:t>زمين لرزه، لرزش زمين است كه بر اثر رهاشدن سريع انرژي رخ مي‌دهد. اين انرژي مانند حركت امواج آب ناشي از افتادن سنگ، منتشر مي‌شود.</a:t>
            </a:r>
            <a:r>
              <a:rPr lang="en-US" sz="3200" b="1" dirty="0" smtClean="0">
                <a:solidFill>
                  <a:schemeClr val="tx1"/>
                </a:solidFill>
                <a:cs typeface="2  Lotus" pitchFamily="2" charset="-78"/>
              </a:rPr>
              <a:t/>
            </a:r>
            <a:br>
              <a:rPr lang="en-US" sz="3200" b="1" dirty="0" smtClean="0">
                <a:solidFill>
                  <a:schemeClr val="tx1"/>
                </a:solidFill>
                <a:cs typeface="2  Lotus" pitchFamily="2" charset="-78"/>
              </a:rPr>
            </a:br>
            <a:r>
              <a:rPr lang="fa-IR" sz="3200" b="1" dirty="0" smtClean="0">
                <a:solidFill>
                  <a:schemeClr val="tx1"/>
                </a:solidFill>
                <a:cs typeface="2  Lotus" pitchFamily="2" charset="-78"/>
              </a:rPr>
              <a:t>علت آزادشدن انرژي، شكستن ورقه‌اي سنگ كره مي‌باشد.</a:t>
            </a:r>
            <a:r>
              <a:rPr lang="en-US" sz="3200" b="1" dirty="0" smtClean="0">
                <a:solidFill>
                  <a:schemeClr val="tx1"/>
                </a:solidFill>
                <a:cs typeface="2  Lotus" pitchFamily="2" charset="-78"/>
              </a:rPr>
              <a:t/>
            </a:r>
            <a:br>
              <a:rPr lang="en-US" sz="3200" b="1" dirty="0" smtClean="0">
                <a:solidFill>
                  <a:schemeClr val="tx1"/>
                </a:solidFill>
                <a:cs typeface="2  Lotus" pitchFamily="2" charset="-78"/>
              </a:rPr>
            </a:br>
            <a:r>
              <a:rPr lang="fa-IR" sz="3200" b="1" dirty="0" smtClean="0">
                <a:solidFill>
                  <a:schemeClr val="tx1"/>
                </a:solidFill>
                <a:cs typeface="2  Lotus" pitchFamily="2" charset="-78"/>
              </a:rPr>
              <a:t>مركز سطحي زمين‌لرزه: </a:t>
            </a:r>
            <a:r>
              <a:rPr lang="en-US" sz="3200" b="1" dirty="0" smtClean="0">
                <a:solidFill>
                  <a:schemeClr val="tx1"/>
                </a:solidFill>
                <a:cs typeface="2  Lotus" pitchFamily="2" charset="-78"/>
              </a:rPr>
              <a:t/>
            </a:r>
            <a:br>
              <a:rPr lang="en-US" sz="3200" b="1" dirty="0" smtClean="0">
                <a:solidFill>
                  <a:schemeClr val="tx1"/>
                </a:solidFill>
                <a:cs typeface="2  Lotus" pitchFamily="2" charset="-78"/>
              </a:rPr>
            </a:br>
            <a:r>
              <a:rPr lang="fa-IR" sz="3200" b="1" dirty="0" smtClean="0">
                <a:solidFill>
                  <a:schemeClr val="tx1"/>
                </a:solidFill>
                <a:cs typeface="2  Lotus" pitchFamily="2" charset="-78"/>
              </a:rPr>
              <a:t>نقطه‌اي كه مستقيماً در بالاي كانون در سطح زمين واقع شده است </a:t>
            </a:r>
            <a:r>
              <a:rPr lang="fa-IR" sz="3200" b="1" dirty="0" smtClean="0">
                <a:solidFill>
                  <a:srgbClr val="FF0000"/>
                </a:solidFill>
                <a:cs typeface="2  Lotus" pitchFamily="2" charset="-78"/>
              </a:rPr>
              <a:t>مركز سطحي </a:t>
            </a:r>
            <a:r>
              <a:rPr lang="en-US" sz="3200" b="1" dirty="0" smtClean="0">
                <a:solidFill>
                  <a:srgbClr val="FF0000"/>
                </a:solidFill>
                <a:cs typeface="2  Lotus" pitchFamily="2" charset="-78"/>
              </a:rPr>
              <a:t>(Epicenter</a:t>
            </a:r>
            <a:r>
              <a:rPr lang="en-US" sz="3200" b="1" dirty="0" smtClean="0">
                <a:solidFill>
                  <a:schemeClr val="tx1"/>
                </a:solidFill>
                <a:cs typeface="2  Lotus" pitchFamily="2" charset="-78"/>
              </a:rPr>
              <a:t>)</a:t>
            </a:r>
            <a:r>
              <a:rPr lang="fa-IR" sz="3200" b="1" dirty="0" smtClean="0">
                <a:solidFill>
                  <a:schemeClr val="tx1"/>
                </a:solidFill>
                <a:cs typeface="2  Lotus" pitchFamily="2" charset="-78"/>
              </a:rPr>
              <a:t> زمين لرزه گفته مي‌شود</a:t>
            </a:r>
            <a:r>
              <a:rPr lang="en-US" sz="3200" b="1" dirty="0" smtClean="0">
                <a:solidFill>
                  <a:schemeClr val="tx1"/>
                </a:solidFill>
                <a:cs typeface="2  Lotus" pitchFamily="2" charset="-78"/>
              </a:rPr>
              <a:t/>
            </a:r>
            <a:br>
              <a:rPr lang="en-US" sz="3200" b="1" dirty="0" smtClean="0">
                <a:solidFill>
                  <a:schemeClr val="tx1"/>
                </a:solidFill>
                <a:cs typeface="2  Lotus" pitchFamily="2" charset="-78"/>
              </a:rPr>
            </a:br>
            <a:r>
              <a:rPr lang="fa-IR" sz="2400" b="1" dirty="0" smtClean="0">
                <a:solidFill>
                  <a:schemeClr val="tx1"/>
                </a:solidFill>
                <a:cs typeface="2  Lotus" pitchFamily="2" charset="-78"/>
              </a:rPr>
              <a:t>براي بيان شدت و بزرگي زمين‌لرزه‌ها از دو مقياس زير استفاده مي‌شود:</a:t>
            </a:r>
            <a:r>
              <a:rPr lang="en-US" sz="2400" b="1" dirty="0" smtClean="0">
                <a:solidFill>
                  <a:schemeClr val="tx1"/>
                </a:solidFill>
                <a:cs typeface="2  Lotus" pitchFamily="2" charset="-78"/>
              </a:rPr>
              <a:t/>
            </a:r>
            <a:br>
              <a:rPr lang="en-US" sz="2400" b="1" dirty="0" smtClean="0">
                <a:solidFill>
                  <a:schemeClr val="tx1"/>
                </a:solidFill>
                <a:cs typeface="2  Lotus" pitchFamily="2" charset="-78"/>
              </a:rPr>
            </a:br>
            <a:r>
              <a:rPr lang="fa-IR" sz="3200" b="1" dirty="0" smtClean="0">
                <a:solidFill>
                  <a:srgbClr val="FF0000"/>
                </a:solidFill>
                <a:cs typeface="2  Lotus" pitchFamily="2" charset="-78"/>
              </a:rPr>
              <a:t>مرکالی :</a:t>
            </a:r>
            <a:r>
              <a:rPr lang="fa-IR" sz="2400" b="1" dirty="0" smtClean="0">
                <a:solidFill>
                  <a:schemeClr val="tx1"/>
                </a:solidFill>
                <a:cs typeface="2  Lotus" pitchFamily="2" charset="-78"/>
              </a:rPr>
              <a:t> </a:t>
            </a:r>
            <a:r>
              <a:rPr lang="fa-IR" sz="3600" b="1" dirty="0" smtClean="0">
                <a:solidFill>
                  <a:schemeClr val="tx1"/>
                </a:solidFill>
                <a:cs typeface="2  Lotus" pitchFamily="2" charset="-78"/>
              </a:rPr>
              <a:t>براساس ميزان خرابي‌هاي ايجادشده تعيين مي‌گردد   (1تا 12 )2-</a:t>
            </a:r>
            <a:r>
              <a:rPr lang="fa-IR" sz="3600" b="1" dirty="0" smtClean="0">
                <a:solidFill>
                  <a:srgbClr val="FF0000"/>
                </a:solidFill>
                <a:cs typeface="2  Lotus" pitchFamily="2" charset="-78"/>
              </a:rPr>
              <a:t>ریشتر</a:t>
            </a:r>
            <a:r>
              <a:rPr lang="fa-IR" sz="3600" b="1" dirty="0" smtClean="0">
                <a:solidFill>
                  <a:schemeClr val="tx1"/>
                </a:solidFill>
                <a:cs typeface="2  Lotus" pitchFamily="2" charset="-78"/>
              </a:rPr>
              <a:t>:اين مقياس براساس انرژي آزادشده تعيين مي‌گردد (1تا 10)</a:t>
            </a:r>
            <a:endParaRPr lang="fa-IR" sz="3600" b="1" dirty="0">
              <a:solidFill>
                <a:schemeClr val="tx1"/>
              </a:solidFill>
              <a:cs typeface="2  Lotus" pitchFamily="2"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5794"/>
            <a:ext cx="8153400" cy="5929354"/>
          </a:xfrm>
        </p:spPr>
        <p:txBody>
          <a:bodyPr>
            <a:normAutofit/>
          </a:bodyPr>
          <a:lstStyle/>
          <a:p>
            <a:pPr algn="r"/>
            <a:r>
              <a:rPr lang="fa-IR" sz="4000" b="1" dirty="0" smtClean="0">
                <a:cs typeface="2  Lotus" pitchFamily="2" charset="-78"/>
              </a:rPr>
              <a:t>دانستنی های برای معلم </a:t>
            </a:r>
            <a:r>
              <a:rPr lang="fa-IR" sz="4000" b="1" dirty="0" smtClean="0"/>
              <a:t>عوامل مؤثر بر ميزان </a:t>
            </a:r>
            <a:r>
              <a:rPr lang="fa-IR" sz="4000" b="1" dirty="0" smtClean="0">
                <a:solidFill>
                  <a:srgbClr val="FF0000"/>
                </a:solidFill>
              </a:rPr>
              <a:t>خرابي‌هاي زمين لرزه:</a:t>
            </a:r>
            <a:r>
              <a:rPr lang="en-US" sz="4000" dirty="0" smtClean="0"/>
              <a:t/>
            </a:r>
            <a:br>
              <a:rPr lang="en-US" sz="4000" dirty="0" smtClean="0"/>
            </a:br>
            <a:r>
              <a:rPr lang="fa-IR" sz="4000" dirty="0" smtClean="0"/>
              <a:t>1</a:t>
            </a:r>
            <a:r>
              <a:rPr lang="fa-IR" sz="4000" b="1" dirty="0" smtClean="0">
                <a:solidFill>
                  <a:schemeClr val="tx1"/>
                </a:solidFill>
                <a:cs typeface="2  Lotus" pitchFamily="2" charset="-78"/>
              </a:rPr>
              <a:t>- مقدار انرژي آزادشده 2- نوع ساختمان زمين 3- نوع مصالح به‌كار رفته 4- تكنولوژي و علم به‌كار رفته در ساختمان 5- شكل هندسي ساختمان</a:t>
            </a:r>
            <a:br>
              <a:rPr lang="fa-IR" sz="4000" b="1" dirty="0" smtClean="0">
                <a:solidFill>
                  <a:schemeClr val="tx1"/>
                </a:solidFill>
                <a:cs typeface="2  Lotus" pitchFamily="2" charset="-78"/>
              </a:rPr>
            </a:br>
            <a:endParaRPr lang="en-US" sz="4000" b="1" dirty="0">
              <a:solidFill>
                <a:schemeClr val="tx1"/>
              </a:solidFill>
              <a:cs typeface="2  Lotus"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42852"/>
            <a:ext cx="8153400" cy="6572296"/>
          </a:xfrm>
        </p:spPr>
        <p:txBody>
          <a:bodyPr>
            <a:normAutofit fontScale="90000"/>
          </a:bodyPr>
          <a:lstStyle/>
          <a:p>
            <a:pPr algn="r"/>
            <a:r>
              <a:rPr lang="fa-IR" sz="4000" b="1" dirty="0" smtClean="0">
                <a:cs typeface="2  Lotus" pitchFamily="2" charset="-78"/>
              </a:rPr>
              <a:t>دانستنی های برای معلم</a:t>
            </a:r>
            <a:br>
              <a:rPr lang="fa-IR" sz="4000" b="1" dirty="0" smtClean="0">
                <a:cs typeface="2  Lotus" pitchFamily="2" charset="-78"/>
              </a:rPr>
            </a:br>
            <a:r>
              <a:rPr lang="fa-IR" sz="4000" dirty="0" smtClean="0"/>
              <a:t> </a:t>
            </a:r>
            <a:r>
              <a:rPr lang="fa-IR" sz="3600" b="1" dirty="0" smtClean="0">
                <a:solidFill>
                  <a:srgbClr val="00B050"/>
                </a:solidFill>
                <a:cs typeface="2  Lotus" pitchFamily="2" charset="-78"/>
              </a:rPr>
              <a:t>نواحي لرزه‌خيز جهان:</a:t>
            </a:r>
            <a:r>
              <a:rPr lang="en-US" sz="3600" dirty="0" smtClean="0"/>
              <a:t/>
            </a:r>
            <a:br>
              <a:rPr lang="en-US" sz="3600" dirty="0" smtClean="0"/>
            </a:br>
            <a:r>
              <a:rPr lang="fa-IR" sz="3600" b="1" dirty="0" smtClean="0">
                <a:solidFill>
                  <a:schemeClr val="tx1"/>
                </a:solidFill>
                <a:cs typeface="2  Lotus" pitchFamily="2" charset="-78"/>
              </a:rPr>
              <a:t>براساس مطالعات انجام‌شده، كمربندهاي زمين‌لرزه عبارتند از:</a:t>
            </a:r>
            <a:r>
              <a:rPr lang="en-US" sz="3600" b="1" dirty="0" smtClean="0">
                <a:solidFill>
                  <a:schemeClr val="tx1"/>
                </a:solidFill>
                <a:cs typeface="2  Lotus" pitchFamily="2" charset="-78"/>
              </a:rPr>
              <a:t/>
            </a:r>
            <a:br>
              <a:rPr lang="en-US" sz="3600" b="1" dirty="0" smtClean="0">
                <a:solidFill>
                  <a:schemeClr val="tx1"/>
                </a:solidFill>
                <a:cs typeface="2  Lotus" pitchFamily="2" charset="-78"/>
              </a:rPr>
            </a:br>
            <a:r>
              <a:rPr lang="fa-IR" sz="3600" b="1" dirty="0" smtClean="0">
                <a:solidFill>
                  <a:schemeClr val="tx1"/>
                </a:solidFill>
                <a:cs typeface="2  Lotus" pitchFamily="2" charset="-78"/>
              </a:rPr>
              <a:t>1-</a:t>
            </a:r>
            <a:r>
              <a:rPr lang="fa-IR" sz="3600" b="1" dirty="0" smtClean="0">
                <a:solidFill>
                  <a:srgbClr val="FF0000"/>
                </a:solidFill>
                <a:cs typeface="2  Lotus" pitchFamily="2" charset="-78"/>
              </a:rPr>
              <a:t>كمربند لرزه‌خيز اطراف اقيانوس آرام</a:t>
            </a:r>
            <a:r>
              <a:rPr lang="fa-IR" sz="3600" b="1" dirty="0" smtClean="0">
                <a:solidFill>
                  <a:schemeClr val="tx1"/>
                </a:solidFill>
                <a:cs typeface="2  Lotus" pitchFamily="2" charset="-78"/>
              </a:rPr>
              <a:t>: اين نوار لرزه‌خيز كشورهاي حاشيه‌ي غربي قاره‌ي آمريكاي جنوبي (مانند شيلي و پرو)، حاشيه‌ي غربي آمريكاي شمالي (كانادا و آمريكا)، كشورهاي جنوب شرق آسيا مانند ژاپن، فيليپين و... را شامل مي‌شود.</a:t>
            </a:r>
            <a:r>
              <a:rPr lang="en-US" sz="3600" b="1" dirty="0" smtClean="0">
                <a:solidFill>
                  <a:schemeClr val="tx1"/>
                </a:solidFill>
                <a:cs typeface="2  Lotus" pitchFamily="2" charset="-78"/>
              </a:rPr>
              <a:t/>
            </a:r>
            <a:br>
              <a:rPr lang="en-US" sz="3600" b="1" dirty="0" smtClean="0">
                <a:solidFill>
                  <a:schemeClr val="tx1"/>
                </a:solidFill>
                <a:cs typeface="2  Lotus" pitchFamily="2" charset="-78"/>
              </a:rPr>
            </a:br>
            <a:r>
              <a:rPr lang="fa-IR" sz="3600" b="1" dirty="0" smtClean="0">
                <a:solidFill>
                  <a:schemeClr val="tx1"/>
                </a:solidFill>
                <a:cs typeface="2  Lotus" pitchFamily="2" charset="-78"/>
              </a:rPr>
              <a:t>2-</a:t>
            </a:r>
            <a:r>
              <a:rPr lang="fa-IR" sz="3600" b="1" dirty="0" smtClean="0">
                <a:solidFill>
                  <a:srgbClr val="FF0000"/>
                </a:solidFill>
                <a:cs typeface="2  Lotus" pitchFamily="2" charset="-78"/>
              </a:rPr>
              <a:t>كمربند لرزه‌خيز آلپ- هيماليا آلپايد): </a:t>
            </a:r>
            <a:r>
              <a:rPr lang="fa-IR" sz="3600" b="1" dirty="0" smtClean="0">
                <a:solidFill>
                  <a:schemeClr val="tx1"/>
                </a:solidFill>
                <a:cs typeface="2  Lotus" pitchFamily="2" charset="-78"/>
              </a:rPr>
              <a:t>اين كمربند لرزه‌خيز از كوه‌هاي آلپ در غرب اروپا شروع و پس از عبور از كشورهاي اروپايي وارد تركيه و سپس وارد ايران مي‌شود و از شرق ايران، وارد افغانستان شده و در نهايت به كوه‌هاي هيماليا منتهي مي‌شود</a:t>
            </a:r>
            <a:endParaRPr lang="en-US" sz="3600" b="1" dirty="0">
              <a:solidFill>
                <a:schemeClr val="tx1"/>
              </a:solidFill>
              <a:cs typeface="2  Lotus" pitchFamily="2"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5794"/>
            <a:ext cx="8153400" cy="5929354"/>
          </a:xfrm>
        </p:spPr>
        <p:txBody>
          <a:bodyPr>
            <a:normAutofit fontScale="90000"/>
          </a:bodyPr>
          <a:lstStyle/>
          <a:p>
            <a:pPr algn="r"/>
            <a:r>
              <a:rPr lang="fa-IR" sz="4000" b="1" dirty="0" smtClean="0">
                <a:cs typeface="2  Lotus" pitchFamily="2" charset="-78"/>
              </a:rPr>
              <a:t>دانستنی های برای معلم</a:t>
            </a:r>
            <a:br>
              <a:rPr lang="fa-IR" sz="4000" b="1" dirty="0" smtClean="0">
                <a:cs typeface="2  Lotus" pitchFamily="2" charset="-78"/>
              </a:rPr>
            </a:br>
            <a:r>
              <a:rPr lang="fa-IR" sz="4000" dirty="0" smtClean="0"/>
              <a:t> </a:t>
            </a:r>
            <a:r>
              <a:rPr lang="fa-IR" sz="3600" b="1" dirty="0" smtClean="0">
                <a:solidFill>
                  <a:srgbClr val="00B050"/>
                </a:solidFill>
              </a:rPr>
              <a:t>آتشفشان:</a:t>
            </a:r>
            <a:r>
              <a:rPr lang="en-US" sz="3600" dirty="0" smtClean="0">
                <a:solidFill>
                  <a:srgbClr val="00B050"/>
                </a:solidFill>
              </a:rPr>
              <a:t/>
            </a:r>
            <a:br>
              <a:rPr lang="en-US" sz="3600" dirty="0" smtClean="0">
                <a:solidFill>
                  <a:srgbClr val="00B050"/>
                </a:solidFill>
              </a:rPr>
            </a:br>
            <a:r>
              <a:rPr lang="fa-IR" sz="3600" b="1" dirty="0" smtClean="0">
                <a:solidFill>
                  <a:schemeClr val="tx1"/>
                </a:solidFill>
                <a:cs typeface="2  Lotus" pitchFamily="2" charset="-78"/>
              </a:rPr>
              <a:t>به خروج مواد (جامد، مايع، گاز) از  داخل زمين به سطح آن، آتشفشان گفته مي‌شود كه فوران‌هاي متعدد مواد دهانه، سبب تشكيل گوهي از مواد مي‌شود كه به آن مخروط آتشفشاني مي‌گويند</a:t>
            </a:r>
            <a:r>
              <a:rPr lang="fa-IR" sz="3600" dirty="0" smtClean="0"/>
              <a:t>.</a:t>
            </a:r>
            <a:br>
              <a:rPr lang="fa-IR" sz="3600" dirty="0" smtClean="0"/>
            </a:br>
            <a:r>
              <a:rPr lang="fa-IR" sz="4000" b="1" dirty="0" smtClean="0">
                <a:solidFill>
                  <a:srgbClr val="FF0000"/>
                </a:solidFill>
                <a:cs typeface="2  Lotus" pitchFamily="2" charset="-78"/>
              </a:rPr>
              <a:t>از نظر فعاليت‌ها </a:t>
            </a:r>
            <a:r>
              <a:rPr lang="fa-IR" sz="4000" b="1" dirty="0" smtClean="0">
                <a:solidFill>
                  <a:schemeClr val="tx1"/>
                </a:solidFill>
                <a:cs typeface="2  Lotus" pitchFamily="2" charset="-78"/>
              </a:rPr>
              <a:t>:1- فعال:مانندآتشفشان هاوايي2-نیمه فعال:ماننددماوند، تفتان3-آتشفشان‌هاي غير فعال:سبلان و سهند </a:t>
            </a:r>
            <a:r>
              <a:rPr lang="fa-IR" sz="4000" b="1" dirty="0" smtClean="0">
                <a:solidFill>
                  <a:srgbClr val="FF0000"/>
                </a:solidFill>
                <a:cs typeface="2  Lotus" pitchFamily="2" charset="-78"/>
              </a:rPr>
              <a:t>ازنظر خروجی مواد </a:t>
            </a:r>
            <a:r>
              <a:rPr lang="fa-IR" sz="4000" b="1" dirty="0" smtClean="0">
                <a:solidFill>
                  <a:schemeClr val="tx1"/>
                </a:solidFill>
                <a:cs typeface="2  Lotus" pitchFamily="2" charset="-78"/>
              </a:rPr>
              <a:t>:</a:t>
            </a:r>
            <a:r>
              <a:rPr lang="fa-IR" sz="4000" b="1" dirty="0" smtClean="0">
                <a:cs typeface="2  Lotus" pitchFamily="2" charset="-78"/>
              </a:rPr>
              <a:t> </a:t>
            </a:r>
            <a:r>
              <a:rPr lang="fa-IR" sz="4000" b="1" dirty="0" smtClean="0">
                <a:solidFill>
                  <a:schemeClr val="tx1"/>
                </a:solidFill>
                <a:cs typeface="2  Lotus" pitchFamily="2" charset="-78"/>
              </a:rPr>
              <a:t>1-آرام مانند:</a:t>
            </a:r>
            <a:r>
              <a:rPr lang="fa-IR" sz="3600" b="1" dirty="0" smtClean="0">
                <a:solidFill>
                  <a:schemeClr val="tx1"/>
                </a:solidFill>
                <a:cs typeface="2  Lotus" pitchFamily="2" charset="-78"/>
              </a:rPr>
              <a:t>كيلوآ 2-انفجاري مانند :كراكاتوا واقع در اندونزي.</a:t>
            </a:r>
            <a:r>
              <a:rPr lang="en-US" sz="3600" b="1" dirty="0" smtClean="0">
                <a:solidFill>
                  <a:schemeClr val="tx1"/>
                </a:solidFill>
                <a:cs typeface="2  Lotus" pitchFamily="2" charset="-78"/>
              </a:rPr>
              <a:t/>
            </a:r>
            <a:br>
              <a:rPr lang="en-US" sz="3600" b="1" dirty="0" smtClean="0">
                <a:solidFill>
                  <a:schemeClr val="tx1"/>
                </a:solidFill>
                <a:cs typeface="2  Lotus" pitchFamily="2" charset="-78"/>
              </a:rPr>
            </a:br>
            <a:endParaRPr lang="en-US" sz="4000" b="1" dirty="0">
              <a:solidFill>
                <a:schemeClr val="tx1"/>
              </a:solidFill>
              <a:cs typeface="2  Lotus" pitchFamily="2" charset="-7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پاورپوینت علوم ششم ابتدایی-درس پنجم-زمین پویا(مناسب برای مطالعه آموزگاران)</Template>
  <TotalTime>0</TotalTime>
  <Words>565</Words>
  <Application>Microsoft Office PowerPoint</Application>
  <PresentationFormat>On-screen Show (4:3)</PresentationFormat>
  <Paragraphs>59</Paragraphs>
  <Slides>17</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17</vt:i4>
      </vt:variant>
    </vt:vector>
  </HeadingPairs>
  <TitlesOfParts>
    <vt:vector size="27" baseType="lpstr">
      <vt:lpstr>2  Koodak</vt:lpstr>
      <vt:lpstr>2  Lotus</vt:lpstr>
      <vt:lpstr>Arial</vt:lpstr>
      <vt:lpstr>Calibri</vt:lpstr>
      <vt:lpstr>Traditional Arabic</vt:lpstr>
      <vt:lpstr>Tw Cen MT</vt:lpstr>
      <vt:lpstr>Wingdings</vt:lpstr>
      <vt:lpstr>Wingdings 2</vt:lpstr>
      <vt:lpstr>Zar</vt:lpstr>
      <vt:lpstr>Median</vt:lpstr>
      <vt:lpstr>درس پنجم  :      </vt:lpstr>
      <vt:lpstr>درس در يك نگاه </vt:lpstr>
      <vt:lpstr>در پايان اين درس انتظار مي‌رود دانش‌آموزان بتوانند:  سطح 1: پديده‌هاي طبيعي مانند زمين‌لرزه و آتشفشان را بشناسند. سطح2: اثرات هريك از پديده‌هاي طبيعي مانند زمين‌لرزه و آتشفشان در زندگي خود را بيان كنند. سطح 3: چگونه زيستن در كنار پديده‌هاي طبيعي فوق (شناخت مكان‌هاي امن و ناامن، مراقبت از خود، كمك به همنوع و....) را بيان كنند.  . </vt:lpstr>
      <vt:lpstr>علوم پایه ششم  درس پنجم</vt:lpstr>
      <vt:lpstr>مواد و وسايل لازم</vt:lpstr>
      <vt:lpstr>دانستنی های برای معلم  زمين لرزه، لرزش زمين است كه بر اثر رهاشدن سريع انرژي رخ مي‌دهد. اين انرژي مانند حركت امواج آب ناشي از افتادن سنگ، منتشر مي‌شود. علت آزادشدن انرژي، شكستن ورقه‌اي سنگ كره مي‌باشد. مركز سطحي زمين‌لرزه:  نقطه‌اي كه مستقيماً در بالاي كانون در سطح زمين واقع شده است مركز سطحي (Epicenter) زمين لرزه گفته مي‌شود براي بيان شدت و بزرگي زمين‌لرزه‌ها از دو مقياس زير استفاده مي‌شود: مرکالی : براساس ميزان خرابي‌هاي ايجادشده تعيين مي‌گردد   (1تا 12 )2-ریشتر:اين مقياس براساس انرژي آزادشده تعيين مي‌گردد (1تا 10)</vt:lpstr>
      <vt:lpstr>دانستنی های برای معلم عوامل مؤثر بر ميزان خرابي‌هاي زمين لرزه: 1- مقدار انرژي آزادشده 2- نوع ساختمان زمين 3- نوع مصالح به‌كار رفته 4- تكنولوژي و علم به‌كار رفته در ساختمان 5- شكل هندسي ساختمان </vt:lpstr>
      <vt:lpstr>دانستنی های برای معلم  نواحي لرزه‌خيز جهان: براساس مطالعات انجام‌شده، كمربندهاي زمين‌لرزه عبارتند از: 1-كمربند لرزه‌خيز اطراف اقيانوس آرام: اين نوار لرزه‌خيز كشورهاي حاشيه‌ي غربي قاره‌ي آمريكاي جنوبي (مانند شيلي و پرو)، حاشيه‌ي غربي آمريكاي شمالي (كانادا و آمريكا)، كشورهاي جنوب شرق آسيا مانند ژاپن، فيليپين و... را شامل مي‌شود. 2-كمربند لرزه‌خيز آلپ- هيماليا آلپايد): اين كمربند لرزه‌خيز از كوه‌هاي آلپ در غرب اروپا شروع و پس از عبور از كشورهاي اروپايي وارد تركيه و سپس وارد ايران مي‌شود و از شرق ايران، وارد افغانستان شده و در نهايت به كوه‌هاي هيماليا منتهي مي‌شود</vt:lpstr>
      <vt:lpstr>دانستنی های برای معلم  آتشفشان: به خروج مواد (جامد، مايع، گاز) از  داخل زمين به سطح آن، آتشفشان گفته مي‌شود كه فوران‌هاي متعدد مواد دهانه، سبب تشكيل گوهي از مواد مي‌شود كه به آن مخروط آتشفشاني مي‌گويند. از نظر فعاليت‌ها :1- فعال:مانندآتشفشان هاوايي2-نیمه فعال:ماننددماوند، تفتان3-آتشفشان‌هاي غير فعال:سبلان و سهند ازنظر خروجی مواد : 1-آرام مانند:كيلوآ 2-انفجاري مانند :كراكاتوا واقع در اندونزي. </vt:lpstr>
      <vt:lpstr>دانستنی های برای معلم   به گازهاي خارج‌شده از دهانه‌ي آتشفشان‌ها، اصطلاحاً فومرول گفته مي‌شود. مهمترين گازهاي آتشفشان‌ها عبارتند از بخار آب، كربن دي ‌اكسيد، گازهاي گوگردي، گازهاي نيتروژن‌دار، گازهاي كلردار، هيدروژن و كربن مونو اكسيد. - به مواد جامد آتشفشاني تفرا گفته مي‌شود.</vt:lpstr>
      <vt:lpstr>دانستنی های برای معلم  1فوايد آتشفشان‌ها: تشكيل سرزمين‌ها و جزاير جديد در اثر آتشفشان‌هاي زيردريايي. تشكيل برخي كانسارها و معادن. مطالعه‌ي ساختمان دروني زمين. تشكيل خاك مرغوب و حاصلخيز براي كشاورزي. تشكيل مصالح ساختماني مانند پوكه‌ي معدني، سنگ‌هاي آتشفشاني (توف سبز) انرژي زمين گرمايي چشمه‌هاي آب گرم معدني تشكيل درياچه و ايجاد اكوسيستم‌هاي جديد توسعه‌ي گردشگري. . </vt:lpstr>
      <vt:lpstr>دانستنی های برای معلم  كاربرد سنگ‌ها: 1-از سنگ پا به‌عنوان ساينده در صنعت چوب‌بري استفاده مي‌شود. 2-از پوكه‌ي معدني به‌عنوان مصالح ساختماني در سقف‌ ساختمان‌ها استفاده مي‌شود. سبك‌بودن، تخلخل زياد و سيمان‌گيري خوب از ويژگي‌هاي اين سنگ مي‌باشد. 3-خاكسترهاي آتشفشاني پس از رسوبگذاري در محيط‌هاي رسوبي توف‌هاي آتشفشاني را به‌وجود مي‌آورند. اين سنگ‌ها به‌عنوان مصالح ساختماني كاربرد دارند؛ مانند توف‌هاي سبزرنگ رشته كوه البرز.</vt:lpstr>
      <vt:lpstr>نكات آموزشي و فعاليت‌هاي پيشنهادي</vt:lpstr>
      <vt:lpstr>فعاليت‌ </vt:lpstr>
      <vt:lpstr>با توجه به ملاک های ارزشیابی 5سوال طراحی کنید </vt:lpstr>
      <vt:lpstr>جدول ارزشيابي ملاک ها و سطوح عملکرد</vt:lpstr>
      <vt:lpstr>ارزشیابی</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درس پنجم  :      </dc:title>
  <dc:creator>omid arzi</dc:creator>
  <cp:lastModifiedBy>omid arzi</cp:lastModifiedBy>
  <cp:revision>1</cp:revision>
  <dcterms:created xsi:type="dcterms:W3CDTF">2022-02-04T07:27:18Z</dcterms:created>
  <dcterms:modified xsi:type="dcterms:W3CDTF">2022-02-04T07:27:43Z</dcterms:modified>
</cp:coreProperties>
</file>