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9" r:id="rId1"/>
    <p:sldMasterId id="2147483701" r:id="rId2"/>
  </p:sldMasterIdLst>
  <p:sldIdLst>
    <p:sldId id="336" r:id="rId3"/>
    <p:sldId id="337" r:id="rId4"/>
    <p:sldId id="335"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34"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8" r:id="rId85"/>
    <p:sldId id="339" r:id="rId86"/>
  </p:sldIdLst>
  <p:sldSz cx="9144000" cy="6858000" type="screen4x3"/>
  <p:notesSz cx="6858000" cy="9144000"/>
  <p:defaultTextStyle>
    <a:defPPr>
      <a:defRPr lang="ar-SA"/>
    </a:defPPr>
    <a:lvl1pPr algn="ct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ct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ct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ct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ct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AF6"/>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31" autoAdjust="0"/>
    <p:restoredTop sz="94679" autoAdjust="0"/>
  </p:normalViewPr>
  <p:slideViewPr>
    <p:cSldViewPr>
      <p:cViewPr>
        <p:scale>
          <a:sx n="63" d="100"/>
          <a:sy n="63"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2438400"/>
            <a:ext cx="9009063" cy="1052513"/>
            <a:chOff x="0" y="1536"/>
            <a:chExt cx="5675" cy="663"/>
          </a:xfrm>
        </p:grpSpPr>
        <p:grpSp>
          <p:nvGrpSpPr>
            <p:cNvPr id="67587" name="Group 3"/>
            <p:cNvGrpSpPr>
              <a:grpSpLocks/>
            </p:cNvGrpSpPr>
            <p:nvPr/>
          </p:nvGrpSpPr>
          <p:grpSpPr bwMode="auto">
            <a:xfrm>
              <a:off x="183" y="1604"/>
              <a:ext cx="448" cy="299"/>
              <a:chOff x="720" y="336"/>
              <a:chExt cx="624" cy="432"/>
            </a:xfrm>
          </p:grpSpPr>
          <p:sp>
            <p:nvSpPr>
              <p:cNvPr id="67588"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590" name="Group 6"/>
            <p:cNvGrpSpPr>
              <a:grpSpLocks/>
            </p:cNvGrpSpPr>
            <p:nvPr/>
          </p:nvGrpSpPr>
          <p:grpSpPr bwMode="auto">
            <a:xfrm>
              <a:off x="261" y="1870"/>
              <a:ext cx="465" cy="299"/>
              <a:chOff x="912" y="2640"/>
              <a:chExt cx="672" cy="432"/>
            </a:xfrm>
          </p:grpSpPr>
          <p:sp>
            <p:nvSpPr>
              <p:cNvPr id="67591"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59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4"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596"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endParaRPr lang="ar-SA" noProof="0" smtClean="0"/>
          </a:p>
        </p:txBody>
      </p:sp>
      <p:sp>
        <p:nvSpPr>
          <p:cNvPr id="6759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endParaRPr lang="ar-SA" noProof="0" smtClean="0"/>
          </a:p>
        </p:txBody>
      </p:sp>
      <p:sp>
        <p:nvSpPr>
          <p:cNvPr id="6759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6759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6760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410C6F1-3E04-49B4-9239-ECA5058B0720}"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061F08-3D62-48D7-93E5-08B2D35540D8}" type="slidenum">
              <a:rPr lang="ar-SA"/>
              <a:pPr/>
              <a:t>‹#›</a:t>
            </a:fld>
            <a:endParaRPr lang="en-US"/>
          </a:p>
        </p:txBody>
      </p:sp>
    </p:spTree>
    <p:extLst>
      <p:ext uri="{BB962C8B-B14F-4D97-AF65-F5344CB8AC3E}">
        <p14:creationId xmlns:p14="http://schemas.microsoft.com/office/powerpoint/2010/main" val="70432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41DEE1-17E9-4D27-B98F-5A7AEAD1CF14}" type="slidenum">
              <a:rPr lang="ar-SA"/>
              <a:pPr/>
              <a:t>‹#›</a:t>
            </a:fld>
            <a:endParaRPr lang="en-US"/>
          </a:p>
        </p:txBody>
      </p:sp>
    </p:spTree>
    <p:extLst>
      <p:ext uri="{BB962C8B-B14F-4D97-AF65-F5344CB8AC3E}">
        <p14:creationId xmlns:p14="http://schemas.microsoft.com/office/powerpoint/2010/main" val="364418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2464E2-4350-47E5-80E7-48391BB490A2}" type="slidenum">
              <a:rPr lang="ar-SA"/>
              <a:pPr/>
              <a:t>‹#›</a:t>
            </a:fld>
            <a:endParaRPr lang="en-US"/>
          </a:p>
        </p:txBody>
      </p:sp>
    </p:spTree>
    <p:extLst>
      <p:ext uri="{BB962C8B-B14F-4D97-AF65-F5344CB8AC3E}">
        <p14:creationId xmlns:p14="http://schemas.microsoft.com/office/powerpoint/2010/main" val="2019585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64378-604F-44DA-93A2-391ECD714E2A}" type="slidenum">
              <a:rPr lang="ar-SA"/>
              <a:pPr/>
              <a:t>‹#›</a:t>
            </a:fld>
            <a:endParaRPr lang="en-US"/>
          </a:p>
        </p:txBody>
      </p:sp>
    </p:spTree>
    <p:extLst>
      <p:ext uri="{BB962C8B-B14F-4D97-AF65-F5344CB8AC3E}">
        <p14:creationId xmlns:p14="http://schemas.microsoft.com/office/powerpoint/2010/main" val="91622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65316F-24D3-468C-B811-8AF56FB20A54}" type="slidenum">
              <a:rPr lang="ar-SA"/>
              <a:pPr/>
              <a:t>‹#›</a:t>
            </a:fld>
            <a:endParaRPr lang="en-US"/>
          </a:p>
        </p:txBody>
      </p:sp>
    </p:spTree>
    <p:extLst>
      <p:ext uri="{BB962C8B-B14F-4D97-AF65-F5344CB8AC3E}">
        <p14:creationId xmlns:p14="http://schemas.microsoft.com/office/powerpoint/2010/main" val="299136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B5AFCC-8AF5-45F3-86B6-883149F47927}" type="slidenum">
              <a:rPr lang="ar-SA"/>
              <a:pPr/>
              <a:t>‹#›</a:t>
            </a:fld>
            <a:endParaRPr lang="en-US"/>
          </a:p>
        </p:txBody>
      </p:sp>
    </p:spTree>
    <p:extLst>
      <p:ext uri="{BB962C8B-B14F-4D97-AF65-F5344CB8AC3E}">
        <p14:creationId xmlns:p14="http://schemas.microsoft.com/office/powerpoint/2010/main" val="35056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5529702-2B1A-4711-B8AC-84548AF9A204}" type="slidenum">
              <a:rPr lang="ar-SA"/>
              <a:pPr/>
              <a:t>‹#›</a:t>
            </a:fld>
            <a:endParaRPr lang="en-US"/>
          </a:p>
        </p:txBody>
      </p:sp>
    </p:spTree>
    <p:extLst>
      <p:ext uri="{BB962C8B-B14F-4D97-AF65-F5344CB8AC3E}">
        <p14:creationId xmlns:p14="http://schemas.microsoft.com/office/powerpoint/2010/main" val="1559553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D08F64-EF82-480C-BDD4-6E904B195C76}" type="slidenum">
              <a:rPr lang="ar-SA"/>
              <a:pPr/>
              <a:t>‹#›</a:t>
            </a:fld>
            <a:endParaRPr lang="en-US"/>
          </a:p>
        </p:txBody>
      </p:sp>
    </p:spTree>
    <p:extLst>
      <p:ext uri="{BB962C8B-B14F-4D97-AF65-F5344CB8AC3E}">
        <p14:creationId xmlns:p14="http://schemas.microsoft.com/office/powerpoint/2010/main" val="2555174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50CD15-5CD5-4183-9185-3CD9964B022D}" type="slidenum">
              <a:rPr lang="ar-SA"/>
              <a:pPr/>
              <a:t>‹#›</a:t>
            </a:fld>
            <a:endParaRPr lang="en-US"/>
          </a:p>
        </p:txBody>
      </p:sp>
    </p:spTree>
    <p:extLst>
      <p:ext uri="{BB962C8B-B14F-4D97-AF65-F5344CB8AC3E}">
        <p14:creationId xmlns:p14="http://schemas.microsoft.com/office/powerpoint/2010/main" val="1524076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F099A5-C781-459F-AB49-A1A0EBE11ED6}" type="slidenum">
              <a:rPr lang="ar-SA"/>
              <a:pPr/>
              <a:t>‹#›</a:t>
            </a:fld>
            <a:endParaRPr lang="en-US"/>
          </a:p>
        </p:txBody>
      </p:sp>
    </p:spTree>
    <p:extLst>
      <p:ext uri="{BB962C8B-B14F-4D97-AF65-F5344CB8AC3E}">
        <p14:creationId xmlns:p14="http://schemas.microsoft.com/office/powerpoint/2010/main" val="350814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910B5C-E638-4857-91F6-B59FD98BC4A7}" type="slidenum">
              <a:rPr lang="ar-SA"/>
              <a:pPr/>
              <a:t>‹#›</a:t>
            </a:fld>
            <a:endParaRPr lang="en-US"/>
          </a:p>
        </p:txBody>
      </p:sp>
    </p:spTree>
    <p:extLst>
      <p:ext uri="{BB962C8B-B14F-4D97-AF65-F5344CB8AC3E}">
        <p14:creationId xmlns:p14="http://schemas.microsoft.com/office/powerpoint/2010/main" val="248442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580A16-2501-4CAB-9703-67E45BA6C5E5}" type="slidenum">
              <a:rPr lang="ar-SA"/>
              <a:pPr/>
              <a:t>‹#›</a:t>
            </a:fld>
            <a:endParaRPr lang="en-US"/>
          </a:p>
        </p:txBody>
      </p:sp>
    </p:spTree>
    <p:extLst>
      <p:ext uri="{BB962C8B-B14F-4D97-AF65-F5344CB8AC3E}">
        <p14:creationId xmlns:p14="http://schemas.microsoft.com/office/powerpoint/2010/main" val="374109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4BD139-C241-4B06-8307-B6EF151108CE}" type="slidenum">
              <a:rPr lang="ar-SA"/>
              <a:pPr/>
              <a:t>‹#›</a:t>
            </a:fld>
            <a:endParaRPr lang="en-US"/>
          </a:p>
        </p:txBody>
      </p:sp>
    </p:spTree>
    <p:extLst>
      <p:ext uri="{BB962C8B-B14F-4D97-AF65-F5344CB8AC3E}">
        <p14:creationId xmlns:p14="http://schemas.microsoft.com/office/powerpoint/2010/main" val="179942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F979C6-BDB6-40E7-8397-3A2C66F143F4}" type="slidenum">
              <a:rPr lang="ar-SA"/>
              <a:pPr/>
              <a:t>‹#›</a:t>
            </a:fld>
            <a:endParaRPr lang="en-US"/>
          </a:p>
        </p:txBody>
      </p:sp>
    </p:spTree>
    <p:extLst>
      <p:ext uri="{BB962C8B-B14F-4D97-AF65-F5344CB8AC3E}">
        <p14:creationId xmlns:p14="http://schemas.microsoft.com/office/powerpoint/2010/main" val="83620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80E6CA-6733-4A02-A90D-074C4929D6CB}" type="slidenum">
              <a:rPr lang="ar-SA"/>
              <a:pPr/>
              <a:t>‹#›</a:t>
            </a:fld>
            <a:endParaRPr lang="en-US"/>
          </a:p>
        </p:txBody>
      </p:sp>
    </p:spTree>
    <p:extLst>
      <p:ext uri="{BB962C8B-B14F-4D97-AF65-F5344CB8AC3E}">
        <p14:creationId xmlns:p14="http://schemas.microsoft.com/office/powerpoint/2010/main" val="354345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EE982D-AA91-4446-89AE-C4AF5A4ED37B}" type="slidenum">
              <a:rPr lang="ar-SA"/>
              <a:pPr/>
              <a:t>‹#›</a:t>
            </a:fld>
            <a:endParaRPr lang="en-US"/>
          </a:p>
        </p:txBody>
      </p:sp>
    </p:spTree>
    <p:extLst>
      <p:ext uri="{BB962C8B-B14F-4D97-AF65-F5344CB8AC3E}">
        <p14:creationId xmlns:p14="http://schemas.microsoft.com/office/powerpoint/2010/main" val="134733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FD9027B-DD01-4FB7-A804-C7BEA3725223}" type="slidenum">
              <a:rPr lang="ar-SA"/>
              <a:pPr/>
              <a:t>‹#›</a:t>
            </a:fld>
            <a:endParaRPr lang="en-US"/>
          </a:p>
        </p:txBody>
      </p:sp>
    </p:spTree>
    <p:extLst>
      <p:ext uri="{BB962C8B-B14F-4D97-AF65-F5344CB8AC3E}">
        <p14:creationId xmlns:p14="http://schemas.microsoft.com/office/powerpoint/2010/main" val="130027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2CF1ED-29E8-4467-BA34-1F81C0325602}" type="slidenum">
              <a:rPr lang="ar-SA"/>
              <a:pPr/>
              <a:t>‹#›</a:t>
            </a:fld>
            <a:endParaRPr lang="en-US"/>
          </a:p>
        </p:txBody>
      </p:sp>
    </p:spTree>
    <p:extLst>
      <p:ext uri="{BB962C8B-B14F-4D97-AF65-F5344CB8AC3E}">
        <p14:creationId xmlns:p14="http://schemas.microsoft.com/office/powerpoint/2010/main" val="348780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4FA806-D4C0-4AF6-ACD3-09FFFFBDDE1D}" type="slidenum">
              <a:rPr lang="ar-SA"/>
              <a:pPr/>
              <a:t>‹#›</a:t>
            </a:fld>
            <a:endParaRPr lang="en-US"/>
          </a:p>
        </p:txBody>
      </p:sp>
    </p:spTree>
    <p:extLst>
      <p:ext uri="{BB962C8B-B14F-4D97-AF65-F5344CB8AC3E}">
        <p14:creationId xmlns:p14="http://schemas.microsoft.com/office/powerpoint/2010/main" val="317944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7CAE4F-884B-4575-B5D7-2AF430F508D3}" type="slidenum">
              <a:rPr lang="ar-SA"/>
              <a:pPr/>
              <a:t>‹#›</a:t>
            </a:fld>
            <a:endParaRPr lang="en-US"/>
          </a:p>
        </p:txBody>
      </p:sp>
    </p:spTree>
    <p:extLst>
      <p:ext uri="{BB962C8B-B14F-4D97-AF65-F5344CB8AC3E}">
        <p14:creationId xmlns:p14="http://schemas.microsoft.com/office/powerpoint/2010/main" val="367212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EF285E-AF11-4D42-89A2-8584A780A2AB}" type="slidenum">
              <a:rPr lang="ar-SA"/>
              <a:pPr/>
              <a:t>‹#›</a:t>
            </a:fld>
            <a:endParaRPr lang="en-US"/>
          </a:p>
        </p:txBody>
      </p:sp>
    </p:spTree>
    <p:extLst>
      <p:ext uri="{BB962C8B-B14F-4D97-AF65-F5344CB8AC3E}">
        <p14:creationId xmlns:p14="http://schemas.microsoft.com/office/powerpoint/2010/main" val="34104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4"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7"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kumimoji="1" lang="en-US" sz="2400"/>
          </a:p>
        </p:txBody>
      </p:sp>
      <p:sp>
        <p:nvSpPr>
          <p:cNvPr id="6656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ar-SA" smtClean="0"/>
              <a:t>برای ویرایش سبک عنوان اسلاید اصلی، کلیک نمایید</a:t>
            </a:r>
          </a:p>
        </p:txBody>
      </p:sp>
      <p:sp>
        <p:nvSpPr>
          <p:cNvPr id="6657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6657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lvl1pPr>
          </a:lstStyle>
          <a:p>
            <a:endParaRPr lang="en-US"/>
          </a:p>
        </p:txBody>
      </p:sp>
      <p:sp>
        <p:nvSpPr>
          <p:cNvPr id="6657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lvl1pPr>
          </a:lstStyle>
          <a:p>
            <a:endParaRPr lang="en-US"/>
          </a:p>
        </p:txBody>
      </p:sp>
      <p:sp>
        <p:nvSpPr>
          <p:cNvPr id="6657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400"/>
            </a:lvl1pPr>
          </a:lstStyle>
          <a:p>
            <a:fld id="{92B3DCAD-3925-4A13-8AF8-69E7B3499730}"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1" eaLnBrk="1" fontAlgn="base" hangingPunct="1">
        <a:spcBef>
          <a:spcPct val="0"/>
        </a:spcBef>
        <a:spcAft>
          <a:spcPct val="0"/>
        </a:spcAft>
        <a:defRPr sz="4400" kern="1200">
          <a:solidFill>
            <a:schemeClr val="tx2"/>
          </a:solidFill>
          <a:latin typeface="+mj-lt"/>
          <a:ea typeface="+mj-ea"/>
          <a:cs typeface="+mj-cs"/>
        </a:defRPr>
      </a:lvl1pPr>
      <a:lvl2pPr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2pPr>
      <a:lvl3pPr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3pPr>
      <a:lvl4pPr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4pPr>
      <a:lvl5pPr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5pPr>
      <a:lvl6pPr marL="457200"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6pPr>
      <a:lvl7pPr marL="914400"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7pPr>
      <a:lvl8pPr marL="1371600"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8pPr>
      <a:lvl9pPr marL="1828800" algn="l" rtl="1" eaLnBrk="1" fontAlgn="base" hangingPunct="1">
        <a:spcBef>
          <a:spcPct val="0"/>
        </a:spcBef>
        <a:spcAft>
          <a:spcPct val="0"/>
        </a:spcAft>
        <a:defRPr sz="4400">
          <a:solidFill>
            <a:schemeClr val="tx2"/>
          </a:solidFill>
          <a:latin typeface="Tahoma" panose="020B060403050404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برای ویرایش سبک عنوان اسلاید اصلی، کلیک نمایید</a:t>
            </a:r>
          </a:p>
        </p:txBody>
      </p:sp>
      <p:sp>
        <p:nvSpPr>
          <p:cNvPr id="152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برای ویرایش سبک متن اسلاید اصلی، کلیک نمایید</a:t>
            </a:r>
          </a:p>
          <a:p>
            <a:pPr lvl="1"/>
            <a:r>
              <a:rPr lang="ar-SA" smtClean="0"/>
              <a:t>سطح دوم</a:t>
            </a:r>
          </a:p>
          <a:p>
            <a:pPr lvl="2"/>
            <a:r>
              <a:rPr lang="ar-SA" smtClean="0"/>
              <a:t>سطح سوم</a:t>
            </a:r>
          </a:p>
          <a:p>
            <a:pPr lvl="3"/>
            <a:r>
              <a:rPr lang="ar-SA" smtClean="0"/>
              <a:t>سطح چهارم</a:t>
            </a:r>
          </a:p>
          <a:p>
            <a:pPr lvl="4"/>
            <a:r>
              <a:rPr lang="ar-SA" smtClean="0"/>
              <a:t>سطح پنجم</a:t>
            </a:r>
          </a:p>
        </p:txBody>
      </p:sp>
      <p:sp>
        <p:nvSpPr>
          <p:cNvPr id="152580"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endParaRPr lang="en-US"/>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52582"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fld id="{6E1D286C-2183-47AE-BF27-DCE1DE4F10A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83.xml"/><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slide" Target="slide55.xml"/><Relationship Id="rId5" Type="http://schemas.openxmlformats.org/officeDocument/2006/relationships/slide" Target="slide39.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6.xml"/><Relationship Id="rId4" Type="http://schemas.openxmlformats.org/officeDocument/2006/relationships/slide" Target="slide3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1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43.xml"/><Relationship Id="rId7" Type="http://schemas.openxmlformats.org/officeDocument/2006/relationships/slide" Target="slide50.xml"/><Relationship Id="rId2"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53.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5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57.xml"/><Relationship Id="rId7" Type="http://schemas.openxmlformats.org/officeDocument/2006/relationships/slide" Target="slide61.xml"/><Relationship Id="rId2" Type="http://schemas.openxmlformats.org/officeDocument/2006/relationships/slide" Target="slide5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67.xml"/><Relationship Id="rId4" Type="http://schemas.openxmlformats.org/officeDocument/2006/relationships/slide" Target="slide6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slide" Target="slide83.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3.xml"/><Relationship Id="rId1" Type="http://schemas.openxmlformats.org/officeDocument/2006/relationships/slideLayout" Target="../slideLayouts/slideLayout2.xml"/><Relationship Id="rId5" Type="http://schemas.openxmlformats.org/officeDocument/2006/relationships/slide" Target="slide84.xml"/><Relationship Id="rId4" Type="http://schemas.openxmlformats.org/officeDocument/2006/relationships/slide" Target="slide82.xml"/></Relationships>
</file>

<file path=ppt/slides/_rels/slide84.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2" name="Text Box 4"/>
          <p:cNvSpPr txBox="1">
            <a:spLocks noChangeArrowheads="1"/>
          </p:cNvSpPr>
          <p:nvPr/>
        </p:nvSpPr>
        <p:spPr bwMode="auto">
          <a:xfrm>
            <a:off x="1295400" y="203200"/>
            <a:ext cx="6804025"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cs typeface="B Homa" pitchFamily="2" charset="-78"/>
              </a:rPr>
              <a:t>به نام خدا </a:t>
            </a:r>
          </a:p>
          <a:p>
            <a:endParaRPr lang="fa-IR" sz="2000">
              <a:cs typeface="B Homa" pitchFamily="2" charset="-78"/>
            </a:endParaRPr>
          </a:p>
          <a:p>
            <a:r>
              <a:rPr lang="fa-IR" sz="5400" b="1">
                <a:cs typeface="B Homa" pitchFamily="2" charset="-78"/>
              </a:rPr>
              <a:t>نظریه گراف و کاربرد های آن</a:t>
            </a:r>
          </a:p>
          <a:p>
            <a:endParaRPr lang="fa-IR" sz="5400" b="1">
              <a:cs typeface="B Homa" pitchFamily="2" charset="-78"/>
            </a:endParaRPr>
          </a:p>
          <a:p>
            <a:r>
              <a:rPr lang="fa-IR" sz="2000">
                <a:solidFill>
                  <a:srgbClr val="CC3300"/>
                </a:solidFill>
                <a:cs typeface="B Homa" pitchFamily="2" charset="-78"/>
              </a:rPr>
              <a:t>تهیه کنندگان :</a:t>
            </a:r>
          </a:p>
          <a:p>
            <a:r>
              <a:rPr lang="fa-IR" sz="2000">
                <a:cs typeface="B Homa" pitchFamily="2" charset="-78"/>
              </a:rPr>
              <a:t>امین حسینی </a:t>
            </a:r>
          </a:p>
          <a:p>
            <a:r>
              <a:rPr lang="fa-IR" sz="2000">
                <a:cs typeface="B Homa" pitchFamily="2" charset="-78"/>
              </a:rPr>
              <a:t>امیر هدایتیان </a:t>
            </a:r>
          </a:p>
          <a:p>
            <a:r>
              <a:rPr lang="fa-IR" sz="2000">
                <a:cs typeface="B Homa" pitchFamily="2" charset="-78"/>
              </a:rPr>
              <a:t>امید حامد تابعی</a:t>
            </a:r>
          </a:p>
          <a:p>
            <a:endParaRPr lang="fa-IR" sz="2000">
              <a:cs typeface="B Homa" pitchFamily="2" charset="-78"/>
            </a:endParaRPr>
          </a:p>
          <a:p>
            <a:endParaRPr lang="fa-IR" sz="2000">
              <a:cs typeface="B Homa" pitchFamily="2" charset="-78"/>
            </a:endParaRPr>
          </a:p>
          <a:p>
            <a:r>
              <a:rPr lang="fa-IR" sz="2000">
                <a:cs typeface="B Homa" pitchFamily="2" charset="-78"/>
              </a:rPr>
              <a:t>مرکز آموزشی استعداد های درخشان </a:t>
            </a:r>
          </a:p>
          <a:p>
            <a:r>
              <a:rPr lang="fa-IR" sz="2000">
                <a:cs typeface="B Homa" pitchFamily="2" charset="-78"/>
              </a:rPr>
              <a:t>شهید بهشتی نیشابور</a:t>
            </a:r>
          </a:p>
          <a:p>
            <a:endParaRPr lang="fa-IR" sz="2000">
              <a:cs typeface="B Homa" pitchFamily="2" charset="-78"/>
            </a:endParaRPr>
          </a:p>
          <a:p>
            <a:endParaRPr lang="fa-IR" sz="2000">
              <a:cs typeface="B Homa" pitchFamily="2" charset="-78"/>
            </a:endParaRPr>
          </a:p>
          <a:p>
            <a:r>
              <a:rPr lang="fa-IR" sz="2000">
                <a:solidFill>
                  <a:srgbClr val="CC3300"/>
                </a:solidFill>
                <a:cs typeface="B Homa" pitchFamily="2" charset="-78"/>
              </a:rPr>
              <a:t>سال تحصیلی</a:t>
            </a:r>
            <a:r>
              <a:rPr lang="fa-IR" sz="2000">
                <a:cs typeface="B Homa" pitchFamily="2" charset="-78"/>
              </a:rPr>
              <a:t> :</a:t>
            </a:r>
          </a:p>
          <a:p>
            <a:r>
              <a:rPr lang="fa-IR" sz="2000">
                <a:cs typeface="B Homa" pitchFamily="2" charset="-78"/>
              </a:rPr>
              <a:t>    86-1385</a:t>
            </a:r>
            <a:endParaRPr lang="en-US" sz="2000">
              <a:cs typeface="B Homa" pitchFamily="2" charset="-78"/>
            </a:endParaRPr>
          </a:p>
        </p:txBody>
      </p:sp>
      <p:pic>
        <p:nvPicPr>
          <p:cNvPr id="150533" name="Picture 5" descr="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569" y="2132856"/>
            <a:ext cx="4419600" cy="2643188"/>
          </a:xfrm>
          <a:prstGeom prst="rect">
            <a:avLst/>
          </a:prstGeom>
          <a:noFill/>
          <a:extLst>
            <a:ext uri="{909E8E84-426E-40DD-AFC4-6F175D3DCCD1}">
              <a14:hiddenFill xmlns:a14="http://schemas.microsoft.com/office/drawing/2010/main">
                <a:solidFill>
                  <a:srgbClr val="FFFFFF"/>
                </a:solidFill>
              </a14:hiddenFill>
            </a:ext>
          </a:extLst>
        </p:spPr>
      </p:pic>
      <p:sp>
        <p:nvSpPr>
          <p:cNvPr id="150534" name="Text Box 6"/>
          <p:cNvSpPr txBox="1">
            <a:spLocks noChangeArrowheads="1"/>
          </p:cNvSpPr>
          <p:nvPr/>
        </p:nvSpPr>
        <p:spPr bwMode="auto">
          <a:xfrm>
            <a:off x="1524000" y="4495800"/>
            <a:ext cx="6154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600" b="1" i="1">
                <a:cs typeface="B Homa" pitchFamily="2" charset="-78"/>
              </a:rPr>
              <a:t>چهارمین همایش ریاضی پژوهان جوان </a:t>
            </a:r>
          </a:p>
          <a:p>
            <a:r>
              <a:rPr lang="fa-IR" sz="3600" b="1" i="1">
                <a:cs typeface="B Homa" pitchFamily="2" charset="-78"/>
              </a:rPr>
              <a:t>یادواره زنده یاد صادقی</a:t>
            </a:r>
            <a:endParaRPr lang="en-US" sz="3600" b="1" i="1">
              <a:cs typeface="B Homa" pitchFamily="2" charset="-78"/>
            </a:endParaRPr>
          </a:p>
        </p:txBody>
      </p:sp>
      <p:sp>
        <p:nvSpPr>
          <p:cNvPr id="15053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ransition>
    <p:sndAc>
      <p:stSnd>
        <p:snd r:embed="rId2" name="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fade">
                                      <p:cBhvr>
                                        <p:cTn id="7" dur="5000"/>
                                        <p:tgtEl>
                                          <p:spTgt spid="150533"/>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150534">
                                            <p:txEl>
                                              <p:pRg st="0" end="0"/>
                                            </p:txEl>
                                          </p:spTgt>
                                        </p:tgtEl>
                                        <p:attrNameLst>
                                          <p:attrName>style.visibility</p:attrName>
                                        </p:attrNameLst>
                                      </p:cBhvr>
                                      <p:to>
                                        <p:strVal val="visible"/>
                                      </p:to>
                                    </p:set>
                                    <p:animEffect transition="in" filter="fade">
                                      <p:cBhvr>
                                        <p:cTn id="11" dur="5000"/>
                                        <p:tgtEl>
                                          <p:spTgt spid="150534">
                                            <p:txEl>
                                              <p:pRg st="0" end="0"/>
                                            </p:txEl>
                                          </p:spTgt>
                                        </p:tgtEl>
                                      </p:cBhvr>
                                    </p:animEffect>
                                  </p:childTnLst>
                                </p:cTn>
                              </p:par>
                            </p:childTnLst>
                          </p:cTn>
                        </p:par>
                        <p:par>
                          <p:cTn id="12" fill="hold" nodeType="afterGroup">
                            <p:stCondLst>
                              <p:cond delay="10000"/>
                            </p:stCondLst>
                            <p:childTnLst>
                              <p:par>
                                <p:cTn id="13" presetID="10" presetClass="entr" presetSubtype="0" fill="hold" nodeType="afterEffect">
                                  <p:stCondLst>
                                    <p:cond delay="0"/>
                                  </p:stCondLst>
                                  <p:childTnLst>
                                    <p:set>
                                      <p:cBhvr>
                                        <p:cTn id="14" dur="1" fill="hold">
                                          <p:stCondLst>
                                            <p:cond delay="0"/>
                                          </p:stCondLst>
                                        </p:cTn>
                                        <p:tgtEl>
                                          <p:spTgt spid="150534">
                                            <p:txEl>
                                              <p:pRg st="1" end="1"/>
                                            </p:txEl>
                                          </p:spTgt>
                                        </p:tgtEl>
                                        <p:attrNameLst>
                                          <p:attrName>style.visibility</p:attrName>
                                        </p:attrNameLst>
                                      </p:cBhvr>
                                      <p:to>
                                        <p:strVal val="visible"/>
                                      </p:to>
                                    </p:set>
                                    <p:animEffect transition="in" filter="fade">
                                      <p:cBhvr>
                                        <p:cTn id="15" dur="5000"/>
                                        <p:tgtEl>
                                          <p:spTgt spid="150534">
                                            <p:txEl>
                                              <p:pRg st="1" end="1"/>
                                            </p:txEl>
                                          </p:spTgt>
                                        </p:tgtEl>
                                      </p:cBhvr>
                                    </p:animEffect>
                                  </p:childTnLst>
                                </p:cTn>
                              </p:par>
                            </p:childTnLst>
                          </p:cTn>
                        </p:par>
                        <p:par>
                          <p:cTn id="16" fill="hold" nodeType="afterGroup">
                            <p:stCondLst>
                              <p:cond delay="15000"/>
                            </p:stCondLst>
                            <p:childTnLst>
                              <p:par>
                                <p:cTn id="17" presetID="10" presetClass="exit" presetSubtype="0" fill="hold" nodeType="afterEffect">
                                  <p:stCondLst>
                                    <p:cond delay="0"/>
                                  </p:stCondLst>
                                  <p:childTnLst>
                                    <p:animEffect transition="out" filter="fade">
                                      <p:cBhvr>
                                        <p:cTn id="18" dur="3000"/>
                                        <p:tgtEl>
                                          <p:spTgt spid="150533"/>
                                        </p:tgtEl>
                                      </p:cBhvr>
                                    </p:animEffect>
                                    <p:set>
                                      <p:cBhvr>
                                        <p:cTn id="19" dur="1" fill="hold">
                                          <p:stCondLst>
                                            <p:cond delay="2999"/>
                                          </p:stCondLst>
                                        </p:cTn>
                                        <p:tgtEl>
                                          <p:spTgt spid="150533"/>
                                        </p:tgtEl>
                                        <p:attrNameLst>
                                          <p:attrName>style.visibility</p:attrName>
                                        </p:attrNameLst>
                                      </p:cBhvr>
                                      <p:to>
                                        <p:strVal val="hidden"/>
                                      </p:to>
                                    </p:set>
                                  </p:childTnLst>
                                </p:cTn>
                              </p:par>
                            </p:childTnLst>
                          </p:cTn>
                        </p:par>
                        <p:par>
                          <p:cTn id="20" fill="hold" nodeType="afterGroup">
                            <p:stCondLst>
                              <p:cond delay="18000"/>
                            </p:stCondLst>
                            <p:childTnLst>
                              <p:par>
                                <p:cTn id="21" presetID="10" presetClass="exit" presetSubtype="0" fill="hold" nodeType="afterEffect">
                                  <p:stCondLst>
                                    <p:cond delay="0"/>
                                  </p:stCondLst>
                                  <p:childTnLst>
                                    <p:animEffect transition="out" filter="fade">
                                      <p:cBhvr>
                                        <p:cTn id="22" dur="3000"/>
                                        <p:tgtEl>
                                          <p:spTgt spid="150534">
                                            <p:txEl>
                                              <p:pRg st="0" end="0"/>
                                            </p:txEl>
                                          </p:spTgt>
                                        </p:tgtEl>
                                      </p:cBhvr>
                                    </p:animEffect>
                                    <p:set>
                                      <p:cBhvr>
                                        <p:cTn id="23" dur="1" fill="hold">
                                          <p:stCondLst>
                                            <p:cond delay="2999"/>
                                          </p:stCondLst>
                                        </p:cTn>
                                        <p:tgtEl>
                                          <p:spTgt spid="150534">
                                            <p:txEl>
                                              <p:pRg st="0" end="0"/>
                                            </p:txEl>
                                          </p:spTgt>
                                        </p:tgtEl>
                                        <p:attrNameLst>
                                          <p:attrName>style.visibility</p:attrName>
                                        </p:attrNameLst>
                                      </p:cBhvr>
                                      <p:to>
                                        <p:strVal val="hidden"/>
                                      </p:to>
                                    </p:set>
                                  </p:childTnLst>
                                </p:cTn>
                              </p:par>
                            </p:childTnLst>
                          </p:cTn>
                        </p:par>
                        <p:par>
                          <p:cTn id="24" fill="hold" nodeType="afterGroup">
                            <p:stCondLst>
                              <p:cond delay="21000"/>
                            </p:stCondLst>
                            <p:childTnLst>
                              <p:par>
                                <p:cTn id="25" presetID="10" presetClass="exit" presetSubtype="0" fill="hold" nodeType="afterEffect">
                                  <p:stCondLst>
                                    <p:cond delay="0"/>
                                  </p:stCondLst>
                                  <p:childTnLst>
                                    <p:animEffect transition="out" filter="fade">
                                      <p:cBhvr>
                                        <p:cTn id="26" dur="3000"/>
                                        <p:tgtEl>
                                          <p:spTgt spid="150534">
                                            <p:txEl>
                                              <p:pRg st="1" end="1"/>
                                            </p:txEl>
                                          </p:spTgt>
                                        </p:tgtEl>
                                      </p:cBhvr>
                                    </p:animEffect>
                                    <p:set>
                                      <p:cBhvr>
                                        <p:cTn id="27" dur="1" fill="hold">
                                          <p:stCondLst>
                                            <p:cond delay="2999"/>
                                          </p:stCondLst>
                                        </p:cTn>
                                        <p:tgtEl>
                                          <p:spTgt spid="150534">
                                            <p:txEl>
                                              <p:pRg st="1" end="1"/>
                                            </p:txEl>
                                          </p:spTgt>
                                        </p:tgtEl>
                                        <p:attrNameLst>
                                          <p:attrName>style.visibility</p:attrName>
                                        </p:attrNameLst>
                                      </p:cBhvr>
                                      <p:to>
                                        <p:strVal val="hidden"/>
                                      </p:to>
                                    </p:set>
                                  </p:childTnLst>
                                </p:cTn>
                              </p:par>
                            </p:childTnLst>
                          </p:cTn>
                        </p:par>
                        <p:par>
                          <p:cTn id="28" fill="hold" nodeType="afterGroup">
                            <p:stCondLst>
                              <p:cond delay="24000"/>
                            </p:stCondLst>
                            <p:childTnLst>
                              <p:par>
                                <p:cTn id="29" presetID="10" presetClass="entr" presetSubtype="0" fill="hold" nodeType="afterEffect">
                                  <p:stCondLst>
                                    <p:cond delay="0"/>
                                  </p:stCondLst>
                                  <p:childTnLst>
                                    <p:set>
                                      <p:cBhvr>
                                        <p:cTn id="30" dur="1" fill="hold">
                                          <p:stCondLst>
                                            <p:cond delay="0"/>
                                          </p:stCondLst>
                                        </p:cTn>
                                        <p:tgtEl>
                                          <p:spTgt spid="150532">
                                            <p:txEl>
                                              <p:pRg st="0" end="0"/>
                                            </p:txEl>
                                          </p:spTgt>
                                        </p:tgtEl>
                                        <p:attrNameLst>
                                          <p:attrName>style.visibility</p:attrName>
                                        </p:attrNameLst>
                                      </p:cBhvr>
                                      <p:to>
                                        <p:strVal val="visible"/>
                                      </p:to>
                                    </p:set>
                                    <p:animEffect transition="in" filter="fade">
                                      <p:cBhvr>
                                        <p:cTn id="31" dur="500"/>
                                        <p:tgtEl>
                                          <p:spTgt spid="150532">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50532">
                                            <p:txEl>
                                              <p:pRg st="2" end="2"/>
                                            </p:txEl>
                                          </p:spTgt>
                                        </p:tgtEl>
                                        <p:attrNameLst>
                                          <p:attrName>style.visibility</p:attrName>
                                        </p:attrNameLst>
                                      </p:cBhvr>
                                      <p:to>
                                        <p:strVal val="visible"/>
                                      </p:to>
                                    </p:set>
                                    <p:animEffect transition="in" filter="fade">
                                      <p:cBhvr>
                                        <p:cTn id="34" dur="500"/>
                                        <p:tgtEl>
                                          <p:spTgt spid="150532">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0532">
                                            <p:txEl>
                                              <p:pRg st="4" end="4"/>
                                            </p:txEl>
                                          </p:spTgt>
                                        </p:tgtEl>
                                        <p:attrNameLst>
                                          <p:attrName>style.visibility</p:attrName>
                                        </p:attrNameLst>
                                      </p:cBhvr>
                                      <p:to>
                                        <p:strVal val="visible"/>
                                      </p:to>
                                    </p:set>
                                    <p:animEffect transition="in" filter="fade">
                                      <p:cBhvr>
                                        <p:cTn id="37" dur="500"/>
                                        <p:tgtEl>
                                          <p:spTgt spid="150532">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0532">
                                            <p:txEl>
                                              <p:pRg st="5" end="5"/>
                                            </p:txEl>
                                          </p:spTgt>
                                        </p:tgtEl>
                                        <p:attrNameLst>
                                          <p:attrName>style.visibility</p:attrName>
                                        </p:attrNameLst>
                                      </p:cBhvr>
                                      <p:to>
                                        <p:strVal val="visible"/>
                                      </p:to>
                                    </p:set>
                                    <p:animEffect transition="in" filter="fade">
                                      <p:cBhvr>
                                        <p:cTn id="40" dur="500"/>
                                        <p:tgtEl>
                                          <p:spTgt spid="150532">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0532">
                                            <p:txEl>
                                              <p:pRg st="6" end="6"/>
                                            </p:txEl>
                                          </p:spTgt>
                                        </p:tgtEl>
                                        <p:attrNameLst>
                                          <p:attrName>style.visibility</p:attrName>
                                        </p:attrNameLst>
                                      </p:cBhvr>
                                      <p:to>
                                        <p:strVal val="visible"/>
                                      </p:to>
                                    </p:set>
                                    <p:animEffect transition="in" filter="fade">
                                      <p:cBhvr>
                                        <p:cTn id="43" dur="500"/>
                                        <p:tgtEl>
                                          <p:spTgt spid="150532">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50532">
                                            <p:txEl>
                                              <p:pRg st="7" end="7"/>
                                            </p:txEl>
                                          </p:spTgt>
                                        </p:tgtEl>
                                        <p:attrNameLst>
                                          <p:attrName>style.visibility</p:attrName>
                                        </p:attrNameLst>
                                      </p:cBhvr>
                                      <p:to>
                                        <p:strVal val="visible"/>
                                      </p:to>
                                    </p:set>
                                    <p:animEffect transition="in" filter="fade">
                                      <p:cBhvr>
                                        <p:cTn id="46" dur="500"/>
                                        <p:tgtEl>
                                          <p:spTgt spid="150532">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50532">
                                            <p:txEl>
                                              <p:pRg st="10" end="10"/>
                                            </p:txEl>
                                          </p:spTgt>
                                        </p:tgtEl>
                                        <p:attrNameLst>
                                          <p:attrName>style.visibility</p:attrName>
                                        </p:attrNameLst>
                                      </p:cBhvr>
                                      <p:to>
                                        <p:strVal val="visible"/>
                                      </p:to>
                                    </p:set>
                                    <p:animEffect transition="in" filter="fade">
                                      <p:cBhvr>
                                        <p:cTn id="49" dur="500"/>
                                        <p:tgtEl>
                                          <p:spTgt spid="150532">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50532">
                                            <p:txEl>
                                              <p:pRg st="11" end="11"/>
                                            </p:txEl>
                                          </p:spTgt>
                                        </p:tgtEl>
                                        <p:attrNameLst>
                                          <p:attrName>style.visibility</p:attrName>
                                        </p:attrNameLst>
                                      </p:cBhvr>
                                      <p:to>
                                        <p:strVal val="visible"/>
                                      </p:to>
                                    </p:set>
                                    <p:animEffect transition="in" filter="fade">
                                      <p:cBhvr>
                                        <p:cTn id="52" dur="500"/>
                                        <p:tgtEl>
                                          <p:spTgt spid="150532">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50532">
                                            <p:txEl>
                                              <p:pRg st="14" end="14"/>
                                            </p:txEl>
                                          </p:spTgt>
                                        </p:tgtEl>
                                        <p:attrNameLst>
                                          <p:attrName>style.visibility</p:attrName>
                                        </p:attrNameLst>
                                      </p:cBhvr>
                                      <p:to>
                                        <p:strVal val="visible"/>
                                      </p:to>
                                    </p:set>
                                    <p:animEffect transition="in" filter="fade">
                                      <p:cBhvr>
                                        <p:cTn id="55" dur="500"/>
                                        <p:tgtEl>
                                          <p:spTgt spid="150532">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50532">
                                            <p:txEl>
                                              <p:pRg st="15" end="15"/>
                                            </p:txEl>
                                          </p:spTgt>
                                        </p:tgtEl>
                                        <p:attrNameLst>
                                          <p:attrName>style.visibility</p:attrName>
                                        </p:attrNameLst>
                                      </p:cBhvr>
                                      <p:to>
                                        <p:strVal val="visible"/>
                                      </p:to>
                                    </p:set>
                                    <p:animEffect transition="in" filter="fade">
                                      <p:cBhvr>
                                        <p:cTn id="58" dur="500"/>
                                        <p:tgtEl>
                                          <p:spTgt spid="150532">
                                            <p:txEl>
                                              <p:pRg st="15" end="15"/>
                                            </p:txEl>
                                          </p:spTgt>
                                        </p:tgtEl>
                                      </p:cBhvr>
                                    </p:animEffect>
                                  </p:childTnLst>
                                </p:cTn>
                              </p:par>
                            </p:childTnLst>
                          </p:cTn>
                        </p:par>
                        <p:par>
                          <p:cTn id="59" fill="hold" nodeType="afterGroup">
                            <p:stCondLst>
                              <p:cond delay="24500"/>
                            </p:stCondLst>
                            <p:childTnLst>
                              <p:par>
                                <p:cTn id="60" presetID="10" presetClass="entr" presetSubtype="0" fill="hold" grpId="0" nodeType="afterEffect">
                                  <p:stCondLst>
                                    <p:cond delay="0"/>
                                  </p:stCondLst>
                                  <p:childTnLst>
                                    <p:set>
                                      <p:cBhvr>
                                        <p:cTn id="61" dur="1" fill="hold">
                                          <p:stCondLst>
                                            <p:cond delay="0"/>
                                          </p:stCondLst>
                                        </p:cTn>
                                        <p:tgtEl>
                                          <p:spTgt spid="150536"/>
                                        </p:tgtEl>
                                        <p:attrNameLst>
                                          <p:attrName>style.visibility</p:attrName>
                                        </p:attrNameLst>
                                      </p:cBhvr>
                                      <p:to>
                                        <p:strVal val="visible"/>
                                      </p:to>
                                    </p:set>
                                    <p:animEffect transition="in" filter="fade">
                                      <p:cBhvr>
                                        <p:cTn id="62" dur="5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AutoShape 6"/>
          <p:cNvSpPr>
            <a:spLocks noChangeArrowheads="1"/>
          </p:cNvSpPr>
          <p:nvPr/>
        </p:nvSpPr>
        <p:spPr bwMode="auto">
          <a:xfrm rot="199644">
            <a:off x="6324600" y="762000"/>
            <a:ext cx="2209800" cy="9906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943600" cy="4040188"/>
          </a:xfrm>
          <a:prstGeom prst="rect">
            <a:avLst/>
          </a:prstGeom>
          <a:noFill/>
          <a:extLst>
            <a:ext uri="{909E8E84-426E-40DD-AFC4-6F175D3DCCD1}">
              <a14:hiddenFill xmlns:a14="http://schemas.microsoft.com/office/drawing/2010/main">
                <a:solidFill>
                  <a:srgbClr val="FFFFFF"/>
                </a:solidFill>
              </a14:hiddenFill>
            </a:ext>
          </a:extLst>
        </p:spPr>
      </p:pic>
      <p:sp>
        <p:nvSpPr>
          <p:cNvPr id="73733" name="Text Box 5"/>
          <p:cNvSpPr txBox="1">
            <a:spLocks noChangeArrowheads="1"/>
          </p:cNvSpPr>
          <p:nvPr/>
        </p:nvSpPr>
        <p:spPr bwMode="auto">
          <a:xfrm>
            <a:off x="6564313" y="944563"/>
            <a:ext cx="14525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3200">
                <a:solidFill>
                  <a:schemeClr val="hlink"/>
                </a:solidFill>
                <a:cs typeface="B Farnaz" pitchFamily="2" charset="-78"/>
              </a:rPr>
              <a:t>زیر گراف</a:t>
            </a:r>
            <a:endParaRPr lang="en-US" sz="3200">
              <a:solidFill>
                <a:schemeClr val="hlink"/>
              </a:solidFill>
              <a:cs typeface="B Farnaz" pitchFamily="2" charset="-78"/>
            </a:endParaRPr>
          </a:p>
        </p:txBody>
      </p:sp>
      <p:sp>
        <p:nvSpPr>
          <p:cNvPr id="7373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588" y="954088"/>
            <a:ext cx="5400675" cy="2570162"/>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3535363"/>
            <a:ext cx="5332412" cy="3246437"/>
          </a:xfrm>
          <a:prstGeom prst="rect">
            <a:avLst/>
          </a:prstGeom>
          <a:noFill/>
          <a:extLst>
            <a:ext uri="{909E8E84-426E-40DD-AFC4-6F175D3DCCD1}">
              <a14:hiddenFill xmlns:a14="http://schemas.microsoft.com/office/drawing/2010/main">
                <a:solidFill>
                  <a:srgbClr val="FFFFFF"/>
                </a:solidFill>
              </a14:hiddenFill>
            </a:ext>
          </a:extLst>
        </p:spPr>
      </p:pic>
      <p:sp>
        <p:nvSpPr>
          <p:cNvPr id="74758" name="AutoShape 6">
            <a:hlinkClick r:id="rId4"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WordArt 7">
            <a:hlinkClick r:id="rId5"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AutoShape 6"/>
          <p:cNvSpPr>
            <a:spLocks noChangeArrowheads="1"/>
          </p:cNvSpPr>
          <p:nvPr/>
        </p:nvSpPr>
        <p:spPr bwMode="auto">
          <a:xfrm rot="199644">
            <a:off x="6629400" y="914400"/>
            <a:ext cx="2286000" cy="9144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6477000" cy="3540125"/>
          </a:xfrm>
          <a:prstGeom prst="rect">
            <a:avLst/>
          </a:prstGeom>
          <a:noFill/>
          <a:extLst>
            <a:ext uri="{909E8E84-426E-40DD-AFC4-6F175D3DCCD1}">
              <a14:hiddenFill xmlns:a14="http://schemas.microsoft.com/office/drawing/2010/main">
                <a:solidFill>
                  <a:srgbClr val="FFFFFF"/>
                </a:solidFill>
              </a14:hiddenFill>
            </a:ext>
          </a:extLst>
        </p:spPr>
      </p:pic>
      <p:sp>
        <p:nvSpPr>
          <p:cNvPr id="75781" name="Text Box 5"/>
          <p:cNvSpPr txBox="1">
            <a:spLocks noChangeArrowheads="1"/>
          </p:cNvSpPr>
          <p:nvPr/>
        </p:nvSpPr>
        <p:spPr bwMode="auto">
          <a:xfrm>
            <a:off x="6781800" y="1143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درجه راس ها</a:t>
            </a:r>
            <a:endParaRPr lang="en-US" sz="2400">
              <a:solidFill>
                <a:schemeClr val="hlink"/>
              </a:solidFill>
              <a:cs typeface="B Farnaz" pitchFamily="2" charset="-78"/>
            </a:endParaRPr>
          </a:p>
        </p:txBody>
      </p:sp>
      <p:sp>
        <p:nvSpPr>
          <p:cNvPr id="75783" name="AutoShape 7">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5" name="WordArt 9">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AutoShape 7"/>
          <p:cNvSpPr>
            <a:spLocks noChangeArrowheads="1"/>
          </p:cNvSpPr>
          <p:nvPr/>
        </p:nvSpPr>
        <p:spPr bwMode="auto">
          <a:xfrm rot="199644">
            <a:off x="6858000" y="990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5424488" cy="4049713"/>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7162800" y="1219200"/>
            <a:ext cx="112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مسیر ها</a:t>
            </a:r>
            <a:endParaRPr lang="en-US" sz="2400">
              <a:solidFill>
                <a:schemeClr val="hlink"/>
              </a:solidFill>
              <a:cs typeface="B Farnaz" pitchFamily="2" charset="-78"/>
            </a:endParaRPr>
          </a:p>
        </p:txBody>
      </p:sp>
      <p:sp>
        <p:nvSpPr>
          <p:cNvPr id="76810" name="Text Box 10"/>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610225" cy="4214813"/>
          </a:xfrm>
          <a:prstGeom prst="rect">
            <a:avLst/>
          </a:prstGeom>
          <a:noFill/>
          <a:extLst>
            <a:ext uri="{909E8E84-426E-40DD-AFC4-6F175D3DCCD1}">
              <a14:hiddenFill xmlns:a14="http://schemas.microsoft.com/office/drawing/2010/main">
                <a:solidFill>
                  <a:srgbClr val="FFFFFF"/>
                </a:solidFill>
              </a14:hiddenFill>
            </a:ext>
          </a:extLst>
        </p:spPr>
      </p:pic>
      <p:sp>
        <p:nvSpPr>
          <p:cNvPr id="77829" name="WordArt 5">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AutoShape 6"/>
          <p:cNvSpPr>
            <a:spLocks noChangeArrowheads="1"/>
          </p:cNvSpPr>
          <p:nvPr/>
        </p:nvSpPr>
        <p:spPr bwMode="auto">
          <a:xfrm rot="199644">
            <a:off x="6477000" y="609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6100763" cy="2884488"/>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7010400" y="838200"/>
            <a:ext cx="93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دور ها</a:t>
            </a:r>
            <a:endParaRPr lang="en-US" sz="2400">
              <a:solidFill>
                <a:schemeClr val="hlink"/>
              </a:solidFill>
              <a:cs typeface="B Farnaz" pitchFamily="2" charset="-78"/>
            </a:endParaRPr>
          </a:p>
        </p:txBody>
      </p:sp>
      <p:sp>
        <p:nvSpPr>
          <p:cNvPr id="7885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6515100" cy="2746375"/>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5173663" cy="4953000"/>
          </a:xfrm>
          <a:prstGeom prst="rect">
            <a:avLst/>
          </a:prstGeom>
          <a:noFill/>
          <a:extLst>
            <a:ext uri="{909E8E84-426E-40DD-AFC4-6F175D3DCCD1}">
              <a14:hiddenFill xmlns:a14="http://schemas.microsoft.com/office/drawing/2010/main">
                <a:solidFill>
                  <a:srgbClr val="FFFFFF"/>
                </a:solidFill>
              </a14:hiddenFill>
            </a:ext>
          </a:extLst>
        </p:spPr>
      </p:pic>
      <p:sp>
        <p:nvSpPr>
          <p:cNvPr id="80901"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AutoShape 6">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WordArt 7">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AutoShape 6"/>
          <p:cNvSpPr>
            <a:spLocks noChangeArrowheads="1"/>
          </p:cNvSpPr>
          <p:nvPr/>
        </p:nvSpPr>
        <p:spPr bwMode="auto">
          <a:xfrm rot="199644">
            <a:off x="6477000" y="609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4" name="Rectangle 4"/>
          <p:cNvSpPr>
            <a:spLocks noChangeArrowheads="1"/>
          </p:cNvSpPr>
          <p:nvPr/>
        </p:nvSpPr>
        <p:spPr bwMode="auto">
          <a:xfrm>
            <a:off x="4465638" y="869950"/>
            <a:ext cx="58467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sz="2400" b="1">
                <a:solidFill>
                  <a:schemeClr val="hlink"/>
                </a:solidFill>
                <a:cs typeface="B Farnaz" pitchFamily="2" charset="-78"/>
              </a:rPr>
              <a:t>كاربردها:</a:t>
            </a:r>
            <a:endParaRPr lang="en-US" sz="2400">
              <a:solidFill>
                <a:schemeClr val="hlink"/>
              </a:solidFill>
              <a:cs typeface="B Farnaz" pitchFamily="2" charset="-78"/>
            </a:endParaRPr>
          </a:p>
          <a:p>
            <a:r>
              <a:rPr lang="fa-IR" b="1"/>
              <a:t>                                                           </a:t>
            </a:r>
            <a:r>
              <a:rPr lang="fa-IR" b="1">
                <a:cs typeface="B Yekan" pitchFamily="2" charset="-78"/>
              </a:rPr>
              <a:t>مساله كوتاهترين مسير</a:t>
            </a:r>
          </a:p>
        </p:txBody>
      </p:sp>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6400800" cy="3017838"/>
          </a:xfrm>
          <a:prstGeom prst="rect">
            <a:avLst/>
          </a:prstGeom>
          <a:noFill/>
          <a:extLst>
            <a:ext uri="{909E8E84-426E-40DD-AFC4-6F175D3DCCD1}">
              <a14:hiddenFill xmlns:a14="http://schemas.microsoft.com/office/drawing/2010/main">
                <a:solidFill>
                  <a:srgbClr val="FFFFFF"/>
                </a:solidFill>
              </a14:hiddenFill>
            </a:ext>
          </a:extLst>
        </p:spPr>
      </p:pic>
      <p:sp>
        <p:nvSpPr>
          <p:cNvPr id="81928"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5786438" cy="4168775"/>
          </a:xfrm>
          <a:prstGeom prst="rect">
            <a:avLst/>
          </a:prstGeom>
          <a:noFill/>
          <a:extLst>
            <a:ext uri="{909E8E84-426E-40DD-AFC4-6F175D3DCCD1}">
              <a14:hiddenFill xmlns:a14="http://schemas.microsoft.com/office/drawing/2010/main">
                <a:solidFill>
                  <a:srgbClr val="FFFFFF"/>
                </a:solidFill>
              </a14:hiddenFill>
            </a:ext>
          </a:extLst>
        </p:spPr>
      </p:pic>
      <p:sp>
        <p:nvSpPr>
          <p:cNvPr id="82951" name="Text Box 7"/>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4628" name="WordArt 4">
            <a:hlinkClick r:id="rId3" action="ppaction://hlinksldjump"/>
          </p:cNvPr>
          <p:cNvSpPr>
            <a:spLocks noChangeArrowheads="1" noChangeShapeType="1" noTextEdit="1"/>
          </p:cNvSpPr>
          <p:nvPr/>
        </p:nvSpPr>
        <p:spPr bwMode="auto">
          <a:xfrm>
            <a:off x="3176588" y="457200"/>
            <a:ext cx="2790825" cy="1114425"/>
          </a:xfrm>
          <a:prstGeom prst="rect">
            <a:avLst/>
          </a:prstGeom>
        </p:spPr>
        <p:txBody>
          <a:bodyPr wrap="none" fromWordArt="1">
            <a:prstTxWarp prst="textPlain">
              <a:avLst>
                <a:gd name="adj" fmla="val 50000"/>
              </a:avLst>
            </a:prstTxWarp>
          </a:bodyPr>
          <a:lstStyle/>
          <a:p>
            <a:r>
              <a:rPr lang="fa-IR"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فصل اول</a:t>
            </a:r>
            <a:endParaRPr lang="en-US"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154629" name="WordArt 5">
            <a:hlinkClick r:id="rId4" action="ppaction://hlinksldjump"/>
          </p:cNvPr>
          <p:cNvSpPr>
            <a:spLocks noChangeArrowheads="1" noChangeShapeType="1" noTextEdit="1"/>
          </p:cNvSpPr>
          <p:nvPr/>
        </p:nvSpPr>
        <p:spPr bwMode="auto">
          <a:xfrm>
            <a:off x="3276600" y="1752600"/>
            <a:ext cx="2743200" cy="1114425"/>
          </a:xfrm>
          <a:prstGeom prst="rect">
            <a:avLst/>
          </a:prstGeom>
        </p:spPr>
        <p:txBody>
          <a:bodyPr wrap="none" fromWordArt="1">
            <a:prstTxWarp prst="textPlain">
              <a:avLst>
                <a:gd name="adj" fmla="val 50000"/>
              </a:avLst>
            </a:prstTxWarp>
          </a:bodyPr>
          <a:lstStyle/>
          <a:p>
            <a:r>
              <a:rPr lang="fa-IR"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فصل دوم</a:t>
            </a:r>
            <a:endParaRPr lang="en-US"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154630" name="WordArt 6">
            <a:hlinkClick r:id="rId5" action="ppaction://hlinksldjump"/>
          </p:cNvPr>
          <p:cNvSpPr>
            <a:spLocks noChangeArrowheads="1" noChangeShapeType="1" noTextEdit="1"/>
          </p:cNvSpPr>
          <p:nvPr/>
        </p:nvSpPr>
        <p:spPr bwMode="auto">
          <a:xfrm>
            <a:off x="3352800" y="2971800"/>
            <a:ext cx="2743200" cy="1114425"/>
          </a:xfrm>
          <a:prstGeom prst="rect">
            <a:avLst/>
          </a:prstGeom>
        </p:spPr>
        <p:txBody>
          <a:bodyPr wrap="none" fromWordArt="1">
            <a:prstTxWarp prst="textPlain">
              <a:avLst>
                <a:gd name="adj" fmla="val 50000"/>
              </a:avLst>
            </a:prstTxWarp>
          </a:bodyPr>
          <a:lstStyle/>
          <a:p>
            <a:r>
              <a:rPr lang="fa-IR"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فصل سوم</a:t>
            </a:r>
            <a:endParaRPr lang="en-US"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154631" name="WordArt 7">
            <a:hlinkClick r:id="rId6" action="ppaction://hlinksldjump"/>
          </p:cNvPr>
          <p:cNvSpPr>
            <a:spLocks noChangeArrowheads="1" noChangeShapeType="1" noTextEdit="1"/>
          </p:cNvSpPr>
          <p:nvPr/>
        </p:nvSpPr>
        <p:spPr bwMode="auto">
          <a:xfrm>
            <a:off x="3352800" y="4114800"/>
            <a:ext cx="2743200" cy="1114425"/>
          </a:xfrm>
          <a:prstGeom prst="rect">
            <a:avLst/>
          </a:prstGeom>
        </p:spPr>
        <p:txBody>
          <a:bodyPr wrap="none" fromWordArt="1">
            <a:prstTxWarp prst="textPlain">
              <a:avLst>
                <a:gd name="adj" fmla="val 50000"/>
              </a:avLst>
            </a:prstTxWarp>
          </a:bodyPr>
          <a:lstStyle/>
          <a:p>
            <a:r>
              <a:rPr lang="fa-IR"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فصل چهارم</a:t>
            </a:r>
            <a:endParaRPr lang="en-US"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154632" name="WordArt 8">
            <a:hlinkClick r:id="rId7" action="ppaction://hlinksldjump"/>
          </p:cNvPr>
          <p:cNvSpPr>
            <a:spLocks noChangeArrowheads="1" noChangeShapeType="1" noTextEdit="1"/>
          </p:cNvSpPr>
          <p:nvPr/>
        </p:nvSpPr>
        <p:spPr bwMode="auto">
          <a:xfrm>
            <a:off x="3276600" y="5181600"/>
            <a:ext cx="2743200" cy="1114425"/>
          </a:xfrm>
          <a:prstGeom prst="rect">
            <a:avLst/>
          </a:prstGeom>
        </p:spPr>
        <p:txBody>
          <a:bodyPr wrap="none" fromWordArt="1">
            <a:prstTxWarp prst="textPlain">
              <a:avLst>
                <a:gd name="adj" fmla="val 50000"/>
              </a:avLst>
            </a:prstTxWarp>
          </a:bodyPr>
          <a:lstStyle/>
          <a:p>
            <a:r>
              <a:rPr lang="fa-IR"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فصل پنجم</a:t>
            </a:r>
            <a:endParaRPr lang="en-US" sz="7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857875" cy="4953000"/>
          </a:xfrm>
          <a:prstGeom prst="rect">
            <a:avLst/>
          </a:prstGeom>
          <a:noFill/>
          <a:extLst>
            <a:ext uri="{909E8E84-426E-40DD-AFC4-6F175D3DCCD1}">
              <a14:hiddenFill xmlns:a14="http://schemas.microsoft.com/office/drawing/2010/main">
                <a:solidFill>
                  <a:srgbClr val="FFFFFF"/>
                </a:solidFill>
              </a14:hiddenFill>
            </a:ext>
          </a:extLst>
        </p:spPr>
      </p:pic>
      <p:sp>
        <p:nvSpPr>
          <p:cNvPr id="83974"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2111375"/>
            <a:ext cx="5667375" cy="3603625"/>
          </a:xfrm>
          <a:prstGeom prst="rect">
            <a:avLst/>
          </a:prstGeom>
          <a:noFill/>
          <a:extLst>
            <a:ext uri="{909E8E84-426E-40DD-AFC4-6F175D3DCCD1}">
              <a14:hiddenFill xmlns:a14="http://schemas.microsoft.com/office/drawing/2010/main">
                <a:solidFill>
                  <a:srgbClr val="FFFFFF"/>
                </a:solidFill>
              </a14:hiddenFill>
            </a:ext>
          </a:extLst>
        </p:spPr>
      </p:pic>
      <p:sp>
        <p:nvSpPr>
          <p:cNvPr id="84998"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5586413" cy="4911725"/>
          </a:xfrm>
          <a:prstGeom prst="rect">
            <a:avLst/>
          </a:prstGeom>
          <a:noFill/>
          <a:extLst>
            <a:ext uri="{909E8E84-426E-40DD-AFC4-6F175D3DCCD1}">
              <a14:hiddenFill xmlns:a14="http://schemas.microsoft.com/office/drawing/2010/main">
                <a:solidFill>
                  <a:srgbClr val="FFFFFF"/>
                </a:solidFill>
              </a14:hiddenFill>
            </a:ext>
          </a:extLst>
        </p:spPr>
      </p:pic>
      <p:sp>
        <p:nvSpPr>
          <p:cNvPr id="86022"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410325" cy="4367213"/>
          </a:xfrm>
          <a:prstGeom prst="rect">
            <a:avLst/>
          </a:prstGeom>
          <a:noFill/>
          <a:extLst>
            <a:ext uri="{909E8E84-426E-40DD-AFC4-6F175D3DCCD1}">
              <a14:hiddenFill xmlns:a14="http://schemas.microsoft.com/office/drawing/2010/main">
                <a:solidFill>
                  <a:srgbClr val="FFFFFF"/>
                </a:solidFill>
              </a14:hiddenFill>
            </a:ext>
          </a:extLst>
        </p:spPr>
      </p:pic>
      <p:sp>
        <p:nvSpPr>
          <p:cNvPr id="8704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36750"/>
            <a:ext cx="5986463" cy="4464050"/>
          </a:xfrm>
          <a:prstGeom prst="rect">
            <a:avLst/>
          </a:prstGeom>
          <a:noFill/>
          <a:extLst>
            <a:ext uri="{909E8E84-426E-40DD-AFC4-6F175D3DCCD1}">
              <a14:hiddenFill xmlns:a14="http://schemas.microsoft.com/office/drawing/2010/main">
                <a:solidFill>
                  <a:srgbClr val="FFFFFF"/>
                </a:solidFill>
              </a14:hiddenFill>
            </a:ext>
          </a:extLst>
        </p:spPr>
      </p:pic>
      <p:sp>
        <p:nvSpPr>
          <p:cNvPr id="8807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1676400" y="3108325"/>
            <a:ext cx="5937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fa-IR" sz="2000">
                <a:cs typeface="B Homa" pitchFamily="2" charset="-78"/>
              </a:rPr>
              <a:t>گرچه مساله كوتاهترين مسير ، با يك الگوريتم خوب قابل حل است، ولي مسايل فراوان ديگري در نظريه گراف ها وجود دارند كه هيچ الگوريتم خوبي براي آنها در دست نيست.</a:t>
            </a:r>
          </a:p>
        </p:txBody>
      </p:sp>
      <p:sp>
        <p:nvSpPr>
          <p:cNvPr id="89093" name="AutoShape 5">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AutoShape 6">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5" name="WordArt 7">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WordArt 5"/>
          <p:cNvSpPr>
            <a:spLocks noChangeArrowheads="1" noChangeShapeType="1" noTextEdit="1"/>
          </p:cNvSpPr>
          <p:nvPr/>
        </p:nvSpPr>
        <p:spPr bwMode="auto">
          <a:xfrm>
            <a:off x="2971800" y="457200"/>
            <a:ext cx="3333750" cy="1470025"/>
          </a:xfrm>
          <a:prstGeom prst="rect">
            <a:avLst/>
          </a:prstGeom>
        </p:spPr>
        <p:txBody>
          <a:bodyPr wrap="none" fromWordArt="1">
            <a:prstTxWarp prst="textFadeUp">
              <a:avLst>
                <a:gd name="adj" fmla="val 9991"/>
              </a:avLst>
            </a:prstTxWarp>
          </a:bodyPr>
          <a:lstStyle/>
          <a:p>
            <a:r>
              <a:rPr lang="fa-IR"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فصل دوم</a:t>
            </a:r>
            <a:endPar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90118" name="Text Box 6"/>
          <p:cNvSpPr txBox="1">
            <a:spLocks noChangeArrowheads="1"/>
          </p:cNvSpPr>
          <p:nvPr/>
        </p:nvSpPr>
        <p:spPr bwMode="auto">
          <a:xfrm>
            <a:off x="4016375" y="2265363"/>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solidFill>
                  <a:srgbClr val="CC3300"/>
                </a:solidFill>
                <a:cs typeface="B Farnaz" pitchFamily="2" charset="-78"/>
                <a:hlinkClick r:id="rId2" action="ppaction://hlinksldjump"/>
              </a:rPr>
              <a:t>درخت ها</a:t>
            </a:r>
            <a:endParaRPr lang="en-US" sz="2400">
              <a:solidFill>
                <a:srgbClr val="CC3300"/>
              </a:solidFill>
              <a:cs typeface="B Farnaz" pitchFamily="2" charset="-78"/>
            </a:endParaRPr>
          </a:p>
        </p:txBody>
      </p:sp>
      <p:sp>
        <p:nvSpPr>
          <p:cNvPr id="90119" name="Text Box 7"/>
          <p:cNvSpPr txBox="1">
            <a:spLocks noChangeArrowheads="1"/>
          </p:cNvSpPr>
          <p:nvPr/>
        </p:nvSpPr>
        <p:spPr bwMode="auto">
          <a:xfrm>
            <a:off x="3429000" y="2971800"/>
            <a:ext cx="281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rgbClr val="CC3300"/>
                </a:solidFill>
                <a:cs typeface="B Farnaz" pitchFamily="2" charset="-78"/>
                <a:hlinkClick r:id="rId3" action="ppaction://hlinksldjump"/>
              </a:rPr>
              <a:t>یال های برشی و باند ها</a:t>
            </a:r>
            <a:endParaRPr lang="en-US" sz="2400">
              <a:solidFill>
                <a:srgbClr val="CC3300"/>
              </a:solidFill>
              <a:cs typeface="B Farnaz" pitchFamily="2" charset="-78"/>
            </a:endParaRPr>
          </a:p>
        </p:txBody>
      </p:sp>
      <p:sp>
        <p:nvSpPr>
          <p:cNvPr id="90120" name="Text Box 8"/>
          <p:cNvSpPr txBox="1">
            <a:spLocks noChangeArrowheads="1"/>
          </p:cNvSpPr>
          <p:nvPr/>
        </p:nvSpPr>
        <p:spPr bwMode="auto">
          <a:xfrm>
            <a:off x="3810000" y="3886200"/>
            <a:ext cx="194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rgbClr val="CC3300"/>
                </a:solidFill>
                <a:cs typeface="B Farnaz" pitchFamily="2" charset="-78"/>
                <a:hlinkClick r:id="rId4" action="ppaction://hlinksldjump"/>
              </a:rPr>
              <a:t>راس های پرشی</a:t>
            </a:r>
            <a:endParaRPr lang="en-US" sz="2400">
              <a:solidFill>
                <a:srgbClr val="CC3300"/>
              </a:solidFill>
              <a:cs typeface="B Farnaz" pitchFamily="2" charset="-78"/>
            </a:endParaRPr>
          </a:p>
        </p:txBody>
      </p:sp>
      <p:sp>
        <p:nvSpPr>
          <p:cNvPr id="90121" name="Rectangle 9"/>
          <p:cNvSpPr>
            <a:spLocks noChangeArrowheads="1"/>
          </p:cNvSpPr>
          <p:nvPr/>
        </p:nvSpPr>
        <p:spPr bwMode="auto">
          <a:xfrm>
            <a:off x="3452813" y="5257800"/>
            <a:ext cx="241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solidFill>
                  <a:srgbClr val="CC3300"/>
                </a:solidFill>
                <a:cs typeface="B Farnaz" pitchFamily="2" charset="-78"/>
                <a:hlinkClick r:id="rId5" action="ppaction://hlinksldjump"/>
              </a:rPr>
              <a:t>مساله ارتباطي دهي</a:t>
            </a:r>
            <a:endParaRPr lang="en-US" sz="2400">
              <a:solidFill>
                <a:srgbClr val="CC3300"/>
              </a:solidFill>
              <a:cs typeface="B Farnaz" pitchFamily="2" charset="-78"/>
            </a:endParaRPr>
          </a:p>
        </p:txBody>
      </p:sp>
      <p:sp>
        <p:nvSpPr>
          <p:cNvPr id="90122" name="Text Box 10"/>
          <p:cNvSpPr txBox="1">
            <a:spLocks noChangeArrowheads="1"/>
          </p:cNvSpPr>
          <p:nvPr/>
        </p:nvSpPr>
        <p:spPr bwMode="auto">
          <a:xfrm>
            <a:off x="4005263" y="4618038"/>
            <a:ext cx="142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400">
                <a:cs typeface="B Elham" pitchFamily="2" charset="-78"/>
                <a:hlinkClick r:id="rId6" action="ppaction://hlinksldjump"/>
              </a:rPr>
              <a:t>فرمول کیلی</a:t>
            </a:r>
            <a:endParaRPr lang="en-US" sz="2400">
              <a:cs typeface="B Elham" pitchFamily="2" charset="-78"/>
            </a:endParaRPr>
          </a:p>
        </p:txBody>
      </p:sp>
      <p:sp>
        <p:nvSpPr>
          <p:cNvPr id="90123" name="AutoShape 11">
            <a:hlinkClick r:id="rId7"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AutoShape 7"/>
          <p:cNvSpPr>
            <a:spLocks noChangeArrowheads="1"/>
          </p:cNvSpPr>
          <p:nvPr/>
        </p:nvSpPr>
        <p:spPr bwMode="auto">
          <a:xfrm rot="199644">
            <a:off x="6477000" y="609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867400" cy="3673475"/>
          </a:xfrm>
          <a:prstGeom prst="rect">
            <a:avLst/>
          </a:prstGeom>
          <a:noFill/>
          <a:extLst>
            <a:ext uri="{909E8E84-426E-40DD-AFC4-6F175D3DCCD1}">
              <a14:hiddenFill xmlns:a14="http://schemas.microsoft.com/office/drawing/2010/main">
                <a:solidFill>
                  <a:srgbClr val="FFFFFF"/>
                </a:solidFill>
              </a14:hiddenFill>
            </a:ext>
          </a:extLst>
        </p:spPr>
      </p:pic>
      <p:sp>
        <p:nvSpPr>
          <p:cNvPr id="91141" name="Text Box 5"/>
          <p:cNvSpPr txBox="1">
            <a:spLocks noChangeArrowheads="1"/>
          </p:cNvSpPr>
          <p:nvPr/>
        </p:nvSpPr>
        <p:spPr bwMode="auto">
          <a:xfrm>
            <a:off x="6858000" y="8382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درخت ها</a:t>
            </a:r>
            <a:endParaRPr lang="en-US" sz="2400">
              <a:solidFill>
                <a:schemeClr val="hlink"/>
              </a:solidFill>
              <a:cs typeface="B Farnaz" pitchFamily="2" charset="-78"/>
            </a:endParaRPr>
          </a:p>
        </p:txBody>
      </p:sp>
      <p:sp>
        <p:nvSpPr>
          <p:cNvPr id="91145" name="Text Box 9"/>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92313"/>
            <a:ext cx="5834063" cy="3875087"/>
          </a:xfrm>
          <a:prstGeom prst="rect">
            <a:avLst/>
          </a:prstGeom>
          <a:noFill/>
          <a:extLst>
            <a:ext uri="{909E8E84-426E-40DD-AFC4-6F175D3DCCD1}">
              <a14:hiddenFill xmlns:a14="http://schemas.microsoft.com/office/drawing/2010/main">
                <a:solidFill>
                  <a:srgbClr val="FFFFFF"/>
                </a:solidFill>
              </a14:hiddenFill>
            </a:ext>
          </a:extLst>
        </p:spPr>
      </p:pic>
      <p:sp>
        <p:nvSpPr>
          <p:cNvPr id="92168"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972175" cy="4608513"/>
          </a:xfrm>
          <a:prstGeom prst="rect">
            <a:avLst/>
          </a:prstGeom>
          <a:noFill/>
          <a:extLst>
            <a:ext uri="{909E8E84-426E-40DD-AFC4-6F175D3DCCD1}">
              <a14:hiddenFill xmlns:a14="http://schemas.microsoft.com/office/drawing/2010/main">
                <a:solidFill>
                  <a:srgbClr val="FFFFFF"/>
                </a:solidFill>
              </a14:hiddenFill>
            </a:ext>
          </a:extLst>
        </p:spPr>
      </p:pic>
      <p:sp>
        <p:nvSpPr>
          <p:cNvPr id="93189"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2" name="WordArt 8">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WordArt 4"/>
          <p:cNvSpPr>
            <a:spLocks noChangeArrowheads="1" noChangeShapeType="1" noTextEdit="1"/>
          </p:cNvSpPr>
          <p:nvPr/>
        </p:nvSpPr>
        <p:spPr bwMode="auto">
          <a:xfrm>
            <a:off x="3124200" y="228600"/>
            <a:ext cx="3113088" cy="1692275"/>
          </a:xfrm>
          <a:prstGeom prst="rect">
            <a:avLst/>
          </a:prstGeom>
        </p:spPr>
        <p:txBody>
          <a:bodyPr wrap="none" fromWordArt="1">
            <a:prstTxWarp prst="textFadeUp">
              <a:avLst>
                <a:gd name="adj" fmla="val 9991"/>
              </a:avLst>
            </a:prstTxWarp>
          </a:bodyPr>
          <a:lstStyle/>
          <a:p>
            <a:r>
              <a:rPr lang="fa-IR"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فصل اول</a:t>
            </a:r>
            <a:endPar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149509" name="Rectangle 5"/>
          <p:cNvSpPr>
            <a:spLocks noChangeArrowheads="1"/>
          </p:cNvSpPr>
          <p:nvPr/>
        </p:nvSpPr>
        <p:spPr bwMode="auto">
          <a:xfrm>
            <a:off x="3733800" y="6597650"/>
            <a:ext cx="195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a:tabLst>
                <a:tab pos="5387975" algn="l"/>
              </a:tabLst>
              <a:defRPr>
                <a:solidFill>
                  <a:schemeClr val="tx1"/>
                </a:solidFill>
                <a:latin typeface="Arial" panose="020B0604020202020204" pitchFamily="34" charset="0"/>
                <a:cs typeface="Arial" panose="020B0604020202020204" pitchFamily="34" charset="0"/>
              </a:defRPr>
            </a:lvl1pPr>
            <a:lvl2pPr algn="r">
              <a:tabLst>
                <a:tab pos="5387975" algn="l"/>
              </a:tabLst>
              <a:defRPr>
                <a:solidFill>
                  <a:schemeClr val="tx1"/>
                </a:solidFill>
                <a:latin typeface="Arial" panose="020B0604020202020204" pitchFamily="34" charset="0"/>
                <a:cs typeface="Arial" panose="020B0604020202020204" pitchFamily="34" charset="0"/>
              </a:defRPr>
            </a:lvl2pPr>
            <a:lvl3pPr algn="r">
              <a:tabLst>
                <a:tab pos="5387975" algn="l"/>
              </a:tabLst>
              <a:defRPr>
                <a:solidFill>
                  <a:schemeClr val="tx1"/>
                </a:solidFill>
                <a:latin typeface="Arial" panose="020B0604020202020204" pitchFamily="34" charset="0"/>
                <a:cs typeface="Arial" panose="020B0604020202020204" pitchFamily="34" charset="0"/>
              </a:defRPr>
            </a:lvl3pPr>
            <a:lvl4pPr algn="r">
              <a:tabLst>
                <a:tab pos="5387975" algn="l"/>
              </a:tabLst>
              <a:defRPr>
                <a:solidFill>
                  <a:schemeClr val="tx1"/>
                </a:solidFill>
                <a:latin typeface="Arial" panose="020B0604020202020204" pitchFamily="34" charset="0"/>
                <a:cs typeface="Arial" panose="020B0604020202020204" pitchFamily="34" charset="0"/>
              </a:defRPr>
            </a:lvl4pPr>
            <a:lvl5pPr algn="r">
              <a:tabLst>
                <a:tab pos="5387975" algn="l"/>
              </a:tabLst>
              <a:defRPr>
                <a:solidFill>
                  <a:schemeClr val="tx1"/>
                </a:solidFill>
                <a:latin typeface="Arial" panose="020B0604020202020204" pitchFamily="34" charset="0"/>
                <a:cs typeface="Arial" panose="020B0604020202020204" pitchFamily="34" charset="0"/>
              </a:defRPr>
            </a:lvl5pPr>
            <a:lvl6pPr algn="r" rtl="1" fontAlgn="base">
              <a:spcBef>
                <a:spcPct val="0"/>
              </a:spcBef>
              <a:spcAft>
                <a:spcPct val="0"/>
              </a:spcAft>
              <a:tabLst>
                <a:tab pos="5387975" algn="l"/>
              </a:tabLst>
              <a:defRPr>
                <a:solidFill>
                  <a:schemeClr val="tx1"/>
                </a:solidFill>
                <a:latin typeface="Arial" panose="020B0604020202020204" pitchFamily="34" charset="0"/>
                <a:cs typeface="Arial" panose="020B0604020202020204" pitchFamily="34" charset="0"/>
              </a:defRPr>
            </a:lvl6pPr>
            <a:lvl7pPr algn="r" rtl="1" fontAlgn="base">
              <a:spcBef>
                <a:spcPct val="0"/>
              </a:spcBef>
              <a:spcAft>
                <a:spcPct val="0"/>
              </a:spcAft>
              <a:tabLst>
                <a:tab pos="5387975" algn="l"/>
              </a:tabLst>
              <a:defRPr>
                <a:solidFill>
                  <a:schemeClr val="tx1"/>
                </a:solidFill>
                <a:latin typeface="Arial" panose="020B0604020202020204" pitchFamily="34" charset="0"/>
                <a:cs typeface="Arial" panose="020B0604020202020204" pitchFamily="34" charset="0"/>
              </a:defRPr>
            </a:lvl7pPr>
            <a:lvl8pPr algn="r" rtl="1" fontAlgn="base">
              <a:spcBef>
                <a:spcPct val="0"/>
              </a:spcBef>
              <a:spcAft>
                <a:spcPct val="0"/>
              </a:spcAft>
              <a:tabLst>
                <a:tab pos="5387975" algn="l"/>
              </a:tabLst>
              <a:defRPr>
                <a:solidFill>
                  <a:schemeClr val="tx1"/>
                </a:solidFill>
                <a:latin typeface="Arial" panose="020B0604020202020204" pitchFamily="34" charset="0"/>
                <a:cs typeface="Arial" panose="020B0604020202020204" pitchFamily="34" charset="0"/>
              </a:defRPr>
            </a:lvl8pPr>
            <a:lvl9pPr algn="r" rtl="1" fontAlgn="base">
              <a:spcBef>
                <a:spcPct val="0"/>
              </a:spcBef>
              <a:spcAft>
                <a:spcPct val="0"/>
              </a:spcAft>
              <a:tabLst>
                <a:tab pos="5387975" algn="l"/>
              </a:tabLst>
              <a:defRPr>
                <a:solidFill>
                  <a:schemeClr val="tx1"/>
                </a:solidFill>
                <a:latin typeface="Arial" panose="020B0604020202020204" pitchFamily="34" charset="0"/>
                <a:cs typeface="Arial" panose="020B0604020202020204" pitchFamily="34" charset="0"/>
              </a:defRPr>
            </a:lvl9pPr>
          </a:lstStyle>
          <a:p>
            <a:pPr algn="ctr"/>
            <a:r>
              <a:rPr lang="fa-IR" sz="1600">
                <a:solidFill>
                  <a:srgbClr val="CC3300"/>
                </a:solidFill>
                <a:latin typeface="Tahoma" panose="020B0604030504040204" pitchFamily="34" charset="0"/>
                <a:cs typeface="B Farnaz" pitchFamily="2" charset="-78"/>
                <a:hlinkClick r:id="rId2" action="ppaction://hlinksldjump"/>
              </a:rPr>
              <a:t>مساله كوتاه ترين مسير</a:t>
            </a:r>
            <a:endParaRPr lang="fa-IR" sz="1600">
              <a:solidFill>
                <a:srgbClr val="CC3300"/>
              </a:solidFill>
              <a:latin typeface="Tahoma" panose="020B0604030504040204" pitchFamily="34" charset="0"/>
              <a:cs typeface="B Farnaz" pitchFamily="2" charset="-78"/>
            </a:endParaRPr>
          </a:p>
        </p:txBody>
      </p:sp>
      <p:sp>
        <p:nvSpPr>
          <p:cNvPr id="149510" name="Rectangle 6"/>
          <p:cNvSpPr>
            <a:spLocks noChangeArrowheads="1"/>
          </p:cNvSpPr>
          <p:nvPr/>
        </p:nvSpPr>
        <p:spPr bwMode="auto">
          <a:xfrm>
            <a:off x="4343400" y="2193925"/>
            <a:ext cx="74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 action="ppaction://hlinkshowjump?jump=nextslide"/>
              </a:rPr>
              <a:t>مقدمه</a:t>
            </a:r>
            <a:endParaRPr lang="en-US" sz="1600">
              <a:solidFill>
                <a:srgbClr val="CC3300"/>
              </a:solidFill>
              <a:cs typeface="B Farnaz" pitchFamily="2" charset="-78"/>
            </a:endParaRPr>
          </a:p>
        </p:txBody>
      </p:sp>
      <p:sp>
        <p:nvSpPr>
          <p:cNvPr id="149511" name="Rectangle 7"/>
          <p:cNvSpPr>
            <a:spLocks noChangeArrowheads="1"/>
          </p:cNvSpPr>
          <p:nvPr/>
        </p:nvSpPr>
        <p:spPr bwMode="auto">
          <a:xfrm>
            <a:off x="3849688" y="2727325"/>
            <a:ext cx="165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rId3" action="ppaction://hlinksldjump"/>
              </a:rPr>
              <a:t>آشنايي با گراف</a:t>
            </a:r>
            <a:endParaRPr lang="en-US" sz="1600">
              <a:solidFill>
                <a:srgbClr val="CC3300"/>
              </a:solidFill>
              <a:cs typeface="B Farnaz" pitchFamily="2" charset="-78"/>
            </a:endParaRPr>
          </a:p>
        </p:txBody>
      </p:sp>
      <p:sp>
        <p:nvSpPr>
          <p:cNvPr id="149512" name="Rectangle 8"/>
          <p:cNvSpPr>
            <a:spLocks noChangeArrowheads="1"/>
          </p:cNvSpPr>
          <p:nvPr/>
        </p:nvSpPr>
        <p:spPr bwMode="auto">
          <a:xfrm>
            <a:off x="3616325" y="3336925"/>
            <a:ext cx="205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rId4" action="ppaction://hlinksldjump"/>
              </a:rPr>
              <a:t>يك ريختي گراف ها</a:t>
            </a:r>
            <a:endParaRPr lang="en-US" sz="1600">
              <a:solidFill>
                <a:srgbClr val="CC3300"/>
              </a:solidFill>
              <a:cs typeface="B Farnaz" pitchFamily="2" charset="-78"/>
            </a:endParaRPr>
          </a:p>
        </p:txBody>
      </p:sp>
      <p:sp>
        <p:nvSpPr>
          <p:cNvPr id="149513" name="Rectangle 9"/>
          <p:cNvSpPr>
            <a:spLocks noChangeArrowheads="1"/>
          </p:cNvSpPr>
          <p:nvPr/>
        </p:nvSpPr>
        <p:spPr bwMode="auto">
          <a:xfrm>
            <a:off x="3365500" y="3946525"/>
            <a:ext cx="2530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rId5" action="ppaction://hlinksldjump"/>
              </a:rPr>
              <a:t>ماتريس وقوع . مجاورت</a:t>
            </a:r>
            <a:endParaRPr lang="en-US" sz="1600">
              <a:solidFill>
                <a:srgbClr val="CC3300"/>
              </a:solidFill>
              <a:cs typeface="B Farnaz" pitchFamily="2" charset="-78"/>
            </a:endParaRPr>
          </a:p>
        </p:txBody>
      </p:sp>
      <p:sp>
        <p:nvSpPr>
          <p:cNvPr id="149514" name="Rectangle 10"/>
          <p:cNvSpPr>
            <a:spLocks noChangeArrowheads="1"/>
          </p:cNvSpPr>
          <p:nvPr/>
        </p:nvSpPr>
        <p:spPr bwMode="auto">
          <a:xfrm>
            <a:off x="4008438" y="4632325"/>
            <a:ext cx="1477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rId6" action="ppaction://hlinksldjump"/>
              </a:rPr>
              <a:t>زير گراف ها</a:t>
            </a:r>
            <a:endParaRPr lang="en-US" sz="1600">
              <a:solidFill>
                <a:srgbClr val="CC3300"/>
              </a:solidFill>
              <a:cs typeface="B Farnaz" pitchFamily="2" charset="-78"/>
            </a:endParaRPr>
          </a:p>
        </p:txBody>
      </p:sp>
      <p:sp>
        <p:nvSpPr>
          <p:cNvPr id="149515" name="Rectangle 11"/>
          <p:cNvSpPr>
            <a:spLocks noChangeArrowheads="1"/>
          </p:cNvSpPr>
          <p:nvPr/>
        </p:nvSpPr>
        <p:spPr bwMode="auto">
          <a:xfrm>
            <a:off x="3584575" y="4953000"/>
            <a:ext cx="2206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600">
              <a:solidFill>
                <a:srgbClr val="CC3300"/>
              </a:solidFill>
              <a:cs typeface="B Farnaz" pitchFamily="2" charset="-78"/>
            </a:endParaRPr>
          </a:p>
          <a:p>
            <a:r>
              <a:rPr lang="fa-IR" sz="1600">
                <a:solidFill>
                  <a:srgbClr val="CC3300"/>
                </a:solidFill>
                <a:cs typeface="B Farnaz" pitchFamily="2" charset="-78"/>
                <a:hlinkClick r:id="rId7" action="ppaction://hlinksldjump"/>
              </a:rPr>
              <a:t>درجه راس ها</a:t>
            </a:r>
            <a:endParaRPr lang="en-US" sz="1600">
              <a:solidFill>
                <a:srgbClr val="CC3300"/>
              </a:solidFill>
              <a:cs typeface="B Farnaz" pitchFamily="2" charset="-78"/>
            </a:endParaRPr>
          </a:p>
        </p:txBody>
      </p:sp>
      <p:sp>
        <p:nvSpPr>
          <p:cNvPr id="149516" name="Rectangle 12"/>
          <p:cNvSpPr>
            <a:spLocks noChangeArrowheads="1"/>
          </p:cNvSpPr>
          <p:nvPr/>
        </p:nvSpPr>
        <p:spPr bwMode="auto">
          <a:xfrm>
            <a:off x="4233863" y="5775325"/>
            <a:ext cx="903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1600">
                <a:solidFill>
                  <a:srgbClr val="CC3300"/>
                </a:solidFill>
                <a:cs typeface="B Farnaz" pitchFamily="2" charset="-78"/>
                <a:hlinkClick r:id="rId8" action="ppaction://hlinksldjump"/>
              </a:rPr>
              <a:t>مسيرها</a:t>
            </a:r>
            <a:endParaRPr lang="en-US" sz="1600">
              <a:solidFill>
                <a:srgbClr val="CC3300"/>
              </a:solidFill>
              <a:cs typeface="B Farnaz" pitchFamily="2" charset="-78"/>
            </a:endParaRPr>
          </a:p>
        </p:txBody>
      </p:sp>
      <p:sp>
        <p:nvSpPr>
          <p:cNvPr id="149517" name="Text Box 13"/>
          <p:cNvSpPr txBox="1">
            <a:spLocks noChangeArrowheads="1"/>
          </p:cNvSpPr>
          <p:nvPr/>
        </p:nvSpPr>
        <p:spPr bwMode="auto">
          <a:xfrm>
            <a:off x="4343400" y="6172200"/>
            <a:ext cx="620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1400">
                <a:cs typeface="B Farnaz" pitchFamily="2" charset="-78"/>
                <a:hlinkClick r:id="rId9" action="ppaction://hlinksldjump"/>
              </a:rPr>
              <a:t>دور ها</a:t>
            </a:r>
            <a:endParaRPr lang="en-US" sz="1400">
              <a:cs typeface="B Farnaz" pitchFamily="2" charset="-78"/>
            </a:endParaRPr>
          </a:p>
        </p:txBody>
      </p:sp>
      <p:sp>
        <p:nvSpPr>
          <p:cNvPr id="149518" name="AutoShape 14">
            <a:hlinkClick r:id="rId10"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AutoShape 6"/>
          <p:cNvSpPr>
            <a:spLocks noChangeArrowheads="1"/>
          </p:cNvSpPr>
          <p:nvPr/>
        </p:nvSpPr>
        <p:spPr bwMode="auto">
          <a:xfrm rot="199644">
            <a:off x="4573588" y="554038"/>
            <a:ext cx="3886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95463"/>
            <a:ext cx="5410200" cy="4832350"/>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5"/>
          <p:cNvSpPr txBox="1">
            <a:spLocks noChangeArrowheads="1"/>
          </p:cNvSpPr>
          <p:nvPr/>
        </p:nvSpPr>
        <p:spPr bwMode="auto">
          <a:xfrm>
            <a:off x="4900613" y="698500"/>
            <a:ext cx="281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یال های برشی و باند ها</a:t>
            </a:r>
            <a:endParaRPr lang="en-US" sz="2400">
              <a:solidFill>
                <a:schemeClr val="hlink"/>
              </a:solidFill>
              <a:cs typeface="B Farnaz" pitchFamily="2" charset="-78"/>
            </a:endParaRPr>
          </a:p>
        </p:txBody>
      </p:sp>
      <p:sp>
        <p:nvSpPr>
          <p:cNvPr id="9421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71800"/>
            <a:ext cx="6657975" cy="2201863"/>
          </a:xfrm>
          <a:prstGeom prst="rect">
            <a:avLst/>
          </a:prstGeom>
          <a:noFill/>
          <a:extLst>
            <a:ext uri="{909E8E84-426E-40DD-AFC4-6F175D3DCCD1}">
              <a14:hiddenFill xmlns:a14="http://schemas.microsoft.com/office/drawing/2010/main">
                <a:solidFill>
                  <a:srgbClr val="FFFFFF"/>
                </a:solidFill>
              </a14:hiddenFill>
            </a:ext>
          </a:extLst>
        </p:spPr>
      </p:pic>
      <p:sp>
        <p:nvSpPr>
          <p:cNvPr id="95238"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791200" cy="2501900"/>
          </a:xfrm>
          <a:prstGeom prst="rect">
            <a:avLst/>
          </a:prstGeom>
          <a:noFill/>
          <a:extLst>
            <a:ext uri="{909E8E84-426E-40DD-AFC4-6F175D3DCCD1}">
              <a14:hiddenFill xmlns:a14="http://schemas.microsoft.com/office/drawing/2010/main">
                <a:solidFill>
                  <a:srgbClr val="FFFFFF"/>
                </a:solidFill>
              </a14:hiddenFill>
            </a:ext>
          </a:extLst>
        </p:spPr>
      </p:pic>
      <p:sp>
        <p:nvSpPr>
          <p:cNvPr id="96261"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AutoShape 6"/>
          <p:cNvSpPr>
            <a:spLocks noChangeArrowheads="1"/>
          </p:cNvSpPr>
          <p:nvPr/>
        </p:nvSpPr>
        <p:spPr bwMode="auto">
          <a:xfrm rot="199644">
            <a:off x="6018213" y="827088"/>
            <a:ext cx="25908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4" name="Text Box 4"/>
          <p:cNvSpPr txBox="1">
            <a:spLocks noChangeArrowheads="1"/>
          </p:cNvSpPr>
          <p:nvPr/>
        </p:nvSpPr>
        <p:spPr bwMode="auto">
          <a:xfrm>
            <a:off x="6324600" y="990600"/>
            <a:ext cx="194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راس های پرشی</a:t>
            </a:r>
            <a:endParaRPr lang="en-US" sz="2400">
              <a:solidFill>
                <a:schemeClr val="hlink"/>
              </a:solidFill>
              <a:cs typeface="B Farnaz" pitchFamily="2" charset="-78"/>
            </a:endParaRP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74850"/>
            <a:ext cx="5462588" cy="4425950"/>
          </a:xfrm>
          <a:prstGeom prst="rect">
            <a:avLst/>
          </a:prstGeom>
          <a:noFill/>
          <a:extLst>
            <a:ext uri="{909E8E84-426E-40DD-AFC4-6F175D3DCCD1}">
              <a14:hiddenFill xmlns:a14="http://schemas.microsoft.com/office/drawing/2010/main">
                <a:solidFill>
                  <a:srgbClr val="FFFFFF"/>
                </a:solidFill>
              </a14:hiddenFill>
            </a:ext>
          </a:extLst>
        </p:spPr>
      </p:pic>
      <p:sp>
        <p:nvSpPr>
          <p:cNvPr id="97287" name="AutoShape 7">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8" name="WordArt 8">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AutoShape 6"/>
          <p:cNvSpPr>
            <a:spLocks noChangeArrowheads="1"/>
          </p:cNvSpPr>
          <p:nvPr/>
        </p:nvSpPr>
        <p:spPr bwMode="auto">
          <a:xfrm rot="199644">
            <a:off x="6477000" y="609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8" name="Text Box 4"/>
          <p:cNvSpPr txBox="1">
            <a:spLocks noChangeArrowheads="1"/>
          </p:cNvSpPr>
          <p:nvPr/>
        </p:nvSpPr>
        <p:spPr bwMode="auto">
          <a:xfrm>
            <a:off x="6705600" y="762000"/>
            <a:ext cx="146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فرمول کیلی</a:t>
            </a:r>
            <a:endParaRPr lang="en-US" sz="2400">
              <a:solidFill>
                <a:schemeClr val="hlink"/>
              </a:solidFill>
              <a:cs typeface="B Farnaz" pitchFamily="2" charset="-78"/>
            </a:endParaRPr>
          </a:p>
        </p:txBody>
      </p:sp>
      <p:pic>
        <p:nvPicPr>
          <p:cNvPr id="983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6400800" cy="3933825"/>
          </a:xfrm>
          <a:prstGeom prst="rect">
            <a:avLst/>
          </a:prstGeom>
          <a:noFill/>
          <a:extLst>
            <a:ext uri="{909E8E84-426E-40DD-AFC4-6F175D3DCCD1}">
              <a14:hiddenFill xmlns:a14="http://schemas.microsoft.com/office/drawing/2010/main">
                <a:solidFill>
                  <a:srgbClr val="FFFFFF"/>
                </a:solidFill>
              </a14:hiddenFill>
            </a:ext>
          </a:extLst>
        </p:spPr>
      </p:pic>
      <p:sp>
        <p:nvSpPr>
          <p:cNvPr id="98312"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396038" cy="4024313"/>
          </a:xfrm>
          <a:prstGeom prst="rect">
            <a:avLst/>
          </a:prstGeom>
          <a:noFill/>
          <a:extLst>
            <a:ext uri="{909E8E84-426E-40DD-AFC4-6F175D3DCCD1}">
              <a14:hiddenFill xmlns:a14="http://schemas.microsoft.com/office/drawing/2010/main">
                <a:solidFill>
                  <a:srgbClr val="FFFFFF"/>
                </a:solidFill>
              </a14:hiddenFill>
            </a:ext>
          </a:extLst>
        </p:spPr>
      </p:pic>
      <p:sp>
        <p:nvSpPr>
          <p:cNvPr id="99333"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3" name="AutoShape 11"/>
          <p:cNvSpPr>
            <a:spLocks noChangeArrowheads="1"/>
          </p:cNvSpPr>
          <p:nvPr/>
        </p:nvSpPr>
        <p:spPr bwMode="auto">
          <a:xfrm rot="199644">
            <a:off x="5791200" y="4572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6" name="Rectangle 4"/>
          <p:cNvSpPr>
            <a:spLocks noChangeArrowheads="1"/>
          </p:cNvSpPr>
          <p:nvPr/>
        </p:nvSpPr>
        <p:spPr bwMode="auto">
          <a:xfrm>
            <a:off x="4191000" y="685800"/>
            <a:ext cx="4953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a-IR" sz="2800" b="1">
                <a:solidFill>
                  <a:schemeClr val="hlink"/>
                </a:solidFill>
                <a:cs typeface="B Farnaz" pitchFamily="2" charset="-78"/>
              </a:rPr>
              <a:t>كاربرد ها</a:t>
            </a:r>
            <a:r>
              <a:rPr lang="fa-IR" b="1">
                <a:solidFill>
                  <a:schemeClr val="hlink"/>
                </a:solidFill>
              </a:rPr>
              <a:t>:</a:t>
            </a:r>
            <a:endParaRPr lang="en-US">
              <a:solidFill>
                <a:schemeClr val="hlink"/>
              </a:solidFill>
            </a:endParaRPr>
          </a:p>
          <a:p>
            <a:r>
              <a:rPr lang="fa-IR" b="1">
                <a:cs typeface="B Farnaz" pitchFamily="2" charset="-78"/>
              </a:rPr>
              <a:t>                                                            </a:t>
            </a:r>
            <a:r>
              <a:rPr lang="fa-IR" b="1">
                <a:cs typeface="B Yekan" pitchFamily="2" charset="-78"/>
              </a:rPr>
              <a:t>مساله ارتباطي دهي</a:t>
            </a:r>
          </a:p>
        </p:txBody>
      </p:sp>
      <p:pic>
        <p:nvPicPr>
          <p:cNvPr id="1003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6400800" cy="3479800"/>
          </a:xfrm>
          <a:prstGeom prst="rect">
            <a:avLst/>
          </a:prstGeom>
          <a:noFill/>
          <a:extLst>
            <a:ext uri="{909E8E84-426E-40DD-AFC4-6F175D3DCCD1}">
              <a14:hiddenFill xmlns:a14="http://schemas.microsoft.com/office/drawing/2010/main">
                <a:solidFill>
                  <a:srgbClr val="FFFFFF"/>
                </a:solidFill>
              </a14:hiddenFill>
            </a:ext>
          </a:extLst>
        </p:spPr>
      </p:pic>
      <p:sp>
        <p:nvSpPr>
          <p:cNvPr id="100365" name="Text Box 13"/>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0" y="2682875"/>
            <a:ext cx="8077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در ادامه با ارائه يك الگوريتم خوب براي يافتن درخت بهينه در يك گراف همبند وزندار غير بديهي ، به مساله ارتباط دهي پاسخ خواهيم داد.</a:t>
            </a:r>
            <a:endParaRPr lang="en-US">
              <a:cs typeface="B Homa" pitchFamily="2" charset="-78"/>
            </a:endParaRPr>
          </a:p>
          <a:p>
            <a:pPr algn="r"/>
            <a:r>
              <a:rPr lang="fa-IR">
                <a:cs typeface="B Homa" pitchFamily="2" charset="-78"/>
              </a:rPr>
              <a:t>ابتدا حالتي را در نظر بگيريد كه وزن تمام يال ها ، برابر با يك باشد. در اين صورت درخت بهينه ، يك درخت فراگير با كمترين يال هاي ممكن خواهد بود. ولي از آن جايي كه تمام درخت هاي فراگير يك گراف، تعداد يال هاي مساوي دارد در اين حالت خاص كافي است تنها يكي از درخت هاي فراگير گراف را بسازيم.</a:t>
            </a:r>
            <a:endParaRPr lang="en-US">
              <a:cs typeface="B Homa" pitchFamily="2" charset="-78"/>
            </a:endParaRPr>
          </a:p>
          <a:p>
            <a:pPr rtl="0" eaLnBrk="0" hangingPunct="0"/>
            <a:endParaRPr lang="en-US">
              <a:latin typeface="Arial" panose="020B0604020202020204" pitchFamily="34" charset="0"/>
            </a:endParaRPr>
          </a:p>
        </p:txBody>
      </p:sp>
      <p:sp>
        <p:nvSpPr>
          <p:cNvPr id="101382"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6472238" cy="3308350"/>
          </a:xfrm>
          <a:prstGeom prst="rect">
            <a:avLst/>
          </a:prstGeom>
          <a:noFill/>
          <a:extLst>
            <a:ext uri="{909E8E84-426E-40DD-AFC4-6F175D3DCCD1}">
              <a14:hiddenFill xmlns:a14="http://schemas.microsoft.com/office/drawing/2010/main">
                <a:solidFill>
                  <a:srgbClr val="FFFFFF"/>
                </a:solidFill>
              </a14:hiddenFill>
            </a:ext>
          </a:extLst>
        </p:spPr>
      </p:pic>
      <p:sp>
        <p:nvSpPr>
          <p:cNvPr id="102405"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6"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WordArt 5"/>
          <p:cNvSpPr>
            <a:spLocks noChangeArrowheads="1" noChangeShapeType="1" noTextEdit="1"/>
          </p:cNvSpPr>
          <p:nvPr/>
        </p:nvSpPr>
        <p:spPr bwMode="auto">
          <a:xfrm>
            <a:off x="3733800" y="533400"/>
            <a:ext cx="2146300" cy="1470025"/>
          </a:xfrm>
          <a:prstGeom prst="rect">
            <a:avLst/>
          </a:prstGeom>
        </p:spPr>
        <p:txBody>
          <a:bodyPr wrap="none" fromWordArt="1">
            <a:prstTxWarp prst="textFadeUp">
              <a:avLst>
                <a:gd name="adj" fmla="val 9991"/>
              </a:avLst>
            </a:prstTxWarp>
          </a:bodyPr>
          <a:lstStyle/>
          <a:p>
            <a:r>
              <a:rPr lang="fa-IR"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فصل سوم</a:t>
            </a:r>
            <a:endPar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103430" name="Text Box 6"/>
          <p:cNvSpPr txBox="1">
            <a:spLocks noChangeArrowheads="1"/>
          </p:cNvSpPr>
          <p:nvPr/>
        </p:nvSpPr>
        <p:spPr bwMode="auto">
          <a:xfrm>
            <a:off x="4349750" y="2330450"/>
            <a:ext cx="85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2" action="ppaction://hlinksldjump"/>
              </a:rPr>
              <a:t>همبندی</a:t>
            </a:r>
            <a:endParaRPr lang="en-US" sz="2000">
              <a:solidFill>
                <a:srgbClr val="CC3300"/>
              </a:solidFill>
              <a:cs typeface="B Elham" pitchFamily="2" charset="-78"/>
            </a:endParaRPr>
          </a:p>
        </p:txBody>
      </p:sp>
      <p:sp>
        <p:nvSpPr>
          <p:cNvPr id="103431" name="Text Box 7"/>
          <p:cNvSpPr txBox="1">
            <a:spLocks noChangeArrowheads="1"/>
          </p:cNvSpPr>
          <p:nvPr/>
        </p:nvSpPr>
        <p:spPr bwMode="auto">
          <a:xfrm>
            <a:off x="4202113" y="3019425"/>
            <a:ext cx="998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3" action="ppaction://hlinksldjump"/>
              </a:rPr>
              <a:t>کاربرد ها</a:t>
            </a:r>
            <a:endParaRPr lang="en-US" sz="2000">
              <a:solidFill>
                <a:srgbClr val="CC3300"/>
              </a:solidFill>
              <a:cs typeface="B Elham" pitchFamily="2" charset="-78"/>
            </a:endParaRPr>
          </a:p>
        </p:txBody>
      </p:sp>
      <p:sp>
        <p:nvSpPr>
          <p:cNvPr id="103432" name="Text Box 8"/>
          <p:cNvSpPr txBox="1">
            <a:spLocks noChangeArrowheads="1"/>
          </p:cNvSpPr>
          <p:nvPr/>
        </p:nvSpPr>
        <p:spPr bwMode="auto">
          <a:xfrm>
            <a:off x="3692525" y="5762625"/>
            <a:ext cx="2332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4" action="ppaction://hlinksldjump"/>
              </a:rPr>
              <a:t>مسئله فروشنده دوره گرد</a:t>
            </a:r>
            <a:endParaRPr lang="en-US" sz="2000">
              <a:solidFill>
                <a:srgbClr val="CC3300"/>
              </a:solidFill>
              <a:cs typeface="B Elham" pitchFamily="2" charset="-78"/>
            </a:endParaRPr>
          </a:p>
        </p:txBody>
      </p:sp>
      <p:sp>
        <p:nvSpPr>
          <p:cNvPr id="103433" name="Text Box 9"/>
          <p:cNvSpPr txBox="1">
            <a:spLocks noChangeArrowheads="1"/>
          </p:cNvSpPr>
          <p:nvPr/>
        </p:nvSpPr>
        <p:spPr bwMode="auto">
          <a:xfrm>
            <a:off x="4029075" y="3744913"/>
            <a:ext cx="140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cs typeface="B Elham" pitchFamily="2" charset="-78"/>
                <a:hlinkClick r:id="rId5" action="ppaction://hlinksldjump"/>
              </a:rPr>
              <a:t>تور های اویلری</a:t>
            </a:r>
            <a:endParaRPr lang="en-US" sz="2000">
              <a:cs typeface="B Elham" pitchFamily="2" charset="-78"/>
            </a:endParaRPr>
          </a:p>
        </p:txBody>
      </p:sp>
      <p:sp>
        <p:nvSpPr>
          <p:cNvPr id="103434" name="Rectangle 10"/>
          <p:cNvSpPr>
            <a:spLocks noChangeArrowheads="1"/>
          </p:cNvSpPr>
          <p:nvPr/>
        </p:nvSpPr>
        <p:spPr bwMode="auto">
          <a:xfrm>
            <a:off x="3971925" y="4202113"/>
            <a:ext cx="154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chemeClr val="hlink"/>
                </a:solidFill>
                <a:cs typeface="B Elham" pitchFamily="2" charset="-78"/>
                <a:hlinkClick r:id="rId6" action="ppaction://hlinksldjump"/>
              </a:rPr>
              <a:t>دورهاي هميلتني</a:t>
            </a:r>
            <a:endParaRPr lang="en-US" sz="2000">
              <a:solidFill>
                <a:schemeClr val="hlink"/>
              </a:solidFill>
              <a:cs typeface="B Elham" pitchFamily="2" charset="-78"/>
            </a:endParaRPr>
          </a:p>
        </p:txBody>
      </p:sp>
      <p:sp>
        <p:nvSpPr>
          <p:cNvPr id="103435" name="Text Box 11"/>
          <p:cNvSpPr txBox="1">
            <a:spLocks noChangeArrowheads="1"/>
          </p:cNvSpPr>
          <p:nvPr/>
        </p:nvSpPr>
        <p:spPr bwMode="auto">
          <a:xfrm>
            <a:off x="4243388" y="4811713"/>
            <a:ext cx="1138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cs typeface="B Elham" pitchFamily="2" charset="-78"/>
                <a:hlinkClick r:id="rId7" action="ppaction://hlinksldjump"/>
              </a:rPr>
              <a:t>کاربرد ها 2</a:t>
            </a:r>
            <a:endParaRPr lang="en-US" sz="2000">
              <a:cs typeface="B Elham" pitchFamily="2" charset="-78"/>
            </a:endParaRPr>
          </a:p>
        </p:txBody>
      </p:sp>
      <p:sp>
        <p:nvSpPr>
          <p:cNvPr id="103436" name="Rectangle 12"/>
          <p:cNvSpPr>
            <a:spLocks noChangeArrowheads="1"/>
          </p:cNvSpPr>
          <p:nvPr/>
        </p:nvSpPr>
        <p:spPr bwMode="auto">
          <a:xfrm>
            <a:off x="4117975" y="5268913"/>
            <a:ext cx="1503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chemeClr val="hlink"/>
                </a:solidFill>
                <a:cs typeface="B Elham" pitchFamily="2" charset="-78"/>
                <a:hlinkClick r:id="rId8" action="ppaction://hlinksldjump"/>
              </a:rPr>
              <a:t>الگوريتم فلوري</a:t>
            </a:r>
            <a:endParaRPr lang="en-US" sz="2000">
              <a:solidFill>
                <a:schemeClr val="hlink"/>
              </a:solidFill>
              <a:cs typeface="B Elham" pitchFamily="2" charset="-78"/>
            </a:endParaRPr>
          </a:p>
        </p:txBody>
      </p:sp>
      <p:sp>
        <p:nvSpPr>
          <p:cNvPr id="103437" name="AutoShape 13">
            <a:hlinkClick r:id="rId9"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AutoShape 27"/>
          <p:cNvSpPr>
            <a:spLocks noChangeArrowheads="1"/>
          </p:cNvSpPr>
          <p:nvPr/>
        </p:nvSpPr>
        <p:spPr bwMode="auto">
          <a:xfrm rot="199644">
            <a:off x="6477000" y="6096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Rectangle 24"/>
          <p:cNvSpPr>
            <a:spLocks noChangeArrowheads="1"/>
          </p:cNvSpPr>
          <p:nvPr/>
        </p:nvSpPr>
        <p:spPr bwMode="auto">
          <a:xfrm>
            <a:off x="1143000" y="2362200"/>
            <a:ext cx="74056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latin typeface="Verdana" panose="020B0604030504040204" pitchFamily="34" charset="0"/>
                <a:cs typeface="B Homa" pitchFamily="2" charset="-78"/>
              </a:rPr>
              <a:t>در دنياي اطراف ما، وضعيف هاي فراواني وجود دارند كه مي توان توسط نموداري متشكل از يك مجموعه نقاط ، به علاوه خطوطي كه برخي از اين نقاط را به يكديگر متصل مي كنند، به توصيف آنها پرداخت، به عنوان مثال ، براي نشان دادن رابطه دوستي بين يك دسته از انسان ها مي نوانيم هر شخص را با يك نقطه مشخص كنيم . نقاط متناظر با هر دو دوست را با يك خط به يكديگر وصل نماييم، يا در جاي ديگر ممكن است براي نشان دادن يك شبكه ارتباطي، از نموداري استفاده كنيم كه در آن ، نقاط نمايانگر مراكز ارتباطي و خطوط، نشان دهنده پيوندهاي ارتباطي بين مراكز باشند. توجه داشته باشيد كه در اين گونه نمودارها، آن چه بيشتر مورد توجه است اين است كه آيا دو نقطه داده شده ، به وسيله يك خط به يكديگر متصل هستند يا نه و طريقه اتصال آنها اهميتي ندارد. تجربه رياضي اين وضعيت ها به مفهوم گراف منتهي مي شود.</a:t>
            </a:r>
            <a:r>
              <a:rPr lang="en-US">
                <a:latin typeface="Verdana" panose="020B0604030504040204" pitchFamily="34" charset="0"/>
                <a:cs typeface="B Homa" pitchFamily="2" charset="-78"/>
              </a:rPr>
              <a:t> </a:t>
            </a:r>
          </a:p>
        </p:txBody>
      </p:sp>
      <p:sp>
        <p:nvSpPr>
          <p:cNvPr id="2073" name="Rectangle 25"/>
          <p:cNvSpPr>
            <a:spLocks noChangeArrowheads="1"/>
          </p:cNvSpPr>
          <p:nvPr/>
        </p:nvSpPr>
        <p:spPr bwMode="auto">
          <a:xfrm>
            <a:off x="6745288" y="693738"/>
            <a:ext cx="1268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3600">
                <a:solidFill>
                  <a:schemeClr val="hlink"/>
                </a:solidFill>
                <a:latin typeface="Verdana" panose="020B0604030504040204" pitchFamily="34" charset="0"/>
                <a:cs typeface="B Farnaz" pitchFamily="2" charset="-78"/>
              </a:rPr>
              <a:t>مقدمه</a:t>
            </a:r>
          </a:p>
        </p:txBody>
      </p:sp>
      <p:sp>
        <p:nvSpPr>
          <p:cNvPr id="2077" name="Text Box 29"/>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AutoShape 7"/>
          <p:cNvSpPr>
            <a:spLocks noChangeArrowheads="1"/>
          </p:cNvSpPr>
          <p:nvPr/>
        </p:nvSpPr>
        <p:spPr bwMode="auto">
          <a:xfrm rot="199644">
            <a:off x="6858000" y="3810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715000" cy="4238625"/>
          </a:xfrm>
          <a:prstGeom prst="rect">
            <a:avLst/>
          </a:prstGeom>
          <a:noFill/>
          <a:extLst>
            <a:ext uri="{909E8E84-426E-40DD-AFC4-6F175D3DCCD1}">
              <a14:hiddenFill xmlns:a14="http://schemas.microsoft.com/office/drawing/2010/main">
                <a:solidFill>
                  <a:srgbClr val="FFFFFF"/>
                </a:solidFill>
              </a14:hiddenFill>
            </a:ext>
          </a:extLst>
        </p:spPr>
      </p:pic>
      <p:sp>
        <p:nvSpPr>
          <p:cNvPr id="104453" name="Text Box 5"/>
          <p:cNvSpPr txBox="1">
            <a:spLocks noChangeArrowheads="1"/>
          </p:cNvSpPr>
          <p:nvPr/>
        </p:nvSpPr>
        <p:spPr bwMode="auto">
          <a:xfrm>
            <a:off x="7178675" y="546100"/>
            <a:ext cx="123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a:solidFill>
                  <a:schemeClr val="hlink"/>
                </a:solidFill>
                <a:cs typeface="B Farnaz" pitchFamily="2" charset="-78"/>
              </a:rPr>
              <a:t>همبندی</a:t>
            </a:r>
            <a:endParaRPr lang="en-US" sz="2800">
              <a:solidFill>
                <a:schemeClr val="hlink"/>
              </a:solidFill>
              <a:cs typeface="B Farnaz" pitchFamily="2" charset="-78"/>
            </a:endParaRPr>
          </a:p>
        </p:txBody>
      </p:sp>
      <p:sp>
        <p:nvSpPr>
          <p:cNvPr id="104457" name="Text Box 9"/>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49450"/>
            <a:ext cx="5257800" cy="4679950"/>
          </a:xfrm>
          <a:prstGeom prst="rect">
            <a:avLst/>
          </a:prstGeom>
          <a:noFill/>
          <a:extLst>
            <a:ext uri="{909E8E84-426E-40DD-AFC4-6F175D3DCCD1}">
              <a14:hiddenFill xmlns:a14="http://schemas.microsoft.com/office/drawing/2010/main">
                <a:solidFill>
                  <a:srgbClr val="FFFFFF"/>
                </a:solidFill>
              </a14:hiddenFill>
            </a:ext>
          </a:extLst>
        </p:spPr>
      </p:pic>
      <p:sp>
        <p:nvSpPr>
          <p:cNvPr id="105478"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6062663" cy="3810000"/>
          </a:xfrm>
          <a:prstGeom prst="rect">
            <a:avLst/>
          </a:prstGeom>
          <a:noFill/>
          <a:extLst>
            <a:ext uri="{909E8E84-426E-40DD-AFC4-6F175D3DCCD1}">
              <a14:hiddenFill xmlns:a14="http://schemas.microsoft.com/office/drawing/2010/main">
                <a:solidFill>
                  <a:srgbClr val="FFFFFF"/>
                </a:solidFill>
              </a14:hiddenFill>
            </a:ext>
          </a:extLst>
        </p:spPr>
      </p:pic>
      <p:sp>
        <p:nvSpPr>
          <p:cNvPr id="106501"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2"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AutoShape 6"/>
          <p:cNvSpPr>
            <a:spLocks noChangeArrowheads="1"/>
          </p:cNvSpPr>
          <p:nvPr/>
        </p:nvSpPr>
        <p:spPr bwMode="auto">
          <a:xfrm rot="199644">
            <a:off x="6248400" y="8382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4" name="Rectangle 4"/>
          <p:cNvSpPr>
            <a:spLocks noChangeArrowheads="1"/>
          </p:cNvSpPr>
          <p:nvPr/>
        </p:nvSpPr>
        <p:spPr bwMode="auto">
          <a:xfrm>
            <a:off x="3476625" y="1066800"/>
            <a:ext cx="73945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sz="2800" b="1">
                <a:solidFill>
                  <a:schemeClr val="hlink"/>
                </a:solidFill>
                <a:cs typeface="B Farnaz" pitchFamily="2" charset="-78"/>
              </a:rPr>
              <a:t>كاربردها</a:t>
            </a:r>
            <a:r>
              <a:rPr lang="fa-IR" b="1"/>
              <a:t> </a:t>
            </a:r>
            <a:r>
              <a:rPr lang="en-US"/>
              <a:t>‌</a:t>
            </a:r>
            <a:r>
              <a:rPr lang="fa-IR"/>
              <a:t>  </a:t>
            </a:r>
            <a:endParaRPr lang="fa-IR" b="1"/>
          </a:p>
          <a:p>
            <a:r>
              <a:rPr lang="fa-IR" b="1">
                <a:cs typeface="B Yekan" pitchFamily="2" charset="-78"/>
              </a:rPr>
              <a:t>                                                                             ساخت شبكه</a:t>
            </a:r>
            <a:r>
              <a:rPr lang="fa-IR" b="1"/>
              <a:t>‌</a:t>
            </a:r>
            <a:r>
              <a:rPr lang="fa-IR" b="1">
                <a:cs typeface="B Yekan" pitchFamily="2" charset="-78"/>
              </a:rPr>
              <a:t>هاي ارتباطي قابل اعتماد:</a:t>
            </a:r>
            <a:r>
              <a:rPr lang="en-US"/>
              <a:t> </a:t>
            </a:r>
          </a:p>
        </p:txBody>
      </p:sp>
      <p:sp>
        <p:nvSpPr>
          <p:cNvPr id="107525" name="Rectangle 5"/>
          <p:cNvSpPr>
            <a:spLocks noChangeArrowheads="1"/>
          </p:cNvSpPr>
          <p:nvPr/>
        </p:nvSpPr>
        <p:spPr bwMode="auto">
          <a:xfrm>
            <a:off x="228600" y="2971800"/>
            <a:ext cx="876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اگر گراف </a:t>
            </a:r>
            <a:r>
              <a:rPr lang="en-US" i="1">
                <a:cs typeface="B Homa" pitchFamily="2" charset="-78"/>
              </a:rPr>
              <a:t>G</a:t>
            </a:r>
            <a:r>
              <a:rPr lang="fa-IR">
                <a:cs typeface="B Homa" pitchFamily="2" charset="-78"/>
              </a:rPr>
              <a:t> نمايانگر يك شبكه ارتباطي باشد، همبندي (يا همبندي يالي) گراف ، نشان دهنده كمترين تعداد ايستگاههاي ارتباطي (يا پيوندهاي ارتباطي) خواهد بود كه از كار افتادن آن</a:t>
            </a:r>
            <a:r>
              <a:rPr lang="fa-IR"/>
              <a:t>‌</a:t>
            </a:r>
            <a:r>
              <a:rPr lang="fa-IR">
                <a:cs typeface="B Homa" pitchFamily="2" charset="-78"/>
              </a:rPr>
              <a:t>ها ارتباطات را در سيستم به مخاطره مي</a:t>
            </a:r>
            <a:r>
              <a:rPr lang="fa-IR"/>
              <a:t>‌</a:t>
            </a:r>
            <a:r>
              <a:rPr lang="fa-IR">
                <a:cs typeface="B Homa" pitchFamily="2" charset="-78"/>
              </a:rPr>
              <a:t>اندازد. هر اندازه كه همبندي يا همبندي يالي بيشتر باشد، شبكه قابل اعتمادتر خواهد بود. </a:t>
            </a:r>
            <a:endParaRPr lang="en-US">
              <a:cs typeface="B Homa" pitchFamily="2" charset="-78"/>
            </a:endParaRPr>
          </a:p>
          <a:p>
            <a:pPr algn="r"/>
            <a:r>
              <a:rPr lang="fa-IR">
                <a:cs typeface="B Homa" pitchFamily="2" charset="-78"/>
              </a:rPr>
              <a:t>تعميم زير از مساله ارتباط دهي را در نظر مي</a:t>
            </a:r>
            <a:r>
              <a:rPr lang="fa-IR"/>
              <a:t>‌</a:t>
            </a:r>
            <a:r>
              <a:rPr lang="fa-IR">
                <a:cs typeface="B Homa" pitchFamily="2" charset="-78"/>
              </a:rPr>
              <a:t>گيريم:</a:t>
            </a:r>
            <a:endParaRPr lang="en-US">
              <a:cs typeface="B Homa" pitchFamily="2" charset="-78"/>
            </a:endParaRPr>
          </a:p>
          <a:p>
            <a:pPr algn="r"/>
            <a:r>
              <a:rPr lang="fa-IR">
                <a:cs typeface="B Homa" pitchFamily="2" charset="-78"/>
              </a:rPr>
              <a:t> فرض كنيد </a:t>
            </a:r>
            <a:r>
              <a:rPr lang="en-US" i="1">
                <a:cs typeface="B Homa" pitchFamily="2" charset="-78"/>
              </a:rPr>
              <a:t>k</a:t>
            </a:r>
            <a:r>
              <a:rPr lang="fa-IR">
                <a:cs typeface="B Homa" pitchFamily="2" charset="-78"/>
              </a:rPr>
              <a:t> يك عدد صحيح مثبت و </a:t>
            </a:r>
            <a:r>
              <a:rPr lang="en-US" i="1">
                <a:cs typeface="B Homa" pitchFamily="2" charset="-78"/>
              </a:rPr>
              <a:t>G</a:t>
            </a:r>
            <a:r>
              <a:rPr lang="fa-IR">
                <a:cs typeface="B Homa" pitchFamily="2" charset="-78"/>
              </a:rPr>
              <a:t> يك گراف وزندار باشد، يك زيرگراف فراگير </a:t>
            </a:r>
            <a:r>
              <a:rPr lang="en-US" i="1">
                <a:latin typeface="Arial" panose="020B0604020202020204" pitchFamily="34" charset="0"/>
                <a:cs typeface="B Homa" pitchFamily="2" charset="-78"/>
              </a:rPr>
              <a:t>–</a:t>
            </a:r>
            <a:r>
              <a:rPr lang="en-US" i="1">
                <a:cs typeface="B Homa" pitchFamily="2" charset="-78"/>
              </a:rPr>
              <a:t>k</a:t>
            </a:r>
            <a:r>
              <a:rPr lang="fa-IR">
                <a:cs typeface="B Homa" pitchFamily="2" charset="-78"/>
              </a:rPr>
              <a:t> همبند با كمترين وزن در </a:t>
            </a:r>
            <a:r>
              <a:rPr lang="en-US" i="1">
                <a:cs typeface="B Homa" pitchFamily="2" charset="-78"/>
              </a:rPr>
              <a:t>G</a:t>
            </a:r>
            <a:r>
              <a:rPr lang="fa-IR">
                <a:cs typeface="B Homa" pitchFamily="2" charset="-78"/>
              </a:rPr>
              <a:t> معين نماييد.</a:t>
            </a:r>
          </a:p>
          <a:p>
            <a:pPr algn="r"/>
            <a:r>
              <a:rPr lang="fa-IR">
                <a:cs typeface="B Homa" pitchFamily="2" charset="-78"/>
              </a:rPr>
              <a:t>به ازاي 1=</a:t>
            </a:r>
            <a:r>
              <a:rPr lang="en-US" i="1">
                <a:cs typeface="B Homa" pitchFamily="2" charset="-78"/>
              </a:rPr>
              <a:t>k</a:t>
            </a:r>
            <a:r>
              <a:rPr lang="fa-IR">
                <a:cs typeface="B Homa" pitchFamily="2" charset="-78"/>
              </a:rPr>
              <a:t> اين مساله به مساله ارتباط دهي تبديل مي</a:t>
            </a:r>
            <a:r>
              <a:rPr lang="fa-IR"/>
              <a:t>‌</a:t>
            </a:r>
            <a:r>
              <a:rPr lang="fa-IR">
                <a:cs typeface="B Homa" pitchFamily="2" charset="-78"/>
              </a:rPr>
              <a:t>شود.</a:t>
            </a:r>
            <a:r>
              <a:rPr lang="en-US"/>
              <a:t> </a:t>
            </a:r>
          </a:p>
        </p:txBody>
      </p:sp>
      <p:sp>
        <p:nvSpPr>
          <p:cNvPr id="107528"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5357813" cy="3624263"/>
          </a:xfrm>
          <a:prstGeom prst="rect">
            <a:avLst/>
          </a:prstGeom>
          <a:noFill/>
          <a:extLst>
            <a:ext uri="{909E8E84-426E-40DD-AFC4-6F175D3DCCD1}">
              <a14:hiddenFill xmlns:a14="http://schemas.microsoft.com/office/drawing/2010/main">
                <a:solidFill>
                  <a:srgbClr val="FFFFFF"/>
                </a:solidFill>
              </a14:hiddenFill>
            </a:ext>
          </a:extLst>
        </p:spPr>
      </p:pic>
      <p:sp>
        <p:nvSpPr>
          <p:cNvPr id="10855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865313"/>
            <a:ext cx="5843587" cy="4535487"/>
          </a:xfrm>
          <a:prstGeom prst="rect">
            <a:avLst/>
          </a:prstGeom>
          <a:noFill/>
          <a:extLst>
            <a:ext uri="{909E8E84-426E-40DD-AFC4-6F175D3DCCD1}">
              <a14:hiddenFill xmlns:a14="http://schemas.microsoft.com/office/drawing/2010/main">
                <a:solidFill>
                  <a:srgbClr val="FFFFFF"/>
                </a:solidFill>
              </a14:hiddenFill>
            </a:ext>
          </a:extLst>
        </p:spPr>
      </p:pic>
      <p:sp>
        <p:nvSpPr>
          <p:cNvPr id="109574"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6529388" cy="2906713"/>
          </a:xfrm>
          <a:prstGeom prst="rect">
            <a:avLst/>
          </a:prstGeom>
          <a:noFill/>
          <a:extLst>
            <a:ext uri="{909E8E84-426E-40DD-AFC4-6F175D3DCCD1}">
              <a14:hiddenFill xmlns:a14="http://schemas.microsoft.com/office/drawing/2010/main">
                <a:solidFill>
                  <a:srgbClr val="FFFFFF"/>
                </a:solidFill>
              </a14:hiddenFill>
            </a:ext>
          </a:extLst>
        </p:spPr>
      </p:pic>
      <p:sp>
        <p:nvSpPr>
          <p:cNvPr id="110599" name="Text Box 7"/>
          <p:cNvSpPr txBox="1">
            <a:spLocks noChangeArrowheads="1"/>
          </p:cNvSpPr>
          <p:nvPr/>
        </p:nvSpPr>
        <p:spPr bwMode="auto">
          <a:xfrm>
            <a:off x="4724400" y="4724400"/>
            <a:ext cx="3124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0600" name="AutoShape 8">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 name="WordArt 9">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AutoShape 6"/>
          <p:cNvSpPr>
            <a:spLocks noChangeArrowheads="1"/>
          </p:cNvSpPr>
          <p:nvPr/>
        </p:nvSpPr>
        <p:spPr bwMode="auto">
          <a:xfrm rot="199644">
            <a:off x="4875213" y="1260475"/>
            <a:ext cx="34290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0" name="Rectangle 4"/>
          <p:cNvSpPr>
            <a:spLocks noChangeArrowheads="1"/>
          </p:cNvSpPr>
          <p:nvPr/>
        </p:nvSpPr>
        <p:spPr bwMode="auto">
          <a:xfrm>
            <a:off x="1447800" y="2209800"/>
            <a:ext cx="6005513"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گذرگاهي كه از تمام يالهاي</a:t>
            </a:r>
            <a:r>
              <a:rPr lang="en-US" i="1">
                <a:cs typeface="B Homa" pitchFamily="2" charset="-78"/>
              </a:rPr>
              <a:t>G</a:t>
            </a:r>
            <a:r>
              <a:rPr lang="fa-IR">
                <a:cs typeface="B Homa" pitchFamily="2" charset="-78"/>
              </a:rPr>
              <a:t> عبور كند، يك گذرگاه اويلري ناميده مي</a:t>
            </a:r>
            <a:r>
              <a:rPr lang="fa-IR"/>
              <a:t>‌</a:t>
            </a:r>
            <a:r>
              <a:rPr lang="fa-IR">
                <a:cs typeface="B Homa" pitchFamily="2" charset="-78"/>
              </a:rPr>
              <a:t>شود. اويلر اولين كسي بود كه وجود چنين گذرگاههايي را در گرافها مورد بررسي قرار داد. او در اولين مقاله</a:t>
            </a:r>
            <a:r>
              <a:rPr lang="fa-IR"/>
              <a:t>‌</a:t>
            </a:r>
            <a:r>
              <a:rPr lang="fa-IR">
                <a:cs typeface="B Homa" pitchFamily="2" charset="-78"/>
              </a:rPr>
              <a:t>اي كه در زمينه نظريه گراف منتشر شد </a:t>
            </a:r>
            <a:r>
              <a:rPr lang="en-US" i="1">
                <a:cs typeface="B Homa" pitchFamily="2" charset="-78"/>
              </a:rPr>
              <a:t>[Euler;1736]</a:t>
            </a:r>
            <a:r>
              <a:rPr lang="fa-IR">
                <a:cs typeface="B Homa" pitchFamily="2" charset="-78"/>
              </a:rPr>
              <a:t> نشان داد كه نمي</a:t>
            </a:r>
            <a:r>
              <a:rPr lang="fa-IR"/>
              <a:t>‌</a:t>
            </a:r>
            <a:r>
              <a:rPr lang="fa-IR">
                <a:cs typeface="B Homa" pitchFamily="2" charset="-78"/>
              </a:rPr>
              <a:t>توان با يك گشت در شهر ، از روي هر هفت پل كونيگسبرگ يك بار و فقط يك</a:t>
            </a:r>
            <a:r>
              <a:rPr lang="fa-IR"/>
              <a:t>‌</a:t>
            </a:r>
            <a:r>
              <a:rPr lang="fa-IR">
                <a:cs typeface="B Homa" pitchFamily="2" charset="-78"/>
              </a:rPr>
              <a:t>بار عبور كرد.</a:t>
            </a:r>
            <a:endParaRPr lang="en-US">
              <a:cs typeface="B Homa" pitchFamily="2" charset="-78"/>
            </a:endParaRPr>
          </a:p>
          <a:p>
            <a:pPr algn="r"/>
            <a:r>
              <a:rPr lang="fa-IR">
                <a:cs typeface="B Homa" pitchFamily="2" charset="-78"/>
              </a:rPr>
              <a:t>يك تور از</a:t>
            </a:r>
            <a:r>
              <a:rPr lang="en-US" i="1">
                <a:cs typeface="B Homa" pitchFamily="2" charset="-78"/>
              </a:rPr>
              <a:t>G</a:t>
            </a:r>
            <a:r>
              <a:rPr lang="fa-IR">
                <a:cs typeface="B Homa" pitchFamily="2" charset="-78"/>
              </a:rPr>
              <a:t>گشت بسته</a:t>
            </a:r>
            <a:r>
              <a:rPr lang="fa-IR"/>
              <a:t>‌</a:t>
            </a:r>
            <a:r>
              <a:rPr lang="fa-IR">
                <a:cs typeface="B Homa" pitchFamily="2" charset="-78"/>
              </a:rPr>
              <a:t>اي است كه از هر يال</a:t>
            </a:r>
            <a:r>
              <a:rPr lang="en-US" i="1">
                <a:cs typeface="B Homa" pitchFamily="2" charset="-78"/>
              </a:rPr>
              <a:t>G</a:t>
            </a:r>
            <a:r>
              <a:rPr lang="fa-IR">
                <a:cs typeface="B Homa" pitchFamily="2" charset="-78"/>
              </a:rPr>
              <a:t> حداقل يك بار عبور مي</a:t>
            </a:r>
            <a:r>
              <a:rPr lang="fa-IR"/>
              <a:t>‌</a:t>
            </a:r>
            <a:r>
              <a:rPr lang="fa-IR">
                <a:cs typeface="B Homa" pitchFamily="2" charset="-78"/>
              </a:rPr>
              <a:t>كند. تور اويلري توري است كه از هر يال دقيقاً يك بار عبور مي</a:t>
            </a:r>
            <a:r>
              <a:rPr lang="fa-IR"/>
              <a:t>‌</a:t>
            </a:r>
            <a:r>
              <a:rPr lang="fa-IR">
                <a:cs typeface="B Homa" pitchFamily="2" charset="-78"/>
              </a:rPr>
              <a:t>كند (به عبارت ديگر ، يك گذرگاه اويلري بسته است). مي</a:t>
            </a:r>
            <a:r>
              <a:rPr lang="fa-IR"/>
              <a:t>‌</a:t>
            </a:r>
            <a:r>
              <a:rPr lang="fa-IR">
                <a:cs typeface="B Homa" pitchFamily="2" charset="-78"/>
              </a:rPr>
              <a:t>گوييم يك گراف اويلري است، اگر شامل يك تور اويلري باشد.</a:t>
            </a:r>
            <a:endParaRPr lang="en-US">
              <a:cs typeface="B Homa" pitchFamily="2" charset="-78"/>
            </a:endParaRPr>
          </a:p>
          <a:p>
            <a:pPr algn="r"/>
            <a:r>
              <a:rPr lang="fa-IR">
                <a:cs typeface="B Homa" pitchFamily="2" charset="-78"/>
              </a:rPr>
              <a:t>قضيه: يك گراف همبند ناتهي، اويلري است اگر و تنها اگر داراي هيچ راس فردي نباشد.</a:t>
            </a:r>
            <a:endParaRPr lang="en-US">
              <a:cs typeface="B Homa" pitchFamily="2" charset="-78"/>
            </a:endParaRPr>
          </a:p>
          <a:p>
            <a:pPr algn="r"/>
            <a:r>
              <a:rPr lang="fa-IR">
                <a:cs typeface="B Homa" pitchFamily="2" charset="-78"/>
              </a:rPr>
              <a:t>نتيجه: يك گراف همبند داراي گذرگاه اويلري است اگر و تنها اگر حداكثر دو راس فرد داشته باشد.</a:t>
            </a:r>
          </a:p>
        </p:txBody>
      </p:sp>
      <p:sp>
        <p:nvSpPr>
          <p:cNvPr id="111621" name="Rectangle 5"/>
          <p:cNvSpPr>
            <a:spLocks noChangeArrowheads="1"/>
          </p:cNvSpPr>
          <p:nvPr/>
        </p:nvSpPr>
        <p:spPr bwMode="auto">
          <a:xfrm>
            <a:off x="5507038" y="1371600"/>
            <a:ext cx="2076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fa-IR" sz="2800" b="1">
                <a:solidFill>
                  <a:schemeClr val="hlink"/>
                </a:solidFill>
                <a:cs typeface="B Farnaz" pitchFamily="2" charset="-78"/>
              </a:rPr>
              <a:t>تورهاي اويلري</a:t>
            </a:r>
          </a:p>
        </p:txBody>
      </p:sp>
      <p:sp>
        <p:nvSpPr>
          <p:cNvPr id="111623" name="AutoShape 7">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4" name="WordArt 8">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AutoShape 6"/>
          <p:cNvSpPr>
            <a:spLocks noChangeArrowheads="1"/>
          </p:cNvSpPr>
          <p:nvPr/>
        </p:nvSpPr>
        <p:spPr bwMode="auto">
          <a:xfrm rot="199644">
            <a:off x="5027613" y="1042988"/>
            <a:ext cx="38100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4" name="Rectangle 4"/>
          <p:cNvSpPr>
            <a:spLocks noChangeArrowheads="1"/>
          </p:cNvSpPr>
          <p:nvPr/>
        </p:nvSpPr>
        <p:spPr bwMode="auto">
          <a:xfrm>
            <a:off x="990600" y="2606675"/>
            <a:ext cx="67373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مسيري كه شامل تمام راس</a:t>
            </a:r>
            <a:r>
              <a:rPr lang="fa-IR"/>
              <a:t>‌</a:t>
            </a:r>
            <a:r>
              <a:rPr lang="fa-IR">
                <a:cs typeface="B Homa" pitchFamily="2" charset="-78"/>
              </a:rPr>
              <a:t> هاي</a:t>
            </a:r>
            <a:r>
              <a:rPr lang="en-US" i="1">
                <a:cs typeface="B Homa" pitchFamily="2" charset="-78"/>
              </a:rPr>
              <a:t>G</a:t>
            </a:r>
            <a:r>
              <a:rPr lang="fa-IR">
                <a:cs typeface="B Homa" pitchFamily="2" charset="-78"/>
              </a:rPr>
              <a:t> باشد، يك مسير هميلتني از</a:t>
            </a:r>
            <a:r>
              <a:rPr lang="en-US" i="1">
                <a:cs typeface="B Homa" pitchFamily="2" charset="-78"/>
              </a:rPr>
              <a:t>G</a:t>
            </a:r>
            <a:r>
              <a:rPr lang="fa-IR">
                <a:cs typeface="B Homa" pitchFamily="2" charset="-78"/>
              </a:rPr>
              <a:t> ناميده مي</a:t>
            </a:r>
            <a:r>
              <a:rPr lang="fa-IR"/>
              <a:t>‌</a:t>
            </a:r>
            <a:r>
              <a:rPr lang="fa-IR">
                <a:cs typeface="B Homa" pitchFamily="2" charset="-78"/>
              </a:rPr>
              <a:t>شود. بطور مشابه ، يك دور هميلتني از</a:t>
            </a:r>
            <a:r>
              <a:rPr lang="en-US" i="1">
                <a:cs typeface="B Homa" pitchFamily="2" charset="-78"/>
              </a:rPr>
              <a:t>G</a:t>
            </a:r>
            <a:r>
              <a:rPr lang="fa-IR">
                <a:cs typeface="B Homa" pitchFamily="2" charset="-78"/>
              </a:rPr>
              <a:t>دوري است كه شامل تمام راس</a:t>
            </a:r>
            <a:r>
              <a:rPr lang="fa-IR"/>
              <a:t>‌</a:t>
            </a:r>
            <a:r>
              <a:rPr lang="fa-IR">
                <a:cs typeface="B Homa" pitchFamily="2" charset="-78"/>
              </a:rPr>
              <a:t>هاي</a:t>
            </a:r>
            <a:r>
              <a:rPr lang="en-US" i="1">
                <a:cs typeface="B Homa" pitchFamily="2" charset="-78"/>
              </a:rPr>
              <a:t>G</a:t>
            </a:r>
            <a:r>
              <a:rPr lang="fa-IR">
                <a:cs typeface="B Homa" pitchFamily="2" charset="-78"/>
              </a:rPr>
              <a:t> باشد. اين گونه مسيرها و دورها به افتخار هميلتن نامگذاري شده</a:t>
            </a:r>
            <a:r>
              <a:rPr lang="fa-IR"/>
              <a:t>‌</a:t>
            </a:r>
            <a:r>
              <a:rPr lang="fa-IR">
                <a:cs typeface="B Homa" pitchFamily="2" charset="-78"/>
              </a:rPr>
              <a:t>اند. او در نامه</a:t>
            </a:r>
            <a:r>
              <a:rPr lang="fa-IR"/>
              <a:t>‌</a:t>
            </a:r>
            <a:r>
              <a:rPr lang="fa-IR">
                <a:cs typeface="B Homa" pitchFamily="2" charset="-78"/>
              </a:rPr>
              <a:t>اي به دوست خود گريوز، به تشريح يك بازي رياضياتي روي دوازده</a:t>
            </a:r>
            <a:r>
              <a:rPr lang="fa-IR"/>
              <a:t>‌</a:t>
            </a:r>
            <a:r>
              <a:rPr lang="fa-IR">
                <a:cs typeface="B Homa" pitchFamily="2" charset="-78"/>
              </a:rPr>
              <a:t>وجهي پرداخت كه در آن يك نفر پنج ميخ كوچك را در پنج راس متوالي دلخواه قرار مي</a:t>
            </a:r>
            <a:r>
              <a:rPr lang="fa-IR"/>
              <a:t>‌</a:t>
            </a:r>
            <a:r>
              <a:rPr lang="fa-IR">
                <a:cs typeface="B Homa" pitchFamily="2" charset="-78"/>
              </a:rPr>
              <a:t>دهد و نفر دوم بايد مسير را طوري كامل كند كه يك دور فراگير تشكيل شود.</a:t>
            </a:r>
            <a:endParaRPr lang="en-US">
              <a:cs typeface="B Homa" pitchFamily="2" charset="-78"/>
            </a:endParaRPr>
          </a:p>
          <a:p>
            <a:pPr algn="r"/>
            <a:r>
              <a:rPr lang="fa-IR">
                <a:cs typeface="B Homa" pitchFamily="2" charset="-78"/>
              </a:rPr>
              <a:t>گرافي كه شامل يك دور هميلتني باشد، گراف هميلتني ناميده مي</a:t>
            </a:r>
            <a:r>
              <a:rPr lang="fa-IR"/>
              <a:t>‌</a:t>
            </a:r>
            <a:r>
              <a:rPr lang="fa-IR">
                <a:cs typeface="B Homa" pitchFamily="2" charset="-78"/>
              </a:rPr>
              <a:t>شود. دوازده</a:t>
            </a:r>
            <a:r>
              <a:rPr lang="fa-IR"/>
              <a:t>‌</a:t>
            </a:r>
            <a:r>
              <a:rPr lang="fa-IR">
                <a:cs typeface="B Homa" pitchFamily="2" charset="-78"/>
              </a:rPr>
              <a:t>وجهي هميلتني است (شكل 4-2الف را ملاحظه نماييد) در عوض گراف هر شل(شكل 4-2) ناهميلتني مي</a:t>
            </a:r>
            <a:r>
              <a:rPr lang="fa-IR"/>
              <a:t>‌</a:t>
            </a:r>
            <a:r>
              <a:rPr lang="fa-IR">
                <a:cs typeface="B Homa" pitchFamily="2" charset="-78"/>
              </a:rPr>
              <a:t>باشد، چون دو بخشي است و تعداد راسهاي آن فرد است.</a:t>
            </a:r>
          </a:p>
        </p:txBody>
      </p:sp>
      <p:sp>
        <p:nvSpPr>
          <p:cNvPr id="112645" name="Rectangle 5"/>
          <p:cNvSpPr>
            <a:spLocks noChangeArrowheads="1"/>
          </p:cNvSpPr>
          <p:nvPr/>
        </p:nvSpPr>
        <p:spPr bwMode="auto">
          <a:xfrm>
            <a:off x="5802313" y="1155700"/>
            <a:ext cx="2390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b="1">
                <a:solidFill>
                  <a:schemeClr val="hlink"/>
                </a:solidFill>
                <a:cs typeface="B Farnaz" pitchFamily="2" charset="-78"/>
              </a:rPr>
              <a:t>دورهاي هميلتني</a:t>
            </a:r>
            <a:endParaRPr lang="en-US" sz="2800" b="1">
              <a:solidFill>
                <a:schemeClr val="hlink"/>
              </a:solidFill>
              <a:cs typeface="B Farnaz" pitchFamily="2" charset="-78"/>
            </a:endParaRPr>
          </a:p>
        </p:txBody>
      </p:sp>
      <p:sp>
        <p:nvSpPr>
          <p:cNvPr id="112648"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57375"/>
            <a:ext cx="6096000" cy="4665663"/>
          </a:xfrm>
          <a:prstGeom prst="rect">
            <a:avLst/>
          </a:prstGeom>
          <a:noFill/>
          <a:extLst>
            <a:ext uri="{909E8E84-426E-40DD-AFC4-6F175D3DCCD1}">
              <a14:hiddenFill xmlns:a14="http://schemas.microsoft.com/office/drawing/2010/main">
                <a:solidFill>
                  <a:srgbClr val="FFFFFF"/>
                </a:solidFill>
              </a14:hiddenFill>
            </a:ext>
          </a:extLst>
        </p:spPr>
      </p:pic>
      <p:sp>
        <p:nvSpPr>
          <p:cNvPr id="113669"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0"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6096000" cy="4230688"/>
          </a:xfrm>
          <a:prstGeom prst="rect">
            <a:avLst/>
          </a:prstGeom>
          <a:noFill/>
          <a:extLst>
            <a:ext uri="{909E8E84-426E-40DD-AFC4-6F175D3DCCD1}">
              <a14:hiddenFill xmlns:a14="http://schemas.microsoft.com/office/drawing/2010/main">
                <a:solidFill>
                  <a:srgbClr val="FFFFFF"/>
                </a:solidFill>
              </a14:hiddenFill>
            </a:ext>
          </a:extLst>
        </p:spPr>
      </p:pic>
      <p:sp>
        <p:nvSpPr>
          <p:cNvPr id="68613"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WordArt 7">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AutoShape 6"/>
          <p:cNvSpPr>
            <a:spLocks noChangeArrowheads="1"/>
          </p:cNvSpPr>
          <p:nvPr/>
        </p:nvSpPr>
        <p:spPr bwMode="auto">
          <a:xfrm rot="199644">
            <a:off x="6172200" y="7620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2" name="Rectangle 4"/>
          <p:cNvSpPr>
            <a:spLocks noChangeArrowheads="1"/>
          </p:cNvSpPr>
          <p:nvPr/>
        </p:nvSpPr>
        <p:spPr bwMode="auto">
          <a:xfrm>
            <a:off x="3576638" y="915988"/>
            <a:ext cx="68262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sz="2800" b="1">
                <a:solidFill>
                  <a:schemeClr val="hlink"/>
                </a:solidFill>
                <a:cs typeface="B Farnaz" pitchFamily="2" charset="-78"/>
              </a:rPr>
              <a:t>كاربردها</a:t>
            </a:r>
          </a:p>
          <a:p>
            <a:r>
              <a:rPr lang="fa-IR" b="1"/>
              <a:t>                                                                             </a:t>
            </a:r>
            <a:r>
              <a:rPr lang="fa-IR" b="1">
                <a:cs typeface="B Yekan" pitchFamily="2" charset="-78"/>
              </a:rPr>
              <a:t>مساله پستچي چيني:</a:t>
            </a:r>
            <a:r>
              <a:rPr lang="en-US">
                <a:cs typeface="B Yekan" pitchFamily="2" charset="-78"/>
              </a:rPr>
              <a:t> </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57413"/>
            <a:ext cx="6024563" cy="4178300"/>
          </a:xfrm>
          <a:prstGeom prst="rect">
            <a:avLst/>
          </a:prstGeom>
          <a:noFill/>
          <a:extLst>
            <a:ext uri="{909E8E84-426E-40DD-AFC4-6F175D3DCCD1}">
              <a14:hiddenFill xmlns:a14="http://schemas.microsoft.com/office/drawing/2010/main">
                <a:solidFill>
                  <a:srgbClr val="FFFFFF"/>
                </a:solidFill>
              </a14:hiddenFill>
            </a:ext>
          </a:extLst>
        </p:spPr>
      </p:pic>
      <p:sp>
        <p:nvSpPr>
          <p:cNvPr id="11469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2286000" y="2819400"/>
            <a:ext cx="5105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fa-IR">
                <a:cs typeface="B Homa" pitchFamily="2" charset="-78"/>
              </a:rPr>
              <a:t>اگر</a:t>
            </a:r>
            <a:r>
              <a:rPr lang="en-US" i="1">
                <a:cs typeface="B Homa" pitchFamily="2" charset="-78"/>
              </a:rPr>
              <a:t>G</a:t>
            </a:r>
            <a:r>
              <a:rPr lang="fa-IR">
                <a:cs typeface="B Homa" pitchFamily="2" charset="-78"/>
              </a:rPr>
              <a:t>اويلري باشد، آنگاه هر تور اويلري از</a:t>
            </a:r>
            <a:r>
              <a:rPr lang="en-US" i="1">
                <a:cs typeface="B Homa" pitchFamily="2" charset="-78"/>
              </a:rPr>
              <a:t>G</a:t>
            </a:r>
            <a:r>
              <a:rPr lang="fa-IR">
                <a:cs typeface="B Homa" pitchFamily="2" charset="-78"/>
              </a:rPr>
              <a:t>يك تور بهينه خواهد بود . زيرا يك تور اويلري ، توري است كه از تمام يال</a:t>
            </a:r>
            <a:r>
              <a:rPr lang="fa-IR"/>
              <a:t>‌</a:t>
            </a:r>
            <a:r>
              <a:rPr lang="fa-IR">
                <a:cs typeface="B Homa" pitchFamily="2" charset="-78"/>
              </a:rPr>
              <a:t>ها دقيقاً يك بار عبور مي</a:t>
            </a:r>
            <a:r>
              <a:rPr lang="fa-IR"/>
              <a:t>‌</a:t>
            </a:r>
            <a:r>
              <a:rPr lang="fa-IR">
                <a:cs typeface="B Homa" pitchFamily="2" charset="-78"/>
              </a:rPr>
              <a:t>كند . در اين حالت مساله پستچي چيني به راحتي حل مي</a:t>
            </a:r>
            <a:r>
              <a:rPr lang="fa-IR"/>
              <a:t>‌</a:t>
            </a:r>
            <a:r>
              <a:rPr lang="fa-IR">
                <a:cs typeface="B Homa" pitchFamily="2" charset="-78"/>
              </a:rPr>
              <a:t>شود . زيرا الگوريتم خوبي براي اينكار توسط فلوري ارائه شده است. (</a:t>
            </a:r>
            <a:r>
              <a:rPr lang="en-US" i="1">
                <a:cs typeface="B Homa" pitchFamily="2" charset="-78"/>
              </a:rPr>
              <a:t>[lucas;1921]</a:t>
            </a:r>
            <a:r>
              <a:rPr lang="fa-IR">
                <a:cs typeface="B Homa" pitchFamily="2" charset="-78"/>
              </a:rPr>
              <a:t>     را ملاحظه نماييد). اين الگوريتم با دنبال كردن يك گذرگاه به ساختن تور اويلري مي</a:t>
            </a:r>
            <a:r>
              <a:rPr lang="fa-IR"/>
              <a:t>‌</a:t>
            </a:r>
            <a:r>
              <a:rPr lang="fa-IR">
                <a:cs typeface="B Homa" pitchFamily="2" charset="-78"/>
              </a:rPr>
              <a:t>پردازد، با اين شرط كه در هر مرحله يك يال برشي از زيرگراف دنبال نشده فقط در صورتي برداشته مي</a:t>
            </a:r>
            <a:r>
              <a:rPr lang="fa-IR"/>
              <a:t>‌</a:t>
            </a:r>
            <a:r>
              <a:rPr lang="fa-IR">
                <a:cs typeface="B Homa" pitchFamily="2" charset="-78"/>
              </a:rPr>
              <a:t>شود كه هيج انتخاب ديگر يوجود نداشته باشد.</a:t>
            </a:r>
          </a:p>
        </p:txBody>
      </p:sp>
      <p:sp>
        <p:nvSpPr>
          <p:cNvPr id="115718" name="AutoShape 6">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9" name="WordArt 7">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AutoShape 6"/>
          <p:cNvSpPr>
            <a:spLocks noChangeArrowheads="1"/>
          </p:cNvSpPr>
          <p:nvPr/>
        </p:nvSpPr>
        <p:spPr bwMode="auto">
          <a:xfrm rot="199644">
            <a:off x="5789613" y="858838"/>
            <a:ext cx="2743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0" name="Rectangle 4"/>
          <p:cNvSpPr>
            <a:spLocks noChangeArrowheads="1"/>
          </p:cNvSpPr>
          <p:nvPr/>
        </p:nvSpPr>
        <p:spPr bwMode="auto">
          <a:xfrm>
            <a:off x="6118225" y="109855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fa-IR" sz="2400" b="1">
                <a:solidFill>
                  <a:schemeClr val="hlink"/>
                </a:solidFill>
                <a:cs typeface="B Farnaz" pitchFamily="2" charset="-78"/>
              </a:rPr>
              <a:t>الگوريتم فلوري:</a:t>
            </a:r>
          </a:p>
        </p:txBody>
      </p:sp>
      <p:pic>
        <p:nvPicPr>
          <p:cNvPr id="116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115050" cy="3344863"/>
          </a:xfrm>
          <a:prstGeom prst="rect">
            <a:avLst/>
          </a:prstGeom>
          <a:noFill/>
          <a:extLst>
            <a:ext uri="{909E8E84-426E-40DD-AFC4-6F175D3DCCD1}">
              <a14:hiddenFill xmlns:a14="http://schemas.microsoft.com/office/drawing/2010/main">
                <a:solidFill>
                  <a:srgbClr val="FFFFFF"/>
                </a:solidFill>
              </a14:hiddenFill>
            </a:ext>
          </a:extLst>
        </p:spPr>
      </p:pic>
      <p:sp>
        <p:nvSpPr>
          <p:cNvPr id="116743" name="AutoShape 7">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WordArt 8">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7" name="AutoShape 7"/>
          <p:cNvSpPr>
            <a:spLocks noChangeArrowheads="1"/>
          </p:cNvSpPr>
          <p:nvPr/>
        </p:nvSpPr>
        <p:spPr bwMode="auto">
          <a:xfrm rot="199644">
            <a:off x="5562600" y="763588"/>
            <a:ext cx="2589213" cy="839787"/>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4" name="Rectangle 4"/>
          <p:cNvSpPr>
            <a:spLocks noChangeArrowheads="1"/>
          </p:cNvSpPr>
          <p:nvPr/>
        </p:nvSpPr>
        <p:spPr bwMode="auto">
          <a:xfrm>
            <a:off x="381000" y="2590800"/>
            <a:ext cx="7696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يك فروشنده دوره</a:t>
            </a:r>
            <a:r>
              <a:rPr lang="fa-IR"/>
              <a:t>‌</a:t>
            </a:r>
            <a:r>
              <a:rPr lang="fa-IR">
                <a:cs typeface="B Homa" pitchFamily="2" charset="-78"/>
              </a:rPr>
              <a:t>گرد مي</a:t>
            </a:r>
            <a:r>
              <a:rPr lang="fa-IR"/>
              <a:t>‌</a:t>
            </a:r>
            <a:r>
              <a:rPr lang="fa-IR">
                <a:cs typeface="B Homa" pitchFamily="2" charset="-78"/>
              </a:rPr>
              <a:t>خواهد به چند شهر سركشي كند و سپس به نقطه اولش برگردد. با داشتن زمان مسافرت بين شهرها اين فروشنده چگونه برنامه مسافرت خود را تنظيم كند بطوري كه هر شهر را دقيقاً يك بار ملاقات كند و زمان مسافرت او به كمترين حد ممكن باشد؟ اين مساله به مساله فروشنده دوره</a:t>
            </a:r>
            <a:r>
              <a:rPr lang="fa-IR"/>
              <a:t>‌</a:t>
            </a:r>
            <a:r>
              <a:rPr lang="fa-IR">
                <a:cs typeface="B Homa" pitchFamily="2" charset="-78"/>
              </a:rPr>
              <a:t>گرد مشهور است. به زبان گرافها ، هدف ما پيدا كردن يك دور هميليتني با كمترين وزن در يك گراف كامل وزندار مي</a:t>
            </a:r>
            <a:r>
              <a:rPr lang="fa-IR"/>
              <a:t>‌</a:t>
            </a:r>
            <a:r>
              <a:rPr lang="fa-IR">
                <a:cs typeface="B Homa" pitchFamily="2" charset="-78"/>
              </a:rPr>
              <a:t>باشد. اين چنين دوري را يك دور بهينه مي</a:t>
            </a:r>
            <a:r>
              <a:rPr lang="fa-IR"/>
              <a:t>‌</a:t>
            </a:r>
            <a:r>
              <a:rPr lang="fa-IR">
                <a:cs typeface="B Homa" pitchFamily="2" charset="-78"/>
              </a:rPr>
              <a:t>ناميم. برخلاف مساله كوتاهترين مسير و مساله ارتباط</a:t>
            </a:r>
            <a:r>
              <a:rPr lang="fa-IR"/>
              <a:t>‌</a:t>
            </a:r>
            <a:r>
              <a:rPr lang="fa-IR">
                <a:cs typeface="B Homa" pitchFamily="2" charset="-78"/>
              </a:rPr>
              <a:t>دهي تا كنون هيچ الگوريتم كارايي براي حل مساله فروشنده دوره</a:t>
            </a:r>
            <a:r>
              <a:rPr lang="fa-IR"/>
              <a:t>‌</a:t>
            </a:r>
            <a:r>
              <a:rPr lang="fa-IR">
                <a:cs typeface="B Homa" pitchFamily="2" charset="-78"/>
              </a:rPr>
              <a:t>گرد شناخته نشده است. بنابراين در اين بخش منظور اصلي يافتن روشي است كه يك جواب نسبتاً خوب( ولي نه الزاماً بهينه) به ما بدهد . در ادامه نشان خواهيم داد كه چگونه مي</a:t>
            </a:r>
            <a:r>
              <a:rPr lang="fa-IR"/>
              <a:t>‌</a:t>
            </a:r>
            <a:r>
              <a:rPr lang="fa-IR">
                <a:cs typeface="B Homa" pitchFamily="2" charset="-78"/>
              </a:rPr>
              <a:t>توان برخي از نظريه</a:t>
            </a:r>
            <a:r>
              <a:rPr lang="fa-IR"/>
              <a:t>‌</a:t>
            </a:r>
            <a:r>
              <a:rPr lang="fa-IR">
                <a:cs typeface="B Homa" pitchFamily="2" charset="-78"/>
              </a:rPr>
              <a:t>هاي قبلي را براي رسيدن به اين منظور مورد استفاده قرار داد.</a:t>
            </a:r>
          </a:p>
          <a:p>
            <a:pPr algn="r"/>
            <a:r>
              <a:rPr lang="fa-IR">
                <a:cs typeface="B Homa" pitchFamily="2" charset="-78"/>
              </a:rPr>
              <a:t>يك روش ممكن اينست كه ابتدا يك دور هميلتني</a:t>
            </a:r>
            <a:r>
              <a:rPr lang="en-US" i="1">
                <a:cs typeface="B Homa" pitchFamily="2" charset="-78"/>
              </a:rPr>
              <a:t> C</a:t>
            </a:r>
            <a:r>
              <a:rPr lang="fa-IR">
                <a:cs typeface="B Homa" pitchFamily="2" charset="-78"/>
              </a:rPr>
              <a:t>پيدا كنيم و سپس با تغيير مناسب </a:t>
            </a:r>
            <a:r>
              <a:rPr lang="fa-IR"/>
              <a:t>‍‍</a:t>
            </a:r>
            <a:r>
              <a:rPr lang="en-US" i="1">
                <a:cs typeface="B Homa" pitchFamily="2" charset="-78"/>
              </a:rPr>
              <a:t>C</a:t>
            </a:r>
            <a:r>
              <a:rPr lang="fa-IR">
                <a:cs typeface="B Homa" pitchFamily="2" charset="-78"/>
              </a:rPr>
              <a:t>، به دنبال يك دور ديگر با وزن كمتر بگرديم . شايد ساده ترين راه اين تغيير بصورت زير باشد:</a:t>
            </a:r>
          </a:p>
        </p:txBody>
      </p:sp>
      <p:sp>
        <p:nvSpPr>
          <p:cNvPr id="117766" name="Text Box 6"/>
          <p:cNvSpPr txBox="1">
            <a:spLocks noChangeArrowheads="1"/>
          </p:cNvSpPr>
          <p:nvPr/>
        </p:nvSpPr>
        <p:spPr bwMode="auto">
          <a:xfrm>
            <a:off x="5538788" y="1063625"/>
            <a:ext cx="2249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a:solidFill>
                  <a:schemeClr val="hlink"/>
                </a:solidFill>
                <a:cs typeface="B Farnaz" pitchFamily="2" charset="-78"/>
              </a:rPr>
              <a:t>مسئله فروشنده دوره گرد</a:t>
            </a:r>
            <a:endParaRPr lang="en-US">
              <a:solidFill>
                <a:schemeClr val="hlink"/>
              </a:solidFill>
              <a:cs typeface="B Farnaz" pitchFamily="2" charset="-78"/>
            </a:endParaRPr>
          </a:p>
        </p:txBody>
      </p:sp>
      <p:sp>
        <p:nvSpPr>
          <p:cNvPr id="117770" name="Text Box 10"/>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534150" cy="3013075"/>
          </a:xfrm>
          <a:prstGeom prst="rect">
            <a:avLst/>
          </a:prstGeom>
          <a:noFill/>
          <a:extLst>
            <a:ext uri="{909E8E84-426E-40DD-AFC4-6F175D3DCCD1}">
              <a14:hiddenFill xmlns:a14="http://schemas.microsoft.com/office/drawing/2010/main">
                <a:solidFill>
                  <a:srgbClr val="FFFFFF"/>
                </a:solidFill>
              </a14:hiddenFill>
            </a:ext>
          </a:extLst>
        </p:spPr>
      </p:pic>
      <p:sp>
        <p:nvSpPr>
          <p:cNvPr id="118789"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WordArt 5"/>
          <p:cNvSpPr>
            <a:spLocks noChangeArrowheads="1" noChangeShapeType="1" noTextEdit="1"/>
          </p:cNvSpPr>
          <p:nvPr/>
        </p:nvSpPr>
        <p:spPr bwMode="auto">
          <a:xfrm>
            <a:off x="3429000" y="381000"/>
            <a:ext cx="2438400" cy="1698625"/>
          </a:xfrm>
          <a:prstGeom prst="rect">
            <a:avLst/>
          </a:prstGeom>
        </p:spPr>
        <p:txBody>
          <a:bodyPr wrap="none" fromWordArt="1">
            <a:prstTxWarp prst="textFadeUp">
              <a:avLst>
                <a:gd name="adj" fmla="val 9991"/>
              </a:avLst>
            </a:prstTxWarp>
          </a:bodyPr>
          <a:lstStyle/>
          <a:p>
            <a:r>
              <a:rPr lang="fa-IR"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فصل چهارم</a:t>
            </a:r>
            <a:endPar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148486" name="Text Box 6"/>
          <p:cNvSpPr txBox="1">
            <a:spLocks noChangeArrowheads="1"/>
          </p:cNvSpPr>
          <p:nvPr/>
        </p:nvSpPr>
        <p:spPr bwMode="auto">
          <a:xfrm>
            <a:off x="3973513" y="23733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2" action="ppaction://hlinksldjump"/>
              </a:rPr>
              <a:t>تطابق ها</a:t>
            </a:r>
            <a:endParaRPr lang="en-US" sz="2000">
              <a:solidFill>
                <a:srgbClr val="CC3300"/>
              </a:solidFill>
              <a:cs typeface="B Elham" pitchFamily="2" charset="-78"/>
            </a:endParaRPr>
          </a:p>
        </p:txBody>
      </p:sp>
      <p:sp>
        <p:nvSpPr>
          <p:cNvPr id="148487" name="Rectangle 7"/>
          <p:cNvSpPr>
            <a:spLocks noChangeArrowheads="1"/>
          </p:cNvSpPr>
          <p:nvPr/>
        </p:nvSpPr>
        <p:spPr bwMode="auto">
          <a:xfrm>
            <a:off x="2590800" y="2819400"/>
            <a:ext cx="3902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b="1">
                <a:solidFill>
                  <a:srgbClr val="CC3300"/>
                </a:solidFill>
                <a:cs typeface="B Elham" pitchFamily="2" charset="-78"/>
                <a:hlinkClick r:id="rId3" action="ppaction://hlinksldjump"/>
              </a:rPr>
              <a:t>تطابق ها و پوشش ها در گراف هاي دو </a:t>
            </a:r>
            <a:r>
              <a:rPr lang="fa-IR" sz="2000">
                <a:solidFill>
                  <a:srgbClr val="CC3300"/>
                </a:solidFill>
                <a:cs typeface="B Elham" pitchFamily="2" charset="-78"/>
                <a:hlinkClick r:id="rId3" action="ppaction://hlinksldjump"/>
              </a:rPr>
              <a:t>بخشي</a:t>
            </a:r>
            <a:endParaRPr lang="en-US" sz="2000" b="1">
              <a:solidFill>
                <a:srgbClr val="CC3300"/>
              </a:solidFill>
              <a:cs typeface="B Elham" pitchFamily="2" charset="-78"/>
            </a:endParaRPr>
          </a:p>
        </p:txBody>
      </p:sp>
      <p:sp>
        <p:nvSpPr>
          <p:cNvPr id="148488" name="Rectangle 8"/>
          <p:cNvSpPr>
            <a:spLocks noChangeArrowheads="1"/>
          </p:cNvSpPr>
          <p:nvPr/>
        </p:nvSpPr>
        <p:spPr bwMode="auto">
          <a:xfrm>
            <a:off x="3962400" y="4876800"/>
            <a:ext cx="1316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b="1">
                <a:solidFill>
                  <a:srgbClr val="CC3300"/>
                </a:solidFill>
                <a:cs typeface="B Elham" pitchFamily="2" charset="-78"/>
                <a:hlinkClick r:id="rId4" action="ppaction://hlinksldjump"/>
              </a:rPr>
              <a:t>قضية </a:t>
            </a:r>
            <a:r>
              <a:rPr lang="fa-IR" sz="2000">
                <a:solidFill>
                  <a:srgbClr val="CC3300"/>
                </a:solidFill>
                <a:cs typeface="B Elham" pitchFamily="2" charset="-78"/>
                <a:hlinkClick r:id="rId4" action="ppaction://hlinksldjump"/>
              </a:rPr>
              <a:t>ويزينگ</a:t>
            </a:r>
            <a:endParaRPr lang="en-US" sz="2000">
              <a:solidFill>
                <a:srgbClr val="CC3300"/>
              </a:solidFill>
              <a:cs typeface="B Elham" pitchFamily="2" charset="-78"/>
            </a:endParaRPr>
          </a:p>
        </p:txBody>
      </p:sp>
      <p:sp>
        <p:nvSpPr>
          <p:cNvPr id="148489" name="Text Box 9"/>
          <p:cNvSpPr txBox="1">
            <a:spLocks noChangeArrowheads="1"/>
          </p:cNvSpPr>
          <p:nvPr/>
        </p:nvSpPr>
        <p:spPr bwMode="auto">
          <a:xfrm>
            <a:off x="4191000" y="5638800"/>
            <a:ext cx="998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5" action="ppaction://hlinksldjump"/>
              </a:rPr>
              <a:t>کاربرد ها</a:t>
            </a:r>
            <a:endParaRPr lang="en-US" sz="2000">
              <a:solidFill>
                <a:srgbClr val="CC3300"/>
              </a:solidFill>
              <a:cs typeface="B Elham" pitchFamily="2" charset="-78"/>
            </a:endParaRPr>
          </a:p>
        </p:txBody>
      </p:sp>
      <p:sp>
        <p:nvSpPr>
          <p:cNvPr id="148491" name="AutoShape 11">
            <a:hlinkClick r:id="rId6"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3" name="Text Box 13"/>
          <p:cNvSpPr txBox="1">
            <a:spLocks noChangeArrowheads="1"/>
          </p:cNvSpPr>
          <p:nvPr/>
        </p:nvSpPr>
        <p:spPr bwMode="auto">
          <a:xfrm>
            <a:off x="4038600" y="4191000"/>
            <a:ext cx="1230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u="sng">
                <a:cs typeface="B Elham" pitchFamily="2" charset="-78"/>
                <a:hlinkClick r:id="rId7" action="ppaction://hlinksldjump"/>
              </a:rPr>
              <a:t>عدد رنگی یالی</a:t>
            </a:r>
            <a:endParaRPr lang="en-US" u="sng">
              <a:cs typeface="B Elham" pitchFamily="2" charset="-78"/>
            </a:endParaRPr>
          </a:p>
        </p:txBody>
      </p:sp>
      <p:sp>
        <p:nvSpPr>
          <p:cNvPr id="148494" name="Text Box 14"/>
          <p:cNvSpPr txBox="1">
            <a:spLocks noChangeArrowheads="1"/>
          </p:cNvSpPr>
          <p:nvPr/>
        </p:nvSpPr>
        <p:spPr bwMode="auto">
          <a:xfrm>
            <a:off x="4114800" y="3505200"/>
            <a:ext cx="113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u="sng">
                <a:cs typeface="B Elham" pitchFamily="2" charset="-78"/>
                <a:hlinkClick r:id="rId8" action="ppaction://hlinksldjump"/>
              </a:rPr>
              <a:t>تطابق کامل</a:t>
            </a:r>
            <a:endParaRPr lang="en-US" u="sng">
              <a:cs typeface="B Elham" pitchFamily="2" charset="-78"/>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27" name="AutoShape 19"/>
          <p:cNvSpPr>
            <a:spLocks noChangeArrowheads="1"/>
          </p:cNvSpPr>
          <p:nvPr/>
        </p:nvSpPr>
        <p:spPr bwMode="auto">
          <a:xfrm rot="199644">
            <a:off x="6705600" y="9144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2" name="Rectangle 4"/>
          <p:cNvSpPr>
            <a:spLocks noChangeArrowheads="1"/>
          </p:cNvSpPr>
          <p:nvPr/>
        </p:nvSpPr>
        <p:spPr bwMode="auto">
          <a:xfrm>
            <a:off x="6799263" y="1066800"/>
            <a:ext cx="1450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fa-IR" sz="2800" b="1">
                <a:solidFill>
                  <a:schemeClr val="hlink"/>
                </a:solidFill>
                <a:cs typeface="B Farnaz" pitchFamily="2" charset="-78"/>
              </a:rPr>
              <a:t>تطابق</a:t>
            </a:r>
            <a:r>
              <a:rPr lang="fa-IR" sz="2800" b="1">
                <a:solidFill>
                  <a:schemeClr val="hlink"/>
                </a:solidFill>
              </a:rPr>
              <a:t>‌</a:t>
            </a:r>
            <a:r>
              <a:rPr lang="fa-IR" sz="2800" b="1">
                <a:solidFill>
                  <a:schemeClr val="hlink"/>
                </a:solidFill>
                <a:cs typeface="B Farnaz" pitchFamily="2" charset="-78"/>
              </a:rPr>
              <a:t>ها:</a:t>
            </a:r>
          </a:p>
        </p:txBody>
      </p:sp>
      <p:pic>
        <p:nvPicPr>
          <p:cNvPr id="11982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1868488"/>
            <a:ext cx="4957762" cy="4456112"/>
          </a:xfrm>
          <a:prstGeom prst="rect">
            <a:avLst/>
          </a:prstGeom>
          <a:noFill/>
          <a:extLst>
            <a:ext uri="{909E8E84-426E-40DD-AFC4-6F175D3DCCD1}">
              <a14:hiddenFill xmlns:a14="http://schemas.microsoft.com/office/drawing/2010/main">
                <a:solidFill>
                  <a:srgbClr val="FFFFFF"/>
                </a:solidFill>
              </a14:hiddenFill>
            </a:ext>
          </a:extLst>
        </p:spPr>
      </p:pic>
      <p:sp>
        <p:nvSpPr>
          <p:cNvPr id="119828" name="AutoShape 20">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9" name="WordArt 21">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AutoShape 6"/>
          <p:cNvSpPr>
            <a:spLocks noChangeArrowheads="1"/>
          </p:cNvSpPr>
          <p:nvPr/>
        </p:nvSpPr>
        <p:spPr bwMode="auto">
          <a:xfrm rot="199644">
            <a:off x="3429000" y="838200"/>
            <a:ext cx="52578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6" name="Rectangle 4"/>
          <p:cNvSpPr>
            <a:spLocks noChangeArrowheads="1"/>
          </p:cNvSpPr>
          <p:nvPr/>
        </p:nvSpPr>
        <p:spPr bwMode="auto">
          <a:xfrm>
            <a:off x="3657600" y="1143000"/>
            <a:ext cx="471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fa-IR" b="1">
                <a:solidFill>
                  <a:schemeClr val="hlink"/>
                </a:solidFill>
                <a:cs typeface="B Farnaz" pitchFamily="2" charset="-78"/>
              </a:rPr>
              <a:t>تطابق ها و پوشش ها در گراف هاي دو بخشي:</a:t>
            </a:r>
          </a:p>
        </p:txBody>
      </p:sp>
      <p:pic>
        <p:nvPicPr>
          <p:cNvPr id="1208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867400" cy="3227388"/>
          </a:xfrm>
          <a:prstGeom prst="rect">
            <a:avLst/>
          </a:prstGeom>
          <a:noFill/>
          <a:extLst>
            <a:ext uri="{909E8E84-426E-40DD-AFC4-6F175D3DCCD1}">
              <a14:hiddenFill xmlns:a14="http://schemas.microsoft.com/office/drawing/2010/main">
                <a:solidFill>
                  <a:srgbClr val="FFFFFF"/>
                </a:solidFill>
              </a14:hiddenFill>
            </a:ext>
          </a:extLst>
        </p:spPr>
      </p:pic>
      <p:sp>
        <p:nvSpPr>
          <p:cNvPr id="120840"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686425" cy="4156075"/>
          </a:xfrm>
          <a:prstGeom prst="rect">
            <a:avLst/>
          </a:prstGeom>
          <a:noFill/>
          <a:extLst>
            <a:ext uri="{909E8E84-426E-40DD-AFC4-6F175D3DCCD1}">
              <a14:hiddenFill xmlns:a14="http://schemas.microsoft.com/office/drawing/2010/main">
                <a:solidFill>
                  <a:srgbClr val="FFFFFF"/>
                </a:solidFill>
              </a14:hiddenFill>
            </a:ext>
          </a:extLst>
        </p:spPr>
      </p:pic>
      <p:sp>
        <p:nvSpPr>
          <p:cNvPr id="121862"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54213"/>
            <a:ext cx="5410200" cy="3271837"/>
          </a:xfrm>
          <a:prstGeom prst="rect">
            <a:avLst/>
          </a:prstGeom>
          <a:noFill/>
          <a:extLst>
            <a:ext uri="{909E8E84-426E-40DD-AFC4-6F175D3DCCD1}">
              <a14:hiddenFill xmlns:a14="http://schemas.microsoft.com/office/drawing/2010/main">
                <a:solidFill>
                  <a:srgbClr val="FFFFFF"/>
                </a:solidFill>
              </a14:hiddenFill>
            </a:ext>
          </a:extLst>
        </p:spPr>
      </p:pic>
      <p:sp>
        <p:nvSpPr>
          <p:cNvPr id="12288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AutoShape 7"/>
          <p:cNvSpPr>
            <a:spLocks noChangeArrowheads="1"/>
          </p:cNvSpPr>
          <p:nvPr/>
        </p:nvSpPr>
        <p:spPr bwMode="auto">
          <a:xfrm rot="199644">
            <a:off x="5797550" y="762000"/>
            <a:ext cx="2894013" cy="1058863"/>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6" name="Text Box 4"/>
          <p:cNvSpPr txBox="1">
            <a:spLocks noChangeArrowheads="1"/>
          </p:cNvSpPr>
          <p:nvPr/>
        </p:nvSpPr>
        <p:spPr bwMode="auto">
          <a:xfrm>
            <a:off x="6065838" y="1033463"/>
            <a:ext cx="21097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a:solidFill>
                  <a:schemeClr val="hlink"/>
                </a:solidFill>
                <a:cs typeface="B Farnaz" pitchFamily="2" charset="-78"/>
              </a:rPr>
              <a:t>آشنایی با گراف</a:t>
            </a:r>
            <a:endParaRPr lang="en-US" sz="2800">
              <a:solidFill>
                <a:schemeClr val="hlink"/>
              </a:solidFill>
              <a:cs typeface="B Farnaz" pitchFamily="2" charset="-78"/>
            </a:endParaRPr>
          </a:p>
        </p:txBody>
      </p:sp>
      <p:sp>
        <p:nvSpPr>
          <p:cNvPr id="69637" name="Rectangle 5"/>
          <p:cNvSpPr>
            <a:spLocks noChangeArrowheads="1"/>
          </p:cNvSpPr>
          <p:nvPr/>
        </p:nvSpPr>
        <p:spPr bwMode="auto">
          <a:xfrm>
            <a:off x="685800" y="2057400"/>
            <a:ext cx="7910513"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نمودار يك گراف ، فقط رابطه وقوعي را كه بين راس ها و يال ها برقرار است، نشان مي دهد، با اين حال در غالب اوقات ، نموداري از يك گراف را رسم كرده ، به جاي خود گراف ، به نمودار آن اشاره مي كنيم. به همين منوال نقطه هاي آن را «راس» و خطوط آن را «يال</a:t>
            </a:r>
            <a:r>
              <a:rPr lang="fa-IR">
                <a:latin typeface="Arial" panose="020B0604020202020204" pitchFamily="34" charset="0"/>
                <a:cs typeface="B Homa" pitchFamily="2" charset="-78"/>
              </a:rPr>
              <a:t>» </a:t>
            </a:r>
            <a:r>
              <a:rPr lang="fa-IR">
                <a:cs typeface="B Homa" pitchFamily="2" charset="-78"/>
              </a:rPr>
              <a:t>مي ناميم.</a:t>
            </a:r>
            <a:endParaRPr lang="en-US">
              <a:cs typeface="B Homa" pitchFamily="2" charset="-78"/>
            </a:endParaRPr>
          </a:p>
          <a:p>
            <a:pPr algn="r"/>
            <a:r>
              <a:rPr lang="fa-IR">
                <a:cs typeface="B Homa" pitchFamily="2" charset="-78"/>
              </a:rPr>
              <a:t>اگر يك گراف ، نموداري داشته باشد كه در آن يال ها تنها در راس هاي دو سر خود متقاطع باشند، مسطح ناميده مي شود، چون مي توان به سادگي اين گونه گراف ها را روي يك صفحه مسطح رسم كرد. دو راس كه برروي يال مشتركي واقعند ، مجاور ناميده مي شوند. به همين ترتيب دو يال واقع بر روي يك راس مشترك نيز مجاورند. يك يال با دو سر يكسان ، طوقه و يك يال با دو سر متمايز ، يال پيوندي ناميده</a:t>
            </a:r>
            <a:r>
              <a:rPr lang="fa-IR"/>
              <a:t>‌</a:t>
            </a:r>
            <a:r>
              <a:rPr lang="fa-IR">
                <a:cs typeface="B Homa" pitchFamily="2" charset="-78"/>
              </a:rPr>
              <a:t>مي</a:t>
            </a:r>
            <a:r>
              <a:rPr lang="fa-IR"/>
              <a:t>‌</a:t>
            </a:r>
            <a:r>
              <a:rPr lang="fa-IR">
                <a:cs typeface="B Homa" pitchFamily="2" charset="-78"/>
              </a:rPr>
              <a:t>شود. </a:t>
            </a:r>
          </a:p>
          <a:p>
            <a:pPr algn="r"/>
            <a:r>
              <a:rPr lang="fa-IR">
                <a:cs typeface="B Homa" pitchFamily="2" charset="-78"/>
              </a:rPr>
              <a:t>اگر مجموعه راس ها و مجموعه يال هاي يك گراف، متناهي باشند، گراف مزبور را متناهي مي نامند. گرافي را كه يك راس داشته باشد بديهي  و ساير گراف ها را غير بديهي مي ناميم.</a:t>
            </a:r>
            <a:r>
              <a:rPr lang="en-US">
                <a:cs typeface="B Homa" pitchFamily="2" charset="-78"/>
              </a:rPr>
              <a:t> </a:t>
            </a:r>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94263"/>
            <a:ext cx="5105400" cy="973137"/>
          </a:xfrm>
          <a:prstGeom prst="rect">
            <a:avLst/>
          </a:prstGeom>
          <a:noFill/>
          <a:extLst>
            <a:ext uri="{909E8E84-426E-40DD-AFC4-6F175D3DCCD1}">
              <a14:hiddenFill xmlns:a14="http://schemas.microsoft.com/office/drawing/2010/main">
                <a:solidFill>
                  <a:srgbClr val="FFFFFF"/>
                </a:solidFill>
              </a14:hiddenFill>
            </a:ext>
          </a:extLst>
        </p:spPr>
      </p:pic>
      <p:sp>
        <p:nvSpPr>
          <p:cNvPr id="69640" name="AutoShape 8">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2" name="WordArt 10">
            <a:hlinkClick r:id="rId4" action="ppaction://hlinksldjump"/>
          </p:cNvPr>
          <p:cNvSpPr>
            <a:spLocks noChangeArrowheads="1" noChangeShapeType="1" noTextEdit="1"/>
          </p:cNvSpPr>
          <p:nvPr/>
        </p:nvSpPr>
        <p:spPr bwMode="auto">
          <a:xfrm>
            <a:off x="304800" y="6248400"/>
            <a:ext cx="14478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فصل اول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819275"/>
            <a:ext cx="4608512" cy="5114925"/>
          </a:xfrm>
          <a:prstGeom prst="rect">
            <a:avLst/>
          </a:prstGeom>
          <a:noFill/>
          <a:extLst>
            <a:ext uri="{909E8E84-426E-40DD-AFC4-6F175D3DCCD1}">
              <a14:hiddenFill xmlns:a14="http://schemas.microsoft.com/office/drawing/2010/main">
                <a:solidFill>
                  <a:srgbClr val="FFFFFF"/>
                </a:solidFill>
              </a14:hiddenFill>
            </a:ext>
          </a:extLst>
        </p:spPr>
      </p:pic>
      <p:sp>
        <p:nvSpPr>
          <p:cNvPr id="123909" name="AutoShape 5">
            <a:hlinkClick r:id="rId3" action="ppaction://hlinksldjump" highlightClick="1"/>
          </p:cNvPr>
          <p:cNvSpPr>
            <a:spLocks noChangeArrowheads="1"/>
          </p:cNvSpPr>
          <p:nvPr/>
        </p:nvSpPr>
        <p:spPr bwMode="auto">
          <a:xfrm>
            <a:off x="7391400" y="45720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1" name="AutoShape 7"/>
          <p:cNvSpPr>
            <a:spLocks noChangeArrowheads="1"/>
          </p:cNvSpPr>
          <p:nvPr/>
        </p:nvSpPr>
        <p:spPr bwMode="auto">
          <a:xfrm rot="199644">
            <a:off x="5943600" y="5105400"/>
            <a:ext cx="1600200" cy="381000"/>
          </a:xfrm>
          <a:prstGeom prst="irregularSeal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2" name="Text Box 8"/>
          <p:cNvSpPr txBox="1">
            <a:spLocks noChangeArrowheads="1"/>
          </p:cNvSpPr>
          <p:nvPr/>
        </p:nvSpPr>
        <p:spPr bwMode="auto">
          <a:xfrm>
            <a:off x="33338" y="6269038"/>
            <a:ext cx="2252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hlinkClick r:id="" action="ppaction://hlinkshowjump?jump=nextslide"/>
              </a:rPr>
              <a:t>Click here to continue</a:t>
            </a:r>
            <a:endParaRPr lang="en-US">
              <a:solidFill>
                <a:srgbClr val="881AF6"/>
              </a:solidFill>
              <a:latin typeface="Forte" pitchFamily="66" charset="0"/>
            </a:endParaRPr>
          </a:p>
        </p:txBody>
      </p:sp>
      <p:sp>
        <p:nvSpPr>
          <p:cNvPr id="123913" name="WordArt 9">
            <a:hlinkClick r:id="rId4" action="ppaction://hlinksldjump"/>
          </p:cNvPr>
          <p:cNvSpPr>
            <a:spLocks noChangeArrowheads="1" noChangeShapeType="1" noTextEdit="1"/>
          </p:cNvSpPr>
          <p:nvPr/>
        </p:nvSpPr>
        <p:spPr bwMode="auto">
          <a:xfrm>
            <a:off x="1600200" y="46482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73263"/>
            <a:ext cx="5324475" cy="4427537"/>
          </a:xfrm>
          <a:prstGeom prst="rect">
            <a:avLst/>
          </a:prstGeom>
          <a:noFill/>
          <a:extLst>
            <a:ext uri="{909E8E84-426E-40DD-AFC4-6F175D3DCCD1}">
              <a14:hiddenFill xmlns:a14="http://schemas.microsoft.com/office/drawing/2010/main">
                <a:solidFill>
                  <a:srgbClr val="FFFFFF"/>
                </a:solidFill>
              </a14:hiddenFill>
            </a:ext>
          </a:extLst>
        </p:spPr>
      </p:pic>
      <p:sp>
        <p:nvSpPr>
          <p:cNvPr id="124934" name="AutoShape 6">
            <a:hlinkClick r:id="rId3" action="ppaction://hlinksldjump" highlightClick="1"/>
          </p:cNvPr>
          <p:cNvSpPr>
            <a:spLocks noChangeArrowheads="1"/>
          </p:cNvSpPr>
          <p:nvPr/>
        </p:nvSpPr>
        <p:spPr bwMode="auto">
          <a:xfrm>
            <a:off x="7543800" y="30480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AutoShape 7"/>
          <p:cNvSpPr>
            <a:spLocks noChangeArrowheads="1"/>
          </p:cNvSpPr>
          <p:nvPr/>
        </p:nvSpPr>
        <p:spPr bwMode="auto">
          <a:xfrm rot="199644">
            <a:off x="5791200" y="3505200"/>
            <a:ext cx="1985963" cy="533400"/>
          </a:xfrm>
          <a:prstGeom prst="irregularSeal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6" name="Text Box 8"/>
          <p:cNvSpPr txBox="1">
            <a:spLocks noChangeArrowheads="1"/>
          </p:cNvSpPr>
          <p:nvPr/>
        </p:nvSpPr>
        <p:spPr bwMode="auto">
          <a:xfrm>
            <a:off x="49213" y="6269038"/>
            <a:ext cx="2312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hlinkClick r:id="" action="ppaction://hlinkshowjump?jump=nextslide"/>
              </a:rPr>
              <a:t>Click here  to continue</a:t>
            </a:r>
            <a:endParaRPr lang="en-US">
              <a:solidFill>
                <a:srgbClr val="881AF6"/>
              </a:solidFill>
              <a:latin typeface="Forte" pitchFamily="66" charset="0"/>
            </a:endParaRPr>
          </a:p>
        </p:txBody>
      </p:sp>
      <p:sp>
        <p:nvSpPr>
          <p:cNvPr id="124937" name="Text Box 9"/>
          <p:cNvSpPr txBox="1">
            <a:spLocks noChangeArrowheads="1"/>
          </p:cNvSpPr>
          <p:nvPr/>
        </p:nvSpPr>
        <p:spPr bwMode="auto">
          <a:xfrm>
            <a:off x="3276600" y="3200400"/>
            <a:ext cx="14478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4938" name="WordArt 10">
            <a:hlinkClick r:id="rId4" action="ppaction://hlinksldjump"/>
          </p:cNvPr>
          <p:cNvSpPr>
            <a:spLocks noChangeArrowheads="1" noChangeShapeType="1" noTextEdit="1"/>
          </p:cNvSpPr>
          <p:nvPr/>
        </p:nvSpPr>
        <p:spPr bwMode="auto">
          <a:xfrm>
            <a:off x="685800" y="32766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288" y="1838325"/>
            <a:ext cx="5056187" cy="4867275"/>
          </a:xfrm>
          <a:prstGeom prst="rect">
            <a:avLst/>
          </a:prstGeom>
          <a:noFill/>
          <a:extLst>
            <a:ext uri="{909E8E84-426E-40DD-AFC4-6F175D3DCCD1}">
              <a14:hiddenFill xmlns:a14="http://schemas.microsoft.com/office/drawing/2010/main">
                <a:solidFill>
                  <a:srgbClr val="FFFFFF"/>
                </a:solidFill>
              </a14:hiddenFill>
            </a:ext>
          </a:extLst>
        </p:spPr>
      </p:pic>
      <p:sp>
        <p:nvSpPr>
          <p:cNvPr id="125957"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AutoShape 7"/>
          <p:cNvSpPr>
            <a:spLocks noChangeArrowheads="1"/>
          </p:cNvSpPr>
          <p:nvPr/>
        </p:nvSpPr>
        <p:spPr bwMode="auto">
          <a:xfrm rot="199644">
            <a:off x="6477000" y="9144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0" name="Rectangle 4"/>
          <p:cNvSpPr>
            <a:spLocks noChangeArrowheads="1"/>
          </p:cNvSpPr>
          <p:nvPr/>
        </p:nvSpPr>
        <p:spPr bwMode="auto">
          <a:xfrm>
            <a:off x="6597650" y="1143000"/>
            <a:ext cx="1411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fa-IR" b="1">
                <a:solidFill>
                  <a:schemeClr val="hlink"/>
                </a:solidFill>
                <a:cs typeface="B Farnaz" pitchFamily="2" charset="-78"/>
              </a:rPr>
              <a:t>قضية ويزينگ:</a:t>
            </a:r>
            <a:r>
              <a:rPr lang="fa-IR"/>
              <a:t> </a:t>
            </a:r>
          </a:p>
        </p:txBody>
      </p:sp>
      <p:pic>
        <p:nvPicPr>
          <p:cNvPr id="1269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1881188"/>
            <a:ext cx="5567362" cy="4338637"/>
          </a:xfrm>
          <a:prstGeom prst="rect">
            <a:avLst/>
          </a:prstGeom>
          <a:noFill/>
          <a:extLst>
            <a:ext uri="{909E8E84-426E-40DD-AFC4-6F175D3DCCD1}">
              <a14:hiddenFill xmlns:a14="http://schemas.microsoft.com/office/drawing/2010/main">
                <a:solidFill>
                  <a:srgbClr val="FFFFFF"/>
                </a:solidFill>
              </a14:hiddenFill>
            </a:ext>
          </a:extLst>
        </p:spPr>
      </p:pic>
      <p:sp>
        <p:nvSpPr>
          <p:cNvPr id="126985" name="Text Box 9"/>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5824538" cy="4278313"/>
          </a:xfrm>
          <a:prstGeom prst="rect">
            <a:avLst/>
          </a:prstGeom>
          <a:noFill/>
          <a:extLst>
            <a:ext uri="{909E8E84-426E-40DD-AFC4-6F175D3DCCD1}">
              <a14:hiddenFill xmlns:a14="http://schemas.microsoft.com/office/drawing/2010/main">
                <a:solidFill>
                  <a:srgbClr val="FFFFFF"/>
                </a:solidFill>
              </a14:hiddenFill>
            </a:ext>
          </a:extLst>
        </p:spPr>
      </p:pic>
      <p:sp>
        <p:nvSpPr>
          <p:cNvPr id="12800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905000"/>
            <a:ext cx="4843463" cy="4953000"/>
          </a:xfrm>
          <a:prstGeom prst="rect">
            <a:avLst/>
          </a:prstGeom>
          <a:noFill/>
          <a:extLst>
            <a:ext uri="{909E8E84-426E-40DD-AFC4-6F175D3DCCD1}">
              <a14:hiddenFill xmlns:a14="http://schemas.microsoft.com/office/drawing/2010/main">
                <a:solidFill>
                  <a:srgbClr val="FFFFFF"/>
                </a:solidFill>
              </a14:hiddenFill>
            </a:ext>
          </a:extLst>
        </p:spPr>
      </p:pic>
      <p:sp>
        <p:nvSpPr>
          <p:cNvPr id="12903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486400" cy="2922588"/>
          </a:xfrm>
          <a:prstGeom prst="rect">
            <a:avLst/>
          </a:prstGeom>
          <a:noFill/>
          <a:extLst>
            <a:ext uri="{909E8E84-426E-40DD-AFC4-6F175D3DCCD1}">
              <a14:hiddenFill xmlns:a14="http://schemas.microsoft.com/office/drawing/2010/main">
                <a:solidFill>
                  <a:srgbClr val="FFFFFF"/>
                </a:solidFill>
              </a14:hiddenFill>
            </a:ext>
          </a:extLst>
        </p:spPr>
      </p:pic>
      <p:sp>
        <p:nvSpPr>
          <p:cNvPr id="130053"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4"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95" name="AutoShape 23"/>
          <p:cNvSpPr>
            <a:spLocks noChangeArrowheads="1"/>
          </p:cNvSpPr>
          <p:nvPr/>
        </p:nvSpPr>
        <p:spPr bwMode="auto">
          <a:xfrm rot="199644">
            <a:off x="4267200" y="762000"/>
            <a:ext cx="19812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76" name="Rectangle 4"/>
          <p:cNvSpPr>
            <a:spLocks noChangeArrowheads="1"/>
          </p:cNvSpPr>
          <p:nvPr/>
        </p:nvSpPr>
        <p:spPr bwMode="auto">
          <a:xfrm>
            <a:off x="4657725" y="914400"/>
            <a:ext cx="426878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a:t>                                          </a:t>
            </a:r>
            <a:r>
              <a:rPr lang="fa-IR" sz="2800"/>
              <a:t>   </a:t>
            </a:r>
            <a:r>
              <a:rPr lang="fa-IR" sz="2800" b="1">
                <a:solidFill>
                  <a:schemeClr val="hlink"/>
                </a:solidFill>
                <a:cs typeface="B Farnaz" pitchFamily="2" charset="-78"/>
              </a:rPr>
              <a:t>كاربردها</a:t>
            </a:r>
            <a:endParaRPr lang="en-US" sz="2800">
              <a:solidFill>
                <a:schemeClr val="hlink"/>
              </a:solidFill>
              <a:cs typeface="B Farnaz" pitchFamily="2" charset="-78"/>
            </a:endParaRPr>
          </a:p>
          <a:p>
            <a:r>
              <a:rPr lang="fa-IR" b="1">
                <a:cs typeface="B Yekan" pitchFamily="2" charset="-78"/>
              </a:rPr>
              <a:t>مسأله زمان بندي:</a:t>
            </a:r>
          </a:p>
        </p:txBody>
      </p:sp>
      <p:pic>
        <p:nvPicPr>
          <p:cNvPr id="13109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5305425" cy="2949575"/>
          </a:xfrm>
          <a:prstGeom prst="rect">
            <a:avLst/>
          </a:prstGeom>
          <a:noFill/>
          <a:extLst>
            <a:ext uri="{909E8E84-426E-40DD-AFC4-6F175D3DCCD1}">
              <a14:hiddenFill xmlns:a14="http://schemas.microsoft.com/office/drawing/2010/main">
                <a:solidFill>
                  <a:srgbClr val="FFFFFF"/>
                </a:solidFill>
              </a14:hiddenFill>
            </a:ext>
          </a:extLst>
        </p:spPr>
      </p:pic>
      <p:sp>
        <p:nvSpPr>
          <p:cNvPr id="131097" name="Text Box 25"/>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909763"/>
            <a:ext cx="5219700" cy="3927475"/>
          </a:xfrm>
          <a:prstGeom prst="rect">
            <a:avLst/>
          </a:prstGeom>
          <a:noFill/>
          <a:extLst>
            <a:ext uri="{909E8E84-426E-40DD-AFC4-6F175D3DCCD1}">
              <a14:hiddenFill xmlns:a14="http://schemas.microsoft.com/office/drawing/2010/main">
                <a:solidFill>
                  <a:srgbClr val="FFFFFF"/>
                </a:solidFill>
              </a14:hiddenFill>
            </a:ext>
          </a:extLst>
        </p:spPr>
      </p:pic>
      <p:sp>
        <p:nvSpPr>
          <p:cNvPr id="132102"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248400" cy="3914775"/>
          </a:xfrm>
          <a:prstGeom prst="rect">
            <a:avLst/>
          </a:prstGeom>
          <a:noFill/>
          <a:extLst>
            <a:ext uri="{909E8E84-426E-40DD-AFC4-6F175D3DCCD1}">
              <a14:hiddenFill xmlns:a14="http://schemas.microsoft.com/office/drawing/2010/main">
                <a:solidFill>
                  <a:srgbClr val="FFFFFF"/>
                </a:solidFill>
              </a14:hiddenFill>
            </a:ext>
          </a:extLst>
        </p:spPr>
      </p:pic>
      <p:sp>
        <p:nvSpPr>
          <p:cNvPr id="13312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AutoShape 6"/>
          <p:cNvSpPr>
            <a:spLocks noChangeArrowheads="1"/>
          </p:cNvSpPr>
          <p:nvPr/>
        </p:nvSpPr>
        <p:spPr bwMode="auto">
          <a:xfrm rot="199644">
            <a:off x="6092825" y="684213"/>
            <a:ext cx="2741613" cy="915987"/>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986463" cy="3367088"/>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6324600" y="914400"/>
            <a:ext cx="202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یکریختی گراف ها</a:t>
            </a:r>
            <a:endParaRPr lang="en-US" sz="2400">
              <a:solidFill>
                <a:schemeClr val="hlink"/>
              </a:solidFill>
              <a:cs typeface="B Farnaz" pitchFamily="2" charset="-78"/>
            </a:endParaRPr>
          </a:p>
        </p:txBody>
      </p:sp>
      <p:sp>
        <p:nvSpPr>
          <p:cNvPr id="70664"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838325"/>
            <a:ext cx="5086350" cy="4333875"/>
          </a:xfrm>
          <a:prstGeom prst="rect">
            <a:avLst/>
          </a:prstGeom>
          <a:noFill/>
          <a:extLst>
            <a:ext uri="{909E8E84-426E-40DD-AFC4-6F175D3DCCD1}">
              <a14:hiddenFill xmlns:a14="http://schemas.microsoft.com/office/drawing/2010/main">
                <a:solidFill>
                  <a:srgbClr val="FFFFFF"/>
                </a:solidFill>
              </a14:hiddenFill>
            </a:ext>
          </a:extLst>
        </p:spPr>
      </p:pic>
      <p:sp>
        <p:nvSpPr>
          <p:cNvPr id="13415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2124075"/>
            <a:ext cx="3781425" cy="3971925"/>
          </a:xfrm>
          <a:prstGeom prst="rect">
            <a:avLst/>
          </a:prstGeom>
          <a:noFill/>
          <a:extLst>
            <a:ext uri="{909E8E84-426E-40DD-AFC4-6F175D3DCCD1}">
              <a14:hiddenFill xmlns:a14="http://schemas.microsoft.com/office/drawing/2010/main">
                <a:solidFill>
                  <a:srgbClr val="FFFFFF"/>
                </a:solidFill>
              </a14:hiddenFill>
            </a:ext>
          </a:extLst>
        </p:spPr>
      </p:pic>
      <p:sp>
        <p:nvSpPr>
          <p:cNvPr id="135174" name="Rectangle 6"/>
          <p:cNvSpPr>
            <a:spLocks noChangeArrowheads="1"/>
          </p:cNvSpPr>
          <p:nvPr/>
        </p:nvSpPr>
        <p:spPr bwMode="auto">
          <a:xfrm>
            <a:off x="1066800" y="5686425"/>
            <a:ext cx="35226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fa-IR" sz="1400">
                <a:cs typeface="B Homa" pitchFamily="2" charset="-78"/>
              </a:rPr>
              <a:t>(</a:t>
            </a:r>
            <a:r>
              <a:rPr lang="fa-IR" sz="1400" b="1">
                <a:cs typeface="B Homa" pitchFamily="2" charset="-78"/>
              </a:rPr>
              <a:t>يال هاي معمولي متناظر با ساعت اول يال هاي مقطع متناظر با ساعت دوم يال هاي موجي متناظر با ساعت سوم ويال هاي ضخيم متناظر با ساعت چهارم مي باشند).</a:t>
            </a:r>
          </a:p>
        </p:txBody>
      </p:sp>
      <p:sp>
        <p:nvSpPr>
          <p:cNvPr id="135176" name="Text Box 8"/>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1995488"/>
            <a:ext cx="5495925" cy="4286250"/>
          </a:xfrm>
          <a:prstGeom prst="rect">
            <a:avLst/>
          </a:prstGeom>
          <a:noFill/>
          <a:extLst>
            <a:ext uri="{909E8E84-426E-40DD-AFC4-6F175D3DCCD1}">
              <a14:hiddenFill xmlns:a14="http://schemas.microsoft.com/office/drawing/2010/main">
                <a:solidFill>
                  <a:srgbClr val="FFFFFF"/>
                </a:solidFill>
              </a14:hiddenFill>
            </a:ext>
          </a:extLst>
        </p:spPr>
      </p:pic>
      <p:sp>
        <p:nvSpPr>
          <p:cNvPr id="136197"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8"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AutoShape 8"/>
          <p:cNvSpPr>
            <a:spLocks noChangeArrowheads="1"/>
          </p:cNvSpPr>
          <p:nvPr/>
        </p:nvSpPr>
        <p:spPr bwMode="auto">
          <a:xfrm rot="199644">
            <a:off x="6096000" y="974725"/>
            <a:ext cx="25146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0" name="Text Box 4"/>
          <p:cNvSpPr txBox="1">
            <a:spLocks noChangeArrowheads="1"/>
          </p:cNvSpPr>
          <p:nvPr/>
        </p:nvSpPr>
        <p:spPr bwMode="auto">
          <a:xfrm>
            <a:off x="6273800" y="1216025"/>
            <a:ext cx="189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a:solidFill>
                  <a:schemeClr val="hlink"/>
                </a:solidFill>
                <a:cs typeface="B Farnaz" pitchFamily="2" charset="-78"/>
              </a:rPr>
              <a:t>گراف های فابل توجه</a:t>
            </a:r>
            <a:endParaRPr lang="en-US">
              <a:solidFill>
                <a:schemeClr val="hlink"/>
              </a:solidFill>
              <a:cs typeface="B Farnaz" pitchFamily="2" charset="-78"/>
            </a:endParaRPr>
          </a:p>
        </p:txBody>
      </p:sp>
      <p:pic>
        <p:nvPicPr>
          <p:cNvPr id="137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2033588"/>
            <a:ext cx="4219575" cy="2790825"/>
          </a:xfrm>
          <a:prstGeom prst="rect">
            <a:avLst/>
          </a:prstGeom>
          <a:noFill/>
          <a:extLst>
            <a:ext uri="{909E8E84-426E-40DD-AFC4-6F175D3DCCD1}">
              <a14:hiddenFill xmlns:a14="http://schemas.microsoft.com/office/drawing/2010/main">
                <a:solidFill>
                  <a:srgbClr val="FFFFFF"/>
                </a:solidFill>
              </a14:hiddenFill>
            </a:ext>
          </a:extLst>
        </p:spPr>
      </p:pic>
      <p:sp>
        <p:nvSpPr>
          <p:cNvPr id="137226" name="Text Box 10"/>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952625"/>
            <a:ext cx="4543425" cy="2952750"/>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2138363"/>
            <a:ext cx="4972050" cy="2581275"/>
          </a:xfrm>
          <a:prstGeom prst="rect">
            <a:avLst/>
          </a:prstGeom>
          <a:noFill/>
          <a:extLst>
            <a:ext uri="{909E8E84-426E-40DD-AFC4-6F175D3DCCD1}">
              <a14:hiddenFill xmlns:a14="http://schemas.microsoft.com/office/drawing/2010/main">
                <a:solidFill>
                  <a:srgbClr val="FFFFFF"/>
                </a:solidFill>
              </a14:hiddenFill>
            </a:ext>
          </a:extLst>
        </p:spPr>
      </p:pic>
      <p:sp>
        <p:nvSpPr>
          <p:cNvPr id="13927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200775" cy="3876675"/>
          </a:xfrm>
          <a:prstGeom prst="rect">
            <a:avLst/>
          </a:prstGeom>
          <a:noFill/>
          <a:extLst>
            <a:ext uri="{909E8E84-426E-40DD-AFC4-6F175D3DCCD1}">
              <a14:hiddenFill xmlns:a14="http://schemas.microsoft.com/office/drawing/2010/main">
                <a:solidFill>
                  <a:srgbClr val="FFFFFF"/>
                </a:solidFill>
              </a14:hiddenFill>
            </a:ext>
          </a:extLst>
        </p:spPr>
      </p:pic>
      <p:sp>
        <p:nvSpPr>
          <p:cNvPr id="140294"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2266950"/>
            <a:ext cx="5286375" cy="2324100"/>
          </a:xfrm>
          <a:prstGeom prst="rect">
            <a:avLst/>
          </a:prstGeom>
          <a:noFill/>
          <a:extLst>
            <a:ext uri="{909E8E84-426E-40DD-AFC4-6F175D3DCCD1}">
              <a14:hiddenFill xmlns:a14="http://schemas.microsoft.com/office/drawing/2010/main">
                <a:solidFill>
                  <a:srgbClr val="FFFFFF"/>
                </a:solidFill>
              </a14:hiddenFill>
            </a:ext>
          </a:extLst>
        </p:spPr>
      </p:pic>
      <p:sp>
        <p:nvSpPr>
          <p:cNvPr id="141318"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1533525"/>
            <a:ext cx="3638550" cy="3790950"/>
          </a:xfrm>
          <a:prstGeom prst="rect">
            <a:avLst/>
          </a:prstGeom>
          <a:noFill/>
          <a:extLst>
            <a:ext uri="{909E8E84-426E-40DD-AFC4-6F175D3DCCD1}">
              <a14:hiddenFill xmlns:a14="http://schemas.microsoft.com/office/drawing/2010/main">
                <a:solidFill>
                  <a:srgbClr val="FFFFFF"/>
                </a:solidFill>
              </a14:hiddenFill>
            </a:ext>
          </a:extLst>
        </p:spPr>
      </p:pic>
      <p:sp>
        <p:nvSpPr>
          <p:cNvPr id="142342"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1504950"/>
            <a:ext cx="4438650" cy="3848100"/>
          </a:xfrm>
          <a:prstGeom prst="rect">
            <a:avLst/>
          </a:prstGeom>
          <a:noFill/>
          <a:extLst>
            <a:ext uri="{909E8E84-426E-40DD-AFC4-6F175D3DCCD1}">
              <a14:hiddenFill xmlns:a14="http://schemas.microsoft.com/office/drawing/2010/main">
                <a:solidFill>
                  <a:srgbClr val="FFFFFF"/>
                </a:solidFill>
              </a14:hiddenFill>
            </a:ext>
          </a:extLst>
        </p:spPr>
      </p:pic>
      <p:sp>
        <p:nvSpPr>
          <p:cNvPr id="143366"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6019800" cy="2465388"/>
          </a:xfrm>
          <a:prstGeom prst="rect">
            <a:avLst/>
          </a:prstGeom>
          <a:noFill/>
          <a:extLst>
            <a:ext uri="{909E8E84-426E-40DD-AFC4-6F175D3DCCD1}">
              <a14:hiddenFill xmlns:a14="http://schemas.microsoft.com/office/drawing/2010/main">
                <a:solidFill>
                  <a:srgbClr val="FFFFFF"/>
                </a:solidFill>
              </a14:hiddenFill>
            </a:ext>
          </a:extLst>
        </p:spPr>
      </p:pic>
      <p:sp>
        <p:nvSpPr>
          <p:cNvPr id="71685"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6"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790700"/>
            <a:ext cx="5381625" cy="3276600"/>
          </a:xfrm>
          <a:prstGeom prst="rect">
            <a:avLst/>
          </a:prstGeom>
          <a:noFill/>
          <a:extLst>
            <a:ext uri="{909E8E84-426E-40DD-AFC4-6F175D3DCCD1}">
              <a14:hiddenFill xmlns:a14="http://schemas.microsoft.com/office/drawing/2010/main">
                <a:solidFill>
                  <a:srgbClr val="FFFFFF"/>
                </a:solidFill>
              </a14:hiddenFill>
            </a:ext>
          </a:extLst>
        </p:spPr>
      </p:pic>
      <p:sp>
        <p:nvSpPr>
          <p:cNvPr id="144390" name="Text Box 6"/>
          <p:cNvSpPr txBox="1">
            <a:spLocks noChangeArrowheads="1"/>
          </p:cNvSpPr>
          <p:nvPr/>
        </p:nvSpPr>
        <p:spPr bwMode="auto">
          <a:xfrm>
            <a:off x="76200" y="6269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881AF6"/>
                </a:solidFill>
                <a:latin typeface="Forte" pitchFamily="66" charset="0"/>
              </a:rPr>
              <a:t>Click to continue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1338263"/>
            <a:ext cx="4591050" cy="4181475"/>
          </a:xfrm>
          <a:prstGeom prst="rect">
            <a:avLst/>
          </a:prstGeom>
          <a:noFill/>
          <a:extLst>
            <a:ext uri="{909E8E84-426E-40DD-AFC4-6F175D3DCCD1}">
              <a14:hiddenFill xmlns:a14="http://schemas.microsoft.com/office/drawing/2010/main">
                <a:solidFill>
                  <a:srgbClr val="FFFFFF"/>
                </a:solidFill>
              </a14:hiddenFill>
            </a:ext>
          </a:extLst>
        </p:spPr>
      </p:pic>
      <p:sp>
        <p:nvSpPr>
          <p:cNvPr id="145413" name="AutoShape 5">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4" name="WordArt 6">
            <a:hlinkClick r:id="rId4"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AutoShape 5"/>
          <p:cNvSpPr>
            <a:spLocks noChangeArrowheads="1"/>
          </p:cNvSpPr>
          <p:nvPr/>
        </p:nvSpPr>
        <p:spPr bwMode="auto">
          <a:xfrm rot="199644">
            <a:off x="6856413" y="1074738"/>
            <a:ext cx="22098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4" name="Rectangle 2"/>
          <p:cNvSpPr>
            <a:spLocks noGrp="1" noChangeArrowheads="1"/>
          </p:cNvSpPr>
          <p:nvPr>
            <p:ph type="title"/>
          </p:nvPr>
        </p:nvSpPr>
        <p:spPr>
          <a:xfrm>
            <a:off x="7467600" y="1066800"/>
            <a:ext cx="1058863" cy="685800"/>
          </a:xfrm>
        </p:spPr>
        <p:txBody>
          <a:bodyPr/>
          <a:lstStyle/>
          <a:p>
            <a:r>
              <a:rPr lang="fa-IR" sz="2800">
                <a:solidFill>
                  <a:schemeClr val="hlink"/>
                </a:solidFill>
                <a:cs typeface="B Elham" pitchFamily="2" charset="-78"/>
              </a:rPr>
              <a:t>منابع</a:t>
            </a:r>
            <a:endParaRPr lang="en-US" sz="2800">
              <a:solidFill>
                <a:schemeClr val="hlink"/>
              </a:solidFill>
              <a:cs typeface="B Elham" pitchFamily="2" charset="-78"/>
            </a:endParaRPr>
          </a:p>
        </p:txBody>
      </p:sp>
      <p:sp>
        <p:nvSpPr>
          <p:cNvPr id="146435" name="Rectangle 3"/>
          <p:cNvSpPr>
            <a:spLocks noGrp="1" noChangeArrowheads="1"/>
          </p:cNvSpPr>
          <p:nvPr>
            <p:ph type="body" idx="1"/>
          </p:nvPr>
        </p:nvSpPr>
        <p:spPr/>
        <p:txBody>
          <a:bodyPr/>
          <a:lstStyle/>
          <a:p>
            <a:pPr>
              <a:buFont typeface="Wingdings" panose="05000000000000000000" pitchFamily="2" charset="2"/>
              <a:buNone/>
            </a:pPr>
            <a:r>
              <a:rPr lang="fa-IR" sz="2400">
                <a:cs typeface="B Homa" pitchFamily="2" charset="-78"/>
              </a:rPr>
              <a:t> </a:t>
            </a:r>
            <a:r>
              <a:rPr lang="fa-IR" sz="2400" b="1">
                <a:latin typeface="Arial" panose="020B0604020202020204" pitchFamily="34" charset="0"/>
                <a:cs typeface="B Homa" pitchFamily="2" charset="-78"/>
              </a:rPr>
              <a:t>•  </a:t>
            </a:r>
            <a:r>
              <a:rPr lang="fa-IR" sz="2400" b="1">
                <a:cs typeface="B Homa" pitchFamily="2" charset="-78"/>
              </a:rPr>
              <a:t>نظريه گراف وكاربرد هاي آن–مولفين:جي اي باندي , يواس آر.مورتي</a:t>
            </a:r>
          </a:p>
          <a:p>
            <a:pPr>
              <a:buFont typeface="Wingdings" panose="05000000000000000000" pitchFamily="2" charset="2"/>
              <a:buNone/>
            </a:pPr>
            <a:r>
              <a:rPr lang="fa-IR" sz="2400" b="1">
                <a:cs typeface="B Homa" pitchFamily="2" charset="-78"/>
              </a:rPr>
              <a:t>           مترجم:حميد ضرابي زاده-انتشارات ديبا</a:t>
            </a:r>
          </a:p>
          <a:p>
            <a:pPr>
              <a:buFont typeface="Wingdings" panose="05000000000000000000" pitchFamily="2" charset="2"/>
              <a:buNone/>
            </a:pPr>
            <a:r>
              <a:rPr lang="fa-IR" sz="2400" b="1">
                <a:latin typeface="Arial" panose="020B0604020202020204" pitchFamily="34" charset="0"/>
                <a:cs typeface="B Homa" pitchFamily="2" charset="-78"/>
              </a:rPr>
              <a:t>•  آشنايي با </a:t>
            </a:r>
            <a:r>
              <a:rPr lang="fa-IR" sz="2400" b="1">
                <a:cs typeface="B Homa" pitchFamily="2" charset="-78"/>
              </a:rPr>
              <a:t>نظريه گراف </a:t>
            </a:r>
            <a:r>
              <a:rPr lang="fa-IR" sz="2400" b="1">
                <a:latin typeface="Arial" panose="020B0604020202020204" pitchFamily="34" charset="0"/>
                <a:cs typeface="B Homa" pitchFamily="2" charset="-78"/>
              </a:rPr>
              <a:t>–تاليف</a:t>
            </a:r>
            <a:r>
              <a:rPr lang="fa-IR" sz="2400" b="1">
                <a:cs typeface="B Homa" pitchFamily="2" charset="-78"/>
              </a:rPr>
              <a:t>: عليرضاعلي پور-</a:t>
            </a:r>
          </a:p>
          <a:p>
            <a:pPr>
              <a:buFont typeface="Wingdings" panose="05000000000000000000" pitchFamily="2" charset="2"/>
              <a:buNone/>
            </a:pPr>
            <a:r>
              <a:rPr lang="fa-IR" sz="2400" b="1">
                <a:cs typeface="B Homa" pitchFamily="2" charset="-78"/>
              </a:rPr>
              <a:t>   ويرايش ارشك حميدي-انتشارات:موسسه انتشارات فاطمي</a:t>
            </a:r>
          </a:p>
          <a:p>
            <a:pPr>
              <a:buFont typeface="Wingdings" panose="05000000000000000000" pitchFamily="2" charset="2"/>
              <a:buNone/>
            </a:pPr>
            <a:r>
              <a:rPr lang="fa-IR" sz="2400" b="1">
                <a:latin typeface="Arial" panose="020B0604020202020204" pitchFamily="34" charset="0"/>
                <a:cs typeface="B Homa" pitchFamily="2" charset="-78"/>
              </a:rPr>
              <a:t>•  </a:t>
            </a:r>
            <a:r>
              <a:rPr lang="fa-IR" sz="2400" b="1">
                <a:cs typeface="B Homa" pitchFamily="2" charset="-78"/>
              </a:rPr>
              <a:t>تاليف:سوزانانظريه گراف-</a:t>
            </a:r>
            <a:endParaRPr lang="en-US" sz="2400" b="1">
              <a:cs typeface="B Homa" pitchFamily="2" charset="-78"/>
            </a:endParaRPr>
          </a:p>
        </p:txBody>
      </p:sp>
      <p:sp>
        <p:nvSpPr>
          <p:cNvPr id="146436" name="AutoShape 4">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8" name="WordArt 6">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p:cNvSpPr txBox="1">
            <a:spLocks noChangeArrowheads="1"/>
          </p:cNvSpPr>
          <p:nvPr/>
        </p:nvSpPr>
        <p:spPr bwMode="auto">
          <a:xfrm>
            <a:off x="3714750" y="2601913"/>
            <a:ext cx="194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000">
                <a:solidFill>
                  <a:srgbClr val="CC3300"/>
                </a:solidFill>
                <a:cs typeface="B Elham" pitchFamily="2" charset="-78"/>
                <a:hlinkClick r:id="rId2" action="ppaction://hlinksldjump"/>
              </a:rPr>
              <a:t>گراف های قابل توجه</a:t>
            </a:r>
            <a:endParaRPr lang="en-US" sz="2000">
              <a:solidFill>
                <a:srgbClr val="CC3300"/>
              </a:solidFill>
              <a:cs typeface="B Elham" pitchFamily="2" charset="-78"/>
            </a:endParaRPr>
          </a:p>
        </p:txBody>
      </p:sp>
      <p:sp>
        <p:nvSpPr>
          <p:cNvPr id="155653" name="WordArt 5"/>
          <p:cNvSpPr>
            <a:spLocks noChangeArrowheads="1" noChangeShapeType="1" noTextEdit="1"/>
          </p:cNvSpPr>
          <p:nvPr/>
        </p:nvSpPr>
        <p:spPr bwMode="auto">
          <a:xfrm>
            <a:off x="3581400" y="609600"/>
            <a:ext cx="2228850" cy="1295400"/>
          </a:xfrm>
          <a:prstGeom prst="rect">
            <a:avLst/>
          </a:prstGeom>
        </p:spPr>
        <p:txBody>
          <a:bodyPr wrap="none" fromWordArt="1">
            <a:prstTxWarp prst="textFadeUp">
              <a:avLst>
                <a:gd name="adj" fmla="val 9991"/>
              </a:avLst>
            </a:prstTxWarp>
          </a:bodyPr>
          <a:lstStyle/>
          <a:p>
            <a:r>
              <a:rPr lang="fa-IR" sz="72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فصل پنجم</a:t>
            </a:r>
            <a:endParaRPr lang="en-US" sz="72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ndParaRPr>
          </a:p>
        </p:txBody>
      </p:sp>
      <p:sp>
        <p:nvSpPr>
          <p:cNvPr id="155654" name="AutoShape 6">
            <a:hlinkClick r:id="rId3"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5" name="Text Box 7"/>
          <p:cNvSpPr txBox="1">
            <a:spLocks noChangeArrowheads="1"/>
          </p:cNvSpPr>
          <p:nvPr/>
        </p:nvSpPr>
        <p:spPr bwMode="auto">
          <a:xfrm>
            <a:off x="4343400" y="4572000"/>
            <a:ext cx="581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u="sng">
                <a:cs typeface="B Elham" pitchFamily="2" charset="-78"/>
                <a:hlinkClick r:id="rId4" action="ppaction://hlinksldjump"/>
              </a:rPr>
              <a:t>منابع</a:t>
            </a:r>
            <a:endParaRPr lang="en-US" u="sng">
              <a:cs typeface="B Elham" pitchFamily="2" charset="-78"/>
            </a:endParaRPr>
          </a:p>
        </p:txBody>
      </p:sp>
      <p:sp>
        <p:nvSpPr>
          <p:cNvPr id="155656" name="Text Box 8"/>
          <p:cNvSpPr txBox="1">
            <a:spLocks noChangeArrowheads="1"/>
          </p:cNvSpPr>
          <p:nvPr/>
        </p:nvSpPr>
        <p:spPr bwMode="auto">
          <a:xfrm>
            <a:off x="4114800" y="3581400"/>
            <a:ext cx="852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u="sng">
                <a:solidFill>
                  <a:schemeClr val="hlink"/>
                </a:solidFill>
                <a:cs typeface="B Elham" pitchFamily="2" charset="-78"/>
                <a:hlinkClick r:id="rId5" action="ppaction://hlinksldjump"/>
              </a:rPr>
              <a:t>سخن آخر</a:t>
            </a:r>
            <a:endParaRPr lang="en-US" u="sng">
              <a:solidFill>
                <a:schemeClr val="hlink"/>
              </a:solidFill>
              <a:cs typeface="B Elham" pitchFamily="2" charset="-78"/>
            </a:endParaRP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ChangeArrowheads="1"/>
          </p:cNvSpPr>
          <p:nvPr/>
        </p:nvSpPr>
        <p:spPr bwMode="auto">
          <a:xfrm>
            <a:off x="1447800" y="2697163"/>
            <a:ext cx="6248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fa-IR">
                <a:cs typeface="B Homa" pitchFamily="2" charset="-78"/>
              </a:rPr>
              <a:t>از آنجایی که پژوهش علمی رکن اصلی تحول علمی و اختراعات می باشد ، و می تواند پیشرفت های علمی یک کشور را هدایت کند ، می توان از برگزاری همایش ها برای پیشرفت علمی کشور به نیکی یاد کرده و با توجه به وجود جوانان محقق در کشور که از سطح علمی نسبتا بالایی نیز برخوردار هستند ایران را به یک کشور پویای علمی تبدیل خواهد کرد . </a:t>
            </a:r>
            <a:endParaRPr lang="en-US">
              <a:cs typeface="B Homa" pitchFamily="2" charset="-78"/>
            </a:endParaRPr>
          </a:p>
          <a:p>
            <a:pPr algn="r"/>
            <a:r>
              <a:rPr lang="fa-IR">
                <a:cs typeface="B Homa" pitchFamily="2" charset="-78"/>
              </a:rPr>
              <a:t>      در پایان جا دارد که از برگزار کنندگان " چهارمین همایش ریاضی پژوهان جوان – یادواره زنده یاد صادقی " که باعث ایجاد شور و نشاط در بین ما جوانان جویای نام گردیده است ، تشکر و قدردانی کنیم.</a:t>
            </a:r>
          </a:p>
        </p:txBody>
      </p:sp>
      <p:sp>
        <p:nvSpPr>
          <p:cNvPr id="156678" name="AutoShape 6"/>
          <p:cNvSpPr>
            <a:spLocks noChangeArrowheads="1"/>
          </p:cNvSpPr>
          <p:nvPr/>
        </p:nvSpPr>
        <p:spPr bwMode="auto">
          <a:xfrm rot="199644">
            <a:off x="6856413" y="1074738"/>
            <a:ext cx="2209800" cy="838200"/>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a:solidFill>
                  <a:schemeClr val="hlink"/>
                </a:solidFill>
                <a:cs typeface="B Elham" pitchFamily="2" charset="-78"/>
              </a:rPr>
              <a:t>سخن آخر</a:t>
            </a:r>
            <a:endParaRPr lang="en-US" sz="2400">
              <a:solidFill>
                <a:schemeClr val="hlink"/>
              </a:solidFill>
              <a:cs typeface="B Elham" pitchFamily="2" charset="-78"/>
            </a:endParaRPr>
          </a:p>
        </p:txBody>
      </p:sp>
      <p:sp>
        <p:nvSpPr>
          <p:cNvPr id="156680" name="AutoShape 8">
            <a:hlinkClick r:id="rId2"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1" name="WordArt 9">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AutoShape 6"/>
          <p:cNvSpPr>
            <a:spLocks noChangeArrowheads="1"/>
          </p:cNvSpPr>
          <p:nvPr/>
        </p:nvSpPr>
        <p:spPr bwMode="auto">
          <a:xfrm rot="199644">
            <a:off x="5789613" y="536575"/>
            <a:ext cx="2898775" cy="1444625"/>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414963" cy="3389313"/>
          </a:xfrm>
          <a:prstGeom prst="rect">
            <a:avLst/>
          </a:prstGeom>
          <a:noFill/>
          <a:extLst>
            <a:ext uri="{909E8E84-426E-40DD-AFC4-6F175D3DCCD1}">
              <a14:hiddenFill xmlns:a14="http://schemas.microsoft.com/office/drawing/2010/main">
                <a:solidFill>
                  <a:srgbClr val="FFFFFF"/>
                </a:solidFill>
              </a14:hiddenFill>
            </a:ext>
          </a:extLst>
        </p:spPr>
      </p:pic>
      <p:sp>
        <p:nvSpPr>
          <p:cNvPr id="72709" name="Text Box 5"/>
          <p:cNvSpPr txBox="1">
            <a:spLocks noChangeArrowheads="1"/>
          </p:cNvSpPr>
          <p:nvPr/>
        </p:nvSpPr>
        <p:spPr bwMode="auto">
          <a:xfrm>
            <a:off x="5991225" y="850900"/>
            <a:ext cx="2101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400">
                <a:solidFill>
                  <a:schemeClr val="hlink"/>
                </a:solidFill>
                <a:cs typeface="B Farnaz" pitchFamily="2" charset="-78"/>
              </a:rPr>
              <a:t>ماتریس وقوع و</a:t>
            </a:r>
          </a:p>
          <a:p>
            <a:pPr algn="r"/>
            <a:r>
              <a:rPr lang="fa-IR" sz="2400">
                <a:solidFill>
                  <a:schemeClr val="hlink"/>
                </a:solidFill>
                <a:cs typeface="B Farnaz" pitchFamily="2" charset="-78"/>
              </a:rPr>
              <a:t> ماتریس مجاورت</a:t>
            </a:r>
            <a:endParaRPr lang="en-US" sz="2400">
              <a:solidFill>
                <a:schemeClr val="hlink"/>
              </a:solidFill>
              <a:cs typeface="B Farnaz" pitchFamily="2" charset="-78"/>
            </a:endParaRPr>
          </a:p>
        </p:txBody>
      </p:sp>
      <p:sp>
        <p:nvSpPr>
          <p:cNvPr id="72711" name="WordArt 7">
            <a:hlinkClick r:id="rId3" action="ppaction://hlinksldjump"/>
          </p:cNvPr>
          <p:cNvSpPr>
            <a:spLocks noChangeArrowheads="1" noChangeShapeType="1" noTextEdit="1"/>
          </p:cNvSpPr>
          <p:nvPr/>
        </p:nvSpPr>
        <p:spPr bwMode="auto">
          <a:xfrm>
            <a:off x="304800" y="6248400"/>
            <a:ext cx="1676400" cy="352425"/>
          </a:xfrm>
          <a:prstGeom prst="rect">
            <a:avLst/>
          </a:prstGeom>
        </p:spPr>
        <p:txBody>
          <a:bodyPr wrap="none" fromWordArt="1">
            <a:prstTxWarp prst="textPlain">
              <a:avLst>
                <a:gd name="adj" fmla="val 50000"/>
              </a:avLst>
            </a:prstTxWarp>
          </a:bodyPr>
          <a:lstStyle/>
          <a:p>
            <a:r>
              <a:rPr lang="fa-IR"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بازگشت به ابتدای فصل</a:t>
            </a:r>
            <a:endParaRPr lang="en-US"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72712" name="AutoShape 8">
            <a:hlinkClick r:id="rId4" action="ppaction://hlinksldjump" highlightClick="1"/>
          </p:cNvPr>
          <p:cNvSpPr>
            <a:spLocks noChangeArrowheads="1"/>
          </p:cNvSpPr>
          <p:nvPr/>
        </p:nvSpPr>
        <p:spPr bwMode="auto">
          <a:xfrm>
            <a:off x="8610600" y="6400800"/>
            <a:ext cx="228600" cy="2286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طرح پیش گزیده">
  <a:themeElements>
    <a:clrScheme name="طرح پیش گزید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طرح پیش گزیده">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طرح پیش گزید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طرح پیش گزید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طرح پیش گزید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طرح پیش گزید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طرح پیش گزید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طرح پیش گزید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طرح پیش گزید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طرح پیش گزید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طرح پیش گزید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طرح پیش گزید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طرح پیش گزید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طرح پیش گزید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مقاله_نظریه_گراف_وکاربردهای_آن</Template>
  <TotalTime>0</TotalTime>
  <Words>1912</Words>
  <Application>Microsoft Office PowerPoint</Application>
  <PresentationFormat>On-screen Show (4:3)</PresentationFormat>
  <Paragraphs>201</Paragraphs>
  <Slides>84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84</vt:i4>
      </vt:variant>
    </vt:vector>
  </HeadingPairs>
  <TitlesOfParts>
    <vt:vector size="95" baseType="lpstr">
      <vt:lpstr>Arial</vt:lpstr>
      <vt:lpstr>Tahoma</vt:lpstr>
      <vt:lpstr>Wingdings</vt:lpstr>
      <vt:lpstr>B Homa</vt:lpstr>
      <vt:lpstr>Forte</vt:lpstr>
      <vt:lpstr>B Farnaz</vt:lpstr>
      <vt:lpstr>Verdana</vt:lpstr>
      <vt:lpstr>B Yekan</vt:lpstr>
      <vt:lpstr>B Elham</vt:lpstr>
      <vt:lpstr>Blends</vt:lpstr>
      <vt:lpstr>طرح پیش گزیده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2022-02-03T15:13:15Z</dcterms:created>
  <dcterms:modified xsi:type="dcterms:W3CDTF">2022-02-03T15:13:30Z</dcterms:modified>
</cp:coreProperties>
</file>