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78949C-4DB5-4782-8102-EFA2B5EFECAC}" type="datetimeFigureOut">
              <a:rPr lang="fa-IR" smtClean="0"/>
              <a:t>06/28/1443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62E5B2-2376-4928-9D33-B6E4338FDC27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4744" y="928670"/>
            <a:ext cx="1047083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الهی</a:t>
            </a:r>
            <a:endParaRPr lang="fa-IR" sz="40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3857628"/>
            <a:ext cx="541045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800" dirty="0" smtClean="0">
                <a:solidFill>
                  <a:srgbClr val="0070C0"/>
                </a:solidFill>
                <a:latin typeface="Titr" pitchFamily="2" charset="-78"/>
                <a:cs typeface="Titr" pitchFamily="2" charset="-78"/>
              </a:rPr>
              <a:t>ضرب کسر و عدد مخلوط</a:t>
            </a:r>
            <a:endParaRPr lang="fa-IR" sz="4800" dirty="0">
              <a:solidFill>
                <a:srgbClr val="0070C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19459" y="2357430"/>
            <a:ext cx="163217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00B050"/>
                </a:solidFill>
                <a:latin typeface="Titr" pitchFamily="2" charset="-78"/>
                <a:cs typeface="Titr" pitchFamily="2" charset="-78"/>
              </a:rPr>
              <a:t>فصل</a:t>
            </a:r>
            <a:r>
              <a:rPr lang="en-US" sz="4000" smtClean="0">
                <a:solidFill>
                  <a:srgbClr val="00B050"/>
                </a:solidFill>
                <a:latin typeface="Titr" pitchFamily="2" charset="-78"/>
                <a:cs typeface="Titr" pitchFamily="2" charset="-78"/>
              </a:rPr>
              <a:t> </a:t>
            </a:r>
            <a:r>
              <a:rPr lang="fa-IR" sz="4000" smtClean="0">
                <a:solidFill>
                  <a:srgbClr val="00B050"/>
                </a:solidFill>
                <a:latin typeface="Titr" pitchFamily="2" charset="-78"/>
                <a:cs typeface="Titr" pitchFamily="2" charset="-78"/>
              </a:rPr>
              <a:t> </a:t>
            </a:r>
            <a:r>
              <a:rPr lang="fa-IR" sz="4000" dirty="0" smtClean="0">
                <a:solidFill>
                  <a:srgbClr val="00B050"/>
                </a:solidFill>
                <a:latin typeface="Titr" pitchFamily="2" charset="-78"/>
                <a:cs typeface="Titr" pitchFamily="2" charset="-78"/>
              </a:rPr>
              <a:t>اول</a:t>
            </a:r>
            <a:endParaRPr lang="fa-IR" sz="4000" dirty="0">
              <a:solidFill>
                <a:srgbClr val="00B05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571480"/>
            <a:ext cx="520847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ضرب کسر در کسر از طریق محاسبه ی مساحت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3286124"/>
          <a:ext cx="5500725" cy="30718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33575"/>
                <a:gridCol w="1833575"/>
                <a:gridCol w="1833575"/>
              </a:tblGrid>
              <a:tr h="767959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767959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767959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67959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1285860"/>
            <a:ext cx="35618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42910" y="178592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4348" y="1857364"/>
            <a:ext cx="45236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1571612"/>
            <a:ext cx="42191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×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857356" y="178592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43240" y="178592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28794" y="1857364"/>
            <a:ext cx="43954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00232" y="1285860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28992" y="1285860"/>
            <a:ext cx="214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4678" y="1857364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3174" y="1428736"/>
            <a:ext cx="52129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=</a:t>
            </a:r>
            <a:endParaRPr lang="fa-IR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643306" y="1857364"/>
            <a:ext cx="714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24" y="3214686"/>
            <a:ext cx="29206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14546" y="2500306"/>
            <a:ext cx="2118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143108" y="2857496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85786" y="3571876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143108" y="292893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57224" y="3643314"/>
            <a:ext cx="32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4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push dir="d"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500042"/>
            <a:ext cx="619592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ضرب دو عدد مخلوط از روش محاسبه ی مساحت</a:t>
            </a:r>
            <a:endParaRPr lang="fa-IR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7422" y="1928802"/>
            <a:ext cx="40588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500174"/>
            <a:ext cx="4058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1357298"/>
            <a:ext cx="35618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14348" y="185736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14546" y="185736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43042" y="414338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7356" y="157161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43240" y="1571612"/>
            <a:ext cx="4796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36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1928802"/>
            <a:ext cx="40290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00166" y="1643050"/>
            <a:ext cx="455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×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4546" y="1357298"/>
            <a:ext cx="500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143108" y="3571876"/>
          <a:ext cx="4021370" cy="250033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59101"/>
                <a:gridCol w="1678961"/>
                <a:gridCol w="1783308"/>
              </a:tblGrid>
              <a:tr h="1638147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862183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28926" y="3143248"/>
            <a:ext cx="2808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4876" y="3143248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8" y="3000372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43042" y="5286388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86512" y="435769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15008" y="6143644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57950" y="542926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43042" y="5715016"/>
            <a:ext cx="3097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57950" y="578645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643042" y="564357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357950" y="5715016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715008" y="6429396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715008" y="3286124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15008" y="6488668"/>
            <a:ext cx="33534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5008" y="328612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cover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50017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57224" y="928670"/>
          <a:ext cx="4021370" cy="250033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59101"/>
                <a:gridCol w="1678961"/>
                <a:gridCol w="1783308"/>
              </a:tblGrid>
              <a:tr h="1638147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862183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43042" y="500042"/>
            <a:ext cx="2808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8992" y="500042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9124" y="357166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2643182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628" y="1714488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72066" y="2786058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3071810"/>
            <a:ext cx="3097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72066" y="314324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57158" y="300037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72066" y="3071810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00562" y="371475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29124" y="64291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00562" y="3786190"/>
            <a:ext cx="33534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29124" y="642918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4546" y="4929198"/>
            <a:ext cx="602761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به محاسبه ی مساحت شکل در صفحه ی بعد توجه کنید 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00562" y="342900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142984"/>
            <a:ext cx="30970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92867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714356"/>
            <a:ext cx="2808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42910" y="1071546"/>
            <a:ext cx="42862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43042" y="1071546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57290" y="92867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14546" y="785794"/>
            <a:ext cx="4475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1142984"/>
            <a:ext cx="4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1538" y="928670"/>
            <a:ext cx="33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43042" y="714356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5786" y="3571876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5720" y="3571876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7158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29124" y="3571876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0034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00100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28728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1357290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428728" y="3786190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85918" y="3500438"/>
            <a:ext cx="8338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fa-IR" dirty="0" smtClean="0"/>
              <a:t>         </a:t>
            </a:r>
            <a:endParaRPr lang="fa-IR" dirty="0"/>
          </a:p>
        </p:txBody>
      </p:sp>
      <p:sp>
        <p:nvSpPr>
          <p:cNvPr id="53" name="Rectangle 52"/>
          <p:cNvSpPr/>
          <p:nvPr/>
        </p:nvSpPr>
        <p:spPr>
          <a:xfrm>
            <a:off x="2143108" y="3357562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143108" y="37861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43108" y="371475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785918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500298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857488" y="3357562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857488" y="378619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2857488" y="371475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214678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643306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643306" y="378619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3571868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071934" y="3429000"/>
            <a:ext cx="4475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643438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72066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72066" y="378619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5000628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857884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57884" y="378619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5786446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643702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643702" y="378619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6572264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429256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215074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58082" y="335756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8082" y="378619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7286644" y="371475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000892" y="35718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786710" y="3500438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500298" y="200024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142976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86116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571604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28794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85786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500430" y="2214554"/>
            <a:ext cx="311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929322" y="2214554"/>
            <a:ext cx="33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143108" y="2214554"/>
            <a:ext cx="33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357290" y="2214554"/>
            <a:ext cx="33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71472" y="2214554"/>
            <a:ext cx="33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28662" y="2214554"/>
            <a:ext cx="37061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000364" y="221455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14480" y="221455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286380" y="221455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2428860" y="2357430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2500298" y="2428868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786182" y="200024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786182" y="24288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3786182" y="2357430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4429124" y="221455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43438" y="2214554"/>
            <a:ext cx="311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×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143372" y="221455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929190" y="200024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929190" y="24288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929190" y="2357430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5643570" y="200024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643570" y="24288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2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5643570" y="2357430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6286512" y="200024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1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286512" y="2428868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6215074" y="2357430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6704825" y="2143116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13151" y="5000636"/>
            <a:ext cx="30970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+mj-lt"/>
                <a:cs typeface="Titr" pitchFamily="2" charset="-78"/>
              </a:rPr>
              <a:t>2</a:t>
            </a:r>
            <a:endParaRPr lang="fa-IR" dirty="0">
              <a:latin typeface="+mj-lt"/>
              <a:cs typeface="Titr" pitchFamily="2" charset="-78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857224" y="500063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+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285852" y="478632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9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285852" y="521495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>
            <a:off x="1214414" y="514351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1785918" y="4929198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117460" y="4929198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500298" y="478632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3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500298" y="521495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2428860" y="5143512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571868" y="785794"/>
            <a:ext cx="5046379" cy="461665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ضرب اعداد مخلوط به روش گسترده نویسی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wheel spokes="3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/>
          <p:cNvSpPr/>
          <p:nvPr/>
        </p:nvSpPr>
        <p:spPr>
          <a:xfrm>
            <a:off x="357158" y="357166"/>
            <a:ext cx="8429684" cy="614366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2285984" y="3000372"/>
            <a:ext cx="42148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800" dirty="0" smtClean="0">
                <a:solidFill>
                  <a:srgbClr val="FF0000"/>
                </a:solidFill>
                <a:latin typeface="Aharoni" pitchFamily="2" charset="-79"/>
              </a:rPr>
              <a:t>خسته نباشید</a:t>
            </a:r>
            <a:endParaRPr lang="fa-IR" sz="4800" dirty="0">
              <a:solidFill>
                <a:srgbClr val="FF0000"/>
              </a:solidFill>
              <a:latin typeface="Aharoni" pitchFamily="2" charset="-79"/>
            </a:endParaRPr>
          </a:p>
        </p:txBody>
      </p:sp>
    </p:spTree>
  </p:cSld>
  <p:clrMapOvr>
    <a:masterClrMapping/>
  </p:clrMapOvr>
  <p:transition spd="slow">
    <p:blinds/>
    <p:sndAc>
      <p:stSnd>
        <p:snd r:embed="rId2" name="explod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ضرب کسر و عدد مخلوط از راه مساحت ریاضی ششم ابتدایی</Template>
  <TotalTime>0</TotalTime>
  <Words>168</Words>
  <Application>Microsoft Office PowerPoint</Application>
  <PresentationFormat>On-screen Show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Franklin Gothic Book</vt:lpstr>
      <vt:lpstr>Franklin Gothic Medium</vt:lpstr>
      <vt:lpstr>Tahoma</vt:lpstr>
      <vt:lpstr>Titr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2022-01-31T19:10:05Z</dcterms:created>
  <dcterms:modified xsi:type="dcterms:W3CDTF">2022-01-31T19:10:18Z</dcterms:modified>
</cp:coreProperties>
</file>