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0" r:id="rId2"/>
    <p:sldId id="256" r:id="rId3"/>
    <p:sldId id="258" r:id="rId4"/>
    <p:sldId id="260" r:id="rId5"/>
    <p:sldId id="274" r:id="rId6"/>
    <p:sldId id="257" r:id="rId7"/>
    <p:sldId id="261" r:id="rId8"/>
    <p:sldId id="265" r:id="rId9"/>
    <p:sldId id="266" r:id="rId10"/>
    <p:sldId id="267" r:id="rId11"/>
    <p:sldId id="268" r:id="rId12"/>
    <p:sldId id="264" r:id="rId13"/>
    <p:sldId id="269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50E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3" d="100"/>
          <a:sy n="63" d="100"/>
        </p:scale>
        <p:origin x="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0992F-91BF-4056-89C2-FC7025709253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0DC28-0BDE-45E2-A56A-8107500E9586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13" Type="http://schemas.openxmlformats.org/officeDocument/2006/relationships/image" Target="../media/image21.gif"/><Relationship Id="rId3" Type="http://schemas.openxmlformats.org/officeDocument/2006/relationships/image" Target="../media/image11.gif"/><Relationship Id="rId7" Type="http://schemas.openxmlformats.org/officeDocument/2006/relationships/image" Target="../media/image15.gif"/><Relationship Id="rId12" Type="http://schemas.openxmlformats.org/officeDocument/2006/relationships/image" Target="../media/image20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14.gif"/><Relationship Id="rId11" Type="http://schemas.openxmlformats.org/officeDocument/2006/relationships/image" Target="../media/image19.gif"/><Relationship Id="rId5" Type="http://schemas.openxmlformats.org/officeDocument/2006/relationships/image" Target="../media/image13.gif"/><Relationship Id="rId10" Type="http://schemas.openxmlformats.org/officeDocument/2006/relationships/image" Target="../media/image18.gif"/><Relationship Id="rId4" Type="http://schemas.openxmlformats.org/officeDocument/2006/relationships/image" Target="../media/image12.png"/><Relationship Id="rId9" Type="http://schemas.openxmlformats.org/officeDocument/2006/relationships/image" Target="../media/image17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mraft.blogfa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0430" y="2571744"/>
            <a:ext cx="5461752" cy="193899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4000" dirty="0" smtClean="0">
                <a:cs typeface="B Titr" pitchFamily="2" charset="-78"/>
              </a:rPr>
              <a:t>دستگاه عصبی  – مراکز عصبی</a:t>
            </a:r>
          </a:p>
          <a:p>
            <a:r>
              <a:rPr lang="fa-IR" sz="4000" dirty="0" smtClean="0">
                <a:cs typeface="B Titr" pitchFamily="2" charset="-78"/>
              </a:rPr>
              <a:t> </a:t>
            </a:r>
          </a:p>
          <a:p>
            <a:pPr algn="ctr"/>
            <a:r>
              <a:rPr lang="fa-IR" sz="4000" dirty="0" smtClean="0">
                <a:cs typeface="B Titr" pitchFamily="2" charset="-78"/>
              </a:rPr>
              <a:t>فصل اول پایه هشتم 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1934" y="357166"/>
            <a:ext cx="45720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a-IR" sz="2400" dirty="0"/>
              <a:t>آموزش علوم </a:t>
            </a:r>
            <a:r>
              <a:rPr lang="fa-IR" sz="2400" dirty="0" smtClean="0"/>
              <a:t>تجربی</a:t>
            </a:r>
          </a:p>
          <a:p>
            <a:pPr algn="ctr"/>
            <a:r>
              <a:rPr lang="fa-IR" sz="2400" dirty="0" smtClean="0"/>
              <a:t>پایه ی هشتم   </a:t>
            </a:r>
          </a:p>
          <a:p>
            <a:pPr algn="ctr"/>
            <a:r>
              <a:rPr lang="fa-IR" sz="2400" dirty="0" smtClean="0"/>
              <a:t> </a:t>
            </a:r>
            <a:r>
              <a:rPr lang="fa-IR" sz="2400" dirty="0"/>
              <a:t>تهیه کننده: نرگس دهقانیان  </a:t>
            </a:r>
          </a:p>
          <a:p>
            <a:pPr algn="ctr"/>
            <a:r>
              <a:rPr lang="fa-IR" sz="2400" dirty="0"/>
              <a:t>ناحیه یک آموزش و پرورش اهواز</a:t>
            </a:r>
          </a:p>
        </p:txBody>
      </p:sp>
      <p:pic>
        <p:nvPicPr>
          <p:cNvPr id="1026" name="Picture 2" descr="F:\New folder\maman\کارهای نرگس\photo\glassware\6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5"/>
            <a:ext cx="2696070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142852"/>
            <a:ext cx="81439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800" dirty="0" smtClean="0">
                <a:cs typeface="B Titr" pitchFamily="2" charset="-78"/>
              </a:rPr>
              <a:t>در </a:t>
            </a:r>
            <a:r>
              <a:rPr lang="fa-IR" sz="4800" dirty="0">
                <a:cs typeface="B Titr" pitchFamily="2" charset="-78"/>
              </a:rPr>
              <a:t>این وضعیت</a:t>
            </a:r>
          </a:p>
          <a:p>
            <a:r>
              <a:rPr lang="fa-IR" sz="4800" dirty="0">
                <a:cs typeface="B Titr" pitchFamily="2" charset="-78"/>
              </a:rPr>
              <a:t>از اندام هایی مثل چشم ، گوش،پوست و ... پیام هایی براي مراکز عصبی بویژه مخچه ارسال می شود </a:t>
            </a:r>
            <a:r>
              <a:rPr lang="fa-IR" sz="4800" dirty="0" smtClean="0">
                <a:cs typeface="B Titr" pitchFamily="2" charset="-78"/>
              </a:rPr>
              <a:t>.</a:t>
            </a:r>
          </a:p>
          <a:p>
            <a:r>
              <a:rPr lang="fa-IR" sz="4800" dirty="0" smtClean="0">
                <a:cs typeface="B Titr" pitchFamily="2" charset="-78"/>
              </a:rPr>
              <a:t> </a:t>
            </a:r>
          </a:p>
          <a:p>
            <a:r>
              <a:rPr lang="fa-IR" sz="4800" dirty="0" smtClean="0">
                <a:solidFill>
                  <a:schemeClr val="tx2"/>
                </a:solidFill>
                <a:cs typeface="B Titr" pitchFamily="2" charset="-78"/>
              </a:rPr>
              <a:t>مخچه </a:t>
            </a:r>
            <a:r>
              <a:rPr lang="fa-IR" sz="4800" dirty="0">
                <a:solidFill>
                  <a:schemeClr val="tx2"/>
                </a:solidFill>
                <a:cs typeface="B Titr" pitchFamily="2" charset="-78"/>
              </a:rPr>
              <a:t>با بررسی این اطلاعات پیام</a:t>
            </a:r>
          </a:p>
          <a:p>
            <a:r>
              <a:rPr lang="fa-IR" sz="4800" dirty="0">
                <a:solidFill>
                  <a:schemeClr val="tx2"/>
                </a:solidFill>
                <a:cs typeface="B Titr" pitchFamily="2" charset="-78"/>
              </a:rPr>
              <a:t>حرکتی را براي ماهیچه ها می فرستد که با انقباض آنها تعادل بدن در هر حالتی حفظ می </a:t>
            </a:r>
            <a:r>
              <a:rPr lang="fa-IR" sz="4800" dirty="0" smtClean="0">
                <a:solidFill>
                  <a:schemeClr val="tx2"/>
                </a:solidFill>
                <a:cs typeface="B Titr" pitchFamily="2" charset="-78"/>
              </a:rPr>
              <a:t>شود.</a:t>
            </a:r>
            <a:endParaRPr lang="fa-IR" sz="4800" dirty="0">
              <a:solidFill>
                <a:schemeClr val="tx2"/>
              </a:solidFill>
              <a:cs typeface="B Tit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1100" dirty="0" smtClean="0"/>
          </a:p>
          <a:p>
            <a:pPr algn="ctr"/>
            <a:r>
              <a:rPr lang="en-US" sz="1100" dirty="0" smtClean="0"/>
              <a:t>www.hamraft.blogfa.com</a:t>
            </a:r>
          </a:p>
          <a:p>
            <a:pPr algn="ctr"/>
            <a:r>
              <a:rPr lang="fa-IR" sz="1100" dirty="0" smtClean="0"/>
              <a:t>نرگس دهقانیان ناحیه یک اهواز</a:t>
            </a:r>
            <a:endParaRPr lang="fa-I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214290"/>
            <a:ext cx="81439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400" dirty="0" smtClean="0">
                <a:cs typeface="B Titr" pitchFamily="2" charset="-78"/>
              </a:rPr>
              <a:t>در حالت هاي عادي مثل راه رفتن ،</a:t>
            </a:r>
          </a:p>
          <a:p>
            <a:r>
              <a:rPr lang="fa-IR" sz="4400" dirty="0" smtClean="0">
                <a:cs typeface="B Titr" pitchFamily="2" charset="-78"/>
              </a:rPr>
              <a:t>نشستن و... نیز</a:t>
            </a:r>
            <a:r>
              <a:rPr lang="fa-IR" sz="4400" dirty="0" smtClean="0">
                <a:solidFill>
                  <a:srgbClr val="0070C0"/>
                </a:solidFill>
                <a:cs typeface="B Titr" pitchFamily="2" charset="-78"/>
              </a:rPr>
              <a:t> مخچه </a:t>
            </a:r>
            <a:r>
              <a:rPr lang="fa-IR" sz="4400" dirty="0" smtClean="0">
                <a:cs typeface="B Titr" pitchFamily="2" charset="-78"/>
              </a:rPr>
              <a:t>باعث </a:t>
            </a:r>
            <a:r>
              <a:rPr lang="fa-IR" sz="4400" dirty="0" smtClean="0">
                <a:solidFill>
                  <a:srgbClr val="00B050"/>
                </a:solidFill>
                <a:cs typeface="B Titr" pitchFamily="2" charset="-78"/>
              </a:rPr>
              <a:t>حفظ تعادل بدن </a:t>
            </a:r>
            <a:r>
              <a:rPr lang="fa-IR" sz="4400" dirty="0" smtClean="0">
                <a:cs typeface="B Titr" pitchFamily="2" charset="-78"/>
              </a:rPr>
              <a:t>می شود.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596" y="3357562"/>
            <a:ext cx="800102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a-IR" sz="3600" dirty="0" smtClean="0">
                <a:cs typeface="B Titr" pitchFamily="2" charset="-78"/>
              </a:rPr>
              <a:t>بندبازان و افرادي که ژیمناستیک کار می کنند با تمرین بیشتر </a:t>
            </a:r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مخچه</a:t>
            </a:r>
            <a:r>
              <a:rPr lang="fa-IR" sz="3600" dirty="0" smtClean="0">
                <a:cs typeface="B Titr" pitchFamily="2" charset="-78"/>
              </a:rPr>
              <a:t> خود را </a:t>
            </a:r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تقویت</a:t>
            </a:r>
            <a:r>
              <a:rPr lang="fa-IR" sz="3600" dirty="0" smtClean="0">
                <a:cs typeface="B Titr" pitchFamily="2" charset="-78"/>
              </a:rPr>
              <a:t> کرده اند.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14546" y="578645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www.hamraft.blogfa.com</a:t>
            </a:r>
          </a:p>
          <a:p>
            <a:pPr algn="ctr"/>
            <a:r>
              <a:rPr lang="fa-IR" sz="1400" dirty="0" smtClean="0"/>
              <a:t>نرگس دهقانیان ناحیه یک اهواز</a:t>
            </a:r>
            <a:endParaRPr lang="fa-I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1472" y="1428736"/>
            <a:ext cx="8286744" cy="4616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r>
              <a:rPr lang="fa-IR" sz="2400" b="1" dirty="0" smtClean="0">
                <a:cs typeface="B Titr" pitchFamily="2" charset="-78"/>
              </a:rPr>
              <a:t>بخش ساقه مانندي در زیر مخ است که مخ و مخچه را به نخاع وصل می کند.</a:t>
            </a:r>
            <a:endParaRPr lang="fa-IR" sz="2400" dirty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2143116"/>
            <a:ext cx="8572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dirty="0" smtClean="0">
                <a:cs typeface="B Titr" pitchFamily="2" charset="-78"/>
              </a:rPr>
              <a:t>ساقه مغز شامل :شامل </a:t>
            </a:r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مغز میانی</a:t>
            </a:r>
            <a:r>
              <a:rPr lang="fa-IR" sz="3200" dirty="0" smtClean="0">
                <a:cs typeface="B Titr" pitchFamily="2" charset="-78"/>
              </a:rPr>
              <a:t>,</a:t>
            </a:r>
            <a:r>
              <a:rPr lang="fa-IR" sz="3200" dirty="0" smtClean="0">
                <a:solidFill>
                  <a:srgbClr val="00B050"/>
                </a:solidFill>
                <a:cs typeface="B Titr" pitchFamily="2" charset="-78"/>
              </a:rPr>
              <a:t> پل </a:t>
            </a:r>
            <a:r>
              <a:rPr lang="fa-IR" sz="3200" dirty="0" smtClean="0">
                <a:cs typeface="B Titr" pitchFamily="2" charset="-78"/>
              </a:rPr>
              <a:t>و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بصل النخاع </a:t>
            </a:r>
            <a:r>
              <a:rPr lang="fa-IR" sz="3200" dirty="0" smtClean="0">
                <a:cs typeface="B Titr" pitchFamily="2" charset="-78"/>
              </a:rPr>
              <a:t>است.</a:t>
            </a:r>
            <a:endParaRPr lang="fa-IR" sz="3200" dirty="0"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2910" y="3143248"/>
            <a:ext cx="8001056" cy="3170099"/>
          </a:xfrm>
          <a:prstGeom prst="rect">
            <a:avLst/>
          </a:prstGeom>
          <a:solidFill>
            <a:schemeClr val="bg1"/>
          </a:solidFill>
          <a:scene3d>
            <a:camera prst="obliqueBottomLef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a-IR" sz="2800" dirty="0" smtClean="0">
                <a:solidFill>
                  <a:srgbClr val="0070C0"/>
                </a:solidFill>
                <a:cs typeface="B Titr" pitchFamily="2" charset="-78"/>
              </a:rPr>
              <a:t>بصل النخاع که در بالاي نخاع قرار دارد </a:t>
            </a:r>
            <a:r>
              <a:rPr lang="fa-IR" sz="2800" dirty="0" smtClean="0">
                <a:cs typeface="B Titr" pitchFamily="2" charset="-78"/>
              </a:rPr>
              <a:t>،  مرکز کنترل فعالیت</a:t>
            </a:r>
          </a:p>
          <a:p>
            <a:r>
              <a:rPr lang="fa-IR" sz="2800" dirty="0" smtClean="0">
                <a:cs typeface="B Titr" pitchFamily="2" charset="-78"/>
              </a:rPr>
              <a:t> </a:t>
            </a:r>
          </a:p>
          <a:p>
            <a:r>
              <a:rPr lang="fa-IR" sz="2800" dirty="0" smtClean="0">
                <a:cs typeface="B Titr" pitchFamily="2" charset="-78"/>
              </a:rPr>
              <a:t> هاي </a:t>
            </a:r>
            <a:r>
              <a:rPr lang="fa-IR" sz="2800" dirty="0" smtClean="0">
                <a:solidFill>
                  <a:srgbClr val="FF0000"/>
                </a:solidFill>
                <a:cs typeface="B Titr" pitchFamily="2" charset="-78"/>
              </a:rPr>
              <a:t>غیر ارادي </a:t>
            </a:r>
            <a:r>
              <a:rPr lang="fa-IR" sz="2800" dirty="0" smtClean="0">
                <a:cs typeface="B Titr" pitchFamily="2" charset="-78"/>
              </a:rPr>
              <a:t>مثل </a:t>
            </a:r>
            <a:r>
              <a:rPr lang="fa-IR" sz="2800" dirty="0" smtClean="0">
                <a:solidFill>
                  <a:srgbClr val="00B050"/>
                </a:solidFill>
                <a:cs typeface="B Titr" pitchFamily="2" charset="-78"/>
              </a:rPr>
              <a:t>تنفس ، ضربان قلب و فشار خون </a:t>
            </a:r>
            <a:r>
              <a:rPr lang="fa-IR" sz="2800" dirty="0" smtClean="0">
                <a:cs typeface="B Titr" pitchFamily="2" charset="-78"/>
              </a:rPr>
              <a:t>می باشد. </a:t>
            </a:r>
          </a:p>
          <a:p>
            <a:endParaRPr lang="fa-IR" sz="2800" dirty="0" smtClean="0">
              <a:cs typeface="B Titr" pitchFamily="2" charset="-78"/>
            </a:endParaRPr>
          </a:p>
          <a:p>
            <a:pPr algn="ctr"/>
            <a:r>
              <a:rPr lang="fa-IR" sz="2800" dirty="0" smtClean="0">
                <a:cs typeface="B Titr" pitchFamily="2" charset="-78"/>
              </a:rPr>
              <a:t> به دلیل اهمیت کار ، به این مرکز در بصل النخاع </a:t>
            </a:r>
            <a:r>
              <a:rPr lang="fa-IR" sz="3200" dirty="0" smtClean="0">
                <a:solidFill>
                  <a:srgbClr val="CC00CC"/>
                </a:solidFill>
                <a:cs typeface="B Titr" pitchFamily="2" charset="-78"/>
              </a:rPr>
              <a:t>گره حیات</a:t>
            </a:r>
            <a:endParaRPr lang="fa-IR" sz="2800" dirty="0" smtClean="0">
              <a:solidFill>
                <a:srgbClr val="CC00CC"/>
              </a:solidFill>
              <a:cs typeface="B Titr" pitchFamily="2" charset="-78"/>
            </a:endParaRPr>
          </a:p>
          <a:p>
            <a:r>
              <a:rPr lang="fa-IR" sz="2800" dirty="0" smtClean="0">
                <a:cs typeface="B Titr" pitchFamily="2" charset="-78"/>
              </a:rPr>
              <a:t> </a:t>
            </a:r>
          </a:p>
          <a:p>
            <a:r>
              <a:rPr lang="fa-IR" sz="2800" dirty="0" smtClean="0">
                <a:cs typeface="B Titr" pitchFamily="2" charset="-78"/>
              </a:rPr>
              <a:t>گفته می شود.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21004" y="428604"/>
            <a:ext cx="1721946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fa-IR" sz="2800" dirty="0" smtClean="0">
                <a:cs typeface="B Titr" pitchFamily="2" charset="-78"/>
              </a:rPr>
              <a:t>ساقـه مغـز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85850" y="14285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 smtClean="0"/>
              <a:t>www.hamraft.blogfa.com</a:t>
            </a:r>
          </a:p>
          <a:p>
            <a:pPr algn="ctr"/>
            <a:r>
              <a:rPr lang="fa-IR" sz="1400" dirty="0" smtClean="0"/>
              <a:t>نرگس دهقانیان ناحیه یک اهواز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10136"/>
            <a:ext cx="9144000" cy="62478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fa-IR" sz="4000" b="1" dirty="0" smtClean="0">
              <a:cs typeface="B Titr" pitchFamily="2" charset="-78"/>
            </a:endParaRPr>
          </a:p>
          <a:p>
            <a:r>
              <a:rPr lang="fa-IR" sz="4000" dirty="0" smtClean="0">
                <a:cs typeface="B Titr" pitchFamily="2" charset="-78"/>
              </a:rPr>
              <a:t>شبیه طناب سفید رنگی درون ستون مهره ها قرار دارد واز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 بصل النخاع تا کمر </a:t>
            </a:r>
            <a:r>
              <a:rPr lang="fa-IR" sz="4000" dirty="0" smtClean="0">
                <a:cs typeface="B Titr" pitchFamily="2" charset="-78"/>
              </a:rPr>
              <a:t>امتداد دارد .</a:t>
            </a:r>
          </a:p>
          <a:p>
            <a:endParaRPr lang="fa-IR" sz="4000" dirty="0" smtClean="0">
              <a:cs typeface="B Titr" pitchFamily="2" charset="-78"/>
            </a:endParaRPr>
          </a:p>
          <a:p>
            <a:pPr algn="ctr"/>
            <a:r>
              <a:rPr lang="fa-IR" sz="4000" dirty="0" smtClean="0">
                <a:solidFill>
                  <a:srgbClr val="CC00CC"/>
                </a:solidFill>
                <a:cs typeface="B Titr" pitchFamily="2" charset="-78"/>
              </a:rPr>
              <a:t>نخاع رابط بین مغز و بخش محیطی دستگاه عصبی است . </a:t>
            </a:r>
            <a:endParaRPr lang="en-US" sz="4000" dirty="0" smtClean="0"/>
          </a:p>
          <a:p>
            <a:endParaRPr lang="fa-IR" sz="4000" dirty="0" smtClean="0">
              <a:solidFill>
                <a:srgbClr val="CC00CC"/>
              </a:solidFill>
              <a:cs typeface="B Titr" pitchFamily="2" charset="-78"/>
            </a:endParaRPr>
          </a:p>
          <a:p>
            <a:r>
              <a:rPr lang="fa-IR" sz="4000" dirty="0" smtClean="0">
                <a:solidFill>
                  <a:srgbClr val="002060"/>
                </a:solidFill>
                <a:cs typeface="B Titr" pitchFamily="2" charset="-78"/>
              </a:rPr>
              <a:t>اطلاعات را به مغز و فرمان هاي مغز را به اندام هاي بدن می رساند .</a:t>
            </a:r>
          </a:p>
          <a:p>
            <a:r>
              <a:rPr lang="fa-IR" sz="4000" dirty="0" smtClean="0">
                <a:solidFill>
                  <a:srgbClr val="00B050"/>
                </a:solidFill>
                <a:cs typeface="B Titr" pitchFamily="2" charset="-78"/>
              </a:rPr>
              <a:t>نخاع مرکز برخی از انعکاسی هاي بدن است. </a:t>
            </a:r>
            <a:endParaRPr lang="fa-IR" sz="4000" dirty="0">
              <a:cs typeface="B Titr" pitchFamily="2" charset="-78"/>
            </a:endParaRPr>
          </a:p>
        </p:txBody>
      </p:sp>
      <p:sp>
        <p:nvSpPr>
          <p:cNvPr id="6" name="Cloud 5"/>
          <p:cNvSpPr/>
          <p:nvPr/>
        </p:nvSpPr>
        <p:spPr>
          <a:xfrm>
            <a:off x="2643174" y="214290"/>
            <a:ext cx="3857652" cy="1214446"/>
          </a:xfrm>
          <a:prstGeom prst="clou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نـخـاع</a:t>
            </a:r>
            <a:endParaRPr lang="fa-I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2853"/>
            <a:ext cx="30003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www.hamraft.blogfa.com</a:t>
            </a:r>
          </a:p>
          <a:p>
            <a:pPr algn="ctr"/>
            <a:r>
              <a:rPr lang="fa-IR" sz="1200" dirty="0" smtClean="0"/>
              <a:t>نرگس دهقانیان ناحیه یک اهواز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23477" y="214290"/>
            <a:ext cx="292259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fa-IR" sz="2400" dirty="0" smtClean="0">
                <a:cs typeface="B Titr" pitchFamily="2" charset="-78"/>
              </a:rPr>
              <a:t>پاسخ دهید وجایزه بگیرید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42908" y="785794"/>
            <a:ext cx="8237740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cs typeface="B Titr" pitchFamily="2" charset="-78"/>
              </a:rPr>
              <a:t>مرکز حرکات ارادی بدن کجاست ؟</a:t>
            </a:r>
          </a:p>
          <a:p>
            <a:endParaRPr lang="fa-IR" sz="2000" dirty="0" smtClean="0">
              <a:cs typeface="B Titr" pitchFamily="2" charset="-78"/>
            </a:endParaRPr>
          </a:p>
          <a:p>
            <a:r>
              <a:rPr lang="fa-IR" sz="2000" dirty="0" smtClean="0">
                <a:cs typeface="B Titr" pitchFamily="2" charset="-78"/>
              </a:rPr>
              <a:t>وقتی فکر می کنیم کدام بخش مغز فعال است ؟</a:t>
            </a:r>
          </a:p>
          <a:p>
            <a:endParaRPr lang="fa-IR" sz="2000" dirty="0" smtClean="0">
              <a:cs typeface="B Titr" pitchFamily="2" charset="-78"/>
            </a:endParaRPr>
          </a:p>
          <a:p>
            <a:r>
              <a:rPr lang="fa-IR" sz="2000" dirty="0" smtClean="0">
                <a:cs typeface="B Titr" pitchFamily="2" charset="-78"/>
              </a:rPr>
              <a:t>مرکز حفظ تعادل کجاست ؟ </a:t>
            </a:r>
          </a:p>
          <a:p>
            <a:endParaRPr lang="fa-IR" sz="2000" dirty="0" smtClean="0">
              <a:cs typeface="B Titr" pitchFamily="2" charset="-78"/>
            </a:endParaRPr>
          </a:p>
          <a:p>
            <a:r>
              <a:rPr lang="fa-IR" sz="2000" dirty="0" smtClean="0">
                <a:cs typeface="B Titr" pitchFamily="2" charset="-78"/>
              </a:rPr>
              <a:t>مرکز کنترل فعالیت های غیر ارادی کجاست .</a:t>
            </a:r>
          </a:p>
          <a:p>
            <a:endParaRPr lang="fa-IR" sz="2000" dirty="0" smtClean="0">
              <a:cs typeface="B Titr" pitchFamily="2" charset="-78"/>
            </a:endParaRPr>
          </a:p>
          <a:p>
            <a:r>
              <a:rPr lang="fa-IR" sz="2000" dirty="0" smtClean="0">
                <a:cs typeface="B Titr" pitchFamily="2" charset="-78"/>
              </a:rPr>
              <a:t>وقتی به جسمی نگاه می کنیم کدام نیمکره مغز فعال است .</a:t>
            </a:r>
          </a:p>
          <a:p>
            <a:endParaRPr lang="fa-IR" sz="2000" dirty="0" smtClean="0">
              <a:cs typeface="B Titr" pitchFamily="2" charset="-78"/>
            </a:endParaRPr>
          </a:p>
          <a:p>
            <a:r>
              <a:rPr lang="fa-IR" sz="2000" dirty="0" smtClean="0">
                <a:cs typeface="B Titr" pitchFamily="2" charset="-78"/>
              </a:rPr>
              <a:t>افراد چپ دست کدام نیمکره ی مخشان فعال تر است ؟ </a:t>
            </a:r>
          </a:p>
          <a:p>
            <a:pPr algn="ctr"/>
            <a:endParaRPr lang="en-US" sz="2000" dirty="0" smtClean="0"/>
          </a:p>
          <a:p>
            <a:endParaRPr lang="fa-IR" sz="2000" dirty="0" smtClean="0">
              <a:cs typeface="B Titr" pitchFamily="2" charset="-78"/>
            </a:endParaRPr>
          </a:p>
          <a:p>
            <a:r>
              <a:rPr lang="fa-IR" sz="2000" dirty="0" smtClean="0">
                <a:cs typeface="B Titr" pitchFamily="2" charset="-78"/>
              </a:rPr>
              <a:t>مرکز تنظیم ضربان قلب کجاست ؟ </a:t>
            </a:r>
          </a:p>
          <a:p>
            <a:r>
              <a:rPr lang="fa-IR" sz="2000" dirty="0" smtClean="0">
                <a:cs typeface="B Titr" pitchFamily="2" charset="-78"/>
              </a:rPr>
              <a:t> </a:t>
            </a:r>
          </a:p>
          <a:p>
            <a:r>
              <a:rPr lang="fa-IR" sz="2000" dirty="0" smtClean="0">
                <a:cs typeface="B Titr" pitchFamily="2" charset="-78"/>
              </a:rPr>
              <a:t>الان که در حال پاسخ دادن به سؤال ها هستید کدام بخش از مغزتان فعال است؟</a:t>
            </a:r>
          </a:p>
          <a:p>
            <a:endParaRPr lang="fa-IR" sz="2000" dirty="0" smtClean="0">
              <a:cs typeface="B Titr" pitchFamily="2" charset="-78"/>
            </a:endParaRPr>
          </a:p>
          <a:p>
            <a:endParaRPr lang="fa-IR" sz="20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Program Files\Microsoft Office\MEDIA\OFFICE12\Lines\BD21313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71480"/>
            <a:ext cx="7892768" cy="30480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14600" y="2071678"/>
            <a:ext cx="20842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8000" dirty="0" smtClean="0">
                <a:cs typeface="B Titr" pitchFamily="2" charset="-78"/>
              </a:rPr>
              <a:t>مـخ </a:t>
            </a:r>
            <a:endParaRPr lang="fa-IR" sz="8000" dirty="0">
              <a:cs typeface="B Titr" pitchFamily="2" charset="-78"/>
            </a:endParaRPr>
          </a:p>
        </p:txBody>
      </p:sp>
      <p:sp>
        <p:nvSpPr>
          <p:cNvPr id="8" name="Smiley Face 7"/>
          <p:cNvSpPr/>
          <p:nvPr/>
        </p:nvSpPr>
        <p:spPr>
          <a:xfrm>
            <a:off x="2143108" y="2143116"/>
            <a:ext cx="1000132" cy="10001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Pie 8"/>
          <p:cNvSpPr/>
          <p:nvPr/>
        </p:nvSpPr>
        <p:spPr>
          <a:xfrm rot="8008431">
            <a:off x="1888989" y="1381251"/>
            <a:ext cx="1508369" cy="1523169"/>
          </a:xfrm>
          <a:prstGeom prst="pi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86313" y="3077174"/>
            <a:ext cx="20345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5400" dirty="0" smtClean="0">
                <a:cs typeface="B Titr" pitchFamily="2" charset="-78"/>
              </a:rPr>
              <a:t>مـخچه</a:t>
            </a:r>
          </a:p>
        </p:txBody>
      </p:sp>
      <p:sp>
        <p:nvSpPr>
          <p:cNvPr id="14" name="Smiley Face 13"/>
          <p:cNvSpPr/>
          <p:nvPr/>
        </p:nvSpPr>
        <p:spPr>
          <a:xfrm>
            <a:off x="6357949" y="2934298"/>
            <a:ext cx="714380" cy="785818"/>
          </a:xfrm>
          <a:prstGeom prst="smileyFac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000"/>
          </a:p>
        </p:txBody>
      </p:sp>
      <p:sp>
        <p:nvSpPr>
          <p:cNvPr id="15" name="Pie 14"/>
          <p:cNvSpPr/>
          <p:nvPr/>
        </p:nvSpPr>
        <p:spPr>
          <a:xfrm rot="8008431">
            <a:off x="6013285" y="2420065"/>
            <a:ext cx="1403708" cy="1031749"/>
          </a:xfrm>
          <a:prstGeom prst="pi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000">
              <a:solidFill>
                <a:schemeClr val="tx1"/>
              </a:solidFill>
            </a:endParaRPr>
          </a:p>
        </p:txBody>
      </p:sp>
      <p:pic>
        <p:nvPicPr>
          <p:cNvPr id="2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/>
          <a:stretch>
            <a:fillRect/>
          </a:stretch>
        </p:blipFill>
        <p:spPr>
          <a:xfrm>
            <a:off x="4429124" y="3000372"/>
            <a:ext cx="304800" cy="304800"/>
          </a:xfrm>
          <a:prstGeom prst="rect">
            <a:avLst/>
          </a:prstGeom>
        </p:spPr>
      </p:pic>
      <p:pic>
        <p:nvPicPr>
          <p:cNvPr id="2055" name="Picture 7" descr="C:\Program Files\Microsoft Office\MEDIA\OFFICE12\Bullets\BD21295_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2000240"/>
            <a:ext cx="412142" cy="357189"/>
          </a:xfrm>
          <a:prstGeom prst="rect">
            <a:avLst/>
          </a:prstGeom>
          <a:noFill/>
        </p:spPr>
      </p:pic>
      <p:pic>
        <p:nvPicPr>
          <p:cNvPr id="2057" name="Picture 9" descr="C:\Program Files\Microsoft Office\MEDIA\OFFICE12\Bullets\BD14792_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15338" y="2714620"/>
            <a:ext cx="285752" cy="285752"/>
          </a:xfrm>
          <a:prstGeom prst="rect">
            <a:avLst/>
          </a:prstGeom>
          <a:noFill/>
        </p:spPr>
      </p:pic>
      <p:pic>
        <p:nvPicPr>
          <p:cNvPr id="2058" name="Picture 10" descr="C:\Program Files\Microsoft Office\MEDIA\OFFICE12\Bullets\BD14793_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43372" y="1428736"/>
            <a:ext cx="214314" cy="214314"/>
          </a:xfrm>
          <a:prstGeom prst="rect">
            <a:avLst/>
          </a:prstGeom>
          <a:noFill/>
        </p:spPr>
      </p:pic>
      <p:pic>
        <p:nvPicPr>
          <p:cNvPr id="2059" name="Picture 11" descr="C:\Program Files\Microsoft Office\MEDIA\OFFICE12\Bullets\BD14795_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72198" y="1285860"/>
            <a:ext cx="214314" cy="214314"/>
          </a:xfrm>
          <a:prstGeom prst="rect">
            <a:avLst/>
          </a:prstGeom>
          <a:noFill/>
        </p:spPr>
      </p:pic>
      <p:pic>
        <p:nvPicPr>
          <p:cNvPr id="2060" name="Picture 12" descr="C:\Program Files\Microsoft Office\MEDIA\OFFICE12\Bullets\BD15056_.gi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928794" y="1000108"/>
            <a:ext cx="214314" cy="214314"/>
          </a:xfrm>
          <a:prstGeom prst="rect">
            <a:avLst/>
          </a:prstGeom>
          <a:noFill/>
        </p:spPr>
      </p:pic>
      <p:pic>
        <p:nvPicPr>
          <p:cNvPr id="2062" name="Picture 14" descr="C:\Program Files\Microsoft Office\MEDIA\OFFICE12\Bullets\BD15060_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15140" y="1428736"/>
            <a:ext cx="271464" cy="271464"/>
          </a:xfrm>
          <a:prstGeom prst="rect">
            <a:avLst/>
          </a:prstGeom>
          <a:noFill/>
        </p:spPr>
      </p:pic>
      <p:pic>
        <p:nvPicPr>
          <p:cNvPr id="2063" name="Picture 15" descr="C:\Program Files\Microsoft Office\MEDIA\OFFICE12\Bullets\BD15061_.gi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85786" y="1785926"/>
            <a:ext cx="342902" cy="342902"/>
          </a:xfrm>
          <a:prstGeom prst="rect">
            <a:avLst/>
          </a:prstGeom>
          <a:noFill/>
        </p:spPr>
      </p:pic>
      <p:pic>
        <p:nvPicPr>
          <p:cNvPr id="2064" name="Picture 16" descr="C:\Program Files\Microsoft Office\MEDIA\OFFICE12\Bullets\BD15273_.gif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000496" y="2214554"/>
            <a:ext cx="285752" cy="285752"/>
          </a:xfrm>
          <a:prstGeom prst="rect">
            <a:avLst/>
          </a:prstGeom>
          <a:noFill/>
        </p:spPr>
      </p:pic>
      <p:pic>
        <p:nvPicPr>
          <p:cNvPr id="2065" name="Picture 17" descr="C:\Program Files\Microsoft Office\MEDIA\OFFICE12\Lines\BD14710_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5400000">
            <a:off x="7238999" y="2690827"/>
            <a:ext cx="2857560" cy="190502"/>
          </a:xfrm>
          <a:prstGeom prst="rect">
            <a:avLst/>
          </a:prstGeom>
          <a:noFill/>
        </p:spPr>
      </p:pic>
      <p:pic>
        <p:nvPicPr>
          <p:cNvPr id="39" name="Picture 17" descr="C:\Program Files\Microsoft Office\MEDIA\OFFICE12\Lines\BD14710_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5400000">
            <a:off x="-976371" y="2405075"/>
            <a:ext cx="2857560" cy="190502"/>
          </a:xfrm>
          <a:prstGeom prst="rect">
            <a:avLst/>
          </a:prstGeom>
          <a:noFill/>
        </p:spPr>
      </p:pic>
      <p:sp>
        <p:nvSpPr>
          <p:cNvPr id="43" name="Rectangle 42"/>
          <p:cNvSpPr/>
          <p:nvPr/>
        </p:nvSpPr>
        <p:spPr>
          <a:xfrm>
            <a:off x="2214546" y="57864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www.hamraft.blogfa.com</a:t>
            </a:r>
          </a:p>
          <a:p>
            <a:pPr algn="ctr"/>
            <a:r>
              <a:rPr lang="fa-IR" dirty="0" smtClean="0"/>
              <a:t>نرگس دهقانیان ناحیه یک اهواز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5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5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5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9" repeatCount="3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</p:childTnLst>
        </p:cTn>
      </p:par>
    </p:tnLst>
    <p:bldLst>
      <p:bldP spid="7" grpId="0"/>
      <p:bldP spid="8" grpId="0" animBg="1"/>
      <p:bldP spid="9" grpId="0" animBg="1"/>
      <p:bldP spid="13" grpId="0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n 3"/>
          <p:cNvSpPr/>
          <p:nvPr/>
        </p:nvSpPr>
        <p:spPr>
          <a:xfrm>
            <a:off x="1071538" y="642918"/>
            <a:ext cx="1643074" cy="1571636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1500166" y="1214422"/>
            <a:ext cx="78098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u="sng" dirty="0" smtClean="0">
                <a:solidFill>
                  <a:schemeClr val="tx2">
                    <a:lumMod val="10000"/>
                  </a:schemeClr>
                </a:solidFill>
                <a:cs typeface="2  Bardiya" pitchFamily="2" charset="-78"/>
              </a:rPr>
              <a:t>دهقانیان</a:t>
            </a:r>
            <a:endParaRPr lang="fa-IR" u="sng" dirty="0">
              <a:solidFill>
                <a:schemeClr val="tx2">
                  <a:lumMod val="10000"/>
                </a:schemeClr>
              </a:solidFill>
              <a:cs typeface="2  Bardiy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29058" y="21429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hlinkClick r:id="rId2"/>
              </a:rPr>
              <a:t>www.hamraft.blogfa.com</a:t>
            </a:r>
            <a:endParaRPr lang="fa-IR" dirty="0" smtClean="0"/>
          </a:p>
          <a:p>
            <a:pPr algn="ctr"/>
            <a:r>
              <a:rPr lang="fa-IR" dirty="0" smtClean="0"/>
              <a:t>نرگس دهقانیان ناحیه یک اهواز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84504" y="1785926"/>
            <a:ext cx="7558543" cy="193899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cs typeface="B Titr" pitchFamily="2" charset="-78"/>
              </a:rPr>
              <a:t>تحقیق کنید : </a:t>
            </a:r>
          </a:p>
          <a:p>
            <a:endParaRPr lang="fa-IR" sz="2400" dirty="0" smtClean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چند نفر از دانش آموزان پایه هشتم در مدرسه شما چپ دست هستند ، </a:t>
            </a:r>
          </a:p>
          <a:p>
            <a:r>
              <a:rPr lang="fa-IR" sz="2400" dirty="0" smtClean="0">
                <a:cs typeface="B Titr" pitchFamily="2" charset="-78"/>
              </a:rPr>
              <a:t> </a:t>
            </a:r>
          </a:p>
          <a:p>
            <a:r>
              <a:rPr lang="fa-IR" sz="2400" dirty="0" smtClean="0">
                <a:cs typeface="B Titr" pitchFamily="2" charset="-78"/>
              </a:rPr>
              <a:t>و از نظر توانایی ها و مهارت ها چه تفاوتی با افراد راست دست دارند؟</a:t>
            </a:r>
            <a:endParaRPr lang="fa-IR" sz="24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71736" y="0"/>
            <a:ext cx="6404317" cy="187743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fa-IR" sz="4000" dirty="0">
                <a:solidFill>
                  <a:srgbClr val="FF0000"/>
                </a:solidFill>
                <a:cs typeface="B Titr" pitchFamily="2" charset="-78"/>
              </a:rPr>
              <a:t>مغز</a:t>
            </a:r>
            <a:r>
              <a:rPr lang="fa-IR" sz="3600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3600" dirty="0">
                <a:cs typeface="B Titr" pitchFamily="2" charset="-78"/>
              </a:rPr>
              <a:t>درون</a:t>
            </a:r>
            <a:r>
              <a:rPr lang="fa-IR" sz="3600" dirty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sz="4000" dirty="0" smtClean="0">
                <a:solidFill>
                  <a:srgbClr val="FF0000"/>
                </a:solidFill>
                <a:cs typeface="B Titr" pitchFamily="2" charset="-78"/>
              </a:rPr>
              <a:t>جمجمه</a:t>
            </a:r>
            <a:endParaRPr lang="fa-IR" sz="3600" dirty="0" smtClean="0">
              <a:solidFill>
                <a:srgbClr val="FF0000"/>
              </a:solidFill>
              <a:cs typeface="B Titr" pitchFamily="2" charset="-78"/>
            </a:endParaRPr>
          </a:p>
          <a:p>
            <a:pPr algn="ctr"/>
            <a:r>
              <a:rPr lang="fa-IR" sz="3600" dirty="0" smtClean="0">
                <a:solidFill>
                  <a:srgbClr val="FF0000"/>
                </a:solidFill>
                <a:cs typeface="B Titr" pitchFamily="2" charset="-78"/>
              </a:rPr>
              <a:t>  </a:t>
            </a:r>
          </a:p>
          <a:p>
            <a:r>
              <a:rPr lang="fa-IR" sz="4000" dirty="0" smtClean="0">
                <a:solidFill>
                  <a:srgbClr val="00B050"/>
                </a:solidFill>
                <a:cs typeface="B Titr" pitchFamily="2" charset="-78"/>
              </a:rPr>
              <a:t>نخاع</a:t>
            </a:r>
            <a: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  <a:t> </a:t>
            </a:r>
            <a:r>
              <a:rPr lang="fa-IR" sz="3600" dirty="0">
                <a:cs typeface="B Titr" pitchFamily="2" charset="-78"/>
              </a:rPr>
              <a:t>درون</a:t>
            </a:r>
            <a:r>
              <a:rPr lang="fa-IR" sz="3600" dirty="0">
                <a:solidFill>
                  <a:srgbClr val="00B050"/>
                </a:solidFill>
                <a:cs typeface="B Titr" pitchFamily="2" charset="-78"/>
              </a:rPr>
              <a:t> </a:t>
            </a:r>
            <a:r>
              <a:rPr lang="fa-IR" sz="4000" dirty="0">
                <a:solidFill>
                  <a:srgbClr val="00B050"/>
                </a:solidFill>
                <a:cs typeface="B Titr" pitchFamily="2" charset="-78"/>
              </a:rPr>
              <a:t>ستون مهره ها </a:t>
            </a:r>
            <a:r>
              <a:rPr lang="fa-IR" sz="3600" dirty="0">
                <a:cs typeface="B Titr" pitchFamily="2" charset="-78"/>
              </a:rPr>
              <a:t>قرار دارد.</a:t>
            </a:r>
          </a:p>
        </p:txBody>
      </p:sp>
      <p:pic>
        <p:nvPicPr>
          <p:cNvPr id="13314" name="Picture 2" descr="https://encrypted-tbn0.gstatic.com/images?q=tbn:ANd9GcQo5IHn2Ls5CM-P0J2i62UjojbJjcWDgvegwB8v6QJapNfVL85xl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2143125" cy="2143125"/>
          </a:xfrm>
          <a:prstGeom prst="rect">
            <a:avLst/>
          </a:prstGeom>
          <a:noFill/>
        </p:spPr>
      </p:pic>
      <p:pic>
        <p:nvPicPr>
          <p:cNvPr id="13320" name="Picture 8" descr="https://encrypted-tbn0.gstatic.com/images?q=tbn:ANd9GcQgNYnoieAY056KytDBDmd1Qm_z04bUm_yH1q4whXXivQTU92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500306"/>
            <a:ext cx="3810000" cy="2362200"/>
          </a:xfrm>
          <a:prstGeom prst="rect">
            <a:avLst/>
          </a:prstGeom>
          <a:noFill/>
        </p:spPr>
      </p:pic>
      <p:pic>
        <p:nvPicPr>
          <p:cNvPr id="13322" name="Picture 10" descr="http://radiology2009.persiangig.com/brain%20anatomy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3714752"/>
            <a:ext cx="3295136" cy="250033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357686" y="2285992"/>
            <a:ext cx="82105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/>
              <a:t>نخاع</a:t>
            </a:r>
            <a:endParaRPr lang="fa-IR" sz="3200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5286380" y="2500306"/>
            <a:ext cx="571504" cy="21431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000628" y="6257836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1100" dirty="0" smtClean="0"/>
          </a:p>
          <a:p>
            <a:pPr algn="ctr"/>
            <a:r>
              <a:rPr lang="en-US" sz="1100" dirty="0" smtClean="0"/>
              <a:t>www.hamraft.blogfa.com</a:t>
            </a:r>
          </a:p>
          <a:p>
            <a:pPr algn="ctr"/>
            <a:r>
              <a:rPr lang="fa-IR" sz="1100" dirty="0" smtClean="0"/>
              <a:t>نرگس دهقانیان ناحیه یک اهواز</a:t>
            </a:r>
            <a:endParaRPr lang="fa-I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aneshnameh.roshd.ir/mavara/img/daneshnameh_up/8/81/piturity.jpg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2071670" y="2643182"/>
            <a:ext cx="4429156" cy="39784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1219780" y="428604"/>
            <a:ext cx="6183103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dirty="0" smtClean="0">
                <a:cs typeface="B Titr" pitchFamily="2" charset="-78"/>
              </a:rPr>
              <a:t>مغز شامل </a:t>
            </a:r>
            <a:r>
              <a:rPr lang="fa-IR" sz="4400" dirty="0" smtClean="0">
                <a:solidFill>
                  <a:srgbClr val="FFC000"/>
                </a:solidFill>
                <a:cs typeface="B Titr" pitchFamily="2" charset="-78"/>
              </a:rPr>
              <a:t>1-</a:t>
            </a:r>
            <a:r>
              <a:rPr lang="fa-IR" sz="4400" dirty="0" smtClean="0">
                <a:cs typeface="B Titr" pitchFamily="2" charset="-78"/>
              </a:rPr>
              <a:t> </a:t>
            </a:r>
            <a:r>
              <a:rPr lang="fa-IR" sz="4400" dirty="0" smtClean="0">
                <a:solidFill>
                  <a:srgbClr val="FF0000"/>
                </a:solidFill>
                <a:cs typeface="B Titr" pitchFamily="2" charset="-78"/>
              </a:rPr>
              <a:t>نیمکره هاي</a:t>
            </a:r>
            <a:r>
              <a:rPr lang="fa-IR" sz="4400" dirty="0" smtClean="0">
                <a:cs typeface="B Titr" pitchFamily="2" charset="-78"/>
              </a:rPr>
              <a:t> </a:t>
            </a:r>
            <a:r>
              <a:rPr lang="fa-IR" sz="4400" dirty="0" smtClean="0">
                <a:solidFill>
                  <a:srgbClr val="FF0000"/>
                </a:solidFill>
                <a:cs typeface="B Titr" pitchFamily="2" charset="-78"/>
              </a:rPr>
              <a:t>مخ</a:t>
            </a:r>
          </a:p>
          <a:p>
            <a:r>
              <a:rPr lang="fa-IR" sz="4400" dirty="0" smtClean="0">
                <a:cs typeface="B Titr" pitchFamily="2" charset="-78"/>
              </a:rPr>
              <a:t> </a:t>
            </a:r>
          </a:p>
          <a:p>
            <a:r>
              <a:rPr lang="fa-IR" sz="4400" dirty="0" smtClean="0">
                <a:solidFill>
                  <a:srgbClr val="FFC000"/>
                </a:solidFill>
                <a:cs typeface="B Titr" pitchFamily="2" charset="-78"/>
              </a:rPr>
              <a:t>2-  </a:t>
            </a:r>
            <a:r>
              <a:rPr lang="fa-IR" sz="4400" dirty="0" smtClean="0">
                <a:solidFill>
                  <a:srgbClr val="0070C0"/>
                </a:solidFill>
                <a:cs typeface="B Titr" pitchFamily="2" charset="-78"/>
              </a:rPr>
              <a:t>مخچه</a:t>
            </a:r>
            <a:r>
              <a:rPr lang="fa-IR" sz="4400" dirty="0" smtClean="0">
                <a:solidFill>
                  <a:srgbClr val="FFC000"/>
                </a:solidFill>
                <a:cs typeface="B Titr" pitchFamily="2" charset="-78"/>
              </a:rPr>
              <a:t> 3- </a:t>
            </a:r>
            <a:r>
              <a:rPr lang="fa-IR" sz="4400" dirty="0" smtClean="0">
                <a:cs typeface="B Titr" pitchFamily="2" charset="-78"/>
              </a:rPr>
              <a:t> </a:t>
            </a:r>
            <a:r>
              <a:rPr lang="fa-IR" sz="4400" dirty="0" smtClean="0">
                <a:solidFill>
                  <a:srgbClr val="00B050"/>
                </a:solidFill>
                <a:cs typeface="B Titr" pitchFamily="2" charset="-78"/>
              </a:rPr>
              <a:t>ساقه مغز</a:t>
            </a:r>
            <a:r>
              <a:rPr lang="fa-IR" sz="4400" dirty="0" smtClean="0">
                <a:cs typeface="B Titr" pitchFamily="2" charset="-78"/>
              </a:rPr>
              <a:t>است.</a:t>
            </a:r>
            <a:endParaRPr lang="fa-IR" sz="4400" dirty="0">
              <a:cs typeface="B Titr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5072066" y="4786322"/>
            <a:ext cx="1428760" cy="85725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29256" y="6000768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1100" dirty="0" smtClean="0"/>
          </a:p>
          <a:p>
            <a:pPr algn="ctr"/>
            <a:r>
              <a:rPr lang="en-US" sz="1100" dirty="0" smtClean="0"/>
              <a:t>www.hamraft.blogfa.com</a:t>
            </a:r>
          </a:p>
          <a:p>
            <a:pPr algn="ctr"/>
            <a:r>
              <a:rPr lang="fa-IR" sz="1100" dirty="0" smtClean="0"/>
              <a:t>نرگس دهقانیان ناحیه یک اهواز</a:t>
            </a:r>
            <a:endParaRPr lang="fa-I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daneshnameh.roshd.ir/mavara/img/daneshnameh_up/0/05/_ggttqq_br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000108"/>
            <a:ext cx="5715040" cy="557261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14480" y="357166"/>
            <a:ext cx="610615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dirty="0" smtClean="0">
                <a:cs typeface="B Titr" pitchFamily="2" charset="-78"/>
              </a:rPr>
              <a:t>روی شکل اجزای مغز را نام گذاری کنید .</a:t>
            </a:r>
            <a:endParaRPr lang="fa-IR" sz="3200" dirty="0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7620" y="1857364"/>
            <a:ext cx="704040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4400" dirty="0" smtClean="0"/>
              <a:t>مخ</a:t>
            </a:r>
            <a:endParaRPr lang="fa-IR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4357694"/>
            <a:ext cx="936475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3200" dirty="0" smtClean="0"/>
              <a:t>مخچه</a:t>
            </a:r>
            <a:endParaRPr lang="fa-IR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5500702"/>
            <a:ext cx="1399742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1">
            <a:spAutoFit/>
          </a:bodyPr>
          <a:lstStyle/>
          <a:p>
            <a:r>
              <a:rPr lang="fa-IR" sz="3200" dirty="0" smtClean="0"/>
              <a:t>ساقه مغز</a:t>
            </a:r>
            <a:endParaRPr lang="fa-IR" sz="3200" dirty="0"/>
          </a:p>
        </p:txBody>
      </p:sp>
      <p:sp>
        <p:nvSpPr>
          <p:cNvPr id="9" name="Rectangle 8"/>
          <p:cNvSpPr/>
          <p:nvPr/>
        </p:nvSpPr>
        <p:spPr>
          <a:xfrm>
            <a:off x="5643570" y="6000768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1100" dirty="0" smtClean="0"/>
          </a:p>
          <a:p>
            <a:pPr algn="ctr"/>
            <a:r>
              <a:rPr lang="en-US" sz="1100" dirty="0" smtClean="0"/>
              <a:t>www.hamraft.blogfa.com</a:t>
            </a:r>
          </a:p>
          <a:p>
            <a:pPr algn="ctr"/>
            <a:r>
              <a:rPr lang="fa-IR" sz="1100" dirty="0" smtClean="0"/>
              <a:t>نرگس دهقانیان ناحیه یک اهواز</a:t>
            </a:r>
            <a:endParaRPr lang="fa-I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www.aftabir.com/images/social/psychbiology/base/process/2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00042"/>
            <a:ext cx="4074814" cy="53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714356"/>
            <a:ext cx="615905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sz="2400" dirty="0">
                <a:cs typeface="B Titr" pitchFamily="2" charset="-78"/>
              </a:rPr>
              <a:t>بیش تر حجم مغز ما را نیم کره هاي مخ تشکیل می دهند.</a:t>
            </a:r>
          </a:p>
        </p:txBody>
      </p:sp>
      <p:sp>
        <p:nvSpPr>
          <p:cNvPr id="5" name="Rectangle 4"/>
          <p:cNvSpPr/>
          <p:nvPr/>
        </p:nvSpPr>
        <p:spPr>
          <a:xfrm>
            <a:off x="1644367" y="2071678"/>
            <a:ext cx="4600940" cy="461665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fa-IR" sz="2400" dirty="0">
                <a:cs typeface="B Titr" pitchFamily="2" charset="-78"/>
              </a:rPr>
              <a:t>مخ </a:t>
            </a:r>
            <a:r>
              <a:rPr lang="fa-IR" sz="2400" dirty="0" smtClean="0">
                <a:solidFill>
                  <a:srgbClr val="00B050"/>
                </a:solidFill>
                <a:cs typeface="B Titr" pitchFamily="2" charset="-78"/>
              </a:rPr>
              <a:t>حرکات </a:t>
            </a:r>
            <a:r>
              <a:rPr lang="fa-IR" sz="2400" dirty="0">
                <a:solidFill>
                  <a:srgbClr val="00B050"/>
                </a:solidFill>
                <a:cs typeface="B Titr" pitchFamily="2" charset="-78"/>
              </a:rPr>
              <a:t>ارادي بدن </a:t>
            </a:r>
            <a:r>
              <a:rPr lang="fa-IR" sz="2400" dirty="0">
                <a:cs typeface="B Titr" pitchFamily="2" charset="-78"/>
              </a:rPr>
              <a:t>را کنترل </a:t>
            </a:r>
            <a:r>
              <a:rPr lang="fa-IR" sz="2400" dirty="0" smtClean="0">
                <a:cs typeface="B Titr" pitchFamily="2" charset="-78"/>
              </a:rPr>
              <a:t>می کند. </a:t>
            </a:r>
            <a:endParaRPr lang="fa-IR" sz="2400" dirty="0"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57356" y="2857496"/>
            <a:ext cx="6572296" cy="120032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a-IR" sz="2400" dirty="0" smtClean="0">
                <a:cs typeface="B Titr" pitchFamily="2" charset="-78"/>
              </a:rPr>
              <a:t>مخ اطلاعات </a:t>
            </a:r>
            <a:r>
              <a:rPr lang="fa-IR" sz="2400" dirty="0">
                <a:cs typeface="B Titr" pitchFamily="2" charset="-78"/>
              </a:rPr>
              <a:t>اندام هاي حسی مانند چشم ،</a:t>
            </a:r>
          </a:p>
          <a:p>
            <a:pPr algn="ctr"/>
            <a:r>
              <a:rPr lang="fa-IR" sz="2400" dirty="0">
                <a:cs typeface="B Titr" pitchFamily="2" charset="-78"/>
              </a:rPr>
              <a:t>گوش ، پوست ، بینی و زبان را </a:t>
            </a:r>
            <a:r>
              <a:rPr lang="fa-IR" sz="2400" dirty="0" smtClean="0">
                <a:cs typeface="B Titr" pitchFamily="2" charset="-78"/>
              </a:rPr>
              <a:t>دریافت </a:t>
            </a:r>
            <a:r>
              <a:rPr lang="fa-IR" sz="2400" dirty="0">
                <a:cs typeface="B Titr" pitchFamily="2" charset="-78"/>
              </a:rPr>
              <a:t>و دستور هاي لازم را براي آنها ارسال می </a:t>
            </a:r>
            <a:r>
              <a:rPr lang="fa-IR" sz="2400" dirty="0" smtClean="0">
                <a:cs typeface="B Titr" pitchFamily="2" charset="-78"/>
              </a:rPr>
              <a:t>کند.</a:t>
            </a:r>
            <a:endParaRPr lang="fa-IR" sz="2400" dirty="0"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8926" y="4643446"/>
            <a:ext cx="4572000" cy="830997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>
            <a:spAutoFit/>
          </a:bodyPr>
          <a:lstStyle/>
          <a:p>
            <a:pPr algn="ctr"/>
            <a:r>
              <a:rPr lang="fa-IR" sz="2400" dirty="0" smtClean="0">
                <a:cs typeface="B Titr" pitchFamily="2" charset="-78"/>
              </a:rPr>
              <a:t>نیمکره </a:t>
            </a:r>
            <a:r>
              <a:rPr lang="fa-IR" sz="2400" dirty="0">
                <a:cs typeface="B Titr" pitchFamily="2" charset="-78"/>
              </a:rPr>
              <a:t>هاي مخ به ما توانایی </a:t>
            </a:r>
            <a:r>
              <a:rPr lang="fa-IR" sz="2400" dirty="0">
                <a:solidFill>
                  <a:srgbClr val="FF0000"/>
                </a:solidFill>
                <a:cs typeface="B Titr" pitchFamily="2" charset="-78"/>
              </a:rPr>
              <a:t>فکرکردن</a:t>
            </a:r>
            <a:r>
              <a:rPr lang="fa-IR" sz="2400" dirty="0">
                <a:cs typeface="B Titr" pitchFamily="2" charset="-78"/>
              </a:rPr>
              <a:t> ،</a:t>
            </a:r>
          </a:p>
          <a:p>
            <a:pPr algn="ctr"/>
            <a:r>
              <a:rPr lang="fa-IR" sz="2400" dirty="0">
                <a:solidFill>
                  <a:srgbClr val="FF0000"/>
                </a:solidFill>
                <a:cs typeface="B Titr" pitchFamily="2" charset="-78"/>
              </a:rPr>
              <a:t>صحبت </a:t>
            </a:r>
            <a:r>
              <a:rPr lang="fa-IR" sz="2400" dirty="0">
                <a:cs typeface="B Titr" pitchFamily="2" charset="-78"/>
              </a:rPr>
              <a:t>، و </a:t>
            </a:r>
            <a:r>
              <a:rPr lang="fa-IR" sz="2400" dirty="0">
                <a:solidFill>
                  <a:srgbClr val="00B050"/>
                </a:solidFill>
                <a:cs typeface="B Titr" pitchFamily="2" charset="-78"/>
              </a:rPr>
              <a:t>حل مسئله </a:t>
            </a:r>
            <a:r>
              <a:rPr lang="fa-IR" sz="2400" dirty="0">
                <a:cs typeface="B Titr" pitchFamily="2" charset="-78"/>
              </a:rPr>
              <a:t>را می </a:t>
            </a:r>
            <a:r>
              <a:rPr lang="fa-IR" sz="2400" dirty="0" smtClean="0">
                <a:cs typeface="B Titr" pitchFamily="2" charset="-78"/>
              </a:rPr>
              <a:t>دهند.</a:t>
            </a:r>
            <a:endParaRPr lang="fa-IR" sz="2400" dirty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92224" y="642918"/>
            <a:ext cx="1896674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7200" dirty="0" smtClean="0">
                <a:cs typeface="B Titr" pitchFamily="2" charset="-78"/>
              </a:rPr>
              <a:t>مـخ </a:t>
            </a:r>
            <a:endParaRPr lang="fa-IR" sz="7200" dirty="0">
              <a:cs typeface="B 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71736" y="6211669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 smtClean="0"/>
              <a:t>www.hamraft.blogfa.com</a:t>
            </a:r>
          </a:p>
          <a:p>
            <a:pPr algn="ctr"/>
            <a:r>
              <a:rPr lang="fa-IR" sz="1200" dirty="0" smtClean="0"/>
              <a:t>نرگس دهقانیان ناحیه یک اهواز</a:t>
            </a:r>
          </a:p>
        </p:txBody>
      </p:sp>
      <p:pic>
        <p:nvPicPr>
          <p:cNvPr id="9" name="irc_mi" descr="http://www.jazirehdanesh.com/files/site1/pages/mj/brain_main1.jpg"/>
          <p:cNvPicPr/>
          <p:nvPr/>
        </p:nvPicPr>
        <p:blipFill>
          <a:blip r:embed="rId2">
            <a:lum bright="-20000" contrast="20000"/>
          </a:blip>
          <a:srcRect/>
          <a:stretch>
            <a:fillRect/>
          </a:stretch>
        </p:blipFill>
        <p:spPr bwMode="auto">
          <a:xfrm>
            <a:off x="285720" y="4083050"/>
            <a:ext cx="2270125" cy="277495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2071680"/>
            <a:ext cx="20842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8000" dirty="0" smtClean="0">
                <a:cs typeface="B Titr" pitchFamily="2" charset="-78"/>
              </a:rPr>
              <a:t>مـخ </a:t>
            </a:r>
            <a:endParaRPr lang="fa-IR" sz="8000" dirty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4572008"/>
            <a:ext cx="299793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600" dirty="0" smtClean="0">
                <a:solidFill>
                  <a:srgbClr val="FF0000"/>
                </a:solidFill>
                <a:cs typeface="B Titr" pitchFamily="2" charset="-78"/>
              </a:rPr>
              <a:t>فکرکردن</a:t>
            </a:r>
            <a:endParaRPr lang="fa-IR" sz="6600" dirty="0"/>
          </a:p>
        </p:txBody>
      </p:sp>
      <p:sp>
        <p:nvSpPr>
          <p:cNvPr id="6" name="Rectangle 5"/>
          <p:cNvSpPr/>
          <p:nvPr/>
        </p:nvSpPr>
        <p:spPr>
          <a:xfrm>
            <a:off x="2500298" y="571480"/>
            <a:ext cx="324640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600" dirty="0" smtClean="0">
                <a:solidFill>
                  <a:srgbClr val="00B050"/>
                </a:solidFill>
                <a:cs typeface="B Titr" pitchFamily="2" charset="-78"/>
              </a:rPr>
              <a:t>حل مسئله </a:t>
            </a:r>
            <a:endParaRPr lang="fa-IR" sz="6600" dirty="0"/>
          </a:p>
        </p:txBody>
      </p:sp>
      <p:sp>
        <p:nvSpPr>
          <p:cNvPr id="7" name="Rectangle 6"/>
          <p:cNvSpPr/>
          <p:nvPr/>
        </p:nvSpPr>
        <p:spPr>
          <a:xfrm>
            <a:off x="857224" y="3500438"/>
            <a:ext cx="40190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600" dirty="0" smtClean="0">
                <a:solidFill>
                  <a:srgbClr val="FF0000"/>
                </a:solidFill>
                <a:cs typeface="B Titr" pitchFamily="2" charset="-78"/>
              </a:rPr>
              <a:t>صحبت کردن</a:t>
            </a:r>
            <a:endParaRPr lang="fa-IR" sz="6600" dirty="0"/>
          </a:p>
        </p:txBody>
      </p:sp>
      <p:sp>
        <p:nvSpPr>
          <p:cNvPr id="8" name="Rectangle 7"/>
          <p:cNvSpPr/>
          <p:nvPr/>
        </p:nvSpPr>
        <p:spPr>
          <a:xfrm>
            <a:off x="4143372" y="2143116"/>
            <a:ext cx="43380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800" dirty="0" smtClean="0">
                <a:solidFill>
                  <a:srgbClr val="0070C0"/>
                </a:solidFill>
                <a:cs typeface="B Titr" pitchFamily="2" charset="-78"/>
              </a:rPr>
              <a:t>حرکات ارادي بدن </a:t>
            </a:r>
            <a:endParaRPr lang="fa-IR" sz="4800" dirty="0">
              <a:solidFill>
                <a:srgbClr val="0070C0"/>
              </a:solidFill>
            </a:endParaRPr>
          </a:p>
        </p:txBody>
      </p:sp>
      <p:sp>
        <p:nvSpPr>
          <p:cNvPr id="11" name="Smiley Face 10"/>
          <p:cNvSpPr/>
          <p:nvPr/>
        </p:nvSpPr>
        <p:spPr>
          <a:xfrm>
            <a:off x="2128542" y="2143118"/>
            <a:ext cx="1000132" cy="10001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Pie 9"/>
          <p:cNvSpPr/>
          <p:nvPr/>
        </p:nvSpPr>
        <p:spPr>
          <a:xfrm rot="8008431">
            <a:off x="1874423" y="1381253"/>
            <a:ext cx="1508369" cy="1523169"/>
          </a:xfrm>
          <a:prstGeom prst="pi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4600" y="2071678"/>
            <a:ext cx="208422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8000" dirty="0" smtClean="0">
                <a:cs typeface="B Titr" pitchFamily="2" charset="-78"/>
              </a:rPr>
              <a:t>مـخ </a:t>
            </a:r>
            <a:endParaRPr lang="fa-IR" sz="8000" dirty="0">
              <a:cs typeface="B Titr" pitchFamily="2" charset="-78"/>
            </a:endParaRPr>
          </a:p>
        </p:txBody>
      </p:sp>
      <p:sp>
        <p:nvSpPr>
          <p:cNvPr id="12" name="Smiley Face 11"/>
          <p:cNvSpPr/>
          <p:nvPr/>
        </p:nvSpPr>
        <p:spPr>
          <a:xfrm>
            <a:off x="2143108" y="2143116"/>
            <a:ext cx="1000132" cy="1000132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Pie 12"/>
          <p:cNvSpPr/>
          <p:nvPr/>
        </p:nvSpPr>
        <p:spPr>
          <a:xfrm rot="8008431">
            <a:off x="1888989" y="1381251"/>
            <a:ext cx="1508369" cy="1523169"/>
          </a:xfrm>
          <a:prstGeom prst="pi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4282" y="600076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 smtClean="0"/>
              <a:t>www.hamraft.blogfa.com</a:t>
            </a:r>
          </a:p>
          <a:p>
            <a:pPr algn="ctr"/>
            <a:r>
              <a:rPr lang="fa-IR" sz="1200" dirty="0" smtClean="0"/>
              <a:t>نرگس دهقانیان ناحیه یک اهواز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14346" y="357167"/>
            <a:ext cx="87868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dirty="0">
                <a:solidFill>
                  <a:srgbClr val="0070C0"/>
                </a:solidFill>
                <a:cs typeface="B Titr" pitchFamily="2" charset="-78"/>
              </a:rPr>
              <a:t>نیمکره چپ </a:t>
            </a:r>
            <a:r>
              <a:rPr lang="fa-IR" sz="3200" dirty="0">
                <a:cs typeface="B Titr" pitchFamily="2" charset="-78"/>
              </a:rPr>
              <a:t>فعالیت هاي </a:t>
            </a:r>
            <a:r>
              <a:rPr lang="fa-IR" sz="3200" dirty="0">
                <a:solidFill>
                  <a:srgbClr val="FF0000"/>
                </a:solidFill>
                <a:cs typeface="B Titr" pitchFamily="2" charset="-78"/>
              </a:rPr>
              <a:t>نیمه راست </a:t>
            </a:r>
            <a:r>
              <a:rPr lang="fa-IR" sz="3200" dirty="0">
                <a:cs typeface="B Titr" pitchFamily="2" charset="-78"/>
              </a:rPr>
              <a:t>بدن و </a:t>
            </a:r>
            <a:r>
              <a:rPr lang="fa-IR" sz="3200" dirty="0" smtClean="0">
                <a:cs typeface="B Titr" pitchFamily="2" charset="-78"/>
              </a:rPr>
              <a:t> </a:t>
            </a:r>
          </a:p>
          <a:p>
            <a:endParaRPr lang="fa-IR" sz="3200" dirty="0">
              <a:cs typeface="B Titr" pitchFamily="2" charset="-78"/>
            </a:endParaRPr>
          </a:p>
          <a:p>
            <a:r>
              <a:rPr lang="fa-IR" sz="3200" dirty="0" smtClean="0">
                <a:solidFill>
                  <a:srgbClr val="FF0000"/>
                </a:solidFill>
                <a:cs typeface="B Titr" pitchFamily="2" charset="-78"/>
              </a:rPr>
              <a:t>نیمکره </a:t>
            </a:r>
            <a:r>
              <a:rPr lang="fa-IR" sz="3200" dirty="0">
                <a:solidFill>
                  <a:srgbClr val="FF0000"/>
                </a:solidFill>
                <a:cs typeface="B Titr" pitchFamily="2" charset="-78"/>
              </a:rPr>
              <a:t>راست </a:t>
            </a:r>
            <a:r>
              <a:rPr lang="fa-IR" sz="3200" dirty="0">
                <a:cs typeface="B Titr" pitchFamily="2" charset="-78"/>
              </a:rPr>
              <a:t>فعالیت هاي </a:t>
            </a:r>
            <a:r>
              <a:rPr lang="fa-IR" sz="3200" dirty="0">
                <a:solidFill>
                  <a:srgbClr val="0070C0"/>
                </a:solidFill>
                <a:cs typeface="B Titr" pitchFamily="2" charset="-78"/>
              </a:rPr>
              <a:t>نیمه چپ </a:t>
            </a:r>
            <a:r>
              <a:rPr lang="fa-IR" sz="3200" dirty="0">
                <a:cs typeface="B Titr" pitchFamily="2" charset="-78"/>
              </a:rPr>
              <a:t>بدن </a:t>
            </a:r>
            <a:r>
              <a:rPr lang="fa-IR" sz="3200" dirty="0" smtClean="0">
                <a:cs typeface="B Titr" pitchFamily="2" charset="-78"/>
              </a:rPr>
              <a:t>را </a:t>
            </a:r>
          </a:p>
          <a:p>
            <a:endParaRPr lang="fa-IR" sz="3200" dirty="0">
              <a:cs typeface="B Titr" pitchFamily="2" charset="-78"/>
            </a:endParaRPr>
          </a:p>
          <a:p>
            <a:r>
              <a:rPr lang="fa-IR" sz="3200" dirty="0" smtClean="0">
                <a:cs typeface="B Titr" pitchFamily="2" charset="-78"/>
              </a:rPr>
              <a:t> </a:t>
            </a:r>
            <a:r>
              <a:rPr lang="fa-IR" sz="3200" dirty="0">
                <a:cs typeface="B Titr" pitchFamily="2" charset="-78"/>
              </a:rPr>
              <a:t>کنترل می کنند </a:t>
            </a:r>
            <a:r>
              <a:rPr lang="fa-IR" sz="3200" dirty="0">
                <a:solidFill>
                  <a:srgbClr val="00B050"/>
                </a:solidFill>
                <a:cs typeface="B Titr" pitchFamily="2" charset="-78"/>
              </a:rPr>
              <a:t>ولی با هم مرتبطند و فعالیت </a:t>
            </a:r>
            <a:r>
              <a:rPr lang="fa-IR" sz="3200" dirty="0" smtClean="0">
                <a:solidFill>
                  <a:srgbClr val="00B050"/>
                </a:solidFill>
                <a:cs typeface="B Titr" pitchFamily="2" charset="-78"/>
              </a:rPr>
              <a:t>هاي </a:t>
            </a:r>
          </a:p>
          <a:p>
            <a:endParaRPr lang="fa-IR" sz="3200" dirty="0">
              <a:solidFill>
                <a:srgbClr val="00B050"/>
              </a:solidFill>
              <a:cs typeface="B Titr" pitchFamily="2" charset="-78"/>
            </a:endParaRPr>
          </a:p>
          <a:p>
            <a:r>
              <a:rPr lang="fa-IR" sz="3200" dirty="0">
                <a:solidFill>
                  <a:srgbClr val="00B050"/>
                </a:solidFill>
                <a:cs typeface="B Titr" pitchFamily="2" charset="-78"/>
              </a:rPr>
              <a:t>مشترك هم دارند</a:t>
            </a:r>
            <a:r>
              <a:rPr lang="fa-IR" sz="3200" dirty="0">
                <a:cs typeface="B Titr" pitchFamily="2" charset="-78"/>
              </a:rPr>
              <a:t>.مثلا وقتی به جسمی نگاه می </a:t>
            </a:r>
            <a:r>
              <a:rPr lang="fa-IR" sz="3200" dirty="0" smtClean="0">
                <a:cs typeface="B Titr" pitchFamily="2" charset="-78"/>
              </a:rPr>
              <a:t>کنیم </a:t>
            </a:r>
          </a:p>
          <a:p>
            <a:endParaRPr lang="fa-IR" sz="3200" dirty="0">
              <a:cs typeface="B Titr" pitchFamily="2" charset="-78"/>
            </a:endParaRPr>
          </a:p>
          <a:p>
            <a:r>
              <a:rPr lang="fa-IR" sz="3200" dirty="0" smtClean="0">
                <a:cs typeface="B Titr" pitchFamily="2" charset="-78"/>
              </a:rPr>
              <a:t> </a:t>
            </a:r>
            <a:r>
              <a:rPr lang="fa-IR" sz="3200" dirty="0">
                <a:cs typeface="B Titr" pitchFamily="2" charset="-78"/>
              </a:rPr>
              <a:t>هردو چشم و هر دو نیمکره با همکاري هم عمل می کنند</a:t>
            </a:r>
          </a:p>
        </p:txBody>
      </p:sp>
      <p:sp>
        <p:nvSpPr>
          <p:cNvPr id="3" name="Rectangle 2"/>
          <p:cNvSpPr/>
          <p:nvPr/>
        </p:nvSpPr>
        <p:spPr>
          <a:xfrm>
            <a:off x="2214546" y="607220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100" dirty="0" smtClean="0"/>
              <a:t>www.hamraft.blogfa.com</a:t>
            </a:r>
          </a:p>
          <a:p>
            <a:pPr algn="ctr"/>
            <a:r>
              <a:rPr lang="fa-IR" sz="1100" dirty="0" smtClean="0"/>
              <a:t>نرگس دهقانیان ناحیه یک اهواز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571774 orig عکس های شگفت انگیز :  اسرار جهان میکروسکوپ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52"/>
            <a:ext cx="3854413" cy="257176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-357222" y="278605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2000" dirty="0" smtClean="0"/>
              <a:t>تصویر میکروسکوپی مخچه</a:t>
            </a:r>
          </a:p>
        </p:txBody>
      </p:sp>
      <p:sp>
        <p:nvSpPr>
          <p:cNvPr id="7" name="Rectangle 6"/>
          <p:cNvSpPr/>
          <p:nvPr/>
        </p:nvSpPr>
        <p:spPr>
          <a:xfrm>
            <a:off x="3643306" y="857232"/>
            <a:ext cx="50720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>
                <a:cs typeface="B Titr" pitchFamily="2" charset="-78"/>
              </a:rPr>
              <a:t>وقتی شما ورزش می کنید بدن شما در </a:t>
            </a:r>
            <a:endParaRPr lang="fa-IR" sz="2400" dirty="0" smtClean="0">
              <a:cs typeface="B Titr" pitchFamily="2" charset="-78"/>
            </a:endParaRPr>
          </a:p>
          <a:p>
            <a:endParaRPr lang="fa-IR" sz="2400" dirty="0" smtClean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جهات </a:t>
            </a:r>
            <a:r>
              <a:rPr lang="fa-IR" sz="2400" dirty="0">
                <a:cs typeface="B Titr" pitchFamily="2" charset="-78"/>
              </a:rPr>
              <a:t>مختلفی حرکت می کند و در </a:t>
            </a:r>
            <a:r>
              <a:rPr lang="fa-IR" sz="2400" dirty="0" smtClean="0">
                <a:cs typeface="B Titr" pitchFamily="2" charset="-78"/>
              </a:rPr>
              <a:t>همه</a:t>
            </a:r>
          </a:p>
          <a:p>
            <a:endParaRPr lang="fa-IR" sz="2400" dirty="0" smtClean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 </a:t>
            </a:r>
            <a:r>
              <a:rPr lang="fa-IR" sz="2400" dirty="0">
                <a:cs typeface="B Titr" pitchFamily="2" charset="-78"/>
              </a:rPr>
              <a:t>حالت ها بدن باید تعادل خود را حفظ کند.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451" y="3714752"/>
            <a:ext cx="538961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a-IR" sz="2800" dirty="0" smtClean="0">
                <a:cs typeface="B Titr" pitchFamily="2" charset="-78"/>
              </a:rPr>
              <a:t>مخچه باعث حفظ تعادل می شود ! چگونه؟</a:t>
            </a:r>
            <a:endParaRPr lang="fa-IR" sz="2800" dirty="0">
              <a:cs typeface="B Titr" pitchFamily="2" charset="-78"/>
            </a:endParaRPr>
          </a:p>
        </p:txBody>
      </p:sp>
      <p:pic>
        <p:nvPicPr>
          <p:cNvPr id="5122" name="Picture 2" descr="https://encrypted-tbn0.gstatic.com/images?q=tbn:ANd9GcTEMJbiN5A420F1XCyQ_P_vmGaFYipg5YvJ409eSjlg-XSx6pYXh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3714752"/>
            <a:ext cx="2250015" cy="285752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785918" y="5363190"/>
            <a:ext cx="20345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5400" dirty="0" smtClean="0">
                <a:cs typeface="B Titr" pitchFamily="2" charset="-78"/>
              </a:rPr>
              <a:t>مـخچه</a:t>
            </a:r>
          </a:p>
        </p:txBody>
      </p:sp>
      <p:sp>
        <p:nvSpPr>
          <p:cNvPr id="10" name="Smiley Face 9"/>
          <p:cNvSpPr/>
          <p:nvPr/>
        </p:nvSpPr>
        <p:spPr>
          <a:xfrm>
            <a:off x="3357554" y="5220314"/>
            <a:ext cx="714380" cy="785818"/>
          </a:xfrm>
          <a:prstGeom prst="smileyFac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000"/>
          </a:p>
        </p:txBody>
      </p:sp>
      <p:sp>
        <p:nvSpPr>
          <p:cNvPr id="11" name="Pie 10"/>
          <p:cNvSpPr/>
          <p:nvPr/>
        </p:nvSpPr>
        <p:spPr>
          <a:xfrm rot="8008431">
            <a:off x="3012890" y="4706081"/>
            <a:ext cx="1403708" cy="1031749"/>
          </a:xfrm>
          <a:prstGeom prst="pi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100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5984" y="5934670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sz="1100" dirty="0" smtClean="0"/>
          </a:p>
          <a:p>
            <a:pPr algn="ctr"/>
            <a:r>
              <a:rPr lang="en-US" sz="1100" dirty="0" smtClean="0"/>
              <a:t>www.hamraft.blogfa.com</a:t>
            </a:r>
          </a:p>
          <a:p>
            <a:pPr algn="ctr"/>
            <a:r>
              <a:rPr lang="fa-IR" sz="1100" dirty="0" smtClean="0"/>
              <a:t>نرگس دهقانیان ناحیه یک اهواز</a:t>
            </a:r>
            <a:endParaRPr lang="fa-I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 مراکز عصبی علوم هشتم ابتدایی</Template>
  <TotalTime>0</TotalTime>
  <Words>654</Words>
  <Application>Microsoft Office PowerPoint</Application>
  <PresentationFormat>On-screen Show (4:3)</PresentationFormat>
  <Paragraphs>133</Paragraphs>
  <Slides>16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2  Bardiya</vt:lpstr>
      <vt:lpstr>Arial</vt:lpstr>
      <vt:lpstr>B Titr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2022-01-28T11:52:49Z</dcterms:created>
  <dcterms:modified xsi:type="dcterms:W3CDTF">2022-01-28T11:53:02Z</dcterms:modified>
</cp:coreProperties>
</file>