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embeddedFontLst>
    <p:embeddedFont>
      <p:font typeface="A EntezareZohoor D3" panose="020B0604020202020204" charset="-78"/>
      <p:bold r:id="rId10"/>
    </p:embeddedFont>
    <p:embeddedFont>
      <p:font typeface="Garamond" panose="02020404030301010803" pitchFamily="18" charset="0"/>
      <p:regular r:id="rId11"/>
      <p:bold r:id="rId12"/>
      <p:italic r:id="rId13"/>
    </p:embeddedFont>
    <p:embeddedFont>
      <p:font typeface="B Titr" panose="020B0604020202020204" charset="-78"/>
      <p:bold r:id="rId14"/>
    </p:embeddedFont>
    <p:embeddedFont>
      <p:font typeface="IranNastaliq" panose="020B0604020202020204" charset="0"/>
      <p:regular r:id="rId15"/>
    </p:embeddedFont>
    <p:embeddedFont>
      <p:font typeface="B Koodak" panose="020B0604020202020204" charset="-78"/>
      <p:bold r:id="rId16"/>
    </p:embeddedFont>
    <p:embeddedFont>
      <p:font typeface="A EntezareZohoor 1 **" panose="020B0604020202020204" charset="-78"/>
      <p:bold r:id="rId17"/>
    </p:embeddedFont>
    <p:embeddedFont>
      <p:font typeface="A EntezareZohoor B4" panose="020B0604020202020204" charset="-78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217304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54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صفر تا صد پروژه </a:t>
            </a:r>
            <a:r>
              <a:rPr lang="fa-IR" sz="5400" b="1" dirty="0" smtClean="0">
                <a:ln/>
                <a:solidFill>
                  <a:srgbClr val="00B05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هدایت تحصیلی</a:t>
            </a:r>
            <a:endParaRPr lang="fa-IR" sz="5400" b="1" dirty="0">
              <a:ln/>
              <a:solidFill>
                <a:srgbClr val="00B050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165" y="2407924"/>
            <a:ext cx="2965522" cy="13124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  <a:hlinkClick r:id="rId2" action="ppaction://hlinksldjump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rgbClr val="002060"/>
                </a:solidFill>
                <a:latin typeface="IranNastaliq" panose="02000503000000020003" pitchFamily="2" charset="0"/>
                <a:cs typeface="IranNastaliq" panose="02000503000000020003" pitchFamily="2" charset="0"/>
                <a:hlinkClick r:id="rId2" action="ppaction://hlinksldjump"/>
              </a:rPr>
              <a:t>اهداف</a:t>
            </a:r>
            <a:endParaRPr lang="fa-IR" sz="4400" dirty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  <a:hlinkClick r:id="rId2" action="ppaction://hlinksldjump"/>
            </a:endParaRPr>
          </a:p>
        </p:txBody>
      </p:sp>
      <p:sp>
        <p:nvSpPr>
          <p:cNvPr id="6" name="Content Placeholder 2">
            <a:hlinkClick r:id="rId3" action="ppaction://hlinksldjump"/>
          </p:cNvPr>
          <p:cNvSpPr txBox="1">
            <a:spLocks/>
          </p:cNvSpPr>
          <p:nvPr/>
        </p:nvSpPr>
        <p:spPr>
          <a:xfrm>
            <a:off x="8074065" y="3275703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rgbClr val="FF0000"/>
                </a:solidFill>
                <a:latin typeface="IranNastaliq" panose="02000503000000020003" pitchFamily="2" charset="0"/>
                <a:cs typeface="A EntezareZohoor D3" panose="00000700000000000000" pitchFamily="2" charset="-78"/>
              </a:rPr>
              <a:t>نقش معاونین</a:t>
            </a:r>
            <a:endParaRPr lang="fa-IR" sz="4400" dirty="0">
              <a:solidFill>
                <a:srgbClr val="FF0000"/>
              </a:solidFill>
              <a:latin typeface="IranNastaliq" panose="02000503000000020003" pitchFamily="2" charset="0"/>
              <a:cs typeface="A EntezareZohoor D3" panose="00000700000000000000" pitchFamily="2" charset="-78"/>
            </a:endParaRPr>
          </a:p>
        </p:txBody>
      </p:sp>
      <p:sp>
        <p:nvSpPr>
          <p:cNvPr id="8" name="Content Placeholder 2">
            <a:hlinkClick r:id="rId4" action="ppaction://hlinksldjump"/>
          </p:cNvPr>
          <p:cNvSpPr txBox="1">
            <a:spLocks/>
          </p:cNvSpPr>
          <p:nvPr/>
        </p:nvSpPr>
        <p:spPr>
          <a:xfrm>
            <a:off x="6354187" y="2407923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rgbClr val="FF0000"/>
                </a:solidFill>
                <a:latin typeface="IranNastaliq" panose="02000503000000020003" pitchFamily="2" charset="0"/>
                <a:cs typeface="A EntezareZohoor 1 **" panose="00000700000000000000" pitchFamily="2" charset="-78"/>
              </a:rPr>
              <a:t>مراحل انجام کار</a:t>
            </a:r>
            <a:endParaRPr lang="fa-IR" sz="4400" dirty="0">
              <a:solidFill>
                <a:srgbClr val="FF0000"/>
              </a:solidFill>
              <a:latin typeface="IranNastaliq" panose="02000503000000020003" pitchFamily="2" charset="0"/>
              <a:cs typeface="A EntezareZohoor 1 **" panose="00000700000000000000" pitchFamily="2" charset="-78"/>
            </a:endParaRPr>
          </a:p>
        </p:txBody>
      </p:sp>
      <p:sp>
        <p:nvSpPr>
          <p:cNvPr id="9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701720" y="2364000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chemeClr val="accent2">
                    <a:lumMod val="75000"/>
                  </a:schemeClr>
                </a:solidFill>
                <a:latin typeface="IranNastaliq" panose="02000503000000020003" pitchFamily="2" charset="0"/>
                <a:cs typeface="A EntezareZohoor 1 **" panose="00000700000000000000" pitchFamily="2" charset="-78"/>
              </a:rPr>
              <a:t>نقش مدیر</a:t>
            </a:r>
            <a:endParaRPr lang="fa-IR" sz="4400" dirty="0">
              <a:solidFill>
                <a:schemeClr val="accent2">
                  <a:lumMod val="75000"/>
                </a:schemeClr>
              </a:solidFill>
              <a:latin typeface="IranNastaliq" panose="02000503000000020003" pitchFamily="2" charset="0"/>
              <a:cs typeface="A EntezareZohoor 1 **" panose="00000700000000000000" pitchFamily="2" charset="-78"/>
            </a:endParaRPr>
          </a:p>
        </p:txBody>
      </p:sp>
      <p:sp>
        <p:nvSpPr>
          <p:cNvPr id="10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1549552" y="3474721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rgbClr val="002060"/>
                </a:solidFill>
                <a:latin typeface="IranNastaliq" panose="02000503000000020003" pitchFamily="2" charset="0"/>
                <a:cs typeface="A EntezareZohoor D3" panose="00000700000000000000" pitchFamily="2" charset="-78"/>
              </a:rPr>
              <a:t>مشکلات احتمالی</a:t>
            </a:r>
            <a:endParaRPr lang="fa-IR" sz="4400" dirty="0">
              <a:solidFill>
                <a:srgbClr val="002060"/>
              </a:solidFill>
              <a:latin typeface="IranNastaliq" panose="02000503000000020003" pitchFamily="2" charset="0"/>
              <a:cs typeface="A EntezareZohoor D3" panose="00000700000000000000" pitchFamily="2" charset="-78"/>
            </a:endParaRPr>
          </a:p>
        </p:txBody>
      </p:sp>
      <p:sp>
        <p:nvSpPr>
          <p:cNvPr id="11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5108543" y="3375212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نقش مشاور</a:t>
            </a:r>
            <a:endParaRPr lang="fa-IR" sz="4400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12" name="Content Placeholder 2">
            <a:hlinkClick r:id="rId8" action="ppaction://hlinksldjump"/>
          </p:cNvPr>
          <p:cNvSpPr txBox="1">
            <a:spLocks/>
          </p:cNvSpPr>
          <p:nvPr/>
        </p:nvSpPr>
        <p:spPr>
          <a:xfrm>
            <a:off x="3644832" y="2361316"/>
            <a:ext cx="2965522" cy="131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fa-IR" sz="4400" dirty="0" smtClean="0">
              <a:solidFill>
                <a:srgbClr val="00206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4400" dirty="0" smtClean="0">
                <a:solidFill>
                  <a:srgbClr val="002060"/>
                </a:solidFill>
                <a:latin typeface="IranNastaliq" panose="02000503000000020003" pitchFamily="2" charset="0"/>
                <a:cs typeface="A EntezareZohoor 1 **" panose="00000700000000000000" pitchFamily="2" charset="-78"/>
              </a:rPr>
              <a:t>فرایند  انجام کار</a:t>
            </a:r>
            <a:endParaRPr lang="fa-IR" sz="4400" dirty="0">
              <a:solidFill>
                <a:srgbClr val="002060"/>
              </a:solidFill>
              <a:latin typeface="IranNastaliq" panose="02000503000000020003" pitchFamily="2" charset="0"/>
              <a:cs typeface="A EntezareZohoor 1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0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217304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72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اهداف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 </a:t>
            </a:r>
            <a:r>
              <a:rPr lang="fa-IR" sz="72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هدایت در همگام</a:t>
            </a:r>
            <a:endParaRPr lang="fa-IR" sz="72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1106247" y="4991546"/>
            <a:ext cx="4111212" cy="6347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صفرتاصد هدایت تحصیلی</a:t>
            </a:r>
            <a:endParaRPr lang="fa-IR" sz="3200" dirty="0">
              <a:cs typeface="B Koodak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1334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تعیین رشته براساس اولویت وعلاقه دانش آموز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B050"/>
                </a:solidFill>
                <a:cs typeface="A EntezareZohoor B4" panose="00000700000000000000" pitchFamily="2" charset="-78"/>
              </a:rPr>
              <a:t>ساماندهی دبیرستان وهنرستان های منطقه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2060"/>
                </a:solidFill>
                <a:cs typeface="A EntezareZohoor B4" panose="00000700000000000000" pitchFamily="2" charset="-78"/>
              </a:rPr>
              <a:t>مدیریت و داشتن بانک اطلاعاتی دانش آموزان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انجام محاسبات سریع و سیستمی بصورت آنلاین</a:t>
            </a:r>
          </a:p>
        </p:txBody>
      </p:sp>
    </p:spTree>
    <p:extLst>
      <p:ext uri="{BB962C8B-B14F-4D97-AF65-F5344CB8AC3E}">
        <p14:creationId xmlns:p14="http://schemas.microsoft.com/office/powerpoint/2010/main" val="15870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324144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بروز رسانی و وارد کردن اطلاعات دانش آموزان از سناد به سایت همگام(آ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موزش مفصل در کانال</a:t>
            </a:r>
            <a:r>
              <a:rPr lang="fa-IR" dirty="0" smtClean="0">
                <a:cs typeface="A EntezareZohoor 1 **" panose="00000700000000000000" pitchFamily="2" charset="-78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B050"/>
                </a:solidFill>
                <a:cs typeface="A EntezareZohoor B4" panose="00000700000000000000" pitchFamily="2" charset="-78"/>
              </a:rPr>
              <a:t>تعیین ومعرفی نقش مشاور یا مشاورین مدرسه در همگام(منوی کاربران،کاربرجدید،ثبت کدهمکاروتعیین نقش مشاور)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2060"/>
                </a:solidFill>
                <a:cs typeface="A EntezareZohoor B4" panose="00000700000000000000" pitchFamily="2" charset="-78"/>
              </a:rPr>
              <a:t>دریافت کاربری ورمز برای دانش آموزان(منوی کاربران،دریافت رمزگروهی،انتخاب دانش آموزان وتغییر رمز..وچاپ رمزها)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معرفی دبیران ودریافت کاربری ورمزبرای آنها(</a:t>
            </a: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منوی کاربران، رمزگروهی، انتخاب معلمین،جستجو و انتخاب دبیران،وتغییر رمز گروهی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تنظیم برنامه کلاسی و اختصاص درس به دبیر (</a:t>
            </a:r>
            <a:r>
              <a:rPr lang="fa-IR" sz="2200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زمانبندی،تعیین فضا وبرنامه کلاسی(تنظیم برنامه کلاسی مفصل در کانال آموزش داده شده است)</a:t>
            </a:r>
            <a:endParaRPr lang="fa-IR" sz="2200" dirty="0">
              <a:solidFill>
                <a:srgbClr val="0070C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اختصاص دانش آموزان بایه نهم به مشاوریا مشاورین ومجوز به دبیرجهت ثبت نمره(</a:t>
            </a: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منوی هدایت تحصیلی، صدورمجوزها)</a:t>
            </a:r>
            <a:r>
              <a:rPr lang="fa-IR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مفصل</a:t>
            </a: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درکانال آموزش داده شده است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)</a:t>
            </a:r>
            <a:endParaRPr lang="fa-IR" dirty="0">
              <a:solidFill>
                <a:srgbClr val="FF000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217304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72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مراحل انجام هدایت تحصیلی</a:t>
            </a:r>
            <a:endParaRPr lang="fa-IR" sz="72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67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3241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نظر دانش آموز(10امتیاز)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B050"/>
                </a:solidFill>
                <a:cs typeface="A EntezareZohoor B4" panose="00000700000000000000" pitchFamily="2" charset="-78"/>
              </a:rPr>
              <a:t>عملکرد ونمره دانش آموز(35 امتیاز) نمرات پایه هفتم وهشتم ونهم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2060"/>
                </a:solidFill>
                <a:cs typeface="A EntezareZohoor B4" panose="00000700000000000000" pitchFamily="2" charset="-78"/>
              </a:rPr>
              <a:t>آزمون های مشاوره ای که به عنوان رغبت معروف هستند و اینترنتی هست..(30امتیاز)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نمره نظرخواهی دبیران (  10امتیاز)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نظر والدین دانش آموزفکه بصورت فرم های کتبی نظرخواهی است(5 امتیاز)</a:t>
            </a:r>
            <a:endParaRPr lang="fa-IR" sz="2200" dirty="0">
              <a:solidFill>
                <a:srgbClr val="0070C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نظر مشاور آموزشگاه (10امتیاز)</a:t>
            </a:r>
            <a:endParaRPr lang="fa-IR" dirty="0">
              <a:solidFill>
                <a:srgbClr val="FF000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217304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72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فرایند انجام هدایت تحصیلی</a:t>
            </a:r>
            <a:endParaRPr lang="fa-IR" sz="72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828339" y="2334410"/>
            <a:ext cx="2614108" cy="3463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cs typeface="B Titr" panose="00000700000000000000" pitchFamily="2" charset="-78"/>
              </a:rPr>
              <a:t>هدایت تحصیلی </a:t>
            </a:r>
          </a:p>
          <a:p>
            <a:pPr algn="ctr"/>
            <a:r>
              <a:rPr lang="fa-IR" sz="4000" b="1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100 امتیاز </a:t>
            </a:r>
            <a:r>
              <a:rPr lang="fa-IR" sz="4000" b="1" dirty="0" smtClean="0">
                <a:cs typeface="B Titr" panose="00000700000000000000" pitchFamily="2" charset="-78"/>
              </a:rPr>
              <a:t>دارد</a:t>
            </a:r>
            <a:endParaRPr lang="fa-IR" sz="40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3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3241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مدیر آموزشگاه: نظارت مستقیم دارد..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معرفی و ثبت مشاوریا مشاورین و صدور کاربری و رمز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تخصیص دانش آموز و صدور مجوزها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بروزرسانی و صدورکاربری و رمز به دانش آموزان و دبیران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تایید نمرات دبیران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تایید نمرات خردادماه دانش آموز 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217304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نقش کارکنان در هدایت تحصیلی(</a:t>
            </a:r>
            <a:r>
              <a:rPr lang="fa-IR" sz="4000" b="1" dirty="0" smtClean="0">
                <a:ln/>
                <a:solidFill>
                  <a:srgbClr val="00206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مدیر</a:t>
            </a:r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)</a:t>
            </a:r>
            <a:endParaRPr lang="fa-IR" sz="40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1065007" y="2556932"/>
            <a:ext cx="5378824" cy="26067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b="1" dirty="0" smtClean="0">
                <a:cs typeface="B Koodak" panose="00000700000000000000" pitchFamily="2" charset="-78"/>
              </a:rPr>
              <a:t>مدیر می تواند درصورت داشتن معاون فناوری یا اجرایی مسلط،یا مشاوری که اطلاع از سیستم دارد، اجازه دهد با کدکاربری ورمز مدیر، مراحل را انجام دهند..</a:t>
            </a:r>
          </a:p>
          <a:p>
            <a:pPr algn="ctr"/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9073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3241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مشاور  آموزشگاه: بعد از مدیر بیشترین نقش را داراست..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برگزاری جلسات بادانش آموزان نهم و والدین آنهاوتوجیه هدایت تحصیلی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راهنمایی دانش آموزان جهت برگزاری آزمون رغبت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آشنایی دانش آموزان با رشته ها ودبیرستانهای موجود در شهر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تکمیل فرمهای اولویت ونیابتی از والدین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صدور فرمهای نهایی در خردادماه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1911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نقش کارکنان در هدایت تحصیلی(</a:t>
            </a:r>
            <a:r>
              <a:rPr lang="fa-IR" sz="4000" b="1" dirty="0" smtClean="0">
                <a:ln/>
                <a:solidFill>
                  <a:srgbClr val="00206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مشاور</a:t>
            </a:r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)</a:t>
            </a:r>
            <a:endParaRPr lang="fa-IR" sz="40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1065007" y="2422462"/>
            <a:ext cx="3162749" cy="20459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b="1" dirty="0" smtClean="0">
                <a:cs typeface="B Koodak" panose="00000700000000000000" pitchFamily="2" charset="-78"/>
              </a:rPr>
              <a:t>یک مشاور مسلط و علاقمند، در مدرسه نعمت است..</a:t>
            </a:r>
          </a:p>
        </p:txBody>
      </p:sp>
    </p:spTree>
    <p:extLst>
      <p:ext uri="{BB962C8B-B14F-4D97-AF65-F5344CB8AC3E}">
        <p14:creationId xmlns:p14="http://schemas.microsoft.com/office/powerpoint/2010/main" val="22496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32414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معاونین آموزشی،فناوریو پرورشی، نقش و وظیفه خاصی دررابطه با هدایت ندارند..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معاون فناوری، باتوجه به </a:t>
            </a:r>
            <a:r>
              <a:rPr lang="fa-IR" u="sng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اینترنتی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 بودن پروژه، در صدورکاربری ها و راهنمایی جهت برگزاری آزمون، </a:t>
            </a:r>
            <a:r>
              <a:rPr lang="fa-IR" u="sng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میتواند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 همکاری نماید.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معاون اجرایی، باتوجه به آشنایی به سیستم، </a:t>
            </a: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میتواند</a:t>
            </a: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 همکاری نماید..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معاون اجرایی می بایست نمرات سالهای قبل دانش آموزرا بررسی نمایدکه در دانا وجود دارند یا خیر..بخصوص دانش آموزان انتقالی...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معاون اجرایی پس از ثبت نمرات خردادماه(نوبت دوم)در منوی ارسال به هدایت تحصیلی دانا،نمرات وسوابق را بصورت </a:t>
            </a:r>
            <a:r>
              <a:rPr lang="fa-IR" u="sng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اینترنتی</a:t>
            </a: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 به همگام ارسال می نماید..(راهنمایی مفصل در </a:t>
            </a:r>
            <a:r>
              <a:rPr lang="fa-IR" u="sng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کانال</a:t>
            </a:r>
            <a:r>
              <a:rPr lang="fa-IR" dirty="0" smtClean="0">
                <a:solidFill>
                  <a:srgbClr val="002060"/>
                </a:solidFill>
                <a:cs typeface="A EntezareZohoor 1 **" panose="00000700000000000000" pitchFamily="2" charset="-78"/>
              </a:rPr>
              <a:t> می باشد)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صدور فرمهای نهایی در خردادماه(که باهمکاری مدیر و مشاور انجام میشود)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مهروامضای فرم های 5و6 صادره از همگام توسط مشاور، الصاق به پرونده وثبت دردفتر رسیدمدارک ..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1911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نقش کارکنان در هدایت تحصیلی(</a:t>
            </a:r>
            <a:r>
              <a:rPr lang="fa-IR" sz="4000" b="1" dirty="0" smtClean="0">
                <a:ln/>
                <a:solidFill>
                  <a:srgbClr val="002060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معاونین</a:t>
            </a:r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)</a:t>
            </a:r>
            <a:endParaRPr lang="fa-IR" sz="40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4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339" y="2556932"/>
            <a:ext cx="10327340" cy="2466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>
                <a:cs typeface="A EntezareZohoor 1 **" panose="00000700000000000000" pitchFamily="2" charset="-78"/>
              </a:rPr>
              <a:t>ورود دانش آموز در اواسط سال به آموزشگاه(بروزرسانی مجدد ازسناد به همگام شود)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قطع ووصل شدن سامانه همگام جهت ثبت آزمونها و نمرات..(مشکل عمومی هست و چاره ای جز صبروانجام در زمانهای دیگر نیست)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70C0"/>
                </a:solidFill>
                <a:cs typeface="A EntezareZohoor 1 **" panose="00000700000000000000" pitchFamily="2" charset="-78"/>
              </a:rPr>
              <a:t>عدم داشتن مشاور(مدیریا یکی از معاونین میتواند همزمان نقش مشاور هم داشته باشد) منوی کاربران،کاربرجدید، ثبت کد همکار و تعیین نقش مشاور</a:t>
            </a:r>
          </a:p>
          <a:p>
            <a:pPr marL="0" indent="0">
              <a:buNone/>
            </a:pPr>
            <a:endParaRPr lang="fa-IR" dirty="0" smtClean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91" y="645461"/>
            <a:ext cx="9601196" cy="1911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4000" b="1" dirty="0" smtClean="0">
                <a:ln/>
                <a:solidFill>
                  <a:schemeClr val="accent4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مشکلات احتمالی در هدایت تحصیلی</a:t>
            </a:r>
            <a:endParaRPr lang="fa-IR" sz="4000" b="1" dirty="0">
              <a:ln/>
              <a:solidFill>
                <a:schemeClr val="accent4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1152862" y="5023821"/>
            <a:ext cx="7442498" cy="10434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پروژه هدایت و همگام صبورباشد..</a:t>
            </a:r>
            <a:endParaRPr lang="fa-IR" sz="4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7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647</TotalTime>
  <Words>586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 EntezareZohoor D3</vt:lpstr>
      <vt:lpstr>Garamond</vt:lpstr>
      <vt:lpstr>B Titr</vt:lpstr>
      <vt:lpstr>Wingdings</vt:lpstr>
      <vt:lpstr>IranNastaliq</vt:lpstr>
      <vt:lpstr>B Koodak</vt:lpstr>
      <vt:lpstr>A EntezareZohoor 1 **</vt:lpstr>
      <vt:lpstr>Times New Roman</vt:lpstr>
      <vt:lpstr>Arial</vt:lpstr>
      <vt:lpstr>A EntezareZohoor B4</vt:lpstr>
      <vt:lpstr>Organic</vt:lpstr>
      <vt:lpstr>صفر تا صد پروژه هدایت تحصیلی</vt:lpstr>
      <vt:lpstr>اهداف هدایت در همگام</vt:lpstr>
      <vt:lpstr>مراحل انجام هدایت تحصیلی</vt:lpstr>
      <vt:lpstr>فرایند انجام هدایت تحصیلی</vt:lpstr>
      <vt:lpstr>نقش کارکنان در هدایت تحصیلی(مدیر)</vt:lpstr>
      <vt:lpstr>نقش کارکنان در هدایت تحصیلی(مشاور)</vt:lpstr>
      <vt:lpstr>نقش کارکنان در هدایت تحصیلی(معاونین)</vt:lpstr>
      <vt:lpstr>مشکلات احتمالی در هدایت تحصیلی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FANAVARI</dc:creator>
  <cp:lastModifiedBy>omid arzi</cp:lastModifiedBy>
  <cp:revision>28</cp:revision>
  <dcterms:created xsi:type="dcterms:W3CDTF">2018-11-19T04:48:46Z</dcterms:created>
  <dcterms:modified xsi:type="dcterms:W3CDTF">2022-01-29T17:01:23Z</dcterms:modified>
</cp:coreProperties>
</file>