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81AE-9A04-4183-BC07-93FBF4371A6F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90CC3-5F85-42B8-9002-6A115AA40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2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90CC3-5F85-42B8-9002-6A115AA406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90CC3-5F85-42B8-9002-6A115AA4066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8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985AA-6551-4F8A-AB43-19EB2D85B35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68D1C-B01E-456D-9C8C-BEE99F005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chemeClr val="bg2">
                <a:lumMod val="10000"/>
              </a:schemeClr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8452">
            <a:off x="2438400" y="304800"/>
            <a:ext cx="3733800" cy="2819401"/>
          </a:xfrm>
          <a:prstGeom prst="roundRect">
            <a:avLst>
              <a:gd name="adj" fmla="val 16667"/>
            </a:avLst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6" name="Picture 5" descr="homepi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2209800"/>
            <a:ext cx="2667000" cy="39243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7" name="Title 1"/>
          <p:cNvSpPr txBox="1">
            <a:spLocks/>
          </p:cNvSpPr>
          <p:nvPr/>
        </p:nvSpPr>
        <p:spPr>
          <a:xfrm rot="21351630">
            <a:off x="5893037" y="4378293"/>
            <a:ext cx="2819400" cy="137160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6600" b="1" noProof="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کاظم مشتاقی 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81400" y="2743200"/>
            <a:ext cx="5257800" cy="167640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66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آموزش ریاضی ششم ابتدایی بخش اول 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3962400" y="6400800"/>
            <a:ext cx="5029200" cy="3048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استان آذربایجان غربی –شهرستان چالدران –آموزگار ششم </a:t>
            </a:r>
            <a:endParaRPr lang="en-US" dirty="0"/>
          </a:p>
        </p:txBody>
      </p:sp>
    </p:spTree>
  </p:cSld>
  <p:clrMapOvr>
    <a:masterClrMapping/>
  </p:clrMapOvr>
  <p:transition spd="slow" advTm="6000">
    <p:circl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62000" y="36576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57200" y="34290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3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134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35814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36576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24000" y="34290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42392" y="3134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42392" y="35814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Equal 11"/>
          <p:cNvSpPr/>
          <p:nvPr/>
        </p:nvSpPr>
        <p:spPr>
          <a:xfrm>
            <a:off x="2362200" y="3505200"/>
            <a:ext cx="381000" cy="304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0158" y="366778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15358" y="34391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</a:rPr>
              <a:t>2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24200" y="31343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4200" y="35814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952500" y="3695700"/>
            <a:ext cx="457200" cy="9906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3958358" y="36576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958358" y="31343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62400" y="35814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181600" y="36576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724400" y="33629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81600" y="321058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6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81600" y="3581400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Curved Left Arrow 24"/>
          <p:cNvSpPr/>
          <p:nvPr/>
        </p:nvSpPr>
        <p:spPr>
          <a:xfrm rot="12776303">
            <a:off x="19673" y="2941827"/>
            <a:ext cx="572942" cy="1362871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Plus 25"/>
          <p:cNvSpPr/>
          <p:nvPr/>
        </p:nvSpPr>
        <p:spPr>
          <a:xfrm>
            <a:off x="3581400" y="3581400"/>
            <a:ext cx="3048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53558" y="34290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8" name="Equal 27"/>
          <p:cNvSpPr/>
          <p:nvPr/>
        </p:nvSpPr>
        <p:spPr>
          <a:xfrm>
            <a:off x="4419600" y="3505200"/>
            <a:ext cx="381000" cy="304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Division 28"/>
          <p:cNvSpPr/>
          <p:nvPr/>
        </p:nvSpPr>
        <p:spPr>
          <a:xfrm>
            <a:off x="2057400" y="4495800"/>
            <a:ext cx="304800" cy="2286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urved Left Arrow 29"/>
          <p:cNvSpPr/>
          <p:nvPr/>
        </p:nvSpPr>
        <p:spPr>
          <a:xfrm rot="5400000">
            <a:off x="1866900" y="3086100"/>
            <a:ext cx="381000" cy="2286000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Division 30"/>
          <p:cNvSpPr/>
          <p:nvPr/>
        </p:nvSpPr>
        <p:spPr>
          <a:xfrm>
            <a:off x="3200400" y="4419600"/>
            <a:ext cx="304800" cy="2286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43"/>
          <p:cNvSpPr>
            <a:spLocks noGrp="1"/>
          </p:cNvSpPr>
          <p:nvPr>
            <p:ph type="title"/>
          </p:nvPr>
        </p:nvSpPr>
        <p:spPr>
          <a:xfrm>
            <a:off x="4419600" y="0"/>
            <a:ext cx="4724400" cy="1143000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solidFill>
                  <a:srgbClr val="FFFF00"/>
                </a:solidFill>
              </a:rPr>
              <a:t>حاصل  تفریق کسر کوچکتر از کسر دوم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3" name="Content Placeholder 44"/>
          <p:cNvSpPr>
            <a:spLocks noGrp="1"/>
          </p:cNvSpPr>
          <p:nvPr>
            <p:ph idx="1"/>
          </p:nvPr>
        </p:nvSpPr>
        <p:spPr>
          <a:xfrm>
            <a:off x="5181600" y="1219200"/>
            <a:ext cx="388620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a-IR" sz="1800" b="1" dirty="0" smtClean="0">
                <a:solidFill>
                  <a:srgbClr val="FFFF00"/>
                </a:solidFill>
              </a:rPr>
              <a:t>اعداد صحیح رااز هم منها می کنیم میکنیم (</a:t>
            </a:r>
            <a:r>
              <a:rPr lang="fa-IR" sz="1800" b="1" dirty="0" smtClean="0">
                <a:solidFill>
                  <a:srgbClr val="0070C0"/>
                </a:solidFill>
              </a:rPr>
              <a:t>آبی</a:t>
            </a:r>
            <a:r>
              <a:rPr lang="fa-IR" sz="1800" b="1" dirty="0" smtClean="0">
                <a:solidFill>
                  <a:srgbClr val="FFFF00"/>
                </a:solidFill>
              </a:rPr>
              <a:t>)</a:t>
            </a:r>
            <a:endParaRPr lang="en-US" sz="1800" b="1" dirty="0">
              <a:solidFill>
                <a:srgbClr val="FFFF00"/>
              </a:solidFill>
            </a:endParaRPr>
          </a:p>
        </p:txBody>
      </p:sp>
      <p:sp>
        <p:nvSpPr>
          <p:cNvPr id="34" name="Content Placeholder 44"/>
          <p:cNvSpPr txBox="1">
            <a:spLocks/>
          </p:cNvSpPr>
          <p:nvPr/>
        </p:nvSpPr>
        <p:spPr>
          <a:xfrm>
            <a:off x="2819400" y="1676400"/>
            <a:ext cx="6172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a-IR" sz="2000" b="1" dirty="0" smtClean="0">
                <a:solidFill>
                  <a:srgbClr val="FFFF00"/>
                </a:solidFill>
              </a:rPr>
              <a:t>چون مخرج ها مشترک نیستند مخرج مشترک می گیریم مخرج ها را به هم ضرب می کنیم و یا کوچکترین مضرب مسترک را پیدا می کنیم  .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قرمز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Content Placeholder 44"/>
          <p:cNvSpPr txBox="1">
            <a:spLocks/>
          </p:cNvSpPr>
          <p:nvPr/>
        </p:nvSpPr>
        <p:spPr>
          <a:xfrm>
            <a:off x="3886200" y="2209800"/>
            <a:ext cx="5029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چون صورت مخرج اول از صورت مخرج دوم کمتر هست  عدد صحیح را بک تا کم کرده </a:t>
            </a:r>
            <a:r>
              <a:rPr kumimoji="0" lang="fa-IR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(زرد)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Left-Right Arrow 36"/>
          <p:cNvSpPr/>
          <p:nvPr/>
        </p:nvSpPr>
        <p:spPr>
          <a:xfrm>
            <a:off x="1066800" y="3723620"/>
            <a:ext cx="8382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Multiply 37"/>
          <p:cNvSpPr/>
          <p:nvPr/>
        </p:nvSpPr>
        <p:spPr>
          <a:xfrm>
            <a:off x="1371600" y="3952220"/>
            <a:ext cx="228600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295400" y="41249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1600200" y="3962400"/>
            <a:ext cx="15240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600200" y="3962400"/>
            <a:ext cx="22860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28600" y="41249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Multiply 42"/>
          <p:cNvSpPr/>
          <p:nvPr/>
        </p:nvSpPr>
        <p:spPr>
          <a:xfrm>
            <a:off x="152400" y="2743200"/>
            <a:ext cx="2286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urved Left Arrow 43"/>
          <p:cNvSpPr/>
          <p:nvPr/>
        </p:nvSpPr>
        <p:spPr>
          <a:xfrm rot="16200000">
            <a:off x="1866900" y="1790700"/>
            <a:ext cx="381000" cy="2286000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828800" y="2133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Curved Up Arrow 45"/>
          <p:cNvSpPr/>
          <p:nvPr/>
        </p:nvSpPr>
        <p:spPr>
          <a:xfrm flipH="1">
            <a:off x="2057400" y="3962400"/>
            <a:ext cx="2057400" cy="3048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200400" y="47244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>
            <a:endCxn id="11" idx="0"/>
          </p:cNvCxnSpPr>
          <p:nvPr/>
        </p:nvCxnSpPr>
        <p:spPr>
          <a:xfrm flipH="1" flipV="1">
            <a:off x="2026096" y="3581400"/>
            <a:ext cx="1250504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Multiply 48"/>
          <p:cNvSpPr/>
          <p:nvPr/>
        </p:nvSpPr>
        <p:spPr>
          <a:xfrm>
            <a:off x="2743200" y="4572000"/>
            <a:ext cx="304800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286000" y="28194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590800" y="2971800"/>
            <a:ext cx="14478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Minus 57"/>
          <p:cNvSpPr/>
          <p:nvPr/>
        </p:nvSpPr>
        <p:spPr>
          <a:xfrm>
            <a:off x="1219200" y="3581400"/>
            <a:ext cx="381000" cy="228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Plus 58"/>
          <p:cNvSpPr/>
          <p:nvPr/>
        </p:nvSpPr>
        <p:spPr>
          <a:xfrm>
            <a:off x="5638800" y="3505200"/>
            <a:ext cx="3048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Left Bracket 59"/>
          <p:cNvSpPr/>
          <p:nvPr/>
        </p:nvSpPr>
        <p:spPr>
          <a:xfrm>
            <a:off x="5105400" y="3200400"/>
            <a:ext cx="304800" cy="91440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6175019" y="3657600"/>
            <a:ext cx="301981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175856" y="3210580"/>
            <a:ext cx="3051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172200" y="3581400"/>
            <a:ext cx="2912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7" name="Left Bracket 66"/>
          <p:cNvSpPr/>
          <p:nvPr/>
        </p:nvSpPr>
        <p:spPr>
          <a:xfrm flipH="1">
            <a:off x="6324600" y="3200400"/>
            <a:ext cx="385042" cy="91440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Plus 67"/>
          <p:cNvSpPr/>
          <p:nvPr/>
        </p:nvSpPr>
        <p:spPr>
          <a:xfrm>
            <a:off x="6781800" y="3581400"/>
            <a:ext cx="3048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7165619" y="3657600"/>
            <a:ext cx="301981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7166456" y="3210580"/>
            <a:ext cx="3051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162800" y="3581400"/>
            <a:ext cx="2912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4" name="Equal 73"/>
          <p:cNvSpPr/>
          <p:nvPr/>
        </p:nvSpPr>
        <p:spPr>
          <a:xfrm>
            <a:off x="7543800" y="3505200"/>
            <a:ext cx="304800" cy="2286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772400" y="33528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8080019" y="3647420"/>
            <a:ext cx="301981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8080856" y="3200400"/>
            <a:ext cx="3051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7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077200" y="3571220"/>
            <a:ext cx="2912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0" name="Plus 79"/>
          <p:cNvSpPr/>
          <p:nvPr/>
        </p:nvSpPr>
        <p:spPr>
          <a:xfrm>
            <a:off x="8382000" y="3505200"/>
            <a:ext cx="3048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>
            <a:off x="8689619" y="3647420"/>
            <a:ext cx="301981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8690456" y="3200400"/>
            <a:ext cx="3051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8686800" y="3571220"/>
            <a:ext cx="2912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5" name="Equal 84"/>
          <p:cNvSpPr/>
          <p:nvPr/>
        </p:nvSpPr>
        <p:spPr>
          <a:xfrm>
            <a:off x="6477000" y="5257800"/>
            <a:ext cx="304800" cy="2286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105400" y="51054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1" name="Plus 90"/>
          <p:cNvSpPr/>
          <p:nvPr/>
        </p:nvSpPr>
        <p:spPr>
          <a:xfrm>
            <a:off x="7010400" y="5257800"/>
            <a:ext cx="3048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ight Brace 91"/>
          <p:cNvSpPr/>
          <p:nvPr/>
        </p:nvSpPr>
        <p:spPr>
          <a:xfrm rot="16200000">
            <a:off x="5676900" y="2705100"/>
            <a:ext cx="381000" cy="9144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ight Brace 92"/>
          <p:cNvSpPr/>
          <p:nvPr/>
        </p:nvSpPr>
        <p:spPr>
          <a:xfrm rot="16200000">
            <a:off x="6781800" y="1676401"/>
            <a:ext cx="533400" cy="2362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ight Brace 93"/>
          <p:cNvSpPr/>
          <p:nvPr/>
        </p:nvSpPr>
        <p:spPr>
          <a:xfrm rot="5400000">
            <a:off x="8382000" y="3962400"/>
            <a:ext cx="381000" cy="6858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701559" y="504956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5486400" y="5029200"/>
            <a:ext cx="838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/>
          <p:cNvCxnSpPr/>
          <p:nvPr/>
        </p:nvCxnSpPr>
        <p:spPr>
          <a:xfrm>
            <a:off x="5717819" y="5420380"/>
            <a:ext cx="301981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5718656" y="4973360"/>
            <a:ext cx="3051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FF00"/>
                </a:solidFill>
              </a:rPr>
              <a:t>9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715000" y="5344180"/>
            <a:ext cx="291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6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09" name="Straight Arrow Connector 108"/>
          <p:cNvCxnSpPr/>
          <p:nvPr/>
        </p:nvCxnSpPr>
        <p:spPr>
          <a:xfrm flipH="1">
            <a:off x="5791200" y="5715000"/>
            <a:ext cx="2286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3" name="Equal 112"/>
          <p:cNvSpPr/>
          <p:nvPr/>
        </p:nvSpPr>
        <p:spPr>
          <a:xfrm>
            <a:off x="4876800" y="5334000"/>
            <a:ext cx="304800" cy="2286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5" name="Straight Arrow Connector 114"/>
          <p:cNvCxnSpPr>
            <a:stCxn id="94" idx="1"/>
          </p:cNvCxnSpPr>
          <p:nvPr/>
        </p:nvCxnSpPr>
        <p:spPr>
          <a:xfrm flipH="1">
            <a:off x="6019800" y="4495800"/>
            <a:ext cx="25527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7" name="Rounded Rectangle 116"/>
          <p:cNvSpPr/>
          <p:nvPr/>
        </p:nvSpPr>
        <p:spPr>
          <a:xfrm>
            <a:off x="457200" y="6172200"/>
            <a:ext cx="6477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</a:rPr>
              <a:t>چون صورت از مخرج بیشتر هست کسر را به مخلوط تبدیل می کنیم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9" name="Right Brace 118"/>
          <p:cNvSpPr/>
          <p:nvPr/>
        </p:nvSpPr>
        <p:spPr>
          <a:xfrm rot="5400000">
            <a:off x="5943600" y="4953000"/>
            <a:ext cx="381000" cy="1600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Bent-Up Arrow 119"/>
          <p:cNvSpPr/>
          <p:nvPr/>
        </p:nvSpPr>
        <p:spPr>
          <a:xfrm>
            <a:off x="6172200" y="5715000"/>
            <a:ext cx="1600200" cy="1524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7315200" y="4953000"/>
            <a:ext cx="838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2" name="Straight Connector 121"/>
          <p:cNvCxnSpPr/>
          <p:nvPr/>
        </p:nvCxnSpPr>
        <p:spPr>
          <a:xfrm>
            <a:off x="7618778" y="5344180"/>
            <a:ext cx="301981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7619615" y="4897160"/>
            <a:ext cx="3051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FF00"/>
                </a:solidFill>
              </a:rPr>
              <a:t>3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7615959" y="5267980"/>
            <a:ext cx="291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6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7315200" y="5049560"/>
            <a:ext cx="3051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FF00"/>
                </a:solidFill>
              </a:rPr>
              <a:t>1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26" name="Right Brace 125"/>
          <p:cNvSpPr/>
          <p:nvPr/>
        </p:nvSpPr>
        <p:spPr>
          <a:xfrm rot="5400000">
            <a:off x="6172200" y="2667000"/>
            <a:ext cx="609600" cy="30480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 </a:t>
            </a: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30724" y="642918"/>
          <a:ext cx="6051194" cy="521497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564794"/>
              </a:tblGrid>
              <a:tr h="521497">
                <a:tc>
                  <a:txBody>
                    <a:bodyPr/>
                    <a:lstStyle/>
                    <a:p>
                      <a:pPr rtl="1"/>
                      <a:endParaRPr lang="fa-IR" dirty="0">
                        <a:ln w="3810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B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T w="762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R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5715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 w="57150"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810733" y="642938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4214208" y="642938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999771" y="642938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1785333" y="3214688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643083" y="677863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5428646" y="3214688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2999771" y="3214688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214208" y="3214688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5428646" y="642938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6643083" y="3214688"/>
          <a:ext cx="1189642" cy="260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  <a:gridCol w="618138"/>
              </a:tblGrid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656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785933" y="5286375"/>
          <a:ext cx="642942" cy="57150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2942"/>
              </a:tblGrid>
              <a:tr h="57150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  <a:solidFill>
            <a:srgbClr val="92D050"/>
          </a:solidFill>
        </p:spPr>
        <p:txBody>
          <a:bodyPr rtlCol="1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b="1" dirty="0" smtClean="0">
                <a:cs typeface="+mn-cs"/>
              </a:rPr>
              <a:t>كسر اعشاري </a:t>
            </a:r>
            <a:endParaRPr lang="fa-IR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50"/>
            <a:ext cx="9144000" cy="600075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 </a:t>
            </a: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96" y="1397000"/>
          <a:ext cx="3548070" cy="370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00183" y="1428750"/>
          <a:ext cx="714380" cy="1828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7190"/>
                <a:gridCol w="357190"/>
              </a:tblGrid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357938" y="4143375"/>
            <a:ext cx="714375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286500" y="4714875"/>
            <a:ext cx="78581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357938" y="4786313"/>
            <a:ext cx="714375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10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00206" y="4714875"/>
          <a:ext cx="404794" cy="4286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4794"/>
              </a:tblGrid>
              <a:tr h="428628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7786688" y="4143375"/>
            <a:ext cx="714375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7858125" y="4714875"/>
            <a:ext cx="78581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858125" y="4786313"/>
            <a:ext cx="928688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48594 0.01134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022E-16 L 0.67622 -0.3553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00" y="-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11" grpId="0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 </a:t>
            </a: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85938" y="642938"/>
          <a:ext cx="6096000" cy="52149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521497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2149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86667" y="642938"/>
          <a:ext cx="610458" cy="5214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358167" y="642938"/>
          <a:ext cx="610458" cy="52006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00066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929667" y="642938"/>
          <a:ext cx="610458" cy="5214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532917" y="642938"/>
          <a:ext cx="610458" cy="5214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44105" y="642938"/>
          <a:ext cx="610458" cy="5214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787042" y="642938"/>
          <a:ext cx="610458" cy="5214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429980" y="642938"/>
          <a:ext cx="610458" cy="5214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072917" y="642938"/>
          <a:ext cx="610458" cy="5214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644417" y="642938"/>
          <a:ext cx="610458" cy="5214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247667" y="642938"/>
          <a:ext cx="610458" cy="52149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58"/>
              </a:tblGrid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143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857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785934" y="5272088"/>
          <a:ext cx="571504" cy="5851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1504"/>
              </a:tblGrid>
              <a:tr h="58515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8286750" y="5857875"/>
            <a:ext cx="428625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8072438" y="6284913"/>
            <a:ext cx="785812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215313" y="6357938"/>
            <a:ext cx="714375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0063" y="3786188"/>
            <a:ext cx="428625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28625" y="4286250"/>
            <a:ext cx="78581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85750" y="4357688"/>
            <a:ext cx="928688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25" name="Action Button: Forward or Next 24">
            <a:hlinkClick r:id="" action="ppaction://hlinkshowjump?jump=nextslide" highlightClick="1"/>
          </p:cNvPr>
          <p:cNvSpPr/>
          <p:nvPr/>
        </p:nvSpPr>
        <p:spPr>
          <a:xfrm rot="5400000">
            <a:off x="-14288" y="6443663"/>
            <a:ext cx="428625" cy="40005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7" name="Right Arrow 26"/>
          <p:cNvSpPr/>
          <p:nvPr/>
        </p:nvSpPr>
        <p:spPr>
          <a:xfrm rot="5400000">
            <a:off x="126207" y="6484144"/>
            <a:ext cx="461962" cy="285750"/>
          </a:xfrm>
          <a:prstGeom prst="righ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9259E-6 L 0.0993 -0.00532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6 L -0.11024 3.7037E-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4" grpId="0"/>
      <p:bldP spid="25" grpId="0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214313"/>
            <a:ext cx="8443913" cy="642937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 </a:t>
            </a:r>
            <a:endParaRPr lang="fa-I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45" y="1357313"/>
          <a:ext cx="785818" cy="18542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92909"/>
                <a:gridCol w="392909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85956" y="2857500"/>
          <a:ext cx="404794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4794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143625" y="3357563"/>
            <a:ext cx="700088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143625" y="4000500"/>
            <a:ext cx="78581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215063" y="4143375"/>
            <a:ext cx="700087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3" name="Action Button: Forward or Next 12">
            <a:hlinkClick r:id="" action="ppaction://hlinkshowjump?jump=nextslide" highlightClick="1"/>
          </p:cNvPr>
          <p:cNvSpPr/>
          <p:nvPr/>
        </p:nvSpPr>
        <p:spPr>
          <a:xfrm rot="5400000">
            <a:off x="-14288" y="6443663"/>
            <a:ext cx="428625" cy="40005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4" name="Action Button: Forward or Next 13">
            <a:hlinkClick r:id="" action="ppaction://hlinkshowjump?jump=nextslide" highlightClick="1"/>
          </p:cNvPr>
          <p:cNvSpPr/>
          <p:nvPr/>
        </p:nvSpPr>
        <p:spPr>
          <a:xfrm rot="5400000">
            <a:off x="138112" y="6596063"/>
            <a:ext cx="428625" cy="40005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5" name="Down Arrow 14"/>
          <p:cNvSpPr/>
          <p:nvPr/>
        </p:nvSpPr>
        <p:spPr>
          <a:xfrm>
            <a:off x="428625" y="5929313"/>
            <a:ext cx="484188" cy="50006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  <a:solidFill>
            <a:srgbClr val="92D050"/>
          </a:solidFill>
        </p:spPr>
        <p:txBody>
          <a:bodyPr rtlCol="1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b="1" dirty="0" smtClean="0">
                <a:cs typeface="+mn-cs"/>
              </a:rPr>
              <a:t>كسر اعشاري </a:t>
            </a:r>
            <a:endParaRPr lang="fa-IR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50"/>
            <a:ext cx="9144000" cy="60007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 </a:t>
            </a: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96" y="1397000"/>
          <a:ext cx="3548070" cy="370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00183" y="1428750"/>
          <a:ext cx="714380" cy="1828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7190"/>
                <a:gridCol w="357190"/>
              </a:tblGrid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357938" y="4143375"/>
            <a:ext cx="714375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286500" y="4714875"/>
            <a:ext cx="78581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357938" y="4786313"/>
            <a:ext cx="714375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10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00206" y="4714875"/>
          <a:ext cx="404794" cy="4286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4794"/>
              </a:tblGrid>
              <a:tr h="428628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7786688" y="4143375"/>
            <a:ext cx="714375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7858125" y="4714875"/>
            <a:ext cx="78581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858125" y="4786313"/>
            <a:ext cx="928688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6" name="Action Button: Forward or Next 15">
            <a:hlinkClick r:id="" action="ppaction://hlinkshowjump?jump=nextslide" highlightClick="1"/>
          </p:cNvPr>
          <p:cNvSpPr/>
          <p:nvPr/>
        </p:nvSpPr>
        <p:spPr>
          <a:xfrm rot="5400000">
            <a:off x="-14288" y="6443663"/>
            <a:ext cx="428625" cy="40005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7" name="Down Arrow 16"/>
          <p:cNvSpPr/>
          <p:nvPr/>
        </p:nvSpPr>
        <p:spPr>
          <a:xfrm>
            <a:off x="571500" y="6357938"/>
            <a:ext cx="285750" cy="285750"/>
          </a:xfrm>
          <a:prstGeom prst="down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48594 0.01134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022E-16 L 0.67622 -0.3553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00" y="-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11" grpId="0"/>
      <p:bldP spid="13" grpId="0"/>
      <p:bldP spid="15" grpId="0"/>
      <p:bldP spid="16" grpId="0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313"/>
            <a:ext cx="9144000" cy="66436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>
                <a:solidFill>
                  <a:srgbClr val="FF0000"/>
                </a:solidFill>
              </a:rPr>
              <a:t> </a:t>
            </a:r>
            <a:endParaRPr lang="fa-IR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357166"/>
          <a:ext cx="3548070" cy="370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  <a:gridCol w="354807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72057" y="2143125"/>
          <a:ext cx="785818" cy="18542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92909"/>
                <a:gridCol w="392909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58144" y="3571875"/>
          <a:ext cx="404794" cy="4286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4794"/>
              </a:tblGrid>
              <a:tr h="428628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43620" y="2146300"/>
          <a:ext cx="785818" cy="18542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92909"/>
                <a:gridCol w="392909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010544" y="3724275"/>
          <a:ext cx="404794" cy="4286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4794"/>
              </a:tblGrid>
              <a:tr h="428628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215331" y="3857625"/>
          <a:ext cx="404794" cy="4286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4794"/>
              </a:tblGrid>
              <a:tr h="428628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847548" y="4786322"/>
          <a:ext cx="4082170" cy="172019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816434"/>
                <a:gridCol w="804745"/>
                <a:gridCol w="828123"/>
                <a:gridCol w="816434"/>
                <a:gridCol w="816434"/>
              </a:tblGrid>
              <a:tr h="72488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/>
                          <a:cs typeface="+mn-cs"/>
                        </a:rPr>
                        <a:t>صدم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6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cs typeface="+mn-cs"/>
                        </a:rPr>
                        <a:t>دهم</a:t>
                      </a:r>
                    </a:p>
                    <a:p>
                      <a:pPr rtl="1"/>
                      <a:endParaRPr lang="fa-IR" sz="2000" b="0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200" b="0" dirty="0" smtClean="0">
                          <a:solidFill>
                            <a:srgbClr val="FF0000"/>
                          </a:solidFill>
                          <a:cs typeface="+mn-cs"/>
                        </a:rPr>
                        <a:t>ي</a:t>
                      </a:r>
                      <a:endParaRPr lang="fa-IR" sz="3200" b="0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200" b="0" dirty="0" smtClean="0">
                          <a:solidFill>
                            <a:srgbClr val="FF0000"/>
                          </a:solidFill>
                          <a:cs typeface="+mn-cs"/>
                        </a:rPr>
                        <a:t>د</a:t>
                      </a:r>
                      <a:endParaRPr lang="fa-IR" sz="3200" b="0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200" b="0" dirty="0" smtClean="0">
                          <a:solidFill>
                            <a:srgbClr val="FF0000"/>
                          </a:solidFill>
                          <a:cs typeface="+mn-cs"/>
                        </a:rPr>
                        <a:t>ص</a:t>
                      </a:r>
                      <a:endParaRPr lang="fa-IR" sz="3200" b="0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5316">
                <a:tc>
                  <a:txBody>
                    <a:bodyPr/>
                    <a:lstStyle/>
                    <a:p>
                      <a:pPr rtl="1"/>
                      <a:r>
                        <a:rPr lang="fa-IR" sz="3200" baseline="0" dirty="0" smtClean="0">
                          <a:solidFill>
                            <a:srgbClr val="C00000"/>
                          </a:solidFill>
                          <a:cs typeface="+mn-cs"/>
                        </a:rPr>
                        <a:t> 4</a:t>
                      </a:r>
                      <a:endParaRPr lang="fa-IR" sz="3200" dirty="0" smtClean="0">
                        <a:solidFill>
                          <a:srgbClr val="C00000"/>
                        </a:solidFill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200" dirty="0" smtClean="0">
                          <a:solidFill>
                            <a:srgbClr val="C00000"/>
                          </a:solidFill>
                          <a:cs typeface="+mn-cs"/>
                        </a:rPr>
                        <a:t> 2</a:t>
                      </a:r>
                      <a:endParaRPr lang="fa-IR" sz="3200" dirty="0">
                        <a:solidFill>
                          <a:srgbClr val="C00000"/>
                        </a:solidFill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200" dirty="0" smtClean="0">
                          <a:solidFill>
                            <a:srgbClr val="C00000"/>
                          </a:solidFill>
                          <a:cs typeface="+mn-cs"/>
                        </a:rPr>
                        <a:t> 1</a:t>
                      </a:r>
                      <a:endParaRPr lang="fa-IR" sz="3200" dirty="0">
                        <a:solidFill>
                          <a:srgbClr val="C00000"/>
                        </a:solidFill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solidFill>
                          <a:srgbClr val="00B050"/>
                        </a:solidFill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rgbClr val="00B050"/>
                        </a:solidFill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8367731" y="4010025"/>
          <a:ext cx="404794" cy="4286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4794"/>
              </a:tblGrid>
              <a:tr h="428628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>
          <a:xfrm rot="5400000">
            <a:off x="6144419" y="5285581"/>
            <a:ext cx="2286000" cy="15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28596" y="4857760"/>
          <a:ext cx="4082170" cy="162875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816434"/>
                <a:gridCol w="804745"/>
                <a:gridCol w="828123"/>
                <a:gridCol w="816434"/>
                <a:gridCol w="816434"/>
              </a:tblGrid>
              <a:tr h="72488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cs typeface="+mn-cs"/>
                        </a:rPr>
                        <a:t>صدم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200" b="1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  <a:cs typeface="+mn-cs"/>
                        </a:rPr>
                        <a:t>دهم</a:t>
                      </a:r>
                    </a:p>
                    <a:p>
                      <a:pPr rtl="1"/>
                      <a:endParaRPr lang="fa-IR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8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ي</a:t>
                      </a:r>
                      <a:endParaRPr lang="fa-IR" sz="28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8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د</a:t>
                      </a:r>
                      <a:endParaRPr lang="fa-IR" sz="28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8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ص</a:t>
                      </a:r>
                      <a:endParaRPr lang="fa-IR" sz="28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5316">
                <a:tc>
                  <a:txBody>
                    <a:bodyPr/>
                    <a:lstStyle/>
                    <a:p>
                      <a:pPr rtl="1"/>
                      <a:r>
                        <a:rPr lang="fa-IR" sz="3200" baseline="0" dirty="0" smtClean="0">
                          <a:solidFill>
                            <a:srgbClr val="C00000"/>
                          </a:solidFill>
                          <a:cs typeface="2  Titr" pitchFamily="2" charset="-78"/>
                        </a:rPr>
                        <a:t> </a:t>
                      </a:r>
                      <a:endParaRPr lang="fa-IR" sz="3200" dirty="0" smtClean="0">
                        <a:solidFill>
                          <a:srgbClr val="C00000"/>
                        </a:solidFill>
                        <a:cs typeface="2  Titr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200" dirty="0" smtClean="0">
                          <a:solidFill>
                            <a:srgbClr val="C00000"/>
                          </a:solidFill>
                          <a:cs typeface="2  Titr" pitchFamily="2" charset="-78"/>
                        </a:rPr>
                        <a:t> </a:t>
                      </a:r>
                      <a:endParaRPr lang="fa-IR" sz="3200" dirty="0">
                        <a:solidFill>
                          <a:srgbClr val="C00000"/>
                        </a:solidFill>
                        <a:cs typeface="2  Titr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200" dirty="0" smtClean="0">
                          <a:solidFill>
                            <a:srgbClr val="C00000"/>
                          </a:solidFill>
                          <a:cs typeface="2  Titr" pitchFamily="2" charset="-78"/>
                        </a:rPr>
                        <a:t> </a:t>
                      </a:r>
                      <a:endParaRPr lang="fa-IR" sz="3200" dirty="0">
                        <a:solidFill>
                          <a:srgbClr val="C00000"/>
                        </a:solidFill>
                        <a:cs typeface="2  Titr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5" name="Action Button: Forward or Next 24">
            <a:hlinkClick r:id="" action="ppaction://hlinkshowjump?jump=nextslide" highlightClick="1"/>
          </p:cNvPr>
          <p:cNvSpPr/>
          <p:nvPr/>
        </p:nvSpPr>
        <p:spPr>
          <a:xfrm rot="5400000">
            <a:off x="-14288" y="6443663"/>
            <a:ext cx="428625" cy="40005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-321468" y="6322219"/>
            <a:ext cx="10715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/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>
                <a:cs typeface="+mn-cs"/>
              </a:rPr>
              <a:t>  </a:t>
            </a:r>
            <a:r>
              <a:rPr lang="fa-IR" b="1" dirty="0" smtClean="0">
                <a:cs typeface="+mn-cs"/>
              </a:rPr>
              <a:t>جدول اعداد اعشاري </a:t>
            </a:r>
            <a:endParaRPr lang="fa-IR" b="1" dirty="0"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71626" y="1397000"/>
          <a:ext cx="6095999" cy="2169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980281">
                <a:tc>
                  <a:txBody>
                    <a:bodyPr/>
                    <a:lstStyle/>
                    <a:p>
                      <a:pPr rtl="1"/>
                      <a:endParaRPr lang="fa-IR" sz="3600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</a:rPr>
                        <a:t>صدم </a:t>
                      </a:r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</a:rPr>
                        <a:t>دهم</a:t>
                      </a:r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</a:rPr>
                        <a:t>ي</a:t>
                      </a:r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</a:rPr>
                        <a:t>د</a:t>
                      </a:r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</a:rPr>
                        <a:t>ص</a:t>
                      </a:r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</a:rPr>
                        <a:t>ي</a:t>
                      </a:r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</a:rPr>
                        <a:t>د </a:t>
                      </a:r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80281">
                <a:tc>
                  <a:txBody>
                    <a:bodyPr/>
                    <a:lstStyle/>
                    <a:p>
                      <a:pPr rtl="1"/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214688" y="642938"/>
            <a:ext cx="2571750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rgbClr val="0070C0"/>
                </a:solidFill>
              </a:rPr>
              <a:t>يكي ها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71625" y="642938"/>
            <a:ext cx="1571625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rgbClr val="0070C0"/>
                </a:solidFill>
              </a:rPr>
              <a:t>هزارها</a:t>
            </a:r>
            <a:r>
              <a:rPr lang="fa-IR" sz="2800" dirty="0">
                <a:solidFill>
                  <a:srgbClr val="0070C0"/>
                </a:solidFill>
                <a:cs typeface="2  Titr" pitchFamily="2" charset="-78"/>
              </a:rPr>
              <a:t> </a:t>
            </a:r>
          </a:p>
        </p:txBody>
      </p:sp>
      <p:sp>
        <p:nvSpPr>
          <p:cNvPr id="11" name="Right Brace 10"/>
          <p:cNvSpPr/>
          <p:nvPr/>
        </p:nvSpPr>
        <p:spPr>
          <a:xfrm rot="16200000" flipH="1">
            <a:off x="3286126" y="2071687"/>
            <a:ext cx="785812" cy="4214813"/>
          </a:xfrm>
          <a:prstGeom prst="rightBrace">
            <a:avLst>
              <a:gd name="adj1" fmla="val 29762"/>
              <a:gd name="adj2" fmla="val 49147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2" name="Rectangle 11"/>
          <p:cNvSpPr/>
          <p:nvPr/>
        </p:nvSpPr>
        <p:spPr>
          <a:xfrm>
            <a:off x="2786063" y="4714875"/>
            <a:ext cx="1785937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rgbClr val="0070C0"/>
                </a:solidFill>
              </a:rPr>
              <a:t>اعداد صحيح 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643438" y="2500313"/>
            <a:ext cx="2573337" cy="158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5037138" y="4751388"/>
            <a:ext cx="178593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072063" y="5786438"/>
            <a:ext cx="1785937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rgbClr val="0070C0"/>
                </a:solidFill>
              </a:rPr>
              <a:t>نماد مميز </a:t>
            </a:r>
          </a:p>
        </p:txBody>
      </p:sp>
      <p:sp>
        <p:nvSpPr>
          <p:cNvPr id="23" name="Action Button: Forward or Next 22">
            <a:hlinkClick r:id="" action="ppaction://hlinkshowjump?jump=nextslide" highlightClick="1"/>
          </p:cNvPr>
          <p:cNvSpPr/>
          <p:nvPr/>
        </p:nvSpPr>
        <p:spPr>
          <a:xfrm rot="5400000">
            <a:off x="-14288" y="6443663"/>
            <a:ext cx="428625" cy="40005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4" name="Down Arrow 23"/>
          <p:cNvSpPr/>
          <p:nvPr/>
        </p:nvSpPr>
        <p:spPr>
          <a:xfrm>
            <a:off x="428625" y="6357938"/>
            <a:ext cx="484188" cy="500062"/>
          </a:xfrm>
          <a:prstGeom prst="down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 animBg="1"/>
      <p:bldP spid="10" grpId="0" animBg="1"/>
      <p:bldP spid="11" grpId="0" animBg="1"/>
      <p:bldP spid="12" grpId="0" animBg="1"/>
      <p:bldP spid="19" grpId="0" animBg="1"/>
      <p:bldP spid="19" grpId="1" animBg="1"/>
      <p:bldP spid="23" grpId="0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/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/>
              <a:t>  </a:t>
            </a:r>
            <a:r>
              <a:rPr lang="fa-IR" dirty="0" smtClean="0">
                <a:cs typeface="+mn-cs"/>
              </a:rPr>
              <a:t>جدول اعداد اعشاري </a:t>
            </a:r>
            <a:endParaRPr lang="fa-IR" dirty="0"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71626" y="1397000"/>
          <a:ext cx="6095999" cy="2169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980281">
                <a:tc>
                  <a:txBody>
                    <a:bodyPr/>
                    <a:lstStyle/>
                    <a:p>
                      <a:pPr rtl="1"/>
                      <a:endParaRPr lang="fa-IR" sz="3600" b="1" dirty="0" smtClean="0">
                        <a:solidFill>
                          <a:srgbClr val="FF0000"/>
                        </a:solidFill>
                        <a:cs typeface="+mn-cs"/>
                      </a:endParaRPr>
                    </a:p>
                    <a:p>
                      <a:pPr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صدم 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b="1" dirty="0" smtClean="0">
                        <a:solidFill>
                          <a:srgbClr val="FF0000"/>
                        </a:solidFill>
                        <a:cs typeface="+mn-cs"/>
                      </a:endParaRPr>
                    </a:p>
                    <a:p>
                      <a:pPr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دهم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b="1" dirty="0" smtClean="0">
                        <a:solidFill>
                          <a:srgbClr val="FF0000"/>
                        </a:solidFill>
                        <a:cs typeface="+mn-cs"/>
                      </a:endParaRPr>
                    </a:p>
                    <a:p>
                      <a:pPr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ي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b="1" dirty="0" smtClean="0">
                        <a:solidFill>
                          <a:srgbClr val="FF0000"/>
                        </a:solidFill>
                        <a:cs typeface="+mn-cs"/>
                      </a:endParaRPr>
                    </a:p>
                    <a:p>
                      <a:pPr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د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b="1" dirty="0" smtClean="0">
                        <a:solidFill>
                          <a:srgbClr val="FF0000"/>
                        </a:solidFill>
                        <a:cs typeface="+mn-cs"/>
                      </a:endParaRPr>
                    </a:p>
                    <a:p>
                      <a:pPr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ص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b="1" dirty="0" smtClean="0">
                        <a:solidFill>
                          <a:srgbClr val="FF0000"/>
                        </a:solidFill>
                        <a:cs typeface="+mn-cs"/>
                      </a:endParaRPr>
                    </a:p>
                    <a:p>
                      <a:pPr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ي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b="1" dirty="0" smtClean="0">
                        <a:solidFill>
                          <a:srgbClr val="FF0000"/>
                        </a:solidFill>
                        <a:cs typeface="+mn-cs"/>
                      </a:endParaRPr>
                    </a:p>
                    <a:p>
                      <a:pPr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+mn-cs"/>
                        </a:rPr>
                        <a:t>د 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80281">
                <a:tc>
                  <a:txBody>
                    <a:bodyPr/>
                    <a:lstStyle/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  <a:cs typeface="2  Titr" pitchFamily="2" charset="-78"/>
                        </a:rPr>
                        <a:t>7</a:t>
                      </a:r>
                      <a:endParaRPr lang="fa-IR" sz="3600" dirty="0">
                        <a:solidFill>
                          <a:srgbClr val="FF0000"/>
                        </a:solidFill>
                        <a:cs typeface="2  Titr" pitchFamily="2" charset="-78"/>
                      </a:endParaRPr>
                    </a:p>
                  </a:txBody>
                  <a:tcPr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  <a:cs typeface="2  Titr" pitchFamily="2" charset="-78"/>
                        </a:rPr>
                        <a:t>6</a:t>
                      </a:r>
                      <a:endParaRPr lang="fa-IR" sz="3600" dirty="0">
                        <a:solidFill>
                          <a:srgbClr val="FF0000"/>
                        </a:solidFill>
                        <a:cs typeface="2  Titr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  <a:cs typeface="2  Titr" pitchFamily="2" charset="-78"/>
                        </a:rPr>
                        <a:t>4</a:t>
                      </a:r>
                      <a:endParaRPr lang="fa-IR" sz="3600" dirty="0">
                        <a:solidFill>
                          <a:srgbClr val="FF0000"/>
                        </a:solidFill>
                        <a:cs typeface="2  Titr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600" dirty="0" smtClean="0">
                          <a:solidFill>
                            <a:srgbClr val="FF0000"/>
                          </a:solidFill>
                          <a:cs typeface="2  Titr" pitchFamily="2" charset="-78"/>
                        </a:rPr>
                        <a:t>8</a:t>
                      </a:r>
                      <a:endParaRPr lang="fa-IR" sz="3600" dirty="0">
                        <a:solidFill>
                          <a:srgbClr val="FF0000"/>
                        </a:solidFill>
                        <a:cs typeface="2  Titr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>
                        <a:solidFill>
                          <a:srgbClr val="FF0000"/>
                        </a:solidFill>
                        <a:cs typeface="2  Titr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>
                        <a:solidFill>
                          <a:srgbClr val="FF0000"/>
                        </a:solidFill>
                        <a:cs typeface="2  Titr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3600" dirty="0">
                        <a:solidFill>
                          <a:srgbClr val="FF0000"/>
                        </a:solidFill>
                        <a:cs typeface="2  Titr" pitchFamily="2" charset="-7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 rot="5400000">
            <a:off x="4643438" y="2500313"/>
            <a:ext cx="2573337" cy="158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V="1">
            <a:off x="5607844" y="750094"/>
            <a:ext cx="357188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643313" y="214313"/>
            <a:ext cx="1785937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solidFill>
                  <a:srgbClr val="0070C0"/>
                </a:solidFill>
              </a:rPr>
              <a:t>نماد مميز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72000" y="4000500"/>
            <a:ext cx="3857625" cy="1271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6600" dirty="0">
                <a:solidFill>
                  <a:srgbClr val="FF0000"/>
                </a:solidFill>
                <a:cs typeface="2  Titr" pitchFamily="2" charset="-78"/>
              </a:rPr>
              <a:t>84</a:t>
            </a:r>
            <a:r>
              <a:rPr lang="fa-IR" sz="8800" dirty="0">
                <a:solidFill>
                  <a:srgbClr val="00B050"/>
                </a:solidFill>
                <a:cs typeface="2  Titr" pitchFamily="2" charset="-78"/>
              </a:rPr>
              <a:t>/</a:t>
            </a:r>
            <a:r>
              <a:rPr lang="fa-IR" sz="6600" dirty="0">
                <a:solidFill>
                  <a:srgbClr val="FF0000"/>
                </a:solidFill>
                <a:cs typeface="2  Titr" pitchFamily="2" charset="-78"/>
              </a:rPr>
              <a:t>67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28875" y="5572125"/>
            <a:ext cx="5700713" cy="10572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600" b="1" dirty="0">
                <a:solidFill>
                  <a:srgbClr val="FF0000"/>
                </a:solidFill>
              </a:rPr>
              <a:t>هشتادو چهار </a:t>
            </a:r>
            <a:r>
              <a:rPr lang="fa-IR" sz="4400" b="1" dirty="0">
                <a:solidFill>
                  <a:srgbClr val="FF0000"/>
                </a:solidFill>
              </a:rPr>
              <a:t>و</a:t>
            </a:r>
            <a:r>
              <a:rPr lang="fa-IR" sz="3600" b="1" dirty="0">
                <a:solidFill>
                  <a:srgbClr val="FF0000"/>
                </a:solidFill>
              </a:rPr>
              <a:t> شصت وهفت صدم </a:t>
            </a:r>
          </a:p>
        </p:txBody>
      </p:sp>
      <p:sp>
        <p:nvSpPr>
          <p:cNvPr id="22" name="Action Button: Forward or Next 21">
            <a:hlinkClick r:id="" action="ppaction://hlinkshowjump?jump=nextslide" highlightClick="1"/>
          </p:cNvPr>
          <p:cNvSpPr/>
          <p:nvPr/>
        </p:nvSpPr>
        <p:spPr>
          <a:xfrm rot="5400000">
            <a:off x="-14288" y="6443663"/>
            <a:ext cx="428625" cy="400050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3" name="Down Arrow 22"/>
          <p:cNvSpPr/>
          <p:nvPr/>
        </p:nvSpPr>
        <p:spPr>
          <a:xfrm>
            <a:off x="0" y="6357938"/>
            <a:ext cx="484188" cy="50006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mtClean="0">
                <a:cs typeface="Times New Roman" pitchFamily="18" charset="0"/>
              </a:rPr>
              <a:t> </a:t>
            </a:r>
            <a:r>
              <a:rPr lang="fa-IR" smtClean="0"/>
              <a:t>ضرب عدد صحیح در عدد اعشاری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fa-IR" smtClean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28688" y="2428875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28688" y="4572000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71750" y="2503488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500313" y="4643438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286250" y="4572000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286250" y="2500313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chemeClr val="accent2">
                <a:lumMod val="75000"/>
              </a:schemeClr>
            </a:gs>
            <a:gs pos="100000">
              <a:srgbClr val="CCCC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2057400" y="2590800"/>
            <a:ext cx="6096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solidFill>
                  <a:srgbClr val="FF0000"/>
                </a:solidFill>
              </a:rPr>
              <a:t>7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057400" y="3276600"/>
            <a:ext cx="6096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solidFill>
                  <a:srgbClr val="FFFF00"/>
                </a:solidFill>
              </a:rPr>
              <a:t>3</a:t>
            </a:r>
            <a:endParaRPr lang="en-US" sz="1400" dirty="0">
              <a:solidFill>
                <a:srgbClr val="FFFF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752600" y="3124200"/>
            <a:ext cx="1219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Title 1"/>
          <p:cNvSpPr txBox="1">
            <a:spLocks/>
          </p:cNvSpPr>
          <p:nvPr/>
        </p:nvSpPr>
        <p:spPr>
          <a:xfrm>
            <a:off x="7924800" y="228600"/>
            <a:ext cx="10668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کسر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7620000" y="1676400"/>
            <a:ext cx="1295400" cy="838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b="1" dirty="0" smtClean="0"/>
              <a:t>کسر شامل : </a:t>
            </a:r>
            <a:endParaRPr lang="en-US" sz="1400" b="1" dirty="0"/>
          </a:p>
        </p:txBody>
      </p:sp>
      <p:sp>
        <p:nvSpPr>
          <p:cNvPr id="46" name="Oval 45"/>
          <p:cNvSpPr/>
          <p:nvPr/>
        </p:nvSpPr>
        <p:spPr>
          <a:xfrm>
            <a:off x="5334000" y="1295400"/>
            <a:ext cx="1295400" cy="838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</a:rPr>
              <a:t>صورت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29200" y="2895600"/>
            <a:ext cx="1295400" cy="838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/>
              <a:t>خط کسر </a:t>
            </a:r>
            <a:endParaRPr lang="en-US" sz="2000" b="1" dirty="0"/>
          </a:p>
        </p:txBody>
      </p:sp>
      <p:sp>
        <p:nvSpPr>
          <p:cNvPr id="48" name="Oval 47"/>
          <p:cNvSpPr/>
          <p:nvPr/>
        </p:nvSpPr>
        <p:spPr>
          <a:xfrm>
            <a:off x="4038600" y="4495800"/>
            <a:ext cx="1295400" cy="838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rgbClr val="FFFF00"/>
                </a:solidFill>
              </a:rPr>
              <a:t>مخرج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2667000" y="1676400"/>
            <a:ext cx="25146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7" idx="2"/>
          </p:cNvCxnSpPr>
          <p:nvPr/>
        </p:nvCxnSpPr>
        <p:spPr>
          <a:xfrm flipH="1" flipV="1">
            <a:off x="2743200" y="3124200"/>
            <a:ext cx="2286000" cy="190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4" idx="2"/>
          </p:cNvCxnSpPr>
          <p:nvPr/>
        </p:nvCxnSpPr>
        <p:spPr>
          <a:xfrm flipH="1" flipV="1">
            <a:off x="2362200" y="3657600"/>
            <a:ext cx="167640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8000">
    <p:wheel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34" grpId="0" animBg="1"/>
      <p:bldP spid="39" grpId="0" animBg="1"/>
      <p:bldP spid="46" grpId="0" animBg="1"/>
      <p:bldP spid="47" grpId="0" animBg="1"/>
      <p:bldP spid="4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a-IR" smtClean="0"/>
              <a:t>ضرب عدد صحیح درعدد اعشاری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pPr>
              <a:buFont typeface="Arial" charset="0"/>
              <a:buNone/>
            </a:pPr>
            <a:r>
              <a:rPr lang="fa-IR" smtClean="0"/>
              <a:t> </a:t>
            </a:r>
            <a:endParaRPr lang="en-US" smtClean="0"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88" y="2428875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2428875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28688" y="4360863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0" y="4357688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43313" y="2428875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43313" y="4357688"/>
          <a:ext cx="129030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7361"/>
                <a:gridCol w="64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429250" y="3143250"/>
            <a:ext cx="642938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  <a:cs typeface="2  Koodak" pitchFamily="2" charset="-78"/>
              </a:rPr>
              <a:t>2</a:t>
            </a:r>
            <a:endParaRPr lang="en-US" sz="3200" b="1" dirty="0">
              <a:solidFill>
                <a:srgbClr val="FF0000"/>
              </a:solidFill>
              <a:cs typeface="2  Koodak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54738" y="3106738"/>
            <a:ext cx="642937" cy="644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×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43688" y="3143250"/>
            <a:ext cx="785812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3/.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43750" y="3143250"/>
            <a:ext cx="785813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=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57813" y="3929063"/>
            <a:ext cx="785812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00750" y="4000500"/>
            <a:ext cx="785813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×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29375" y="4000500"/>
            <a:ext cx="785813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43688" y="4500563"/>
            <a:ext cx="785812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دهم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72313" y="4000500"/>
            <a:ext cx="785812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=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86688" y="3929063"/>
            <a:ext cx="785812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072438" y="4429125"/>
            <a:ext cx="785812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FF0000"/>
                </a:solidFill>
              </a:rPr>
              <a:t>دهم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b="1" dirty="0" smtClean="0"/>
              <a:t> تمرین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b="1" dirty="0" smtClean="0"/>
              <a:t>مانند نمونه ضرب کنید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b="1" dirty="0" smtClean="0"/>
              <a:t> =6</a:t>
            </a:r>
            <a:r>
              <a:rPr lang="fa-IR" b="1" dirty="0" smtClean="0">
                <a:solidFill>
                  <a:srgbClr val="FF0000"/>
                </a:solidFill>
              </a:rPr>
              <a:t>/</a:t>
            </a:r>
            <a:r>
              <a:rPr lang="fa-IR" b="1" dirty="0" smtClean="0"/>
              <a:t>.×2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b="1" dirty="0" smtClean="0"/>
              <a:t>    1</a:t>
            </a:r>
            <a:r>
              <a:rPr lang="fa-IR" b="1" dirty="0" smtClean="0">
                <a:solidFill>
                  <a:srgbClr val="FF0000"/>
                </a:solidFill>
              </a:rPr>
              <a:t>/</a:t>
            </a:r>
            <a:r>
              <a:rPr lang="fa-IR" b="1" dirty="0" smtClean="0"/>
              <a:t>2 =6×2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b="1" dirty="0" smtClean="0"/>
              <a:t>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b="1" dirty="0" smtClean="0"/>
              <a:t>=8/.×3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a-IR" b="1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b="1" dirty="0" smtClean="0"/>
              <a:t>=8/. ×  4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a-IR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a-IR" smtClean="0"/>
              <a:t>ضرب عدد صحیح درعدد اعشاری</a:t>
            </a: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685800" y="381000"/>
            <a:ext cx="7620000" cy="4267200"/>
          </a:xfrm>
          <a:prstGeom prst="round2Diag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9600" b="1" dirty="0" smtClean="0">
                <a:solidFill>
                  <a:srgbClr val="FF0000"/>
                </a:solidFill>
              </a:rPr>
              <a:t>با آرزوی شادی </a:t>
            </a:r>
            <a:endParaRPr lang="fa-IR" sz="105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C000"/>
            </a:gs>
            <a:gs pos="75000">
              <a:srgbClr val="01A78F"/>
            </a:gs>
            <a:gs pos="100000">
              <a:srgbClr val="3366F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019800" y="2286000"/>
            <a:ext cx="2895600" cy="31543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برای تبدیل کسر به عدد مراخل زیر را انجام میدهیم .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 صورت را بر مخرج تقسم میکنیم .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 باقی مانده را درصورت 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3- خارج قسمت را در مقابل کسر 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4- مقسوم علیه را در صورت می نویسیم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0600" y="914400"/>
            <a:ext cx="990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 smtClean="0"/>
              <a:t>7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90600" y="1981200"/>
            <a:ext cx="990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 smtClean="0"/>
              <a:t>3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62000" y="1828800"/>
            <a:ext cx="1447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685800" y="40386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7</a:t>
            </a:r>
            <a:endParaRPr lang="en-US" sz="1100" b="1" dirty="0">
              <a:solidFill>
                <a:srgbClr val="FFFF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828800" y="38862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3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676400" y="44958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676400" y="3962400"/>
            <a:ext cx="0" cy="533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905000" y="46482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85800" y="46482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6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33400" y="52578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685800" y="54102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04800" y="4648200"/>
            <a:ext cx="228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1447800" y="5791200"/>
            <a:ext cx="14478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667000" y="4114800"/>
            <a:ext cx="14478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514600" y="5105400"/>
            <a:ext cx="14478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819400" y="6248400"/>
            <a:ext cx="762000" cy="457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 smtClean="0">
                <a:solidFill>
                  <a:srgbClr val="FF0000"/>
                </a:solidFill>
              </a:rPr>
              <a:t>باقی مانده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962400" y="5562600"/>
            <a:ext cx="762000" cy="457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 smtClean="0">
                <a:solidFill>
                  <a:srgbClr val="FF0000"/>
                </a:solidFill>
              </a:rPr>
              <a:t>خارج قسمت 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114800" y="4495800"/>
            <a:ext cx="762000" cy="457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b="1" dirty="0" smtClean="0">
                <a:solidFill>
                  <a:srgbClr val="FF0000"/>
                </a:solidFill>
              </a:rPr>
              <a:t>مقسوم علیه </a:t>
            </a:r>
            <a:endParaRPr lang="en-US" sz="1000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2438400" y="1752600"/>
            <a:ext cx="228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438400" y="1905000"/>
            <a:ext cx="228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657600" y="20574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3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743200" y="16002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581400" y="1828800"/>
            <a:ext cx="990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3657600" y="12192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0" name="Round Diagonal Corner Rectangle 39"/>
          <p:cNvSpPr/>
          <p:nvPr/>
        </p:nvSpPr>
        <p:spPr>
          <a:xfrm>
            <a:off x="5486400" y="304800"/>
            <a:ext cx="3200400" cy="838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buNone/>
            </a:pPr>
            <a:r>
              <a:rPr lang="fa-IR" sz="2400" b="1" dirty="0" smtClean="0">
                <a:solidFill>
                  <a:srgbClr val="FFFF00"/>
                </a:solidFill>
              </a:rPr>
              <a:t>نحوه تبدیل کسر به مخلوط 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  <p:sp>
        <p:nvSpPr>
          <p:cNvPr id="41" name="Down Arrow Callout 40"/>
          <p:cNvSpPr/>
          <p:nvPr/>
        </p:nvSpPr>
        <p:spPr>
          <a:xfrm>
            <a:off x="3581400" y="457200"/>
            <a:ext cx="990600" cy="6096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باقی مانده </a:t>
            </a:r>
            <a:endParaRPr lang="en-US" dirty="0"/>
          </a:p>
        </p:txBody>
      </p:sp>
      <p:sp>
        <p:nvSpPr>
          <p:cNvPr id="43" name="Up Arrow Callout 42"/>
          <p:cNvSpPr/>
          <p:nvPr/>
        </p:nvSpPr>
        <p:spPr>
          <a:xfrm>
            <a:off x="3505200" y="2743200"/>
            <a:ext cx="1066800" cy="609600"/>
          </a:xfrm>
          <a:prstGeom prst="up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مقسوم علیه </a:t>
            </a:r>
            <a:endParaRPr lang="en-US" dirty="0"/>
          </a:p>
        </p:txBody>
      </p:sp>
      <p:sp>
        <p:nvSpPr>
          <p:cNvPr id="44" name="Down Arrow Callout 43"/>
          <p:cNvSpPr/>
          <p:nvPr/>
        </p:nvSpPr>
        <p:spPr>
          <a:xfrm>
            <a:off x="2514600" y="914400"/>
            <a:ext cx="990600" cy="609600"/>
          </a:xfrm>
          <a:prstGeom prst="down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 smtClean="0"/>
              <a:t>خارج قسمت</a:t>
            </a:r>
            <a:endParaRPr lang="en-US" sz="1400" dirty="0"/>
          </a:p>
        </p:txBody>
      </p:sp>
    </p:spTree>
  </p:cSld>
  <p:clrMapOvr>
    <a:masterClrMapping/>
  </p:clrMapOvr>
  <p:transition spd="slow" advTm="8000">
    <p:strips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3" grpId="0" animBg="1"/>
      <p:bldP spid="14" grpId="0" animBg="1"/>
      <p:bldP spid="16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9" grpId="0" animBg="1"/>
      <p:bldP spid="40" grpId="0" animBg="1"/>
      <p:bldP spid="41" grpId="0" animBg="1"/>
      <p:bldP spid="41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13000">
              <a:srgbClr val="FFA800"/>
            </a:gs>
            <a:gs pos="28000">
              <a:schemeClr val="tx2">
                <a:lumMod val="60000"/>
                <a:lumOff val="40000"/>
              </a:schemeClr>
            </a:gs>
            <a:gs pos="42999">
              <a:schemeClr val="tx2">
                <a:lumMod val="40000"/>
                <a:lumOff val="60000"/>
              </a:schemeClr>
            </a:gs>
            <a:gs pos="58000">
              <a:srgbClr val="825600"/>
            </a:gs>
            <a:gs pos="72000">
              <a:schemeClr val="accent2">
                <a:lumMod val="50000"/>
              </a:schemeClr>
            </a:gs>
            <a:gs pos="87000">
              <a:srgbClr val="825600"/>
            </a:gs>
            <a:gs pos="100000">
              <a:schemeClr val="accent3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105400"/>
            <a:ext cx="7924800" cy="914400"/>
          </a:xfrm>
        </p:spPr>
        <p:txBody>
          <a:bodyPr>
            <a:normAutofit fontScale="62500" lnSpcReduction="20000"/>
          </a:bodyPr>
          <a:lstStyle/>
          <a:p>
            <a:pPr algn="r">
              <a:buNone/>
            </a:pPr>
            <a:endParaRPr lang="fa-IR" dirty="0" smtClean="0">
              <a:solidFill>
                <a:srgbClr val="FFC000"/>
              </a:solidFill>
            </a:endParaRPr>
          </a:p>
          <a:p>
            <a:pPr algn="r">
              <a:buNone/>
            </a:pPr>
            <a:r>
              <a:rPr lang="fa-IR" b="1" dirty="0" smtClean="0">
                <a:solidFill>
                  <a:srgbClr val="FFFF00"/>
                </a:solidFill>
              </a:rPr>
              <a:t>3- در جواب مخرج خودش را نوشته و در صورت حاصلضرب مراحل 1و 2 را می نویسیم .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38800" y="304800"/>
            <a:ext cx="3352800" cy="685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400" dirty="0" smtClean="0">
                <a:solidFill>
                  <a:srgbClr val="FF0000"/>
                </a:solidFill>
              </a:rPr>
              <a:t>نحوه تبدیل مخلوط به کسر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00400" y="1676400"/>
            <a:ext cx="990600" cy="685800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 smtClean="0"/>
              <a:t>7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200400" y="2743200"/>
            <a:ext cx="990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 smtClean="0"/>
              <a:t>3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971800" y="2590800"/>
            <a:ext cx="14478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38400" y="2514600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38400" y="2667000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295400" y="28956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3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8600" y="23622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43000" y="2590800"/>
            <a:ext cx="990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295400" y="1828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Curved Down Arrow 16"/>
          <p:cNvSpPr/>
          <p:nvPr/>
        </p:nvSpPr>
        <p:spPr>
          <a:xfrm rot="12598316">
            <a:off x="492575" y="3103691"/>
            <a:ext cx="609600" cy="304800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Down Arrow 17"/>
          <p:cNvSpPr/>
          <p:nvPr/>
        </p:nvSpPr>
        <p:spPr>
          <a:xfrm rot="18752980">
            <a:off x="463923" y="1778418"/>
            <a:ext cx="609600" cy="286166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09600" y="3581400"/>
            <a:ext cx="152400" cy="22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09600" y="3581400"/>
            <a:ext cx="152400" cy="22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28600" y="1752600"/>
            <a:ext cx="30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81000" y="16002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ight Arrow 29"/>
          <p:cNvSpPr/>
          <p:nvPr/>
        </p:nvSpPr>
        <p:spPr>
          <a:xfrm>
            <a:off x="2209800" y="3048000"/>
            <a:ext cx="838200" cy="228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143000" y="381000"/>
            <a:ext cx="990600" cy="685800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 smtClean="0"/>
              <a:t>7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676400" y="1143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86000" y="762000"/>
            <a:ext cx="10668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3886200" y="3505200"/>
            <a:ext cx="495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برای تبدیل عدد مخلوط به کسر مراحل زیر را انجام میدهیم. 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886200" y="4038600"/>
            <a:ext cx="495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buNone/>
            </a:pPr>
            <a:r>
              <a:rPr lang="fa-IR" sz="2000" b="1" dirty="0" smtClean="0">
                <a:solidFill>
                  <a:srgbClr val="FF0000"/>
                </a:solidFill>
              </a:rPr>
              <a:t>1- عدد مخرج را به صحیح ضرب میکنیم .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3886200" y="4495800"/>
            <a:ext cx="495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r">
              <a:buNone/>
            </a:pPr>
            <a:r>
              <a:rPr lang="fa-IR" sz="2000" dirty="0" smtClean="0">
                <a:solidFill>
                  <a:srgbClr val="FFC000"/>
                </a:solidFill>
              </a:rPr>
              <a:t>2- حاصل ضرب عدد صحیح بر مخرج را با صورت جمع می کنیم . </a:t>
            </a:r>
            <a:endParaRPr lang="fa-IR" sz="2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 advTm="8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5" grpId="1" animBg="1"/>
      <p:bldP spid="6" grpId="0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3" grpId="0" animBg="1"/>
      <p:bldP spid="13" grpId="1" animBg="1"/>
      <p:bldP spid="13" grpId="2" animBg="1"/>
      <p:bldP spid="13" grpId="3" animBg="1"/>
      <p:bldP spid="17" grpId="0" animBg="1"/>
      <p:bldP spid="17" grpId="1" animBg="1"/>
      <p:bldP spid="18" grpId="0" animBg="1"/>
      <p:bldP spid="30" grpId="0" animBg="1"/>
      <p:bldP spid="20" grpId="0" animBg="1"/>
      <p:bldP spid="20" grpId="1" animBg="1"/>
      <p:bldP spid="25" grpId="0"/>
      <p:bldP spid="27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FFC000"/>
            </a:gs>
            <a:gs pos="50000">
              <a:srgbClr val="FFFF0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90800"/>
            <a:ext cx="457200" cy="487362"/>
          </a:xfrm>
        </p:spPr>
        <p:txBody>
          <a:bodyPr>
            <a:normAutofit fontScale="90000"/>
          </a:bodyPr>
          <a:lstStyle/>
          <a:p>
            <a:r>
              <a:rPr lang="fa-IR" sz="2700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8600" y="2133600"/>
            <a:ext cx="53340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28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81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9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838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90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143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371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600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752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905000" y="2209800"/>
            <a:ext cx="0" cy="304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133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362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514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667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895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886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657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3429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276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124200" y="2209800"/>
            <a:ext cx="0" cy="304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191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038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648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4419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800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2" name="Title 1"/>
          <p:cNvSpPr txBox="1">
            <a:spLocks/>
          </p:cNvSpPr>
          <p:nvPr/>
        </p:nvSpPr>
        <p:spPr>
          <a:xfrm>
            <a:off x="228600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152400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304800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381000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>
          <a:xfrm>
            <a:off x="4572000" y="2667000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5105400" y="228600"/>
            <a:ext cx="3810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جمع</a:t>
            </a:r>
            <a:r>
              <a:rPr kumimoji="0" lang="fa-IR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و تفریق روی محور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685800" y="838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7" name="Curved Down Arrow 56"/>
          <p:cNvSpPr/>
          <p:nvPr/>
        </p:nvSpPr>
        <p:spPr>
          <a:xfrm>
            <a:off x="152400" y="1676400"/>
            <a:ext cx="1905000" cy="533400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81000" y="609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685800" y="2286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85800" y="8382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4</a:t>
            </a:r>
            <a:endParaRPr lang="en-US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1752600" y="838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1447800" y="609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1752600" y="228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1752600" y="83820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6087894" y="3505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5783094" y="32766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2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6164094" y="31242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1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6164094" y="35052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4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6858000" y="36576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1</a:t>
            </a:r>
            <a:endParaRPr lang="en-US" sz="1200" dirty="0"/>
          </a:p>
        </p:txBody>
      </p:sp>
      <p:sp>
        <p:nvSpPr>
          <p:cNvPr id="79" name="Rectangle 78"/>
          <p:cNvSpPr/>
          <p:nvPr/>
        </p:nvSpPr>
        <p:spPr>
          <a:xfrm>
            <a:off x="6858000" y="38978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4</a:t>
            </a:r>
            <a:endParaRPr lang="en-US" sz="1200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6858000" y="39624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858000" y="4492823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6629400" y="43434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 smtClean="0">
                <a:solidFill>
                  <a:srgbClr val="FFFF00"/>
                </a:solidFill>
              </a:rPr>
              <a:t>1</a:t>
            </a:r>
            <a:endParaRPr lang="en-US" sz="1050" dirty="0"/>
          </a:p>
        </p:txBody>
      </p:sp>
      <p:sp>
        <p:nvSpPr>
          <p:cNvPr id="85" name="Rectangle 84"/>
          <p:cNvSpPr/>
          <p:nvPr/>
        </p:nvSpPr>
        <p:spPr>
          <a:xfrm>
            <a:off x="6954948" y="41910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 smtClean="0">
                <a:solidFill>
                  <a:srgbClr val="FFFF00"/>
                </a:solidFill>
              </a:rPr>
              <a:t>1</a:t>
            </a:r>
            <a:endParaRPr lang="en-US" sz="1050" dirty="0"/>
          </a:p>
        </p:txBody>
      </p:sp>
      <p:sp>
        <p:nvSpPr>
          <p:cNvPr id="86" name="Rectangle 85"/>
          <p:cNvSpPr/>
          <p:nvPr/>
        </p:nvSpPr>
        <p:spPr>
          <a:xfrm>
            <a:off x="6934200" y="449282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 smtClean="0">
                <a:solidFill>
                  <a:srgbClr val="FFFF00"/>
                </a:solidFill>
              </a:rPr>
              <a:t>2</a:t>
            </a:r>
            <a:endParaRPr lang="en-US" sz="1050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6172200" y="5029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6248400" y="48006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FF00"/>
                </a:solidFill>
              </a:rPr>
              <a:t>1</a:t>
            </a:r>
            <a:endParaRPr lang="en-US" sz="1000" dirty="0"/>
          </a:p>
        </p:txBody>
      </p:sp>
      <p:sp>
        <p:nvSpPr>
          <p:cNvPr id="89" name="Rectangle 88"/>
          <p:cNvSpPr/>
          <p:nvPr/>
        </p:nvSpPr>
        <p:spPr>
          <a:xfrm>
            <a:off x="6248400" y="50292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FF00"/>
                </a:solidFill>
              </a:rPr>
              <a:t>2</a:t>
            </a:r>
            <a:endParaRPr lang="en-US" sz="1000" dirty="0"/>
          </a:p>
        </p:txBody>
      </p:sp>
      <p:sp>
        <p:nvSpPr>
          <p:cNvPr id="90" name="Oval 89"/>
          <p:cNvSpPr/>
          <p:nvPr/>
        </p:nvSpPr>
        <p:spPr>
          <a:xfrm>
            <a:off x="6400800" y="1752600"/>
            <a:ext cx="1066800" cy="990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/>
              <a:t>4</a:t>
            </a:r>
            <a:endParaRPr lang="en-US" dirty="0"/>
          </a:p>
        </p:txBody>
      </p:sp>
      <p:sp>
        <p:nvSpPr>
          <p:cNvPr id="92" name="Left Arrow 91"/>
          <p:cNvSpPr/>
          <p:nvPr/>
        </p:nvSpPr>
        <p:spPr>
          <a:xfrm>
            <a:off x="7391400" y="1905000"/>
            <a:ext cx="14478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sz="1100" b="1" dirty="0" smtClean="0">
                <a:solidFill>
                  <a:srgbClr val="FFFF00"/>
                </a:solidFill>
              </a:rPr>
              <a:t>واحد یا مخرج مشتر ک</a:t>
            </a:r>
            <a:endParaRPr lang="en-US" sz="1100" dirty="0"/>
          </a:p>
        </p:txBody>
      </p:sp>
      <p:sp>
        <p:nvSpPr>
          <p:cNvPr id="97" name="Curved Down Arrow 96"/>
          <p:cNvSpPr/>
          <p:nvPr/>
        </p:nvSpPr>
        <p:spPr>
          <a:xfrm rot="169639">
            <a:off x="1844694" y="1406935"/>
            <a:ext cx="1449838" cy="691328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>
            <a:endCxn id="57" idx="3"/>
          </p:cNvCxnSpPr>
          <p:nvPr/>
        </p:nvCxnSpPr>
        <p:spPr>
          <a:xfrm flipH="1">
            <a:off x="1924050" y="1524000"/>
            <a:ext cx="1972506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3810000" y="762000"/>
            <a:ext cx="1219200" cy="914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5" name="Straight Connector 104"/>
          <p:cNvCxnSpPr/>
          <p:nvPr/>
        </p:nvCxnSpPr>
        <p:spPr>
          <a:xfrm>
            <a:off x="4267200" y="1219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962400" y="990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263158" y="69598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267200" y="121920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28600" y="3124200"/>
            <a:ext cx="1219200" cy="990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0" name="Straight Connector 109"/>
          <p:cNvCxnSpPr/>
          <p:nvPr/>
        </p:nvCxnSpPr>
        <p:spPr>
          <a:xfrm>
            <a:off x="685800" y="36576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381000" y="34290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85800" y="320040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85800" y="36677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4" name="Straight Arrow Connector 113"/>
          <p:cNvCxnSpPr/>
          <p:nvPr/>
        </p:nvCxnSpPr>
        <p:spPr>
          <a:xfrm flipV="1">
            <a:off x="1143000" y="2286000"/>
            <a:ext cx="19812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2895600" y="5029200"/>
            <a:ext cx="228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2895600" y="47244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0000"/>
                </a:solidFill>
              </a:rPr>
              <a:t>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2895600" y="50292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0000"/>
                </a:solidFill>
              </a:rPr>
              <a:t>2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27" name="Multiply 126"/>
          <p:cNvSpPr/>
          <p:nvPr/>
        </p:nvSpPr>
        <p:spPr>
          <a:xfrm>
            <a:off x="2590800" y="4953000"/>
            <a:ext cx="152400" cy="152400"/>
          </a:xfrm>
          <a:prstGeom prst="mathMultiply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itle 1"/>
          <p:cNvSpPr txBox="1">
            <a:spLocks/>
          </p:cNvSpPr>
          <p:nvPr/>
        </p:nvSpPr>
        <p:spPr>
          <a:xfrm>
            <a:off x="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1" name="Equal 80"/>
          <p:cNvSpPr/>
          <p:nvPr/>
        </p:nvSpPr>
        <p:spPr>
          <a:xfrm>
            <a:off x="2209800" y="685800"/>
            <a:ext cx="304800" cy="304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>
            <a:off x="2739158" y="7620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2434358" y="5334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739158" y="228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739158" y="76200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6" name="Content Placeholder 2"/>
          <p:cNvSpPr txBox="1">
            <a:spLocks/>
          </p:cNvSpPr>
          <p:nvPr/>
        </p:nvSpPr>
        <p:spPr>
          <a:xfrm>
            <a:off x="3048000" y="3352800"/>
            <a:ext cx="5791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algn="r">
              <a:buNone/>
            </a:pPr>
            <a:r>
              <a:rPr lang="fa-IR" sz="2000" dirty="0" smtClean="0"/>
              <a:t>1-</a:t>
            </a:r>
            <a:r>
              <a:rPr lang="fa-IR" sz="2000" dirty="0" smtClean="0">
                <a:solidFill>
                  <a:srgbClr val="00B0F0"/>
                </a:solidFill>
              </a:rPr>
              <a:t> در این مورد ،از عبارت اول           عدد صحیح ( </a:t>
            </a:r>
            <a:r>
              <a:rPr lang="fa-IR" sz="2000" dirty="0" smtClean="0">
                <a:solidFill>
                  <a:srgbClr val="FF0000"/>
                </a:solidFill>
              </a:rPr>
              <a:t>2 </a:t>
            </a:r>
            <a:r>
              <a:rPr lang="fa-IR" sz="2000" dirty="0" smtClean="0">
                <a:solidFill>
                  <a:srgbClr val="00B0F0"/>
                </a:solidFill>
              </a:rPr>
              <a:t> )را روی محور نشان میدهیم. </a:t>
            </a:r>
          </a:p>
        </p:txBody>
      </p:sp>
      <p:sp>
        <p:nvSpPr>
          <p:cNvPr id="98" name="Content Placeholder 2"/>
          <p:cNvSpPr txBox="1">
            <a:spLocks/>
          </p:cNvSpPr>
          <p:nvPr/>
        </p:nvSpPr>
        <p:spPr>
          <a:xfrm>
            <a:off x="3581400" y="3810000"/>
            <a:ext cx="5257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buNone/>
            </a:pPr>
            <a:r>
              <a:rPr lang="fa-IR" sz="2000" dirty="0" smtClean="0"/>
              <a:t>2 – بعد به اندازه        یعنی از </a:t>
            </a:r>
            <a:r>
              <a:rPr lang="fa-IR" sz="2000" dirty="0" smtClean="0">
                <a:solidFill>
                  <a:srgbClr val="FFFF00"/>
                </a:solidFill>
              </a:rPr>
              <a:t>4</a:t>
            </a:r>
            <a:r>
              <a:rPr lang="fa-IR" sz="2000" dirty="0" smtClean="0"/>
              <a:t> تا </a:t>
            </a:r>
            <a:r>
              <a:rPr lang="fa-IR" sz="2000" dirty="0" smtClean="0">
                <a:solidFill>
                  <a:srgbClr val="FFFF00"/>
                </a:solidFill>
              </a:rPr>
              <a:t>1</a:t>
            </a:r>
            <a:r>
              <a:rPr lang="fa-IR" sz="2000" dirty="0" smtClean="0"/>
              <a:t> قسمت، جلومی رویم .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>
          <a:xfrm>
            <a:off x="1295400" y="4191000"/>
            <a:ext cx="7543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buNone/>
            </a:pPr>
            <a:r>
              <a:rPr lang="fa-IR" sz="2000" dirty="0" smtClean="0"/>
              <a:t>3</a:t>
            </a:r>
            <a:r>
              <a:rPr lang="fa-IR" sz="2000" dirty="0" smtClean="0">
                <a:solidFill>
                  <a:srgbClr val="002060"/>
                </a:solidFill>
              </a:rPr>
              <a:t>-</a:t>
            </a:r>
            <a:r>
              <a:rPr lang="fa-IR" sz="2000" dirty="0" smtClean="0">
                <a:solidFill>
                  <a:srgbClr val="00B0F0"/>
                </a:solidFill>
              </a:rPr>
              <a:t> ازعبارت دوم             باز به اندازه عدد صحیح یعنی </a:t>
            </a:r>
            <a:r>
              <a:rPr lang="fa-IR" sz="2000" dirty="0" smtClean="0">
                <a:solidFill>
                  <a:srgbClr val="FFFF00"/>
                </a:solidFill>
              </a:rPr>
              <a:t>1</a:t>
            </a:r>
            <a:r>
              <a:rPr lang="fa-IR" sz="2000" dirty="0" smtClean="0">
                <a:solidFill>
                  <a:srgbClr val="00B0F0"/>
                </a:solidFill>
              </a:rPr>
              <a:t>(به اندازه مخرج مشترک یا واحد </a:t>
            </a:r>
            <a:r>
              <a:rPr lang="fa-IR" sz="2000" dirty="0" smtClean="0">
                <a:solidFill>
                  <a:srgbClr val="FFFF00"/>
                </a:solidFill>
              </a:rPr>
              <a:t>4</a:t>
            </a:r>
            <a:r>
              <a:rPr lang="fa-IR" sz="2000" dirty="0" smtClean="0">
                <a:solidFill>
                  <a:srgbClr val="00B0F0"/>
                </a:solidFill>
              </a:rPr>
              <a:t>  ) شمرده  و جلو می رویم </a:t>
            </a:r>
            <a:r>
              <a:rPr lang="fa-IR" sz="2000" dirty="0" smtClean="0"/>
              <a:t>.</a:t>
            </a:r>
          </a:p>
        </p:txBody>
      </p:sp>
      <p:sp>
        <p:nvSpPr>
          <p:cNvPr id="101" name="Content Placeholder 2"/>
          <p:cNvSpPr txBox="1">
            <a:spLocks/>
          </p:cNvSpPr>
          <p:nvPr/>
        </p:nvSpPr>
        <p:spPr>
          <a:xfrm>
            <a:off x="1905000" y="4876800"/>
            <a:ext cx="6781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r">
              <a:buNone/>
            </a:pPr>
            <a:r>
              <a:rPr lang="fa-IR" sz="2000" dirty="0" smtClean="0"/>
              <a:t>2 – در آخر به اندازه کسر       واحد (</a:t>
            </a:r>
            <a:r>
              <a:rPr lang="fa-IR" sz="2000" dirty="0" smtClean="0">
                <a:solidFill>
                  <a:srgbClr val="FFFF00"/>
                </a:solidFill>
              </a:rPr>
              <a:t>4</a:t>
            </a:r>
            <a:r>
              <a:rPr lang="fa-IR" sz="2000" dirty="0" smtClean="0"/>
              <a:t> )که </a:t>
            </a:r>
            <a:r>
              <a:rPr lang="fa-IR" sz="2000" dirty="0" smtClean="0">
                <a:solidFill>
                  <a:srgbClr val="FFFF00"/>
                </a:solidFill>
              </a:rPr>
              <a:t>2</a:t>
            </a:r>
            <a:r>
              <a:rPr lang="fa-IR" sz="2000" dirty="0" smtClean="0"/>
              <a:t> می شود.یعنی </a:t>
            </a:r>
            <a:r>
              <a:rPr lang="fa-IR" sz="2000" dirty="0" smtClean="0">
                <a:solidFill>
                  <a:srgbClr val="FF0000"/>
                </a:solidFill>
              </a:rPr>
              <a:t>2</a:t>
            </a:r>
            <a:r>
              <a:rPr lang="fa-IR" sz="2000" dirty="0" smtClean="0"/>
              <a:t> =  </a:t>
            </a:r>
            <a:r>
              <a:rPr lang="fa-IR" sz="2000" dirty="0" smtClean="0">
                <a:solidFill>
                  <a:srgbClr val="FF0000"/>
                </a:solidFill>
              </a:rPr>
              <a:t>  </a:t>
            </a:r>
            <a:r>
              <a:rPr lang="fa-IR" sz="2000" dirty="0" smtClean="0"/>
              <a:t>    </a:t>
            </a:r>
            <a:r>
              <a:rPr lang="fa-IR" sz="2000" dirty="0" smtClean="0">
                <a:solidFill>
                  <a:srgbClr val="FF0000"/>
                </a:solidFill>
              </a:rPr>
              <a:t>4</a:t>
            </a:r>
            <a:r>
              <a:rPr lang="fa-IR" sz="2000" dirty="0" smtClean="0"/>
              <a:t>  )   شمرده و آن را انتخاب میکنیم   </a:t>
            </a:r>
            <a:endParaRPr lang="en-US" sz="2000" dirty="0" smtClean="0"/>
          </a:p>
          <a:p>
            <a:pPr algn="r">
              <a:buNone/>
            </a:pPr>
            <a:endParaRPr lang="fa-IR" sz="2000" dirty="0" smtClean="0"/>
          </a:p>
        </p:txBody>
      </p:sp>
      <p:sp>
        <p:nvSpPr>
          <p:cNvPr id="103" name="Right Bracket 102"/>
          <p:cNvSpPr/>
          <p:nvPr/>
        </p:nvSpPr>
        <p:spPr>
          <a:xfrm rot="5400000">
            <a:off x="914400" y="2438400"/>
            <a:ext cx="152400" cy="15240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ight Bracket 114"/>
          <p:cNvSpPr/>
          <p:nvPr/>
        </p:nvSpPr>
        <p:spPr>
          <a:xfrm rot="5400000">
            <a:off x="1752600" y="3124200"/>
            <a:ext cx="152400" cy="1524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ight Bracket 115"/>
          <p:cNvSpPr/>
          <p:nvPr/>
        </p:nvSpPr>
        <p:spPr>
          <a:xfrm rot="5400000">
            <a:off x="2057400" y="2667000"/>
            <a:ext cx="457200" cy="7620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ight Bracket 116"/>
          <p:cNvSpPr/>
          <p:nvPr/>
        </p:nvSpPr>
        <p:spPr>
          <a:xfrm rot="5400000">
            <a:off x="2819400" y="2971800"/>
            <a:ext cx="152400" cy="4572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Plus 120"/>
          <p:cNvSpPr/>
          <p:nvPr/>
        </p:nvSpPr>
        <p:spPr>
          <a:xfrm>
            <a:off x="1219200" y="762000"/>
            <a:ext cx="2286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Arrow Connector 132"/>
          <p:cNvCxnSpPr>
            <a:endCxn id="97" idx="3"/>
          </p:cNvCxnSpPr>
          <p:nvPr/>
        </p:nvCxnSpPr>
        <p:spPr>
          <a:xfrm>
            <a:off x="3048000" y="914400"/>
            <a:ext cx="55978" cy="1210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8000">
    <p:strips dir="l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 tmFilter="0,0; .5, 1; 1, 1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2" grpId="0"/>
      <p:bldP spid="43" grpId="0"/>
      <p:bldP spid="44" grpId="0"/>
      <p:bldP spid="45" grpId="0"/>
      <p:bldP spid="46" grpId="0"/>
      <p:bldP spid="47" grpId="0"/>
      <p:bldP spid="57" grpId="0" animBg="1"/>
      <p:bldP spid="64" grpId="0"/>
      <p:bldP spid="66" grpId="0"/>
      <p:bldP spid="67" grpId="0"/>
      <p:bldP spid="71" grpId="0"/>
      <p:bldP spid="72" grpId="0"/>
      <p:bldP spid="73" grpId="0"/>
      <p:bldP spid="75" grpId="0"/>
      <p:bldP spid="76" grpId="0"/>
      <p:bldP spid="77" grpId="0"/>
      <p:bldP spid="78" grpId="0"/>
      <p:bldP spid="79" grpId="0"/>
      <p:bldP spid="84" grpId="0"/>
      <p:bldP spid="85" grpId="0"/>
      <p:bldP spid="86" grpId="0"/>
      <p:bldP spid="88" grpId="0"/>
      <p:bldP spid="89" grpId="0"/>
      <p:bldP spid="90" grpId="0" animBg="1"/>
      <p:bldP spid="92" grpId="0" animBg="1"/>
      <p:bldP spid="97" grpId="0" animBg="1"/>
      <p:bldP spid="104" grpId="0" animBg="1"/>
      <p:bldP spid="106" grpId="0"/>
      <p:bldP spid="107" grpId="0"/>
      <p:bldP spid="108" grpId="0"/>
      <p:bldP spid="109" grpId="0" animBg="1"/>
      <p:bldP spid="109" grpId="1" animBg="1"/>
      <p:bldP spid="111" grpId="0"/>
      <p:bldP spid="111" grpId="1"/>
      <p:bldP spid="112" grpId="0"/>
      <p:bldP spid="112" grpId="1"/>
      <p:bldP spid="113" grpId="0"/>
      <p:bldP spid="113" grpId="1"/>
      <p:bldP spid="120" grpId="0"/>
      <p:bldP spid="127" grpId="0" animBg="1"/>
      <p:bldP spid="128" grpId="0"/>
      <p:bldP spid="81" grpId="0" animBg="1"/>
      <p:bldP spid="93" grpId="0"/>
      <p:bldP spid="94" grpId="0"/>
      <p:bldP spid="95" grpId="0"/>
      <p:bldP spid="96" grpId="0"/>
      <p:bldP spid="98" grpId="0"/>
      <p:bldP spid="100" grpId="0"/>
      <p:bldP spid="101" grpId="0"/>
      <p:bldP spid="103" grpId="0" animBg="1"/>
      <p:bldP spid="115" grpId="0" animBg="1"/>
      <p:bldP spid="116" grpId="0" animBg="1"/>
      <p:bldP spid="117" grpId="0" animBg="1"/>
      <p:bldP spid="1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chemeClr val="tx2">
                <a:lumMod val="60000"/>
                <a:lumOff val="40000"/>
              </a:schemeClr>
            </a:gs>
            <a:gs pos="17999">
              <a:schemeClr val="accent4">
                <a:lumMod val="60000"/>
                <a:lumOff val="40000"/>
              </a:schemeClr>
            </a:gs>
            <a:gs pos="42000">
              <a:schemeClr val="accent2">
                <a:lumMod val="75000"/>
              </a:schemeClr>
            </a:gs>
            <a:gs pos="53000">
              <a:srgbClr val="CFCFCF"/>
            </a:gs>
            <a:gs pos="66000">
              <a:schemeClr val="accent2">
                <a:lumMod val="60000"/>
                <a:lumOff val="40000"/>
              </a:schemeClr>
            </a:gs>
            <a:gs pos="75999">
              <a:srgbClr val="1F1F1F"/>
            </a:gs>
            <a:gs pos="78999">
              <a:schemeClr val="accent3">
                <a:lumMod val="75000"/>
                <a:alpha val="83000"/>
              </a:schemeClr>
            </a:gs>
            <a:gs pos="100000">
              <a:srgbClr val="7F7F7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1"/>
          <p:cNvSpPr>
            <a:spLocks noGrp="1"/>
          </p:cNvSpPr>
          <p:nvPr>
            <p:ph type="title"/>
          </p:nvPr>
        </p:nvSpPr>
        <p:spPr>
          <a:xfrm>
            <a:off x="762000" y="2590800"/>
            <a:ext cx="457200" cy="487362"/>
          </a:xfrm>
        </p:spPr>
        <p:txBody>
          <a:bodyPr>
            <a:normAutofit fontScale="90000"/>
          </a:bodyPr>
          <a:lstStyle/>
          <a:p>
            <a:r>
              <a:rPr lang="fa-IR" sz="2700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228600" y="2133600"/>
            <a:ext cx="53340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228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381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09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838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990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1143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1371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600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752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905000" y="2209800"/>
            <a:ext cx="0" cy="304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2133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2362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2514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667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895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3886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3657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3429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3276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3124200" y="2209800"/>
            <a:ext cx="0" cy="304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4191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V="1">
            <a:off x="4038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V="1">
            <a:off x="4648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4419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V="1">
            <a:off x="4800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9" name="Title 1"/>
          <p:cNvSpPr txBox="1">
            <a:spLocks/>
          </p:cNvSpPr>
          <p:nvPr/>
        </p:nvSpPr>
        <p:spPr>
          <a:xfrm>
            <a:off x="228600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0" name="Title 1"/>
          <p:cNvSpPr txBox="1">
            <a:spLocks/>
          </p:cNvSpPr>
          <p:nvPr/>
        </p:nvSpPr>
        <p:spPr>
          <a:xfrm>
            <a:off x="152400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1" name="Title 1"/>
          <p:cNvSpPr txBox="1">
            <a:spLocks/>
          </p:cNvSpPr>
          <p:nvPr/>
        </p:nvSpPr>
        <p:spPr>
          <a:xfrm>
            <a:off x="304800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2" name="Title 1"/>
          <p:cNvSpPr txBox="1">
            <a:spLocks/>
          </p:cNvSpPr>
          <p:nvPr/>
        </p:nvSpPr>
        <p:spPr>
          <a:xfrm>
            <a:off x="381000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3" name="Title 1"/>
          <p:cNvSpPr txBox="1">
            <a:spLocks/>
          </p:cNvSpPr>
          <p:nvPr/>
        </p:nvSpPr>
        <p:spPr>
          <a:xfrm>
            <a:off x="4572000" y="2667000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" name="Content Placeholder 2"/>
          <p:cNvSpPr txBox="1">
            <a:spLocks/>
          </p:cNvSpPr>
          <p:nvPr/>
        </p:nvSpPr>
        <p:spPr>
          <a:xfrm>
            <a:off x="5105400" y="228600"/>
            <a:ext cx="3810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جمع</a:t>
            </a:r>
            <a:r>
              <a:rPr kumimoji="0" lang="fa-IR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و تفریق روی محور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75" name="Straight Connector 174"/>
          <p:cNvCxnSpPr/>
          <p:nvPr/>
        </p:nvCxnSpPr>
        <p:spPr>
          <a:xfrm>
            <a:off x="685800" y="838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6" name="Curved Down Arrow 175"/>
          <p:cNvSpPr/>
          <p:nvPr/>
        </p:nvSpPr>
        <p:spPr>
          <a:xfrm>
            <a:off x="152400" y="1676400"/>
            <a:ext cx="1905000" cy="533400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81000" y="609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dirty="0"/>
          </a:p>
        </p:txBody>
      </p:sp>
      <p:sp>
        <p:nvSpPr>
          <p:cNvPr id="178" name="Rectangle 177"/>
          <p:cNvSpPr/>
          <p:nvPr/>
        </p:nvSpPr>
        <p:spPr>
          <a:xfrm>
            <a:off x="685800" y="2286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179" name="Rectangle 178"/>
          <p:cNvSpPr/>
          <p:nvPr/>
        </p:nvSpPr>
        <p:spPr>
          <a:xfrm>
            <a:off x="685800" y="8382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4</a:t>
            </a:r>
            <a:endParaRPr lang="en-US" dirty="0"/>
          </a:p>
        </p:txBody>
      </p:sp>
      <p:cxnSp>
        <p:nvCxnSpPr>
          <p:cNvPr id="180" name="Straight Connector 179"/>
          <p:cNvCxnSpPr/>
          <p:nvPr/>
        </p:nvCxnSpPr>
        <p:spPr>
          <a:xfrm>
            <a:off x="1752600" y="838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1" name="Rectangle 180"/>
          <p:cNvSpPr/>
          <p:nvPr/>
        </p:nvSpPr>
        <p:spPr>
          <a:xfrm>
            <a:off x="1447800" y="609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182" name="Rectangle 181"/>
          <p:cNvSpPr/>
          <p:nvPr/>
        </p:nvSpPr>
        <p:spPr>
          <a:xfrm>
            <a:off x="1752600" y="228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1752600" y="83820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4</a:t>
            </a:r>
            <a:endParaRPr lang="en-US" dirty="0"/>
          </a:p>
        </p:txBody>
      </p:sp>
      <p:cxnSp>
        <p:nvCxnSpPr>
          <p:cNvPr id="184" name="Straight Connector 183"/>
          <p:cNvCxnSpPr/>
          <p:nvPr/>
        </p:nvCxnSpPr>
        <p:spPr>
          <a:xfrm>
            <a:off x="6087894" y="3505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5" name="Rectangle 184"/>
          <p:cNvSpPr/>
          <p:nvPr/>
        </p:nvSpPr>
        <p:spPr>
          <a:xfrm>
            <a:off x="5783094" y="32766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2</a:t>
            </a:r>
            <a:endParaRPr lang="en-US" sz="1200" dirty="0"/>
          </a:p>
        </p:txBody>
      </p:sp>
      <p:sp>
        <p:nvSpPr>
          <p:cNvPr id="186" name="Rectangle 185"/>
          <p:cNvSpPr/>
          <p:nvPr/>
        </p:nvSpPr>
        <p:spPr>
          <a:xfrm>
            <a:off x="6164094" y="31242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1</a:t>
            </a:r>
            <a:endParaRPr lang="en-US" sz="1200" dirty="0"/>
          </a:p>
        </p:txBody>
      </p:sp>
      <p:sp>
        <p:nvSpPr>
          <p:cNvPr id="187" name="Rectangle 186"/>
          <p:cNvSpPr/>
          <p:nvPr/>
        </p:nvSpPr>
        <p:spPr>
          <a:xfrm>
            <a:off x="6164094" y="35052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4</a:t>
            </a:r>
            <a:endParaRPr lang="en-US" sz="1200" dirty="0"/>
          </a:p>
        </p:txBody>
      </p:sp>
      <p:sp>
        <p:nvSpPr>
          <p:cNvPr id="188" name="Rectangle 187"/>
          <p:cNvSpPr/>
          <p:nvPr/>
        </p:nvSpPr>
        <p:spPr>
          <a:xfrm>
            <a:off x="6858000" y="36576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1</a:t>
            </a:r>
            <a:endParaRPr lang="en-US" sz="1200" dirty="0"/>
          </a:p>
        </p:txBody>
      </p:sp>
      <p:sp>
        <p:nvSpPr>
          <p:cNvPr id="189" name="Rectangle 188"/>
          <p:cNvSpPr/>
          <p:nvPr/>
        </p:nvSpPr>
        <p:spPr>
          <a:xfrm>
            <a:off x="6858000" y="38978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4</a:t>
            </a:r>
            <a:endParaRPr lang="en-US" sz="1200" dirty="0"/>
          </a:p>
        </p:txBody>
      </p:sp>
      <p:cxnSp>
        <p:nvCxnSpPr>
          <p:cNvPr id="190" name="Straight Connector 189"/>
          <p:cNvCxnSpPr/>
          <p:nvPr/>
        </p:nvCxnSpPr>
        <p:spPr>
          <a:xfrm>
            <a:off x="6858000" y="39624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6858000" y="4492823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2" name="Rectangle 191"/>
          <p:cNvSpPr/>
          <p:nvPr/>
        </p:nvSpPr>
        <p:spPr>
          <a:xfrm>
            <a:off x="6629400" y="43434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 smtClean="0">
                <a:solidFill>
                  <a:srgbClr val="FFFF00"/>
                </a:solidFill>
              </a:rPr>
              <a:t>1</a:t>
            </a:r>
            <a:endParaRPr lang="en-US" sz="1050" dirty="0"/>
          </a:p>
        </p:txBody>
      </p:sp>
      <p:sp>
        <p:nvSpPr>
          <p:cNvPr id="193" name="Rectangle 192"/>
          <p:cNvSpPr/>
          <p:nvPr/>
        </p:nvSpPr>
        <p:spPr>
          <a:xfrm>
            <a:off x="6954948" y="41910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 smtClean="0">
                <a:solidFill>
                  <a:srgbClr val="FFFF00"/>
                </a:solidFill>
              </a:rPr>
              <a:t>1</a:t>
            </a:r>
            <a:endParaRPr lang="en-US" sz="1050" dirty="0"/>
          </a:p>
        </p:txBody>
      </p:sp>
      <p:sp>
        <p:nvSpPr>
          <p:cNvPr id="194" name="Rectangle 193"/>
          <p:cNvSpPr/>
          <p:nvPr/>
        </p:nvSpPr>
        <p:spPr>
          <a:xfrm>
            <a:off x="6934200" y="449282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 smtClean="0">
                <a:solidFill>
                  <a:srgbClr val="FFFF00"/>
                </a:solidFill>
              </a:rPr>
              <a:t>4</a:t>
            </a:r>
            <a:endParaRPr lang="en-US" sz="1050" dirty="0"/>
          </a:p>
        </p:txBody>
      </p:sp>
      <p:cxnSp>
        <p:nvCxnSpPr>
          <p:cNvPr id="195" name="Straight Connector 194"/>
          <p:cNvCxnSpPr/>
          <p:nvPr/>
        </p:nvCxnSpPr>
        <p:spPr>
          <a:xfrm>
            <a:off x="6172200" y="5029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6" name="Rectangle 195"/>
          <p:cNvSpPr/>
          <p:nvPr/>
        </p:nvSpPr>
        <p:spPr>
          <a:xfrm>
            <a:off x="6248400" y="48006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FF00"/>
                </a:solidFill>
              </a:rPr>
              <a:t>1</a:t>
            </a:r>
            <a:endParaRPr lang="en-US" sz="1000" dirty="0"/>
          </a:p>
        </p:txBody>
      </p:sp>
      <p:sp>
        <p:nvSpPr>
          <p:cNvPr id="197" name="Rectangle 196"/>
          <p:cNvSpPr/>
          <p:nvPr/>
        </p:nvSpPr>
        <p:spPr>
          <a:xfrm>
            <a:off x="6248400" y="50292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FF00"/>
                </a:solidFill>
              </a:rPr>
              <a:t>4</a:t>
            </a:r>
            <a:endParaRPr lang="en-US" sz="1000" dirty="0"/>
          </a:p>
        </p:txBody>
      </p:sp>
      <p:sp>
        <p:nvSpPr>
          <p:cNvPr id="198" name="Oval 197"/>
          <p:cNvSpPr/>
          <p:nvPr/>
        </p:nvSpPr>
        <p:spPr>
          <a:xfrm>
            <a:off x="6400800" y="1752600"/>
            <a:ext cx="1066800" cy="990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/>
              <a:t>4</a:t>
            </a:r>
            <a:endParaRPr lang="en-US" dirty="0"/>
          </a:p>
        </p:txBody>
      </p:sp>
      <p:sp>
        <p:nvSpPr>
          <p:cNvPr id="199" name="Left Arrow 198"/>
          <p:cNvSpPr/>
          <p:nvPr/>
        </p:nvSpPr>
        <p:spPr>
          <a:xfrm>
            <a:off x="7391400" y="1905000"/>
            <a:ext cx="14478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sz="2000" b="1" dirty="0" smtClean="0">
                <a:solidFill>
                  <a:srgbClr val="FF0000"/>
                </a:solidFill>
              </a:rPr>
              <a:t>واحد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200" name="Curved Down Arrow 199"/>
          <p:cNvSpPr/>
          <p:nvPr/>
        </p:nvSpPr>
        <p:spPr>
          <a:xfrm rot="169639">
            <a:off x="1844555" y="1401297"/>
            <a:ext cx="1221517" cy="702604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1" name="Straight Arrow Connector 200"/>
          <p:cNvCxnSpPr>
            <a:endCxn id="176" idx="3"/>
          </p:cNvCxnSpPr>
          <p:nvPr/>
        </p:nvCxnSpPr>
        <p:spPr>
          <a:xfrm flipH="1">
            <a:off x="1924050" y="1524000"/>
            <a:ext cx="1972506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2" name="Oval 201"/>
          <p:cNvSpPr/>
          <p:nvPr/>
        </p:nvSpPr>
        <p:spPr>
          <a:xfrm>
            <a:off x="3810000" y="762000"/>
            <a:ext cx="1219200" cy="914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3" name="Straight Connector 202"/>
          <p:cNvCxnSpPr/>
          <p:nvPr/>
        </p:nvCxnSpPr>
        <p:spPr>
          <a:xfrm>
            <a:off x="4267200" y="1219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4" name="Rectangle 203"/>
          <p:cNvSpPr/>
          <p:nvPr/>
        </p:nvSpPr>
        <p:spPr>
          <a:xfrm>
            <a:off x="3962400" y="990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4263158" y="69598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4267200" y="121920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228600" y="3124200"/>
            <a:ext cx="1219200" cy="990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8" name="Straight Connector 207"/>
          <p:cNvCxnSpPr/>
          <p:nvPr/>
        </p:nvCxnSpPr>
        <p:spPr>
          <a:xfrm>
            <a:off x="685800" y="36576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9" name="Rectangle 208"/>
          <p:cNvSpPr/>
          <p:nvPr/>
        </p:nvSpPr>
        <p:spPr>
          <a:xfrm>
            <a:off x="381000" y="34290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685800" y="320040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685800" y="36677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2" name="Straight Arrow Connector 211"/>
          <p:cNvCxnSpPr/>
          <p:nvPr/>
        </p:nvCxnSpPr>
        <p:spPr>
          <a:xfrm flipV="1">
            <a:off x="1219200" y="2438400"/>
            <a:ext cx="1676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2895600" y="5029200"/>
            <a:ext cx="228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4" name="Rectangle 213"/>
          <p:cNvSpPr/>
          <p:nvPr/>
        </p:nvSpPr>
        <p:spPr>
          <a:xfrm>
            <a:off x="2895600" y="47244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0000"/>
                </a:solidFill>
              </a:rPr>
              <a:t>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2895600" y="50292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0000"/>
                </a:solidFill>
              </a:rPr>
              <a:t>4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16" name="Multiply 215"/>
          <p:cNvSpPr/>
          <p:nvPr/>
        </p:nvSpPr>
        <p:spPr>
          <a:xfrm>
            <a:off x="2590800" y="4953000"/>
            <a:ext cx="152400" cy="152400"/>
          </a:xfrm>
          <a:prstGeom prst="mathMultiply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Title 1"/>
          <p:cNvSpPr txBox="1">
            <a:spLocks/>
          </p:cNvSpPr>
          <p:nvPr/>
        </p:nvSpPr>
        <p:spPr>
          <a:xfrm>
            <a:off x="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8" name="Equal 217"/>
          <p:cNvSpPr/>
          <p:nvPr/>
        </p:nvSpPr>
        <p:spPr>
          <a:xfrm>
            <a:off x="2209800" y="685800"/>
            <a:ext cx="304800" cy="304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9" name="Straight Connector 218"/>
          <p:cNvCxnSpPr/>
          <p:nvPr/>
        </p:nvCxnSpPr>
        <p:spPr>
          <a:xfrm>
            <a:off x="2739158" y="7620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0" name="Rectangle 219"/>
          <p:cNvSpPr/>
          <p:nvPr/>
        </p:nvSpPr>
        <p:spPr>
          <a:xfrm>
            <a:off x="2434358" y="5334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2739158" y="228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2739158" y="762000"/>
            <a:ext cx="385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3" name="Content Placeholder 2"/>
          <p:cNvSpPr txBox="1">
            <a:spLocks/>
          </p:cNvSpPr>
          <p:nvPr/>
        </p:nvSpPr>
        <p:spPr>
          <a:xfrm>
            <a:off x="3048000" y="3352800"/>
            <a:ext cx="5791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algn="r">
              <a:buNone/>
            </a:pPr>
            <a:r>
              <a:rPr lang="fa-IR" sz="2000" dirty="0" smtClean="0"/>
              <a:t>1-</a:t>
            </a:r>
            <a:r>
              <a:rPr lang="fa-IR" sz="2000" dirty="0" smtClean="0">
                <a:solidFill>
                  <a:srgbClr val="00B0F0"/>
                </a:solidFill>
              </a:rPr>
              <a:t> در این مورد ،از عبارت اول           عدد صحیح ( </a:t>
            </a:r>
            <a:r>
              <a:rPr lang="fa-IR" sz="2000" dirty="0" smtClean="0">
                <a:solidFill>
                  <a:srgbClr val="FF0000"/>
                </a:solidFill>
              </a:rPr>
              <a:t>2 </a:t>
            </a:r>
            <a:r>
              <a:rPr lang="fa-IR" sz="2000" dirty="0" smtClean="0">
                <a:solidFill>
                  <a:srgbClr val="00B0F0"/>
                </a:solidFill>
              </a:rPr>
              <a:t> )را روی محور نشان میدهیم. </a:t>
            </a:r>
          </a:p>
        </p:txBody>
      </p:sp>
      <p:sp>
        <p:nvSpPr>
          <p:cNvPr id="224" name="Content Placeholder 2"/>
          <p:cNvSpPr txBox="1">
            <a:spLocks/>
          </p:cNvSpPr>
          <p:nvPr/>
        </p:nvSpPr>
        <p:spPr>
          <a:xfrm>
            <a:off x="3581400" y="3810000"/>
            <a:ext cx="5257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buNone/>
            </a:pPr>
            <a:r>
              <a:rPr lang="fa-IR" sz="2000" dirty="0" smtClean="0"/>
              <a:t>2 – بعد به اندازه        یعنی از </a:t>
            </a:r>
            <a:r>
              <a:rPr lang="fa-IR" sz="2000" dirty="0" smtClean="0">
                <a:solidFill>
                  <a:srgbClr val="FFFF00"/>
                </a:solidFill>
              </a:rPr>
              <a:t>4</a:t>
            </a:r>
            <a:r>
              <a:rPr lang="fa-IR" sz="2000" dirty="0" smtClean="0"/>
              <a:t> تا </a:t>
            </a:r>
            <a:r>
              <a:rPr lang="fa-IR" sz="2000" dirty="0" smtClean="0">
                <a:solidFill>
                  <a:srgbClr val="FFFF00"/>
                </a:solidFill>
              </a:rPr>
              <a:t>1</a:t>
            </a:r>
            <a:r>
              <a:rPr lang="fa-IR" sz="2000" dirty="0" smtClean="0"/>
              <a:t> قسمت، جلومی رویم .</a:t>
            </a:r>
          </a:p>
        </p:txBody>
      </p:sp>
      <p:sp>
        <p:nvSpPr>
          <p:cNvPr id="225" name="Content Placeholder 2"/>
          <p:cNvSpPr txBox="1">
            <a:spLocks/>
          </p:cNvSpPr>
          <p:nvPr/>
        </p:nvSpPr>
        <p:spPr>
          <a:xfrm>
            <a:off x="1295400" y="4267200"/>
            <a:ext cx="7543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r">
              <a:buNone/>
            </a:pPr>
            <a:r>
              <a:rPr lang="fa-IR" sz="2000" dirty="0" smtClean="0"/>
              <a:t>3</a:t>
            </a:r>
            <a:r>
              <a:rPr lang="fa-IR" sz="2000" dirty="0" smtClean="0">
                <a:solidFill>
                  <a:srgbClr val="002060"/>
                </a:solidFill>
              </a:rPr>
              <a:t>-</a:t>
            </a:r>
            <a:r>
              <a:rPr lang="fa-IR" sz="2000" dirty="0" smtClean="0">
                <a:solidFill>
                  <a:srgbClr val="00B0F0"/>
                </a:solidFill>
              </a:rPr>
              <a:t> ازعبارت دوم             باز به اندازه عدد صحیح یعنی </a:t>
            </a:r>
            <a:r>
              <a:rPr lang="fa-IR" sz="2000" dirty="0" smtClean="0">
                <a:solidFill>
                  <a:srgbClr val="FFFF00"/>
                </a:solidFill>
              </a:rPr>
              <a:t>1</a:t>
            </a:r>
            <a:r>
              <a:rPr lang="fa-IR" sz="2000" dirty="0" smtClean="0">
                <a:solidFill>
                  <a:srgbClr val="00B0F0"/>
                </a:solidFill>
              </a:rPr>
              <a:t>(به اندازه مخرج مشترک یا واحد </a:t>
            </a:r>
            <a:r>
              <a:rPr lang="fa-IR" sz="2000" dirty="0" smtClean="0">
                <a:solidFill>
                  <a:srgbClr val="FFFF00"/>
                </a:solidFill>
              </a:rPr>
              <a:t>4</a:t>
            </a:r>
            <a:r>
              <a:rPr lang="fa-IR" sz="2000" dirty="0" smtClean="0">
                <a:solidFill>
                  <a:srgbClr val="00B0F0"/>
                </a:solidFill>
              </a:rPr>
              <a:t>  ) شمرده  و جلو می رویم </a:t>
            </a:r>
            <a:r>
              <a:rPr lang="fa-IR" sz="2000" dirty="0" smtClean="0"/>
              <a:t>.</a:t>
            </a:r>
          </a:p>
        </p:txBody>
      </p:sp>
      <p:sp>
        <p:nvSpPr>
          <p:cNvPr id="226" name="Content Placeholder 2"/>
          <p:cNvSpPr txBox="1">
            <a:spLocks/>
          </p:cNvSpPr>
          <p:nvPr/>
        </p:nvSpPr>
        <p:spPr>
          <a:xfrm>
            <a:off x="1905000" y="4876800"/>
            <a:ext cx="6781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r">
              <a:buNone/>
            </a:pPr>
            <a:r>
              <a:rPr lang="fa-IR" sz="2000" dirty="0" smtClean="0"/>
              <a:t>2 – در آخر به اندازه کسر       واحد (</a:t>
            </a:r>
            <a:r>
              <a:rPr lang="fa-IR" sz="2000" dirty="0" smtClean="0">
                <a:solidFill>
                  <a:srgbClr val="FFFF00"/>
                </a:solidFill>
              </a:rPr>
              <a:t>4</a:t>
            </a:r>
            <a:r>
              <a:rPr lang="fa-IR" sz="2000" dirty="0" smtClean="0"/>
              <a:t> )که </a:t>
            </a:r>
            <a:r>
              <a:rPr lang="fa-IR" sz="2000" dirty="0" smtClean="0">
                <a:solidFill>
                  <a:srgbClr val="FFFF00"/>
                </a:solidFill>
              </a:rPr>
              <a:t>1</a:t>
            </a:r>
            <a:r>
              <a:rPr lang="fa-IR" sz="2000" dirty="0" smtClean="0"/>
              <a:t> می شود.یعنی </a:t>
            </a:r>
            <a:r>
              <a:rPr lang="fa-IR" sz="2000" dirty="0" smtClean="0">
                <a:solidFill>
                  <a:srgbClr val="FF0000"/>
                </a:solidFill>
              </a:rPr>
              <a:t>1</a:t>
            </a:r>
            <a:r>
              <a:rPr lang="fa-IR" sz="2000" dirty="0" smtClean="0"/>
              <a:t> =  </a:t>
            </a:r>
            <a:r>
              <a:rPr lang="fa-IR" sz="2000" dirty="0" smtClean="0">
                <a:solidFill>
                  <a:srgbClr val="FF0000"/>
                </a:solidFill>
              </a:rPr>
              <a:t>  </a:t>
            </a:r>
            <a:r>
              <a:rPr lang="fa-IR" sz="2000" dirty="0" smtClean="0"/>
              <a:t>    </a:t>
            </a:r>
            <a:r>
              <a:rPr lang="fa-IR" sz="2000" dirty="0" smtClean="0">
                <a:solidFill>
                  <a:srgbClr val="FF0000"/>
                </a:solidFill>
              </a:rPr>
              <a:t>4</a:t>
            </a:r>
            <a:r>
              <a:rPr lang="fa-IR" sz="2000" dirty="0" smtClean="0"/>
              <a:t>  )   شمرده و آن را انتخاب میکنیم   </a:t>
            </a:r>
            <a:endParaRPr lang="en-US" sz="2000" dirty="0" smtClean="0"/>
          </a:p>
          <a:p>
            <a:pPr algn="r">
              <a:buNone/>
            </a:pPr>
            <a:endParaRPr lang="fa-IR" sz="2000" dirty="0" smtClean="0"/>
          </a:p>
        </p:txBody>
      </p:sp>
      <p:sp>
        <p:nvSpPr>
          <p:cNvPr id="227" name="Right Bracket 226"/>
          <p:cNvSpPr/>
          <p:nvPr/>
        </p:nvSpPr>
        <p:spPr>
          <a:xfrm rot="5400000">
            <a:off x="914400" y="2438400"/>
            <a:ext cx="152400" cy="15240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ight Bracket 227"/>
          <p:cNvSpPr/>
          <p:nvPr/>
        </p:nvSpPr>
        <p:spPr>
          <a:xfrm rot="5400000">
            <a:off x="1752600" y="3124200"/>
            <a:ext cx="152400" cy="1524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ight Bracket 228"/>
          <p:cNvSpPr/>
          <p:nvPr/>
        </p:nvSpPr>
        <p:spPr>
          <a:xfrm rot="5400000">
            <a:off x="2057400" y="2667000"/>
            <a:ext cx="457200" cy="7620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ight Bracket 229"/>
          <p:cNvSpPr/>
          <p:nvPr/>
        </p:nvSpPr>
        <p:spPr>
          <a:xfrm rot="5400000">
            <a:off x="2667000" y="3124200"/>
            <a:ext cx="228600" cy="2286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Plus 230"/>
          <p:cNvSpPr/>
          <p:nvPr/>
        </p:nvSpPr>
        <p:spPr>
          <a:xfrm>
            <a:off x="1219200" y="762000"/>
            <a:ext cx="2286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2" name="Straight Arrow Connector 231"/>
          <p:cNvCxnSpPr/>
          <p:nvPr/>
        </p:nvCxnSpPr>
        <p:spPr>
          <a:xfrm flipH="1">
            <a:off x="2895600" y="914400"/>
            <a:ext cx="152400" cy="1219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8000">
    <p:wedge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7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0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9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2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 tmFilter="0,0; .5, 1; 1, 1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7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0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3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0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1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169" grpId="0"/>
      <p:bldP spid="170" grpId="0"/>
      <p:bldP spid="171" grpId="0"/>
      <p:bldP spid="172" grpId="0"/>
      <p:bldP spid="173" grpId="0"/>
      <p:bldP spid="174" grpId="0"/>
      <p:bldP spid="176" grpId="0" animBg="1"/>
      <p:bldP spid="177" grpId="0"/>
      <p:bldP spid="178" grpId="0"/>
      <p:bldP spid="179" grpId="0"/>
      <p:bldP spid="181" grpId="0"/>
      <p:bldP spid="182" grpId="0"/>
      <p:bldP spid="183" grpId="0"/>
      <p:bldP spid="185" grpId="0"/>
      <p:bldP spid="186" grpId="0"/>
      <p:bldP spid="187" grpId="0"/>
      <p:bldP spid="188" grpId="0"/>
      <p:bldP spid="189" grpId="0"/>
      <p:bldP spid="192" grpId="0"/>
      <p:bldP spid="193" grpId="0"/>
      <p:bldP spid="194" grpId="0"/>
      <p:bldP spid="196" grpId="0"/>
      <p:bldP spid="197" grpId="0"/>
      <p:bldP spid="198" grpId="0" animBg="1"/>
      <p:bldP spid="199" grpId="0" animBg="1"/>
      <p:bldP spid="200" grpId="0" animBg="1"/>
      <p:bldP spid="202" grpId="0" animBg="1"/>
      <p:bldP spid="204" grpId="0"/>
      <p:bldP spid="205" grpId="0"/>
      <p:bldP spid="206" grpId="0"/>
      <p:bldP spid="207" grpId="0" animBg="1"/>
      <p:bldP spid="207" grpId="1" animBg="1"/>
      <p:bldP spid="209" grpId="0"/>
      <p:bldP spid="209" grpId="1"/>
      <p:bldP spid="210" grpId="0"/>
      <p:bldP spid="210" grpId="1"/>
      <p:bldP spid="211" grpId="0"/>
      <p:bldP spid="211" grpId="1"/>
      <p:bldP spid="215" grpId="0"/>
      <p:bldP spid="216" grpId="0" animBg="1"/>
      <p:bldP spid="217" grpId="0"/>
      <p:bldP spid="218" grpId="0" animBg="1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 animBg="1"/>
      <p:bldP spid="228" grpId="0" animBg="1"/>
      <p:bldP spid="229" grpId="0" animBg="1"/>
      <p:bldP spid="230" grpId="0" animBg="1"/>
      <p:bldP spid="2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chemeClr val="tx2">
                <a:lumMod val="60000"/>
                <a:lumOff val="40000"/>
              </a:schemeClr>
            </a:gs>
            <a:gs pos="17999">
              <a:srgbClr val="FFC000"/>
            </a:gs>
            <a:gs pos="42000">
              <a:schemeClr val="accent2">
                <a:lumMod val="75000"/>
              </a:schemeClr>
            </a:gs>
            <a:gs pos="53000">
              <a:schemeClr val="tx1">
                <a:lumMod val="75000"/>
                <a:lumOff val="25000"/>
              </a:schemeClr>
            </a:gs>
            <a:gs pos="66000">
              <a:schemeClr val="accent2">
                <a:lumMod val="60000"/>
                <a:lumOff val="40000"/>
              </a:schemeClr>
            </a:gs>
            <a:gs pos="75999">
              <a:srgbClr val="1F1F1F"/>
            </a:gs>
            <a:gs pos="78999">
              <a:schemeClr val="accent3">
                <a:lumMod val="75000"/>
                <a:alpha val="83000"/>
              </a:schemeClr>
            </a:gs>
            <a:gs pos="100000">
              <a:srgbClr val="7F7F7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/>
          <p:nvPr/>
        </p:nvCxnSpPr>
        <p:spPr>
          <a:xfrm>
            <a:off x="228600" y="2209800"/>
            <a:ext cx="53340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286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381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334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6858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838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990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1430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12954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14478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1600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752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905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0574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22098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2362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1242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28194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667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9718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2514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4290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2766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37338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581400" y="2209800"/>
            <a:ext cx="0" cy="304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3886200" y="2209800"/>
            <a:ext cx="0" cy="3048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2" name="Title 1"/>
          <p:cNvSpPr txBox="1">
            <a:spLocks/>
          </p:cNvSpPr>
          <p:nvPr/>
        </p:nvSpPr>
        <p:spPr>
          <a:xfrm>
            <a:off x="1828800" y="2590800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3" name="Title 1"/>
          <p:cNvSpPr txBox="1">
            <a:spLocks/>
          </p:cNvSpPr>
          <p:nvPr/>
        </p:nvSpPr>
        <p:spPr>
          <a:xfrm>
            <a:off x="2743200" y="2590800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4" name="Title 1"/>
          <p:cNvSpPr txBox="1">
            <a:spLocks/>
          </p:cNvSpPr>
          <p:nvPr/>
        </p:nvSpPr>
        <p:spPr>
          <a:xfrm>
            <a:off x="365760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5" name="Title 1"/>
          <p:cNvSpPr txBox="1">
            <a:spLocks/>
          </p:cNvSpPr>
          <p:nvPr/>
        </p:nvSpPr>
        <p:spPr>
          <a:xfrm>
            <a:off x="0" y="2667000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685800" y="838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7" name="Curved Down Arrow 76"/>
          <p:cNvSpPr/>
          <p:nvPr/>
        </p:nvSpPr>
        <p:spPr>
          <a:xfrm flipH="1">
            <a:off x="1828800" y="1905000"/>
            <a:ext cx="1447800" cy="304800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81000" y="609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3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685800" y="3149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685800" y="8382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3</a:t>
            </a:r>
            <a:endParaRPr lang="en-US" dirty="0"/>
          </a:p>
        </p:txBody>
      </p:sp>
      <p:cxnSp>
        <p:nvCxnSpPr>
          <p:cNvPr id="83" name="Straight Connector 82"/>
          <p:cNvCxnSpPr/>
          <p:nvPr/>
        </p:nvCxnSpPr>
        <p:spPr>
          <a:xfrm>
            <a:off x="1752600" y="838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1447800" y="609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1752600" y="3048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1752600" y="8382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dirty="0"/>
          </a:p>
        </p:txBody>
      </p:sp>
      <p:sp>
        <p:nvSpPr>
          <p:cNvPr id="88" name="Curved Down Arrow 87"/>
          <p:cNvSpPr/>
          <p:nvPr/>
        </p:nvSpPr>
        <p:spPr>
          <a:xfrm rot="169639">
            <a:off x="236273" y="1602788"/>
            <a:ext cx="3207706" cy="528222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Content Placeholder 2"/>
          <p:cNvSpPr txBox="1">
            <a:spLocks/>
          </p:cNvSpPr>
          <p:nvPr/>
        </p:nvSpPr>
        <p:spPr>
          <a:xfrm>
            <a:off x="5105400" y="228600"/>
            <a:ext cx="3810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جمع</a:t>
            </a:r>
            <a:r>
              <a:rPr kumimoji="0" lang="fa-IR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و تفریق روی محور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914400" y="2590800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6087894" y="3505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5783094" y="32766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3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6164094" y="31242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1</a:t>
            </a:r>
            <a:endParaRPr lang="en-US" sz="1200" dirty="0"/>
          </a:p>
        </p:txBody>
      </p:sp>
      <p:sp>
        <p:nvSpPr>
          <p:cNvPr id="99" name="Rectangle 98"/>
          <p:cNvSpPr/>
          <p:nvPr/>
        </p:nvSpPr>
        <p:spPr>
          <a:xfrm>
            <a:off x="6164094" y="35052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3</a:t>
            </a:r>
            <a:endParaRPr lang="en-US" sz="1200" dirty="0"/>
          </a:p>
        </p:txBody>
      </p:sp>
      <p:sp>
        <p:nvSpPr>
          <p:cNvPr id="100" name="Rectangle 99"/>
          <p:cNvSpPr/>
          <p:nvPr/>
        </p:nvSpPr>
        <p:spPr>
          <a:xfrm>
            <a:off x="6858000" y="36576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1</a:t>
            </a:r>
            <a:endParaRPr lang="en-US" sz="1200" dirty="0"/>
          </a:p>
        </p:txBody>
      </p:sp>
      <p:sp>
        <p:nvSpPr>
          <p:cNvPr id="101" name="Rectangle 100"/>
          <p:cNvSpPr/>
          <p:nvPr/>
        </p:nvSpPr>
        <p:spPr>
          <a:xfrm>
            <a:off x="6858000" y="38978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3</a:t>
            </a:r>
            <a:endParaRPr lang="en-US" sz="12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6858000" y="39624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6858000" y="4492823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6629400" y="43434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 smtClean="0">
                <a:solidFill>
                  <a:srgbClr val="FFFF00"/>
                </a:solidFill>
              </a:rPr>
              <a:t>1</a:t>
            </a:r>
            <a:endParaRPr lang="en-US" sz="1050" dirty="0"/>
          </a:p>
        </p:txBody>
      </p:sp>
      <p:sp>
        <p:nvSpPr>
          <p:cNvPr id="105" name="Rectangle 104"/>
          <p:cNvSpPr/>
          <p:nvPr/>
        </p:nvSpPr>
        <p:spPr>
          <a:xfrm>
            <a:off x="6954948" y="41910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 smtClean="0">
                <a:solidFill>
                  <a:srgbClr val="FFFF00"/>
                </a:solidFill>
              </a:rPr>
              <a:t>1</a:t>
            </a:r>
            <a:endParaRPr lang="en-US" sz="1050" dirty="0"/>
          </a:p>
        </p:txBody>
      </p:sp>
      <p:sp>
        <p:nvSpPr>
          <p:cNvPr id="106" name="Rectangle 105"/>
          <p:cNvSpPr/>
          <p:nvPr/>
        </p:nvSpPr>
        <p:spPr>
          <a:xfrm>
            <a:off x="6934200" y="449282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 smtClean="0">
                <a:solidFill>
                  <a:srgbClr val="FFFF00"/>
                </a:solidFill>
              </a:rPr>
              <a:t>2</a:t>
            </a:r>
            <a:endParaRPr lang="en-US" sz="1050" dirty="0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6172200" y="50292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6248400" y="48006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FF00"/>
                </a:solidFill>
              </a:rPr>
              <a:t>1</a:t>
            </a:r>
            <a:endParaRPr lang="en-US" sz="1000" dirty="0"/>
          </a:p>
        </p:txBody>
      </p:sp>
      <p:sp>
        <p:nvSpPr>
          <p:cNvPr id="109" name="Rectangle 108"/>
          <p:cNvSpPr/>
          <p:nvPr/>
        </p:nvSpPr>
        <p:spPr>
          <a:xfrm>
            <a:off x="6248400" y="50292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FF00"/>
                </a:solidFill>
              </a:rPr>
              <a:t>2</a:t>
            </a:r>
            <a:endParaRPr lang="en-US" sz="1000" dirty="0"/>
          </a:p>
        </p:txBody>
      </p:sp>
      <p:sp>
        <p:nvSpPr>
          <p:cNvPr id="110" name="Oval 109"/>
          <p:cNvSpPr/>
          <p:nvPr/>
        </p:nvSpPr>
        <p:spPr>
          <a:xfrm>
            <a:off x="228600" y="3505200"/>
            <a:ext cx="1219200" cy="990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5" name="Straight Connector 114"/>
          <p:cNvCxnSpPr/>
          <p:nvPr/>
        </p:nvCxnSpPr>
        <p:spPr>
          <a:xfrm>
            <a:off x="2895600" y="5029200"/>
            <a:ext cx="228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2895600" y="47244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0000"/>
                </a:solidFill>
              </a:rPr>
              <a:t>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895600" y="5029200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b="1" dirty="0" smtClean="0">
                <a:solidFill>
                  <a:srgbClr val="FF0000"/>
                </a:solidFill>
              </a:rPr>
              <a:t>2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18" name="Multiply 117"/>
          <p:cNvSpPr/>
          <p:nvPr/>
        </p:nvSpPr>
        <p:spPr>
          <a:xfrm>
            <a:off x="2590800" y="4953000"/>
            <a:ext cx="152400" cy="152400"/>
          </a:xfrm>
          <a:prstGeom prst="mathMultiply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itle 1"/>
          <p:cNvSpPr txBox="1">
            <a:spLocks/>
          </p:cNvSpPr>
          <p:nvPr/>
        </p:nvSpPr>
        <p:spPr>
          <a:xfrm>
            <a:off x="0" y="2636838"/>
            <a:ext cx="457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0" name="Content Placeholder 2"/>
          <p:cNvSpPr txBox="1">
            <a:spLocks/>
          </p:cNvSpPr>
          <p:nvPr/>
        </p:nvSpPr>
        <p:spPr>
          <a:xfrm>
            <a:off x="3048000" y="3352800"/>
            <a:ext cx="5791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algn="r">
              <a:buNone/>
            </a:pPr>
            <a:r>
              <a:rPr lang="fa-IR" sz="2000" dirty="0" smtClean="0"/>
              <a:t>1-</a:t>
            </a:r>
            <a:r>
              <a:rPr lang="fa-IR" sz="2000" dirty="0" smtClean="0">
                <a:solidFill>
                  <a:srgbClr val="00B0F0"/>
                </a:solidFill>
              </a:rPr>
              <a:t> در این مورد ،از عبارت اول           عدد صحیح ( </a:t>
            </a:r>
            <a:r>
              <a:rPr lang="fa-IR" sz="2000" dirty="0" smtClean="0">
                <a:solidFill>
                  <a:srgbClr val="FF0000"/>
                </a:solidFill>
              </a:rPr>
              <a:t>3 </a:t>
            </a:r>
            <a:r>
              <a:rPr lang="fa-IR" sz="2000" dirty="0" smtClean="0">
                <a:solidFill>
                  <a:srgbClr val="00B0F0"/>
                </a:solidFill>
              </a:rPr>
              <a:t> )را روی محور نشان میدهیم. </a:t>
            </a:r>
          </a:p>
        </p:txBody>
      </p:sp>
      <p:sp>
        <p:nvSpPr>
          <p:cNvPr id="121" name="Content Placeholder 2"/>
          <p:cNvSpPr txBox="1">
            <a:spLocks/>
          </p:cNvSpPr>
          <p:nvPr/>
        </p:nvSpPr>
        <p:spPr>
          <a:xfrm>
            <a:off x="3200400" y="3810000"/>
            <a:ext cx="563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r">
              <a:buNone/>
            </a:pPr>
            <a:r>
              <a:rPr lang="fa-IR" sz="2000" dirty="0" smtClean="0"/>
              <a:t>2 – بعد به اندازه        یعنی از </a:t>
            </a:r>
            <a:r>
              <a:rPr lang="fa-IR" sz="2000" dirty="0" smtClean="0">
                <a:solidFill>
                  <a:srgbClr val="FFFF00"/>
                </a:solidFill>
              </a:rPr>
              <a:t>یک سوم شش می شود 2 ،2واحد یا </a:t>
            </a:r>
            <a:r>
              <a:rPr lang="fa-IR" sz="2000" dirty="0" smtClean="0"/>
              <a:t>قسمت، جلومی رویم .</a:t>
            </a:r>
          </a:p>
        </p:txBody>
      </p:sp>
      <p:sp>
        <p:nvSpPr>
          <p:cNvPr id="122" name="Content Placeholder 2"/>
          <p:cNvSpPr txBox="1">
            <a:spLocks/>
          </p:cNvSpPr>
          <p:nvPr/>
        </p:nvSpPr>
        <p:spPr>
          <a:xfrm>
            <a:off x="1295400" y="4267200"/>
            <a:ext cx="7543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r">
              <a:buNone/>
            </a:pPr>
            <a:r>
              <a:rPr lang="fa-IR" sz="2000" dirty="0" smtClean="0"/>
              <a:t>3</a:t>
            </a:r>
            <a:r>
              <a:rPr lang="fa-IR" sz="2000" dirty="0" smtClean="0">
                <a:solidFill>
                  <a:srgbClr val="002060"/>
                </a:solidFill>
              </a:rPr>
              <a:t>-</a:t>
            </a:r>
            <a:r>
              <a:rPr lang="fa-IR" sz="2000" dirty="0" smtClean="0">
                <a:solidFill>
                  <a:srgbClr val="00B0F0"/>
                </a:solidFill>
              </a:rPr>
              <a:t> ازعبارت دوم             باز به اندازه عدد صحیح یعنی </a:t>
            </a:r>
            <a:r>
              <a:rPr lang="fa-IR" sz="2000" dirty="0" smtClean="0">
                <a:solidFill>
                  <a:srgbClr val="FFFF00"/>
                </a:solidFill>
              </a:rPr>
              <a:t>1</a:t>
            </a:r>
            <a:r>
              <a:rPr lang="fa-IR" sz="2000" dirty="0" smtClean="0">
                <a:solidFill>
                  <a:srgbClr val="00B0F0"/>
                </a:solidFill>
              </a:rPr>
              <a:t>(به اندازه مخرج مشترک یا واحد </a:t>
            </a:r>
            <a:r>
              <a:rPr lang="fa-IR" sz="2000" dirty="0" smtClean="0">
                <a:solidFill>
                  <a:srgbClr val="FFFF00"/>
                </a:solidFill>
              </a:rPr>
              <a:t>6</a:t>
            </a:r>
            <a:r>
              <a:rPr lang="fa-IR" sz="2000" dirty="0" smtClean="0">
                <a:solidFill>
                  <a:srgbClr val="00B0F0"/>
                </a:solidFill>
              </a:rPr>
              <a:t>  ) شمرده  و جلو می رویم </a:t>
            </a:r>
            <a:r>
              <a:rPr lang="fa-IR" sz="2000" dirty="0" smtClean="0"/>
              <a:t>.</a:t>
            </a:r>
          </a:p>
        </p:txBody>
      </p:sp>
      <p:sp>
        <p:nvSpPr>
          <p:cNvPr id="123" name="Content Placeholder 2"/>
          <p:cNvSpPr txBox="1">
            <a:spLocks/>
          </p:cNvSpPr>
          <p:nvPr/>
        </p:nvSpPr>
        <p:spPr>
          <a:xfrm>
            <a:off x="1905000" y="4800600"/>
            <a:ext cx="6934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buNone/>
            </a:pPr>
            <a:r>
              <a:rPr lang="fa-IR" sz="2000" dirty="0" smtClean="0"/>
              <a:t>2 – در آخر به اندازه کسر       واحد (</a:t>
            </a:r>
            <a:r>
              <a:rPr lang="fa-IR" sz="2000" dirty="0" smtClean="0">
                <a:solidFill>
                  <a:srgbClr val="FFFF00"/>
                </a:solidFill>
              </a:rPr>
              <a:t>6</a:t>
            </a:r>
            <a:r>
              <a:rPr lang="fa-IR" sz="2000" dirty="0" smtClean="0"/>
              <a:t> )که </a:t>
            </a:r>
            <a:r>
              <a:rPr lang="fa-IR" sz="2000" dirty="0" smtClean="0">
                <a:solidFill>
                  <a:srgbClr val="FFFF00"/>
                </a:solidFill>
              </a:rPr>
              <a:t>3</a:t>
            </a:r>
            <a:r>
              <a:rPr lang="fa-IR" sz="2000" dirty="0" smtClean="0"/>
              <a:t> می شود.یعنی   </a:t>
            </a:r>
            <a:r>
              <a:rPr lang="fa-IR" sz="2000" dirty="0" smtClean="0">
                <a:solidFill>
                  <a:srgbClr val="FF0000"/>
                </a:solidFill>
              </a:rPr>
              <a:t>3</a:t>
            </a:r>
            <a:r>
              <a:rPr lang="fa-IR" sz="2000" dirty="0" smtClean="0"/>
              <a:t> =  </a:t>
            </a:r>
            <a:r>
              <a:rPr lang="fa-IR" sz="2000" dirty="0" smtClean="0">
                <a:solidFill>
                  <a:srgbClr val="FF0000"/>
                </a:solidFill>
              </a:rPr>
              <a:t>  </a:t>
            </a:r>
            <a:r>
              <a:rPr lang="fa-IR" sz="2000" dirty="0" smtClean="0"/>
              <a:t>    </a:t>
            </a:r>
            <a:r>
              <a:rPr lang="fa-IR" sz="2000" dirty="0" smtClean="0">
                <a:solidFill>
                  <a:srgbClr val="FF0000"/>
                </a:solidFill>
              </a:rPr>
              <a:t>6</a:t>
            </a:r>
            <a:r>
              <a:rPr lang="fa-IR" sz="2000" dirty="0" smtClean="0"/>
              <a:t>  )   شمرده و آن را انتخاب میکنیم   </a:t>
            </a:r>
            <a:endParaRPr lang="en-US" sz="2000" dirty="0" smtClean="0"/>
          </a:p>
          <a:p>
            <a:pPr algn="r">
              <a:buNone/>
            </a:pPr>
            <a:endParaRPr lang="fa-IR" sz="2000" dirty="0" smtClean="0"/>
          </a:p>
        </p:txBody>
      </p:sp>
      <p:sp>
        <p:nvSpPr>
          <p:cNvPr id="124" name="Right Bracket 123"/>
          <p:cNvSpPr/>
          <p:nvPr/>
        </p:nvSpPr>
        <p:spPr>
          <a:xfrm rot="5400000">
            <a:off x="1485900" y="1790700"/>
            <a:ext cx="228600" cy="27432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ight Bracket 124"/>
          <p:cNvSpPr/>
          <p:nvPr/>
        </p:nvSpPr>
        <p:spPr>
          <a:xfrm rot="5400000">
            <a:off x="2971800" y="3048000"/>
            <a:ext cx="228600" cy="228600"/>
          </a:xfrm>
          <a:prstGeom prst="righ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ight Bracket 125"/>
          <p:cNvSpPr/>
          <p:nvPr/>
        </p:nvSpPr>
        <p:spPr>
          <a:xfrm rot="5400000">
            <a:off x="2743200" y="2209800"/>
            <a:ext cx="152400" cy="914400"/>
          </a:xfrm>
          <a:prstGeom prst="righ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ight Bracket 126"/>
          <p:cNvSpPr/>
          <p:nvPr/>
        </p:nvSpPr>
        <p:spPr>
          <a:xfrm rot="5400000">
            <a:off x="2057400" y="2438400"/>
            <a:ext cx="152400" cy="457200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4191000" y="1066800"/>
            <a:ext cx="1219200" cy="990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Equal 134"/>
          <p:cNvSpPr/>
          <p:nvPr/>
        </p:nvSpPr>
        <p:spPr>
          <a:xfrm>
            <a:off x="2209800" y="762000"/>
            <a:ext cx="228600" cy="2286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>
            <a:off x="4720358" y="153418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7" name="Rectangle 136"/>
          <p:cNvSpPr/>
          <p:nvPr/>
        </p:nvSpPr>
        <p:spPr>
          <a:xfrm>
            <a:off x="4415558" y="13055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4720358" y="101096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4720358" y="15341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0" name="Right Bracket 139"/>
          <p:cNvSpPr/>
          <p:nvPr/>
        </p:nvSpPr>
        <p:spPr>
          <a:xfrm rot="5400000">
            <a:off x="1600200" y="1676400"/>
            <a:ext cx="228600" cy="2971800"/>
          </a:xfrm>
          <a:prstGeom prst="righ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Connector 140"/>
          <p:cNvCxnSpPr/>
          <p:nvPr/>
        </p:nvCxnSpPr>
        <p:spPr>
          <a:xfrm>
            <a:off x="685800" y="404878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381000" y="38201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685800" y="35153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685800" y="40487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5" name="Right Bracket 144"/>
          <p:cNvSpPr/>
          <p:nvPr/>
        </p:nvSpPr>
        <p:spPr>
          <a:xfrm rot="5400000">
            <a:off x="2476500" y="1943100"/>
            <a:ext cx="228600" cy="1371600"/>
          </a:xfrm>
          <a:prstGeom prst="righ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Minus 145"/>
          <p:cNvSpPr/>
          <p:nvPr/>
        </p:nvSpPr>
        <p:spPr>
          <a:xfrm>
            <a:off x="1143000" y="685800"/>
            <a:ext cx="304800" cy="304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Straight Connector 146"/>
          <p:cNvCxnSpPr/>
          <p:nvPr/>
        </p:nvCxnSpPr>
        <p:spPr>
          <a:xfrm>
            <a:off x="2743200" y="82802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2438400" y="5994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3</a:t>
            </a:r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2743200" y="3048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2743200" y="8280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6</a:t>
            </a:r>
            <a:endParaRPr lang="en-US" dirty="0"/>
          </a:p>
        </p:txBody>
      </p:sp>
    </p:spTree>
  </p:cSld>
  <p:clrMapOvr>
    <a:masterClrMapping/>
  </p:clrMapOvr>
  <p:transition spd="slow" advTm="8000">
    <p:blinds dir="vert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5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0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20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0" dur="20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5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0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6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9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4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9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4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6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9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5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9" dur="20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4" dur="20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9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4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5" grpId="0"/>
      <p:bldP spid="77" grpId="0" animBg="1"/>
      <p:bldP spid="80" grpId="0"/>
      <p:bldP spid="84" grpId="0"/>
      <p:bldP spid="85" grpId="0"/>
      <p:bldP spid="86" grpId="0"/>
      <p:bldP spid="88" grpId="0" animBg="1"/>
      <p:bldP spid="89" grpId="0"/>
      <p:bldP spid="90" grpId="0"/>
      <p:bldP spid="97" grpId="0"/>
      <p:bldP spid="98" grpId="0"/>
      <p:bldP spid="99" grpId="0"/>
      <p:bldP spid="100" grpId="0"/>
      <p:bldP spid="101" grpId="0"/>
      <p:bldP spid="104" grpId="0"/>
      <p:bldP spid="105" grpId="0"/>
      <p:bldP spid="106" grpId="0"/>
      <p:bldP spid="108" grpId="0"/>
      <p:bldP spid="109" grpId="0"/>
      <p:bldP spid="110" grpId="0" animBg="1"/>
      <p:bldP spid="116" grpId="0"/>
      <p:bldP spid="117" grpId="0"/>
      <p:bldP spid="118" grpId="0" animBg="1"/>
      <p:bldP spid="119" grpId="0"/>
      <p:bldP spid="120" grpId="0"/>
      <p:bldP spid="121" grpId="0"/>
      <p:bldP spid="122" grpId="0"/>
      <p:bldP spid="123" grpId="0"/>
      <p:bldP spid="124" grpId="0" animBg="1"/>
      <p:bldP spid="124" grpId="1" animBg="1"/>
      <p:bldP spid="125" grpId="0" animBg="1"/>
      <p:bldP spid="125" grpId="1" animBg="1"/>
      <p:bldP spid="126" grpId="1" animBg="1"/>
      <p:bldP spid="127" grpId="1" animBg="1"/>
      <p:bldP spid="129" grpId="0" animBg="1"/>
      <p:bldP spid="135" grpId="0" animBg="1"/>
      <p:bldP spid="139" grpId="0"/>
      <p:bldP spid="140" grpId="0" animBg="1"/>
      <p:bldP spid="140" grpId="1" animBg="1"/>
      <p:bldP spid="142" grpId="0"/>
      <p:bldP spid="145" grpId="2" animBg="1"/>
      <p:bldP spid="1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43"/>
          <p:cNvSpPr>
            <a:spLocks noGrp="1"/>
          </p:cNvSpPr>
          <p:nvPr>
            <p:ph type="title"/>
          </p:nvPr>
        </p:nvSpPr>
        <p:spPr>
          <a:xfrm>
            <a:off x="4419600" y="0"/>
            <a:ext cx="4724400" cy="1143000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solidFill>
                  <a:srgbClr val="FFFF00"/>
                </a:solidFill>
              </a:rPr>
              <a:t>حاصل جمع و تفریق ها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5486400" y="1219200"/>
            <a:ext cx="3581400" cy="53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2000" b="1" dirty="0" smtClean="0">
                <a:solidFill>
                  <a:srgbClr val="FFFF00"/>
                </a:solidFill>
              </a:rPr>
              <a:t>اعداد صحیح را باهم جمع میکنیم (</a:t>
            </a:r>
            <a:r>
              <a:rPr lang="fa-IR" sz="2000" b="1" dirty="0" smtClean="0">
                <a:solidFill>
                  <a:srgbClr val="0070C0"/>
                </a:solidFill>
              </a:rPr>
              <a:t>آبی</a:t>
            </a:r>
            <a:r>
              <a:rPr lang="fa-IR" sz="2000" b="1" dirty="0" smtClean="0">
                <a:solidFill>
                  <a:srgbClr val="FFFF00"/>
                </a:solidFill>
              </a:rPr>
              <a:t> )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685800" y="3581401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381000" y="33528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</a:rPr>
              <a:t>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85800" y="30581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2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685800" y="35814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1752600" y="3581401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1447800" y="33528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752600" y="30480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3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1748558" y="35814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1" name="Equal 90"/>
          <p:cNvSpPr/>
          <p:nvPr/>
        </p:nvSpPr>
        <p:spPr>
          <a:xfrm>
            <a:off x="2286000" y="3429001"/>
            <a:ext cx="381000" cy="304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3043958" y="3591581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2739158" y="336298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</a:rPr>
              <a:t>7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048000" y="30581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048000" y="35814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Right Brace 104"/>
          <p:cNvSpPr/>
          <p:nvPr/>
        </p:nvSpPr>
        <p:spPr>
          <a:xfrm rot="5400000">
            <a:off x="1790700" y="3619501"/>
            <a:ext cx="457200" cy="1752600"/>
          </a:xfrm>
          <a:prstGeom prst="rightBrace">
            <a:avLst>
              <a:gd name="adj1" fmla="val 41300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ight Brace 105"/>
          <p:cNvSpPr/>
          <p:nvPr/>
        </p:nvSpPr>
        <p:spPr>
          <a:xfrm rot="5400000">
            <a:off x="876300" y="3543301"/>
            <a:ext cx="457200" cy="9906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Arrow Connector 108"/>
          <p:cNvCxnSpPr/>
          <p:nvPr/>
        </p:nvCxnSpPr>
        <p:spPr>
          <a:xfrm flipV="1">
            <a:off x="2895600" y="3886201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0" name="Right Brace 109"/>
          <p:cNvSpPr/>
          <p:nvPr/>
        </p:nvSpPr>
        <p:spPr>
          <a:xfrm rot="16200000">
            <a:off x="1181100" y="2324101"/>
            <a:ext cx="457200" cy="990600"/>
          </a:xfrm>
          <a:prstGeom prst="righ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ight Brace 110"/>
          <p:cNvSpPr/>
          <p:nvPr/>
        </p:nvSpPr>
        <p:spPr>
          <a:xfrm rot="16200000">
            <a:off x="2095500" y="1409701"/>
            <a:ext cx="457200" cy="1752600"/>
          </a:xfrm>
          <a:prstGeom prst="rightBrace">
            <a:avLst>
              <a:gd name="adj1" fmla="val 41300"/>
              <a:gd name="adj2" fmla="val 50000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3200400" y="2590801"/>
            <a:ext cx="0" cy="347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1" name="Content Placeholder 44"/>
          <p:cNvSpPr txBox="1">
            <a:spLocks/>
          </p:cNvSpPr>
          <p:nvPr/>
        </p:nvSpPr>
        <p:spPr>
          <a:xfrm>
            <a:off x="3657600" y="1676400"/>
            <a:ext cx="533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a-IR" sz="2000" b="1" dirty="0" smtClean="0">
                <a:solidFill>
                  <a:srgbClr val="FFFF00"/>
                </a:solidFill>
              </a:rPr>
              <a:t>چون مخرج ها مشترک هستند یکی از آنها را می نویسیم .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قرمز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2" name="Content Placeholder 44"/>
          <p:cNvSpPr txBox="1">
            <a:spLocks/>
          </p:cNvSpPr>
          <p:nvPr/>
        </p:nvSpPr>
        <p:spPr>
          <a:xfrm>
            <a:off x="5562600" y="220980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صورت ها را</a:t>
            </a:r>
            <a:r>
              <a:rPr kumimoji="0" lang="fa-IR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باهم جمع میکنیم .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(آبی 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4" name="Plus 73"/>
          <p:cNvSpPr/>
          <p:nvPr/>
        </p:nvSpPr>
        <p:spPr>
          <a:xfrm>
            <a:off x="1219200" y="3429000"/>
            <a:ext cx="3048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Left-Right Arrow 74"/>
          <p:cNvSpPr/>
          <p:nvPr/>
        </p:nvSpPr>
        <p:spPr>
          <a:xfrm>
            <a:off x="1066800" y="3733800"/>
            <a:ext cx="685800" cy="152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Arrow 75"/>
          <p:cNvSpPr/>
          <p:nvPr/>
        </p:nvSpPr>
        <p:spPr>
          <a:xfrm>
            <a:off x="2133600" y="3733800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Tm="8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 build="p"/>
      <p:bldP spid="80" grpId="0"/>
      <p:bldP spid="81" grpId="0"/>
      <p:bldP spid="82" grpId="0"/>
      <p:bldP spid="86" grpId="0"/>
      <p:bldP spid="87" grpId="0"/>
      <p:bldP spid="88" grpId="0"/>
      <p:bldP spid="91" grpId="0" animBg="1"/>
      <p:bldP spid="95" grpId="0"/>
      <p:bldP spid="96" grpId="0"/>
      <p:bldP spid="97" grpId="0"/>
      <p:bldP spid="105" grpId="0" animBg="1"/>
      <p:bldP spid="105" grpId="1" animBg="1"/>
      <p:bldP spid="106" grpId="0" animBg="1"/>
      <p:bldP spid="106" grpId="1" animBg="1"/>
      <p:bldP spid="110" grpId="0" animBg="1"/>
      <p:bldP spid="110" grpId="1" animBg="1"/>
      <p:bldP spid="111" grpId="0" animBg="1"/>
      <p:bldP spid="111" grpId="1" animBg="1"/>
      <p:bldP spid="71" grpId="0"/>
      <p:bldP spid="72" grpId="0"/>
      <p:bldP spid="74" grpId="0" animBg="1"/>
      <p:bldP spid="75" grpId="0" animBg="1"/>
      <p:bldP spid="76" grpId="0" animBg="1"/>
      <p:bldP spid="76" grpId="1" animBg="1"/>
      <p:bldP spid="76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762000" y="36576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34290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3134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35814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828800" y="36576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524000" y="34290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42392" y="3134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842392" y="35814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Equal 14"/>
          <p:cNvSpPr/>
          <p:nvPr/>
        </p:nvSpPr>
        <p:spPr>
          <a:xfrm>
            <a:off x="2362200" y="3505200"/>
            <a:ext cx="381000" cy="304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120158" y="366778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815358" y="34391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3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24200" y="28956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</a:rPr>
              <a:t>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24200" y="3896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ight Brace 20"/>
          <p:cNvSpPr/>
          <p:nvPr/>
        </p:nvSpPr>
        <p:spPr>
          <a:xfrm rot="5400000">
            <a:off x="952500" y="3695700"/>
            <a:ext cx="457200" cy="9906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3958358" y="36576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958358" y="3134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2400" y="35814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029200" y="3581400"/>
            <a:ext cx="381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724400" y="33629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3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3134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9200" y="35052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Curved Left Arrow 33"/>
          <p:cNvSpPr/>
          <p:nvPr/>
        </p:nvSpPr>
        <p:spPr>
          <a:xfrm rot="12776303">
            <a:off x="19673" y="2941827"/>
            <a:ext cx="572942" cy="1362871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Plus 34"/>
          <p:cNvSpPr/>
          <p:nvPr/>
        </p:nvSpPr>
        <p:spPr>
          <a:xfrm>
            <a:off x="3581400" y="3581400"/>
            <a:ext cx="3048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653558" y="34290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Equal 36"/>
          <p:cNvSpPr/>
          <p:nvPr/>
        </p:nvSpPr>
        <p:spPr>
          <a:xfrm>
            <a:off x="4419600" y="3505200"/>
            <a:ext cx="381000" cy="304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Division 37"/>
          <p:cNvSpPr/>
          <p:nvPr/>
        </p:nvSpPr>
        <p:spPr>
          <a:xfrm>
            <a:off x="2057400" y="4495800"/>
            <a:ext cx="304800" cy="2286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urved Left Arrow 38"/>
          <p:cNvSpPr/>
          <p:nvPr/>
        </p:nvSpPr>
        <p:spPr>
          <a:xfrm rot="5400000">
            <a:off x="1866900" y="3086100"/>
            <a:ext cx="381000" cy="2286000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Division 39"/>
          <p:cNvSpPr/>
          <p:nvPr/>
        </p:nvSpPr>
        <p:spPr>
          <a:xfrm>
            <a:off x="3200400" y="4419600"/>
            <a:ext cx="304800" cy="2286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itle 43"/>
          <p:cNvSpPr>
            <a:spLocks noGrp="1"/>
          </p:cNvSpPr>
          <p:nvPr>
            <p:ph type="title"/>
          </p:nvPr>
        </p:nvSpPr>
        <p:spPr>
          <a:xfrm>
            <a:off x="4419600" y="0"/>
            <a:ext cx="4724400" cy="1143000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solidFill>
                  <a:srgbClr val="FFFF00"/>
                </a:solidFill>
              </a:rPr>
              <a:t>حاصل جمع و تفریق ها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46" name="Content Placeholder 44"/>
          <p:cNvSpPr>
            <a:spLocks noGrp="1"/>
          </p:cNvSpPr>
          <p:nvPr>
            <p:ph idx="1"/>
          </p:nvPr>
        </p:nvSpPr>
        <p:spPr>
          <a:xfrm>
            <a:off x="5486400" y="1219200"/>
            <a:ext cx="3581400" cy="53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2000" b="1" dirty="0" smtClean="0">
                <a:solidFill>
                  <a:srgbClr val="FFFF00"/>
                </a:solidFill>
              </a:rPr>
              <a:t>اعداد صحیح را باهم جمع میکنیم (</a:t>
            </a:r>
            <a:r>
              <a:rPr lang="fa-IR" sz="2000" b="1" dirty="0" smtClean="0">
                <a:solidFill>
                  <a:srgbClr val="0070C0"/>
                </a:solidFill>
              </a:rPr>
              <a:t>آبی</a:t>
            </a:r>
            <a:r>
              <a:rPr lang="fa-IR" sz="2000" b="1" dirty="0" smtClean="0">
                <a:solidFill>
                  <a:srgbClr val="FFFF00"/>
                </a:solidFill>
              </a:rPr>
              <a:t>)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47" name="Content Placeholder 44"/>
          <p:cNvSpPr txBox="1">
            <a:spLocks/>
          </p:cNvSpPr>
          <p:nvPr/>
        </p:nvSpPr>
        <p:spPr>
          <a:xfrm>
            <a:off x="2819400" y="1676400"/>
            <a:ext cx="6172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a-IR" sz="2000" b="1" dirty="0" smtClean="0">
                <a:solidFill>
                  <a:srgbClr val="FFFF00"/>
                </a:solidFill>
              </a:rPr>
              <a:t>چون مخرج ها مشترک نیستند مخرج مشترک می گیریم مخرج ها را به هم ضرب می کنیم و یا کوچکترین مضرب مسترک را پیدا می کنیم  .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قرمز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" name="Content Placeholder 44"/>
          <p:cNvSpPr txBox="1">
            <a:spLocks/>
          </p:cNvSpPr>
          <p:nvPr/>
        </p:nvSpPr>
        <p:spPr>
          <a:xfrm>
            <a:off x="5562600" y="2209800"/>
            <a:ext cx="3352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صورت ها را</a:t>
            </a:r>
            <a:r>
              <a:rPr kumimoji="0" lang="fa-IR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باهم جمع میکنیم .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(زرد)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Plus 48"/>
          <p:cNvSpPr/>
          <p:nvPr/>
        </p:nvSpPr>
        <p:spPr>
          <a:xfrm>
            <a:off x="1219200" y="3581400"/>
            <a:ext cx="3048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eft-Right Arrow 49"/>
          <p:cNvSpPr/>
          <p:nvPr/>
        </p:nvSpPr>
        <p:spPr>
          <a:xfrm>
            <a:off x="1066800" y="3723620"/>
            <a:ext cx="8382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Multiply 50"/>
          <p:cNvSpPr/>
          <p:nvPr/>
        </p:nvSpPr>
        <p:spPr>
          <a:xfrm>
            <a:off x="1371600" y="3952220"/>
            <a:ext cx="228600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295400" y="41249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1600200" y="3962400"/>
            <a:ext cx="15240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1600200" y="3962400"/>
            <a:ext cx="22860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28600" y="41249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152400" y="2743200"/>
            <a:ext cx="2286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Curved Left Arrow 59"/>
          <p:cNvSpPr/>
          <p:nvPr/>
        </p:nvSpPr>
        <p:spPr>
          <a:xfrm rot="16200000">
            <a:off x="1866900" y="1790700"/>
            <a:ext cx="381000" cy="2286000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828800" y="21336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Curved Up Arrow 63"/>
          <p:cNvSpPr/>
          <p:nvPr/>
        </p:nvSpPr>
        <p:spPr>
          <a:xfrm flipH="1">
            <a:off x="2057400" y="3962400"/>
            <a:ext cx="2057400" cy="3048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200400" y="47244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9" name="Straight Arrow Connector 68"/>
          <p:cNvCxnSpPr>
            <a:endCxn id="14" idx="0"/>
          </p:cNvCxnSpPr>
          <p:nvPr/>
        </p:nvCxnSpPr>
        <p:spPr>
          <a:xfrm flipH="1" flipV="1">
            <a:off x="2026096" y="3581400"/>
            <a:ext cx="1250504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Multiply 70"/>
          <p:cNvSpPr/>
          <p:nvPr/>
        </p:nvSpPr>
        <p:spPr>
          <a:xfrm>
            <a:off x="2743200" y="4572000"/>
            <a:ext cx="304800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286000" y="28194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2590800" y="2971800"/>
            <a:ext cx="14478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Right Brace 74"/>
          <p:cNvSpPr/>
          <p:nvPr/>
        </p:nvSpPr>
        <p:spPr>
          <a:xfrm rot="5400000">
            <a:off x="3543299" y="3771901"/>
            <a:ext cx="304799" cy="8382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Brace 75"/>
          <p:cNvSpPr/>
          <p:nvPr/>
        </p:nvSpPr>
        <p:spPr>
          <a:xfrm rot="5400000">
            <a:off x="4343399" y="3733802"/>
            <a:ext cx="228602" cy="14478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5181600" y="4038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9" name="Right Brace 78"/>
          <p:cNvSpPr/>
          <p:nvPr/>
        </p:nvSpPr>
        <p:spPr>
          <a:xfrm rot="16200000">
            <a:off x="3543301" y="2628899"/>
            <a:ext cx="304799" cy="8382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Brace 79"/>
          <p:cNvSpPr/>
          <p:nvPr/>
        </p:nvSpPr>
        <p:spPr>
          <a:xfrm rot="16200000">
            <a:off x="4190999" y="1981199"/>
            <a:ext cx="457201" cy="1523999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5181600" y="2971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8000">
    <p:comb dir="vert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  <p:bldP spid="15" grpId="0" animBg="1"/>
      <p:bldP spid="17" grpId="0"/>
      <p:bldP spid="18" grpId="0"/>
      <p:bldP spid="19" grpId="0"/>
      <p:bldP spid="21" grpId="0" animBg="1"/>
      <p:bldP spid="21" grpId="1" animBg="1"/>
      <p:bldP spid="27" grpId="0"/>
      <p:bldP spid="28" grpId="0"/>
      <p:bldP spid="28" grpId="1"/>
      <p:bldP spid="31" grpId="0"/>
      <p:bldP spid="32" grpId="0"/>
      <p:bldP spid="33" grpId="0"/>
      <p:bldP spid="34" grpId="0" animBg="1"/>
      <p:bldP spid="35" grpId="0" animBg="1"/>
      <p:bldP spid="36" grpId="0"/>
      <p:bldP spid="36" grpId="1"/>
      <p:bldP spid="37" grpId="0" animBg="1"/>
      <p:bldP spid="38" grpId="0" animBg="1"/>
      <p:bldP spid="39" grpId="0" animBg="1"/>
      <p:bldP spid="40" grpId="0" animBg="1"/>
      <p:bldP spid="45" grpId="0"/>
      <p:bldP spid="46" grpId="0" build="p"/>
      <p:bldP spid="47" grpId="0"/>
      <p:bldP spid="48" grpId="0"/>
      <p:bldP spid="49" grpId="0" animBg="1"/>
      <p:bldP spid="50" grpId="0" animBg="1"/>
      <p:bldP spid="50" grpId="1" animBg="1"/>
      <p:bldP spid="51" grpId="0" animBg="1"/>
      <p:bldP spid="51" grpId="1" animBg="1"/>
      <p:bldP spid="52" grpId="0"/>
      <p:bldP spid="52" grpId="1"/>
      <p:bldP spid="58" grpId="0"/>
      <p:bldP spid="58" grpId="1"/>
      <p:bldP spid="59" grpId="0" animBg="1"/>
      <p:bldP spid="60" grpId="0" animBg="1"/>
      <p:bldP spid="60" grpId="1" animBg="1"/>
      <p:bldP spid="61" grpId="0"/>
      <p:bldP spid="61" grpId="1"/>
      <p:bldP spid="61" grpId="2"/>
      <p:bldP spid="64" grpId="0" animBg="1"/>
      <p:bldP spid="67" grpId="0"/>
      <p:bldP spid="67" grpId="1"/>
      <p:bldP spid="71" grpId="0" animBg="1"/>
      <p:bldP spid="71" grpId="1" animBg="1"/>
      <p:bldP spid="72" grpId="0"/>
      <p:bldP spid="72" grpId="1"/>
      <p:bldP spid="75" grpId="0" animBg="1"/>
      <p:bldP spid="75" grpId="1" animBg="1"/>
      <p:bldP spid="76" grpId="0" animBg="1"/>
      <p:bldP spid="76" grpId="1" animBg="1"/>
      <p:bldP spid="79" grpId="0" animBg="1"/>
      <p:bldP spid="8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4b0f9a2ce84e864a328139283993d548c239c2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محتوای آموزشی ریاضی ششم ابتدایی بخش اول و دوم</Template>
  <TotalTime>0</TotalTime>
  <Words>911</Words>
  <Application>Microsoft Office PowerPoint</Application>
  <PresentationFormat>On-screen Show (4:3)</PresentationFormat>
  <Paragraphs>346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2  Koodak</vt:lpstr>
      <vt:lpstr>2  Titr</vt:lpstr>
      <vt:lpstr>Arial</vt:lpstr>
      <vt:lpstr>Calibri</vt:lpstr>
      <vt:lpstr>IranNastaliq</vt:lpstr>
      <vt:lpstr>Times New Roman</vt:lpstr>
      <vt:lpstr>Office Theme</vt:lpstr>
      <vt:lpstr>PowerPoint Presentation</vt:lpstr>
      <vt:lpstr>PowerPoint Presentation</vt:lpstr>
      <vt:lpstr>PowerPoint Presentation</vt:lpstr>
      <vt:lpstr>نحوه تبدیل مخلوط به کسر</vt:lpstr>
      <vt:lpstr>1</vt:lpstr>
      <vt:lpstr>1</vt:lpstr>
      <vt:lpstr>PowerPoint Presentation</vt:lpstr>
      <vt:lpstr>حاصل جمع و تفریق ها</vt:lpstr>
      <vt:lpstr>حاصل جمع و تفریق ها</vt:lpstr>
      <vt:lpstr>حاصل  تفریق کسر کوچکتر از کسر دوم</vt:lpstr>
      <vt:lpstr>PowerPoint Presentation</vt:lpstr>
      <vt:lpstr>كسر اعشاري </vt:lpstr>
      <vt:lpstr>PowerPoint Presentation</vt:lpstr>
      <vt:lpstr>PowerPoint Presentation</vt:lpstr>
      <vt:lpstr>كسر اعشاري </vt:lpstr>
      <vt:lpstr>PowerPoint Presentation</vt:lpstr>
      <vt:lpstr>PowerPoint Presentation</vt:lpstr>
      <vt:lpstr>PowerPoint Presentation</vt:lpstr>
      <vt:lpstr> ضرب عدد صحیح در عدد اعشاری</vt:lpstr>
      <vt:lpstr>ضرب عدد صحیح درعدد اعشاری</vt:lpstr>
      <vt:lpstr>ضرب عدد صحیح درعدد اعشاری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2022-02-04T08:10:23Z</dcterms:created>
  <dcterms:modified xsi:type="dcterms:W3CDTF">2022-02-04T08:10:46Z</dcterms:modified>
</cp:coreProperties>
</file>