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82" r:id="rId2"/>
    <p:sldId id="283" r:id="rId3"/>
    <p:sldId id="284" r:id="rId4"/>
    <p:sldId id="285" r:id="rId5"/>
    <p:sldId id="286" r:id="rId6"/>
    <p:sldId id="287" r:id="rId7"/>
    <p:sldId id="25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5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65" autoAdjust="0"/>
    <p:restoredTop sz="94434" autoAdjust="0"/>
  </p:normalViewPr>
  <p:slideViewPr>
    <p:cSldViewPr snapToGrid="0">
      <p:cViewPr varScale="1">
        <p:scale>
          <a:sx n="80" d="100"/>
          <a:sy n="80" d="100"/>
        </p:scale>
        <p:origin x="-739"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46AB3-A5BB-408A-98BA-E8F6CD130FF5}" type="datetimeFigureOut">
              <a:rPr lang="en-US" smtClean="0"/>
              <a:pPr/>
              <a:t>9/6/2015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785FB-2519-48A7-A275-21E50EDAB680}" type="slidenum">
              <a:rPr lang="en-US" smtClean="0"/>
              <a:pPr/>
              <a:t>‹#›</a:t>
            </a:fld>
            <a:endParaRPr lang="en-US"/>
          </a:p>
        </p:txBody>
      </p:sp>
    </p:spTree>
    <p:extLst>
      <p:ext uri="{BB962C8B-B14F-4D97-AF65-F5344CB8AC3E}">
        <p14:creationId xmlns:p14="http://schemas.microsoft.com/office/powerpoint/2010/main" xmlns="" val="2315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pPr/>
              <a:t>9/6/2015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pPr/>
              <a:t>9/6/2015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pPr/>
              <a:t>9/6/2015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pPr/>
              <a:t>9/6/2015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pPr/>
              <a:t>‹#›</a:t>
            </a:fld>
            <a:endParaRPr lang="en-US"/>
          </a:p>
        </p:txBody>
      </p:sp>
    </p:spTree>
    <p:extLst>
      <p:ext uri="{BB962C8B-B14F-4D97-AF65-F5344CB8AC3E}">
        <p14:creationId xmlns:p14="http://schemas.microsoft.com/office/powerpoint/2010/main" xmlns=""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043" t="17491" r="17136" b="21129"/>
          <a:stretch/>
        </p:blipFill>
        <p:spPr>
          <a:xfrm>
            <a:off x="4722128" y="2314586"/>
            <a:ext cx="7096835" cy="3778216"/>
          </a:xfrm>
          <a:prstGeom prst="rect">
            <a:avLst/>
          </a:prstGeom>
        </p:spPr>
      </p:pic>
      <p:sp>
        <p:nvSpPr>
          <p:cNvPr id="3" name="TextBox 2"/>
          <p:cNvSpPr txBox="1"/>
          <p:nvPr/>
        </p:nvSpPr>
        <p:spPr>
          <a:xfrm>
            <a:off x="457200" y="2419208"/>
            <a:ext cx="3987847" cy="3170099"/>
          </a:xfrm>
          <a:prstGeom prst="rect">
            <a:avLst/>
          </a:prstGeom>
          <a:noFill/>
        </p:spPr>
        <p:txBody>
          <a:bodyPr wrap="square" rtlCol="0">
            <a:spAutoFit/>
          </a:bodyPr>
          <a:lstStyle/>
          <a:p>
            <a:pPr algn="ctr">
              <a:lnSpc>
                <a:spcPct val="250000"/>
              </a:lnSpc>
            </a:pPr>
            <a:r>
              <a:rPr lang="fa-IR" sz="4000" dirty="0" smtClean="0">
                <a:solidFill>
                  <a:srgbClr val="C00000"/>
                </a:solidFill>
                <a:cs typeface="B Titr" panose="00000700000000000000" pitchFamily="2" charset="-78"/>
              </a:rPr>
              <a:t>فارسی هفتم</a:t>
            </a:r>
          </a:p>
          <a:p>
            <a:pPr algn="ctr">
              <a:lnSpc>
                <a:spcPct val="250000"/>
              </a:lnSpc>
            </a:pPr>
            <a:r>
              <a:rPr lang="fa-IR" sz="4000" dirty="0" smtClean="0">
                <a:solidFill>
                  <a:srgbClr val="C00000"/>
                </a:solidFill>
                <a:cs typeface="B Titr" panose="00000700000000000000" pitchFamily="2" charset="-78"/>
              </a:rPr>
              <a:t>مدرس : زهرا بردبار</a:t>
            </a:r>
            <a:endParaRPr lang="en-US" sz="4000" dirty="0">
              <a:solidFill>
                <a:srgbClr val="C00000"/>
              </a:solidFill>
              <a:cs typeface="B Titr" panose="00000700000000000000" pitchFamily="2" charset="-78"/>
            </a:endParaRPr>
          </a:p>
        </p:txBody>
      </p:sp>
    </p:spTree>
    <p:extLst>
      <p:ext uri="{BB962C8B-B14F-4D97-AF65-F5344CB8AC3E}">
        <p14:creationId xmlns:p14="http://schemas.microsoft.com/office/powerpoint/2010/main" xmlns="" val="721340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672" y="2115403"/>
            <a:ext cx="11409528" cy="4360262"/>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از.... همه بیشتر... روغن را...دوست دارم...و از بستنی ما مربای زردآلو...بدم می آید.</a:t>
            </a:r>
          </a:p>
          <a:p>
            <a:pPr algn="just" rtl="1">
              <a:lnSpc>
                <a:spcPct val="200000"/>
              </a:lnSpc>
            </a:pPr>
            <a:r>
              <a:rPr lang="fa-IR" sz="2800" b="1" dirty="0" smtClean="0">
                <a:cs typeface="B Nazanin" panose="00000400000000000000" pitchFamily="2" charset="-78"/>
              </a:rPr>
              <a:t>مردم پس از هر پاسخ می خندیدند و به فهرست سوال ها خیره می شدند تا سوال بعدی را از آدم  آهنی بپرسند:</a:t>
            </a:r>
          </a:p>
          <a:p>
            <a:pPr algn="just" rtl="1">
              <a:lnSpc>
                <a:spcPct val="200000"/>
              </a:lnSpc>
            </a:pPr>
            <a:r>
              <a:rPr lang="fa-IR" sz="2800" b="1" dirty="0" smtClean="0">
                <a:cs typeface="B Nazanin" panose="00000400000000000000" pitchFamily="2" charset="-78"/>
              </a:rPr>
              <a:t>شما برای انجام دادن چه کاری درست شده اید؟</a:t>
            </a:r>
          </a:p>
          <a:p>
            <a:pPr algn="just" rtl="1">
              <a:lnSpc>
                <a:spcPct val="200000"/>
              </a:lnSpc>
            </a:pPr>
            <a:r>
              <a:rPr lang="fa-IR" sz="2800" b="1" dirty="0" smtClean="0">
                <a:cs typeface="B Nazanin" panose="00000400000000000000" pitchFamily="2" charset="-78"/>
              </a:rPr>
              <a:t>من... باید... هر کاری را....که برایش ....طراحی و برنامه ریزی...شده ام... انجام دهم.</a:t>
            </a:r>
            <a:endParaRPr lang="en-US" sz="2800" b="1" dirty="0">
              <a:cs typeface="B Nazanin" panose="00000400000000000000" pitchFamily="2" charset="-78"/>
            </a:endParaRPr>
          </a:p>
        </p:txBody>
      </p:sp>
    </p:spTree>
    <p:extLst>
      <p:ext uri="{BB962C8B-B14F-4D97-AF65-F5344CB8AC3E}">
        <p14:creationId xmlns:p14="http://schemas.microsoft.com/office/powerpoint/2010/main" xmlns="" val="362341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967" y="1951630"/>
            <a:ext cx="11409528"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بعد سوال آخر پرسیده می شد:</a:t>
            </a:r>
          </a:p>
          <a:p>
            <a:pPr algn="just" rtl="1">
              <a:lnSpc>
                <a:spcPct val="200000"/>
              </a:lnSpc>
            </a:pPr>
            <a:r>
              <a:rPr lang="fa-IR" sz="2800" b="1" dirty="0" smtClean="0">
                <a:cs typeface="B Nazanin" panose="00000400000000000000" pitchFamily="2" charset="-78"/>
              </a:rPr>
              <a:t>برای ما بازدیدکنندگان از این نمایشگاه چه آرزویی دارید؟</a:t>
            </a:r>
          </a:p>
          <a:p>
            <a:pPr algn="just" rtl="1">
              <a:lnSpc>
                <a:spcPct val="200000"/>
              </a:lnSpc>
            </a:pPr>
            <a:r>
              <a:rPr lang="fa-IR" sz="2800" b="1" dirty="0" smtClean="0">
                <a:cs typeface="B Nazanin" panose="00000400000000000000" pitchFamily="2" charset="-78"/>
              </a:rPr>
              <a:t>برای شما.... آرزوی سلامتی و شادی... دارم.</a:t>
            </a:r>
          </a:p>
          <a:p>
            <a:pPr algn="just" rtl="1">
              <a:lnSpc>
                <a:spcPct val="200000"/>
              </a:lnSpc>
            </a:pPr>
            <a:r>
              <a:rPr lang="fa-IR" sz="2800" b="1" dirty="0" smtClean="0">
                <a:cs typeface="B Nazanin" panose="00000400000000000000" pitchFamily="2" charset="-78"/>
              </a:rPr>
              <a:t>این جمله ی آخر را در حالی که پای چپش را با خوشحالی روی زمین می کوبید و از شدت برخورد آن کفت نمایشگاه به لرزه در می آمد، می گفت.</a:t>
            </a:r>
            <a:endParaRPr lang="en-US" sz="2800" b="1" dirty="0">
              <a:cs typeface="B Nazanin" panose="00000400000000000000" pitchFamily="2" charset="-78"/>
            </a:endParaRPr>
          </a:p>
        </p:txBody>
      </p:sp>
    </p:spTree>
    <p:extLst>
      <p:ext uri="{BB962C8B-B14F-4D97-AF65-F5344CB8AC3E}">
        <p14:creationId xmlns:p14="http://schemas.microsoft.com/office/powerpoint/2010/main" xmlns="" val="324295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842" y="1555845"/>
            <a:ext cx="11627892" cy="530215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حالا دوباره نوبت عده ای دیگر می شد که جمع می شدند و همان سوال ها را می پرسیدند. آدم آهنی قصه ی ما هرگز از جواب دادن به این سوال ها خسته نمی شد. به موقع می خندید و پایش را روی زمین می کوبید و به موقع بازویش را تکان می داد و بعضی اوقات هم حتی با چشم نارنجی رنگش موذیانه چشمک می زد.</a:t>
            </a:r>
          </a:p>
          <a:p>
            <a:pPr algn="just" rtl="1">
              <a:lnSpc>
                <a:spcPct val="200000"/>
              </a:lnSpc>
            </a:pPr>
            <a:r>
              <a:rPr lang="fa-IR" sz="2800" b="1" dirty="0" smtClean="0">
                <a:cs typeface="B Nazanin" panose="00000400000000000000" pitchFamily="2" charset="-78"/>
              </a:rPr>
              <a:t>یکی از شب ها شاپرکی از پنجره به داخل نمایشگاه آمد نور نارنجی رنگ چشم تروم توجه او را به خود جلب کرد.</a:t>
            </a:r>
            <a:endParaRPr lang="en-US" sz="2800" b="1" dirty="0">
              <a:cs typeface="B Nazanin" panose="00000400000000000000" pitchFamily="2" charset="-78"/>
            </a:endParaRPr>
          </a:p>
        </p:txBody>
      </p:sp>
      <p:sp>
        <p:nvSpPr>
          <p:cNvPr id="3" name="TextBox 2"/>
          <p:cNvSpPr txBox="1"/>
          <p:nvPr/>
        </p:nvSpPr>
        <p:spPr>
          <a:xfrm>
            <a:off x="6876766" y="2202000"/>
            <a:ext cx="335848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قید نفی</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9006386" y="3226462"/>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871750" y="3036788"/>
            <a:ext cx="335848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جمع وقت</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3001370" y="4061250"/>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7861678" y="3929836"/>
            <a:ext cx="335848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آزار دهنده / هم خانواده اذیت</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a:off x="9991298" y="4954298"/>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10615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421" y="2197289"/>
            <a:ext cx="11627892" cy="3539430"/>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شاپرک بالش را بر چشم شیشه ای تروم کشید و با ناامیدی گفت: (وای چه نور سردی!)</a:t>
            </a:r>
          </a:p>
          <a:p>
            <a:pPr algn="just" rtl="1">
              <a:lnSpc>
                <a:spcPct val="200000"/>
              </a:lnSpc>
            </a:pPr>
            <a:r>
              <a:rPr lang="fa-IR" sz="2800" b="1" dirty="0" smtClean="0">
                <a:cs typeface="B Nazanin" panose="00000400000000000000" pitchFamily="2" charset="-78"/>
              </a:rPr>
              <a:t>آدم آهنی می خواست بگوید: (این روشنای نیست، چشم من است.) ولی فقط توانست جواب شماره یک را بگوید:</a:t>
            </a:r>
          </a:p>
          <a:p>
            <a:pPr algn="just" rtl="1">
              <a:lnSpc>
                <a:spcPct val="200000"/>
              </a:lnSpc>
            </a:pPr>
            <a:r>
              <a:rPr lang="fa-IR" sz="2800" b="1" dirty="0" smtClean="0">
                <a:cs typeface="B Nazanin" panose="00000400000000000000" pitchFamily="2" charset="-78"/>
              </a:rPr>
              <a:t>اسم من...تروم...است.</a:t>
            </a:r>
          </a:p>
        </p:txBody>
      </p:sp>
      <p:sp>
        <p:nvSpPr>
          <p:cNvPr id="3" name="TextBox 2"/>
          <p:cNvSpPr txBox="1"/>
          <p:nvPr/>
        </p:nvSpPr>
        <p:spPr>
          <a:xfrm>
            <a:off x="1837046" y="2060093"/>
            <a:ext cx="1323264"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شبه جمله</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3358486" y="2988860"/>
            <a:ext cx="572069" cy="1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a:off x="1733266" y="2988860"/>
            <a:ext cx="153082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2982888" y="2060092"/>
            <a:ext cx="1323264"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شبه جمله</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334591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421" y="2197289"/>
            <a:ext cx="11627892" cy="3539430"/>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شاپرک گفت:</a:t>
            </a:r>
          </a:p>
          <a:p>
            <a:pPr algn="just" rtl="1">
              <a:lnSpc>
                <a:spcPct val="200000"/>
              </a:lnSpc>
            </a:pPr>
            <a:r>
              <a:rPr lang="fa-IR" sz="2800" b="1" dirty="0" smtClean="0">
                <a:cs typeface="B Nazanin" panose="00000400000000000000" pitchFamily="2" charset="-78"/>
              </a:rPr>
              <a:t>جدا؟ من هم یک پروانه ی شاپرک یا شب پره هستم اسم من بال بالی است.</a:t>
            </a:r>
          </a:p>
          <a:p>
            <a:pPr algn="just" rtl="1">
              <a:lnSpc>
                <a:spcPct val="200000"/>
              </a:lnSpc>
            </a:pPr>
            <a:r>
              <a:rPr lang="fa-IR" sz="2800" b="1" dirty="0" smtClean="0">
                <a:cs typeface="B Nazanin" panose="00000400000000000000" pitchFamily="2" charset="-78"/>
              </a:rPr>
              <a:t>آدم آهنی با برنامه ی خودش که از پیش طراحی شده بود، دوباره ادامه داد:</a:t>
            </a:r>
          </a:p>
          <a:p>
            <a:pPr algn="just" rtl="1">
              <a:lnSpc>
                <a:spcPct val="200000"/>
              </a:lnSpc>
            </a:pPr>
            <a:r>
              <a:rPr lang="fa-IR" sz="2800" b="1" dirty="0" smtClean="0">
                <a:cs typeface="B Nazanin" panose="00000400000000000000" pitchFamily="2" charset="-78"/>
              </a:rPr>
              <a:t>از.... همه بیشتر.... روغن را.... دوست دارم....و از بستنی با مربای زردآلو...بدم می آید.</a:t>
            </a:r>
          </a:p>
        </p:txBody>
      </p:sp>
      <p:cxnSp>
        <p:nvCxnSpPr>
          <p:cNvPr id="3" name="Straight Connector 2"/>
          <p:cNvCxnSpPr/>
          <p:nvPr/>
        </p:nvCxnSpPr>
        <p:spPr>
          <a:xfrm flipH="1">
            <a:off x="11124062" y="3835741"/>
            <a:ext cx="572069" cy="16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0405564" y="2792673"/>
            <a:ext cx="1323264"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واقعاً</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4150626" y="4764509"/>
            <a:ext cx="572069" cy="16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775028" y="3835741"/>
            <a:ext cx="1323264"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قید تکرار</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232844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137" y="1595021"/>
            <a:ext cx="11627892" cy="5262979"/>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شاپرک در جواب گفت:</a:t>
            </a:r>
          </a:p>
          <a:p>
            <a:pPr algn="just" rtl="1">
              <a:lnSpc>
                <a:spcPct val="200000"/>
              </a:lnSpc>
            </a:pPr>
            <a:r>
              <a:rPr lang="fa-IR" sz="2800" b="1" dirty="0" smtClean="0">
                <a:cs typeface="B Nazanin" panose="00000400000000000000" pitchFamily="2" charset="-78"/>
              </a:rPr>
              <a:t>من بیشتر از همه گاز زدن برگ های جوان درختان بلوط را دوست دارم و تا به حال روغن را نچشیده ام .... آیا تو برگ بلوط دوست داری؟ اگر بخواهی می توانم تکه ای از آن را برایت بیاورم... </a:t>
            </a:r>
          </a:p>
          <a:p>
            <a:pPr algn="just" rtl="1">
              <a:lnSpc>
                <a:spcPct val="200000"/>
              </a:lnSpc>
            </a:pPr>
            <a:r>
              <a:rPr lang="fa-IR" sz="2800" b="1" dirty="0" smtClean="0">
                <a:cs typeface="B Nazanin" panose="00000400000000000000" pitchFamily="2" charset="-78"/>
              </a:rPr>
              <a:t>آدم آهنی می خواست بگوید که شاید چشیدن مزه ی چیزهای تازه فکر خوبی باشد ولی ناگهان جواب آماده سوال بعدی به سرعت شروع شد:</a:t>
            </a:r>
          </a:p>
        </p:txBody>
      </p:sp>
      <p:cxnSp>
        <p:nvCxnSpPr>
          <p:cNvPr id="3" name="Straight Connector 2"/>
          <p:cNvCxnSpPr/>
          <p:nvPr/>
        </p:nvCxnSpPr>
        <p:spPr>
          <a:xfrm flipH="1" flipV="1">
            <a:off x="10686765" y="4226510"/>
            <a:ext cx="1316726"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0686765" y="3126058"/>
            <a:ext cx="1323264"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مزه نکردم</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flipV="1">
            <a:off x="2776609" y="4222213"/>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815863" y="3126058"/>
            <a:ext cx="2221742"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قسمتی ،بخش</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397350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137" y="1895272"/>
            <a:ext cx="11627892" cy="4431983"/>
          </a:xfrm>
          <a:prstGeom prst="rect">
            <a:avLst/>
          </a:prstGeom>
          <a:noFill/>
        </p:spPr>
        <p:txBody>
          <a:bodyPr wrap="square" rtlCol="0">
            <a:spAutoFit/>
          </a:bodyPr>
          <a:lstStyle/>
          <a:p>
            <a:pPr algn="just" rtl="1">
              <a:lnSpc>
                <a:spcPct val="200000"/>
              </a:lnSpc>
            </a:pPr>
            <a:r>
              <a:rPr lang="fa-IR" sz="2400" b="1" dirty="0" smtClean="0">
                <a:cs typeface="B Nazanin" panose="00000400000000000000" pitchFamily="2" charset="-78"/>
              </a:rPr>
              <a:t>من باید کاری را که برایش طراحی و برنامه ریزی شده ام ، انجام دهم.</a:t>
            </a:r>
          </a:p>
          <a:p>
            <a:pPr algn="just" rtl="1">
              <a:lnSpc>
                <a:spcPct val="200000"/>
              </a:lnSpc>
            </a:pPr>
            <a:r>
              <a:rPr lang="fa-IR" sz="2400" b="1" dirty="0" smtClean="0">
                <a:cs typeface="B Nazanin" panose="00000400000000000000" pitchFamily="2" charset="-78"/>
              </a:rPr>
              <a:t>شاپرک گفت:</a:t>
            </a:r>
          </a:p>
          <a:p>
            <a:pPr algn="just" rtl="1">
              <a:lnSpc>
                <a:spcPct val="200000"/>
              </a:lnSpc>
            </a:pPr>
            <a:r>
              <a:rPr lang="fa-IR" sz="2400" b="1" dirty="0" smtClean="0">
                <a:cs typeface="B Nazanin" panose="00000400000000000000" pitchFamily="2" charset="-78"/>
              </a:rPr>
              <a:t>متاسفانه وقت رفتن رسیده، خداحافظ، تروم عزیز!</a:t>
            </a:r>
          </a:p>
          <a:p>
            <a:pPr algn="just" rtl="1">
              <a:lnSpc>
                <a:spcPct val="200000"/>
              </a:lnSpc>
            </a:pPr>
            <a:r>
              <a:rPr lang="fa-IR" sz="2400" b="1" dirty="0" smtClean="0">
                <a:cs typeface="B Nazanin" panose="00000400000000000000" pitchFamily="2" charset="-78"/>
              </a:rPr>
              <a:t>آدم آهنی با صدای ریز و سنگین، در حالی که پاهای آهنینش را بر زمین می کوبید گفت:</a:t>
            </a:r>
          </a:p>
          <a:p>
            <a:pPr algn="just" rtl="1">
              <a:lnSpc>
                <a:spcPct val="200000"/>
              </a:lnSpc>
            </a:pPr>
            <a:r>
              <a:rPr lang="fa-IR" sz="2400" b="1" dirty="0" smtClean="0">
                <a:cs typeface="B Nazanin" panose="00000400000000000000" pitchFamily="2" charset="-78"/>
              </a:rPr>
              <a:t>برای شما آرزوی سلامتی و شادی دارم!</a:t>
            </a:r>
          </a:p>
          <a:p>
            <a:pPr algn="just" rtl="1">
              <a:lnSpc>
                <a:spcPct val="200000"/>
              </a:lnSpc>
            </a:pPr>
            <a:r>
              <a:rPr lang="fa-IR" sz="2400" b="1" dirty="0" smtClean="0">
                <a:cs typeface="B Nazanin" panose="00000400000000000000" pitchFamily="2" charset="-78"/>
              </a:rPr>
              <a:t>شاپرک گفت: متشکرم و بعد خیلی آرام با بالش بوسه ای به گونه ی آدم آهنی زد و از پنجره به بیرون پرواز کرد.</a:t>
            </a:r>
          </a:p>
        </p:txBody>
      </p:sp>
      <p:cxnSp>
        <p:nvCxnSpPr>
          <p:cNvPr id="3" name="Straight Connector 2"/>
          <p:cNvCxnSpPr/>
          <p:nvPr/>
        </p:nvCxnSpPr>
        <p:spPr>
          <a:xfrm flipH="1" flipV="1">
            <a:off x="11156334" y="4153975"/>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8306936" y="3098764"/>
            <a:ext cx="3703093"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هم خانواده اسف،تاسف </a:t>
            </a:r>
            <a:endParaRPr lang="en-US" sz="2400" b="1" dirty="0">
              <a:solidFill>
                <a:srgbClr val="FF0000"/>
              </a:solidFill>
              <a:cs typeface="B Nazanin" panose="00000400000000000000" pitchFamily="2" charset="-78"/>
            </a:endParaRPr>
          </a:p>
        </p:txBody>
      </p:sp>
      <p:sp>
        <p:nvSpPr>
          <p:cNvPr id="6" name="TextBox 5"/>
          <p:cNvSpPr txBox="1"/>
          <p:nvPr/>
        </p:nvSpPr>
        <p:spPr>
          <a:xfrm>
            <a:off x="5688841" y="2980039"/>
            <a:ext cx="3703093"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ای         حذف حرف ندا </a:t>
            </a:r>
            <a:endParaRPr lang="en-US" sz="2400" b="1" dirty="0">
              <a:solidFill>
                <a:srgbClr val="FF0000"/>
              </a:solidFill>
              <a:cs typeface="B Nazanin" panose="00000400000000000000" pitchFamily="2" charset="-78"/>
            </a:endParaRPr>
          </a:p>
        </p:txBody>
      </p:sp>
      <p:cxnSp>
        <p:nvCxnSpPr>
          <p:cNvPr id="7" name="Straight Arrow Connector 6"/>
          <p:cNvCxnSpPr/>
          <p:nvPr/>
        </p:nvCxnSpPr>
        <p:spPr>
          <a:xfrm flipH="1">
            <a:off x="8570794" y="3421929"/>
            <a:ext cx="436728"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8929830" y="3970007"/>
            <a:ext cx="264568" cy="1364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flipV="1">
            <a:off x="6991277" y="4121927"/>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6348128" y="3490736"/>
            <a:ext cx="495868"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ندا </a:t>
            </a:r>
            <a:endParaRPr lang="en-US" sz="2400" b="1" dirty="0">
              <a:solidFill>
                <a:srgbClr val="FF0000"/>
              </a:solidFill>
              <a:cs typeface="B Nazanin" panose="00000400000000000000" pitchFamily="2" charset="-78"/>
            </a:endParaRPr>
          </a:p>
        </p:txBody>
      </p:sp>
      <p:cxnSp>
        <p:nvCxnSpPr>
          <p:cNvPr id="15" name="Straight Arrow Connector 14"/>
          <p:cNvCxnSpPr/>
          <p:nvPr/>
        </p:nvCxnSpPr>
        <p:spPr>
          <a:xfrm flipH="1">
            <a:off x="7529085" y="5362186"/>
            <a:ext cx="436728"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3234519" y="4954512"/>
            <a:ext cx="4252626"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جمله ی عاطفی</a:t>
            </a:r>
            <a:endParaRPr lang="en-US" sz="2400" b="1" dirty="0">
              <a:solidFill>
                <a:srgbClr val="FF0000"/>
              </a:solidFill>
              <a:cs typeface="B Nazanin" panose="00000400000000000000" pitchFamily="2" charset="-78"/>
            </a:endParaRPr>
          </a:p>
        </p:txBody>
      </p:sp>
      <p:sp>
        <p:nvSpPr>
          <p:cNvPr id="17" name="TextBox 16"/>
          <p:cNvSpPr txBox="1"/>
          <p:nvPr/>
        </p:nvSpPr>
        <p:spPr>
          <a:xfrm>
            <a:off x="6348128" y="5357963"/>
            <a:ext cx="4252626"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ممنون/ هم خانواده تشکر،شاکر</a:t>
            </a:r>
            <a:endParaRPr lang="en-US" sz="2400" b="1" dirty="0">
              <a:solidFill>
                <a:srgbClr val="FF0000"/>
              </a:solidFill>
              <a:cs typeface="B Nazanin" panose="00000400000000000000" pitchFamily="2" charset="-78"/>
            </a:endParaRPr>
          </a:p>
        </p:txBody>
      </p:sp>
      <p:cxnSp>
        <p:nvCxnSpPr>
          <p:cNvPr id="18" name="Straight Connector 17"/>
          <p:cNvCxnSpPr/>
          <p:nvPr/>
        </p:nvCxnSpPr>
        <p:spPr>
          <a:xfrm flipH="1" flipV="1">
            <a:off x="9829300" y="6327254"/>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9775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194" y="1596788"/>
            <a:ext cx="11700681" cy="5261212"/>
          </a:xfrm>
          <a:prstGeom prst="rect">
            <a:avLst/>
          </a:prstGeom>
          <a:noFill/>
        </p:spPr>
        <p:txBody>
          <a:bodyPr wrap="square" rtlCol="0">
            <a:spAutoFit/>
          </a:bodyPr>
          <a:lstStyle/>
          <a:p>
            <a:pPr algn="just" rtl="1">
              <a:lnSpc>
                <a:spcPct val="200000"/>
              </a:lnSpc>
            </a:pPr>
            <a:r>
              <a:rPr lang="fa-IR" sz="2400" b="1" dirty="0" smtClean="0">
                <a:cs typeface="B Nazanin" panose="00000400000000000000" pitchFamily="2" charset="-78"/>
              </a:rPr>
              <a:t>آدم آهنی با چشم نارنجی رنگش، رفتن شاپرک را تماشا کرد و برای مدتی طولانی احساس بدی داشت.</a:t>
            </a:r>
          </a:p>
          <a:p>
            <a:pPr algn="just" rtl="1">
              <a:lnSpc>
                <a:spcPct val="200000"/>
              </a:lnSpc>
            </a:pPr>
            <a:r>
              <a:rPr lang="fa-IR" sz="2400" b="1" dirty="0" smtClean="0">
                <a:cs typeface="B Nazanin" panose="00000400000000000000" pitchFamily="2" charset="-78"/>
              </a:rPr>
              <a:t>او با خود فکر می کرد: (بال بالی با همه ی تماشاگران فرق داشت چیز دیگری بود، سوال هایی می کرد که در برنامه ی من نبود و همین باعث می شد جواب های من غلط باشد و خوب از آب در نیاید او حتی یک بار هم مرا تحسین نکرد.... هنوز جای بال هایش بر گونه ام به من حالتی خوشایند می دهد صدایش بسیار شیرین بود.... او مرا تروم عزیز صدا کرد! این افکار احساس خوبی در او به وجود آورد. آدم  آهنی آن قدر از ملاقات با شاپرک خوشحال بود که اصلا متوجه باز شدن درهای نمایشگاه و انبوه تماشاگرانی که به داخل آمده بودند نشد وقتی انبوه مردم به سراغ آمدند</a:t>
            </a:r>
          </a:p>
        </p:txBody>
      </p:sp>
      <p:sp>
        <p:nvSpPr>
          <p:cNvPr id="6" name="TextBox 5"/>
          <p:cNvSpPr txBox="1"/>
          <p:nvPr/>
        </p:nvSpPr>
        <p:spPr>
          <a:xfrm>
            <a:off x="5829513" y="2805832"/>
            <a:ext cx="4252626"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سبب</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flipV="1">
            <a:off x="9310685" y="3775123"/>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478152" y="2805831"/>
            <a:ext cx="4252626"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کنایه از درست نبودن</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flipV="1">
            <a:off x="3603009" y="3775123"/>
            <a:ext cx="2014679"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379418" y="3405995"/>
            <a:ext cx="258314" cy="3691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78152" y="2909602"/>
            <a:ext cx="829775" cy="646331"/>
          </a:xfrm>
          <a:prstGeom prst="rect">
            <a:avLst/>
          </a:prstGeom>
          <a:noFill/>
        </p:spPr>
        <p:txBody>
          <a:bodyPr wrap="square" rtlCol="0">
            <a:spAutoFit/>
          </a:bodyPr>
          <a:lstStyle/>
          <a:p>
            <a:pPr algn="just" rtl="1">
              <a:lnSpc>
                <a:spcPct val="150000"/>
              </a:lnSpc>
            </a:pPr>
            <a:r>
              <a:rPr lang="fa-IR" sz="2400" b="1" dirty="0" smtClean="0">
                <a:solidFill>
                  <a:schemeClr val="accent6">
                    <a:lumMod val="75000"/>
                  </a:schemeClr>
                </a:solidFill>
                <a:cs typeface="B Nazanin" panose="00000400000000000000" pitchFamily="2" charset="-78"/>
              </a:rPr>
              <a:t>من را </a:t>
            </a:r>
            <a:endParaRPr lang="en-US" sz="2400" b="1" dirty="0">
              <a:solidFill>
                <a:schemeClr val="accent6">
                  <a:lumMod val="75000"/>
                </a:schemeClr>
              </a:solidFill>
              <a:cs typeface="B Nazanin" panose="00000400000000000000" pitchFamily="2" charset="-78"/>
            </a:endParaRPr>
          </a:p>
        </p:txBody>
      </p:sp>
      <p:sp>
        <p:nvSpPr>
          <p:cNvPr id="12" name="TextBox 11"/>
          <p:cNvSpPr txBox="1"/>
          <p:nvPr/>
        </p:nvSpPr>
        <p:spPr>
          <a:xfrm>
            <a:off x="-2586176" y="2805831"/>
            <a:ext cx="4252626"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آفرین گفتن</a:t>
            </a:r>
            <a:endParaRPr lang="en-US" sz="2400" b="1" dirty="0">
              <a:solidFill>
                <a:srgbClr val="FF0000"/>
              </a:solidFill>
              <a:cs typeface="B Nazanin" panose="00000400000000000000" pitchFamily="2" charset="-78"/>
            </a:endParaRPr>
          </a:p>
        </p:txBody>
      </p:sp>
      <p:cxnSp>
        <p:nvCxnSpPr>
          <p:cNvPr id="13" name="Straight Connector 12"/>
          <p:cNvCxnSpPr/>
          <p:nvPr/>
        </p:nvCxnSpPr>
        <p:spPr>
          <a:xfrm flipH="1" flipV="1">
            <a:off x="509229" y="3752039"/>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899547" y="3555933"/>
            <a:ext cx="1918111"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دوست داشتنی</a:t>
            </a:r>
            <a:endParaRPr lang="en-US" sz="2400" b="1" dirty="0">
              <a:solidFill>
                <a:srgbClr val="FF0000"/>
              </a:solidFill>
              <a:cs typeface="B Nazanin" panose="00000400000000000000" pitchFamily="2" charset="-78"/>
            </a:endParaRPr>
          </a:p>
        </p:txBody>
      </p:sp>
      <p:cxnSp>
        <p:nvCxnSpPr>
          <p:cNvPr id="15" name="Straight Connector 14"/>
          <p:cNvCxnSpPr/>
          <p:nvPr/>
        </p:nvCxnSpPr>
        <p:spPr>
          <a:xfrm flipH="1" flipV="1">
            <a:off x="5711759" y="4572382"/>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8608898" y="4202264"/>
            <a:ext cx="191811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جمع فکر</a:t>
            </a:r>
            <a:endParaRPr lang="en-US" sz="2400" b="1" dirty="0">
              <a:solidFill>
                <a:srgbClr val="FF0000"/>
              </a:solidFill>
              <a:cs typeface="B Nazanin" panose="00000400000000000000" pitchFamily="2" charset="-78"/>
            </a:endParaRPr>
          </a:p>
        </p:txBody>
      </p:sp>
      <p:cxnSp>
        <p:nvCxnSpPr>
          <p:cNvPr id="17" name="Straight Connector 16"/>
          <p:cNvCxnSpPr/>
          <p:nvPr/>
        </p:nvCxnSpPr>
        <p:spPr>
          <a:xfrm flipH="1" flipV="1">
            <a:off x="9421110" y="5218713"/>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389816" y="5009757"/>
            <a:ext cx="191811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عده زیادی</a:t>
            </a:r>
            <a:endParaRPr lang="en-US" sz="2400" b="1" dirty="0">
              <a:solidFill>
                <a:srgbClr val="FF0000"/>
              </a:solidFill>
              <a:cs typeface="B Nazanin" panose="00000400000000000000" pitchFamily="2" charset="-78"/>
            </a:endParaRPr>
          </a:p>
        </p:txBody>
      </p:sp>
      <p:cxnSp>
        <p:nvCxnSpPr>
          <p:cNvPr id="19" name="Straight Connector 18"/>
          <p:cNvCxnSpPr/>
          <p:nvPr/>
        </p:nvCxnSpPr>
        <p:spPr>
          <a:xfrm flipH="1" flipV="1">
            <a:off x="1202028" y="602620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68982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308" y="1951630"/>
            <a:ext cx="11700681" cy="4431983"/>
          </a:xfrm>
          <a:prstGeom prst="rect">
            <a:avLst/>
          </a:prstGeom>
          <a:noFill/>
        </p:spPr>
        <p:txBody>
          <a:bodyPr wrap="square" rtlCol="0">
            <a:spAutoFit/>
          </a:bodyPr>
          <a:lstStyle/>
          <a:p>
            <a:pPr algn="just" rtl="1">
              <a:lnSpc>
                <a:spcPct val="200000"/>
              </a:lnSpc>
            </a:pPr>
            <a:r>
              <a:rPr lang="fa-IR" sz="2400" b="1" dirty="0" smtClean="0">
                <a:cs typeface="B Nazanin" panose="00000400000000000000" pitchFamily="2" charset="-78"/>
              </a:rPr>
              <a:t>و سوال ها را یکی یکی پرسیدند، او دو سوال اول را با هم اشتباه کرد و به سوال سوم هم جواب غلطی داد.</a:t>
            </a:r>
          </a:p>
          <a:p>
            <a:pPr algn="just" rtl="1">
              <a:lnSpc>
                <a:spcPct val="200000"/>
              </a:lnSpc>
            </a:pPr>
            <a:r>
              <a:rPr lang="fa-IR" sz="2400" b="1" dirty="0" smtClean="0">
                <a:cs typeface="B Nazanin" panose="00000400000000000000" pitchFamily="2" charset="-78"/>
              </a:rPr>
              <a:t>یکی از افراد سرشناس و مهم که در حال بازدید کردن از آدم آهنی بود، با عصبانیت گفت: او ما را مسخره می کند و به سرعت به طرف رئیس آن قسمت رفت تا او را از وضعیت آدم آهنی آگاه کند.</a:t>
            </a:r>
          </a:p>
          <a:p>
            <a:pPr algn="just" rtl="1">
              <a:lnSpc>
                <a:spcPct val="200000"/>
              </a:lnSpc>
            </a:pPr>
            <a:r>
              <a:rPr lang="fa-IR" sz="2400" b="1" dirty="0" smtClean="0">
                <a:cs typeface="B Nazanin" panose="00000400000000000000" pitchFamily="2" charset="-78"/>
              </a:rPr>
              <a:t>ولی آدم آهنی، تازه حالش جا آمده بود و جواب های درست و به موقعی می داد و بازدیدکنندگان نیز او را تشویق می کردند.</a:t>
            </a:r>
          </a:p>
          <a:p>
            <a:pPr algn="just" rtl="1">
              <a:lnSpc>
                <a:spcPct val="200000"/>
              </a:lnSpc>
            </a:pPr>
            <a:r>
              <a:rPr lang="fa-IR" sz="2400" b="1" dirty="0" smtClean="0">
                <a:cs typeface="B Nazanin" panose="00000400000000000000" pitchFamily="2" charset="-78"/>
              </a:rPr>
              <a:t>خداحافظ! برنامه اش تمام شد.</a:t>
            </a:r>
          </a:p>
        </p:txBody>
      </p:sp>
      <p:sp>
        <p:nvSpPr>
          <p:cNvPr id="3" name="TextBox 2"/>
          <p:cNvSpPr txBox="1"/>
          <p:nvPr/>
        </p:nvSpPr>
        <p:spPr>
          <a:xfrm>
            <a:off x="512646" y="1703256"/>
            <a:ext cx="191811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اشتباه</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flipV="1">
            <a:off x="1611461" y="2655209"/>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9440557" y="2483453"/>
            <a:ext cx="191811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اشتباه</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flipV="1">
            <a:off x="10539372" y="343540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8657059" y="2483453"/>
            <a:ext cx="191811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مترادف</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flipV="1">
            <a:off x="9755874" y="343540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812304" y="2530555"/>
            <a:ext cx="3645880"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هم خانواده تمسخر،سخره گرفتن</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flipH="1" flipV="1">
            <a:off x="1157144" y="343540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8056482" y="3210148"/>
            <a:ext cx="237242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هم خانواده رئوس</a:t>
            </a:r>
            <a:endParaRPr lang="en-US" sz="2400" b="1" dirty="0">
              <a:solidFill>
                <a:srgbClr val="FF0000"/>
              </a:solidFill>
              <a:cs typeface="B Nazanin" panose="00000400000000000000" pitchFamily="2" charset="-78"/>
            </a:endParaRPr>
          </a:p>
        </p:txBody>
      </p:sp>
      <p:cxnSp>
        <p:nvCxnSpPr>
          <p:cNvPr id="13" name="Straight Connector 12"/>
          <p:cNvCxnSpPr/>
          <p:nvPr/>
        </p:nvCxnSpPr>
        <p:spPr>
          <a:xfrm flipH="1" flipV="1">
            <a:off x="9155297" y="4189397"/>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397351" y="3176886"/>
            <a:ext cx="237242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موقعیت</a:t>
            </a:r>
            <a:endParaRPr lang="en-US" sz="2400" b="1" dirty="0">
              <a:solidFill>
                <a:srgbClr val="FF0000"/>
              </a:solidFill>
              <a:cs typeface="B Nazanin" panose="00000400000000000000" pitchFamily="2" charset="-78"/>
            </a:endParaRPr>
          </a:p>
        </p:txBody>
      </p:sp>
      <p:cxnSp>
        <p:nvCxnSpPr>
          <p:cNvPr id="15" name="Straight Connector 14"/>
          <p:cNvCxnSpPr/>
          <p:nvPr/>
        </p:nvCxnSpPr>
        <p:spPr>
          <a:xfrm flipH="1" flipV="1">
            <a:off x="5805483" y="4197210"/>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a:off x="7861111" y="4915941"/>
            <a:ext cx="2361062" cy="3129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7068129" y="3952506"/>
            <a:ext cx="237242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کنایه از بهتر شدن</a:t>
            </a:r>
            <a:endParaRPr lang="en-US" sz="2400" b="1" dirty="0">
              <a:solidFill>
                <a:srgbClr val="FF0000"/>
              </a:solidFill>
              <a:cs typeface="B Nazanin" panose="00000400000000000000" pitchFamily="2" charset="-78"/>
            </a:endParaRPr>
          </a:p>
        </p:txBody>
      </p:sp>
      <p:cxnSp>
        <p:nvCxnSpPr>
          <p:cNvPr id="22" name="Straight Connector 21"/>
          <p:cNvCxnSpPr/>
          <p:nvPr/>
        </p:nvCxnSpPr>
        <p:spPr>
          <a:xfrm flipH="1">
            <a:off x="4624952" y="4919649"/>
            <a:ext cx="2361062" cy="3129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3575685" y="4025424"/>
            <a:ext cx="2372428"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مترادف</a:t>
            </a:r>
            <a:endParaRPr lang="en-US" sz="2400" b="1" dirty="0">
              <a:solidFill>
                <a:srgbClr val="FF0000"/>
              </a:solidFill>
              <a:cs typeface="B Nazanin" panose="00000400000000000000" pitchFamily="2" charset="-78"/>
            </a:endParaRPr>
          </a:p>
        </p:txBody>
      </p:sp>
      <p:sp>
        <p:nvSpPr>
          <p:cNvPr id="24" name="TextBox 23"/>
          <p:cNvSpPr txBox="1"/>
          <p:nvPr/>
        </p:nvSpPr>
        <p:spPr>
          <a:xfrm>
            <a:off x="4271012" y="4025184"/>
            <a:ext cx="839145"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به جا</a:t>
            </a:r>
            <a:endParaRPr lang="en-US" sz="2400" b="1" dirty="0">
              <a:solidFill>
                <a:srgbClr val="FF0000"/>
              </a:solidFill>
              <a:cs typeface="B Nazanin" panose="00000400000000000000" pitchFamily="2" charset="-78"/>
            </a:endParaRPr>
          </a:p>
        </p:txBody>
      </p:sp>
      <p:cxnSp>
        <p:nvCxnSpPr>
          <p:cNvPr id="25" name="Straight Connector 24"/>
          <p:cNvCxnSpPr/>
          <p:nvPr/>
        </p:nvCxnSpPr>
        <p:spPr>
          <a:xfrm flipH="1" flipV="1">
            <a:off x="4624952" y="500230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0" y="3859221"/>
            <a:ext cx="1300174"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تحسین</a:t>
            </a:r>
            <a:endParaRPr lang="en-US" sz="2400" b="1" dirty="0">
              <a:solidFill>
                <a:srgbClr val="FF0000"/>
              </a:solidFill>
              <a:cs typeface="B Nazanin" panose="00000400000000000000" pitchFamily="2" charset="-78"/>
            </a:endParaRPr>
          </a:p>
        </p:txBody>
      </p:sp>
      <p:cxnSp>
        <p:nvCxnSpPr>
          <p:cNvPr id="27" name="Straight Connector 26"/>
          <p:cNvCxnSpPr/>
          <p:nvPr/>
        </p:nvCxnSpPr>
        <p:spPr>
          <a:xfrm flipH="1" flipV="1">
            <a:off x="483122" y="4832077"/>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10562986" y="5410757"/>
            <a:ext cx="1300174"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شبه جمله</a:t>
            </a:r>
            <a:endParaRPr lang="en-US" sz="2400" b="1" dirty="0">
              <a:solidFill>
                <a:srgbClr val="FF0000"/>
              </a:solidFill>
              <a:cs typeface="B Nazanin" panose="00000400000000000000" pitchFamily="2" charset="-78"/>
            </a:endParaRPr>
          </a:p>
        </p:txBody>
      </p:sp>
      <p:cxnSp>
        <p:nvCxnSpPr>
          <p:cNvPr id="29" name="Straight Connector 28"/>
          <p:cNvCxnSpPr/>
          <p:nvPr/>
        </p:nvCxnSpPr>
        <p:spPr>
          <a:xfrm flipH="1" flipV="1">
            <a:off x="11046108" y="6383613"/>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88653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951630"/>
            <a:ext cx="11045589" cy="4524315"/>
          </a:xfrm>
          <a:prstGeom prst="rect">
            <a:avLst/>
          </a:prstGeom>
          <a:noFill/>
        </p:spPr>
        <p:txBody>
          <a:bodyPr wrap="square" rtlCol="0">
            <a:spAutoFit/>
          </a:bodyPr>
          <a:lstStyle/>
          <a:p>
            <a:pPr algn="just" rtl="1">
              <a:lnSpc>
                <a:spcPct val="200000"/>
              </a:lnSpc>
            </a:pPr>
            <a:r>
              <a:rPr lang="fa-IR" sz="2400" b="1" dirty="0" smtClean="0">
                <a:cs typeface="B Nazanin" panose="00000400000000000000" pitchFamily="2" charset="-78"/>
              </a:rPr>
              <a:t>آدم آهنی با ناراحتی فکر کرد: (کاش بال بالی می توانست مردم را ببیند اگر بفهمد که چقدر از من تعریف  می کنند مطمئنم که مرا بیشتر تحسین می کند نگرانم نمی دانم آیا امشب هم می آید یا نه... وای! اگر خفاش او را گرفته باشد)؟ دل آدم آهنی گرفت. احساسی که تا آن موقع به او دست نداده بود.</a:t>
            </a:r>
          </a:p>
          <a:p>
            <a:pPr algn="just" rtl="1">
              <a:lnSpc>
                <a:spcPct val="200000"/>
              </a:lnSpc>
            </a:pPr>
            <a:r>
              <a:rPr lang="fa-IR" sz="2400" b="1" dirty="0" smtClean="0">
                <a:cs typeface="B Nazanin" panose="00000400000000000000" pitchFamily="2" charset="-78"/>
              </a:rPr>
              <a:t>اما شاپرک آمد و با ساده دلی نجوا کرد: (برای اینکه روی شانه ات استراحت کنم به اینجا آمده ام و بعد دوباره پرواز می کنم اینجا آرام و ساکت است)!</a:t>
            </a:r>
          </a:p>
          <a:p>
            <a:pPr algn="just" rtl="1">
              <a:lnSpc>
                <a:spcPct val="200000"/>
              </a:lnSpc>
            </a:pPr>
            <a:r>
              <a:rPr lang="fa-IR" sz="2400" b="1" dirty="0" smtClean="0">
                <a:cs typeface="B Nazanin" panose="00000400000000000000" pitchFamily="2" charset="-78"/>
              </a:rPr>
              <a:t>صدای غرش مانندی از آدم آهنی بیرون آمد: (اسم من تروم است).</a:t>
            </a:r>
          </a:p>
        </p:txBody>
      </p:sp>
      <p:sp>
        <p:nvSpPr>
          <p:cNvPr id="3" name="Oval 2"/>
          <p:cNvSpPr/>
          <p:nvPr/>
        </p:nvSpPr>
        <p:spPr>
          <a:xfrm>
            <a:off x="9935570" y="3070746"/>
            <a:ext cx="354842" cy="36849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51928" y="2555220"/>
            <a:ext cx="3176235" cy="553998"/>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نشانه فعل اسنادی ( هستم)</a:t>
            </a:r>
            <a:endParaRPr lang="en-US" sz="2000" b="1" dirty="0">
              <a:solidFill>
                <a:srgbClr val="FF0000"/>
              </a:solidFill>
              <a:cs typeface="B Nazanin" panose="00000400000000000000" pitchFamily="2" charset="-78"/>
            </a:endParaRPr>
          </a:p>
        </p:txBody>
      </p:sp>
      <p:sp>
        <p:nvSpPr>
          <p:cNvPr id="7" name="TextBox 6"/>
          <p:cNvSpPr txBox="1"/>
          <p:nvPr/>
        </p:nvSpPr>
        <p:spPr>
          <a:xfrm>
            <a:off x="914400" y="2466380"/>
            <a:ext cx="1300174"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شبه جمله</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flipV="1">
            <a:off x="1397522" y="3439236"/>
            <a:ext cx="658363"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6332561" y="3205634"/>
            <a:ext cx="2896991"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کنایه از غمگین شدن</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a:off x="7110484" y="4178492"/>
            <a:ext cx="1960380" cy="1137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7038579" y="3948381"/>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پاکدلی</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8720919" y="4824823"/>
            <a:ext cx="132620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5980877" y="3948381"/>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زمزمه کردن</a:t>
            </a:r>
            <a:endParaRPr lang="en-US" sz="2400" b="1" dirty="0">
              <a:solidFill>
                <a:srgbClr val="FF0000"/>
              </a:solidFill>
              <a:cs typeface="B Nazanin" panose="00000400000000000000" pitchFamily="2" charset="-78"/>
            </a:endParaRPr>
          </a:p>
        </p:txBody>
      </p:sp>
      <p:cxnSp>
        <p:nvCxnSpPr>
          <p:cNvPr id="15" name="Straight Connector 14"/>
          <p:cNvCxnSpPr/>
          <p:nvPr/>
        </p:nvCxnSpPr>
        <p:spPr>
          <a:xfrm flipH="1">
            <a:off x="8202304" y="4863873"/>
            <a:ext cx="43227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2300625" y="3930142"/>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آرامش داشتن</a:t>
            </a:r>
            <a:endParaRPr lang="en-US" sz="2400" b="1" dirty="0">
              <a:solidFill>
                <a:srgbClr val="FF0000"/>
              </a:solidFill>
              <a:cs typeface="B Nazanin" panose="00000400000000000000" pitchFamily="2" charset="-78"/>
            </a:endParaRPr>
          </a:p>
        </p:txBody>
      </p:sp>
      <p:cxnSp>
        <p:nvCxnSpPr>
          <p:cNvPr id="18" name="Straight Connector 17"/>
          <p:cNvCxnSpPr/>
          <p:nvPr/>
        </p:nvCxnSpPr>
        <p:spPr>
          <a:xfrm flipH="1" flipV="1">
            <a:off x="3569935" y="4836304"/>
            <a:ext cx="1384391" cy="933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9250372" y="5418035"/>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a:t>
            </a:r>
            <a:endParaRPr lang="en-US" sz="2400" b="1" dirty="0">
              <a:solidFill>
                <a:srgbClr val="FF0000"/>
              </a:solidFill>
              <a:cs typeface="B Nazanin" panose="00000400000000000000" pitchFamily="2" charset="-78"/>
            </a:endParaRPr>
          </a:p>
        </p:txBody>
      </p:sp>
      <p:cxnSp>
        <p:nvCxnSpPr>
          <p:cNvPr id="21" name="Straight Connector 20"/>
          <p:cNvCxnSpPr/>
          <p:nvPr/>
        </p:nvCxnSpPr>
        <p:spPr>
          <a:xfrm flipH="1">
            <a:off x="11471799" y="6333527"/>
            <a:ext cx="43227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8490599" y="5439712"/>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 به</a:t>
            </a:r>
            <a:endParaRPr lang="en-US" sz="2400" b="1" dirty="0">
              <a:solidFill>
                <a:srgbClr val="FF0000"/>
              </a:solidFill>
              <a:cs typeface="B Nazanin" panose="00000400000000000000" pitchFamily="2" charset="-78"/>
            </a:endParaRPr>
          </a:p>
        </p:txBody>
      </p:sp>
      <p:cxnSp>
        <p:nvCxnSpPr>
          <p:cNvPr id="23" name="Straight Connector 22"/>
          <p:cNvCxnSpPr/>
          <p:nvPr/>
        </p:nvCxnSpPr>
        <p:spPr>
          <a:xfrm flipH="1">
            <a:off x="10712026" y="6355204"/>
            <a:ext cx="43227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7513460" y="5425601"/>
            <a:ext cx="2896991"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ادات تشبیه</a:t>
            </a:r>
            <a:endParaRPr lang="en-US" sz="2400" b="1" dirty="0">
              <a:solidFill>
                <a:srgbClr val="FF0000"/>
              </a:solidFill>
              <a:cs typeface="B Nazanin" panose="00000400000000000000" pitchFamily="2" charset="-78"/>
            </a:endParaRPr>
          </a:p>
        </p:txBody>
      </p:sp>
      <p:cxnSp>
        <p:nvCxnSpPr>
          <p:cNvPr id="25" name="Straight Connector 24"/>
          <p:cNvCxnSpPr/>
          <p:nvPr/>
        </p:nvCxnSpPr>
        <p:spPr>
          <a:xfrm flipH="1">
            <a:off x="9978177" y="6328928"/>
            <a:ext cx="432274"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958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597" y="1687747"/>
            <a:ext cx="14252811" cy="3816429"/>
          </a:xfrm>
          <a:prstGeom prst="rect">
            <a:avLst/>
          </a:prstGeom>
        </p:spPr>
        <p:txBody>
          <a:bodyPr wrap="square">
            <a:spAutoFit/>
          </a:bodyPr>
          <a:lstStyle/>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دانش های زبانی و ادبی</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نکته ی اول</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فعل مستقبل :</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فعلی است که بر انجام کاری در زمان آینده دلالت دارد</a:t>
            </a:r>
            <a:r>
              <a:rPr lang="fa-IR" sz="2800" b="1" dirty="0" smtClean="0">
                <a:latin typeface="Calibri" panose="020F0502020204030204" pitchFamily="34" charset="0"/>
                <a:ea typeface="Calibri" panose="020F0502020204030204" pitchFamily="34" charset="0"/>
                <a:cs typeface="B Nazanin" panose="00000400000000000000" pitchFamily="2" charset="-78"/>
              </a:rPr>
              <a:t>.</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2162348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0" y="2019870"/>
            <a:ext cx="11455022" cy="4414852"/>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شاپرک مودبانه گفت: (اسم تو را فراموش نکرده ام. آیا برادر یا خواهر داری؟) ولی آدم آهنی فقط توانست جواب شماره دو را بدهد:</a:t>
            </a:r>
          </a:p>
          <a:p>
            <a:pPr algn="just" rtl="1">
              <a:lnSpc>
                <a:spcPct val="200000"/>
              </a:lnSpc>
            </a:pPr>
            <a:r>
              <a:rPr lang="fa-IR" sz="2800" b="1" dirty="0" smtClean="0">
                <a:cs typeface="B Nazanin" panose="00000400000000000000" pitchFamily="2" charset="-78"/>
              </a:rPr>
              <a:t>از.... همه بیشتر... روغن را .... دوست دارم....</a:t>
            </a:r>
          </a:p>
          <a:p>
            <a:pPr algn="just" rtl="1">
              <a:lnSpc>
                <a:spcPct val="200000"/>
              </a:lnSpc>
            </a:pPr>
            <a:r>
              <a:rPr lang="fa-IR" sz="2800" b="1" dirty="0" smtClean="0">
                <a:cs typeface="B Nazanin" panose="00000400000000000000" pitchFamily="2" charset="-78"/>
              </a:rPr>
              <a:t>شاپرک در حالی که به او یادآوری می کرد گفت: (این را به من گفته بودی راستی چرا بعضی چیزها رامرتباً تکرار می کنی؟ آیا از تکرار خسته نمی شوی؟ خیلی خوب، وقت رفتن است.</a:t>
            </a:r>
          </a:p>
        </p:txBody>
      </p:sp>
      <p:sp>
        <p:nvSpPr>
          <p:cNvPr id="3" name="TextBox 2"/>
          <p:cNvSpPr txBox="1"/>
          <p:nvPr/>
        </p:nvSpPr>
        <p:spPr>
          <a:xfrm>
            <a:off x="7909245" y="1918126"/>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با ادب</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10373962" y="2821453"/>
            <a:ext cx="43227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5892167" y="4412452"/>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مرور کردن،تکرار کردن</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8056118" y="5363570"/>
            <a:ext cx="733040" cy="2593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8099031" y="5235141"/>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پی در پی</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a:off x="10262982" y="6186259"/>
            <a:ext cx="733040" cy="2593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715952" y="5235141"/>
            <a:ext cx="2896991"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شبه جمله</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flipH="1">
            <a:off x="3398293" y="6332561"/>
            <a:ext cx="1351128"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7052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1444" y="2019870"/>
            <a:ext cx="11359487"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من خیلی گرسنه ام. هنوز تکه ای برگ هم نخورده ام آن خفاش بدجنس در نزدیکی درخت بلوط من آویزان شده... تا دیدار بعد خداحافظ تروم عزیز!)</a:t>
            </a:r>
          </a:p>
          <a:p>
            <a:pPr algn="just" rtl="1">
              <a:lnSpc>
                <a:spcPct val="200000"/>
              </a:lnSpc>
            </a:pPr>
            <a:r>
              <a:rPr lang="fa-IR" sz="2800" b="1" dirty="0" smtClean="0">
                <a:cs typeface="B Nazanin" panose="00000400000000000000" pitchFamily="2" charset="-78"/>
              </a:rPr>
              <a:t>شاپرک دوباره بوسه ای بر گونه ی آدم آهنی زد و از پنجره به بیرون پرواز کرد آدم آهنی تا مدت زیادی به اوفکر می کرد. چشمش درخشنده تر از قبل شده بود. در دل آهنینش زمزمه می کرد: (او دوباره برمی گردد! او مرا دوست دارد او دوست من است او دوباره بر می گردد </a:t>
            </a:r>
          </a:p>
        </p:txBody>
      </p:sp>
      <p:sp>
        <p:nvSpPr>
          <p:cNvPr id="3" name="TextBox 2"/>
          <p:cNvSpPr txBox="1"/>
          <p:nvPr/>
        </p:nvSpPr>
        <p:spPr>
          <a:xfrm>
            <a:off x="4172549" y="2542352"/>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ای          حرف ندا </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flipV="1">
            <a:off x="5131558" y="3794078"/>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flipH="1">
            <a:off x="6100549" y="3011976"/>
            <a:ext cx="559558" cy="136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alf Frame 8"/>
          <p:cNvSpPr/>
          <p:nvPr/>
        </p:nvSpPr>
        <p:spPr>
          <a:xfrm rot="13374947">
            <a:off x="6355206" y="2941092"/>
            <a:ext cx="395785" cy="395786"/>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153122" y="2980508"/>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منادا</a:t>
            </a:r>
            <a:endParaRPr lang="en-US" sz="2400" b="1" dirty="0">
              <a:solidFill>
                <a:srgbClr val="FF0000"/>
              </a:solidFill>
              <a:cs typeface="B Nazanin" panose="00000400000000000000" pitchFamily="2" charset="-78"/>
            </a:endParaRPr>
          </a:p>
        </p:txBody>
      </p:sp>
      <p:sp>
        <p:nvSpPr>
          <p:cNvPr id="13" name="TextBox 12"/>
          <p:cNvSpPr txBox="1"/>
          <p:nvPr/>
        </p:nvSpPr>
        <p:spPr>
          <a:xfrm>
            <a:off x="4472799" y="4294006"/>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صنعت تفضیلی</a:t>
            </a:r>
            <a:endParaRPr lang="en-US" sz="2400" b="1" dirty="0">
              <a:solidFill>
                <a:srgbClr val="FF0000"/>
              </a:solidFill>
              <a:cs typeface="B Nazanin" panose="00000400000000000000" pitchFamily="2" charset="-78"/>
            </a:endParaRPr>
          </a:p>
        </p:txBody>
      </p:sp>
      <p:cxnSp>
        <p:nvCxnSpPr>
          <p:cNvPr id="14" name="Straight Connector 13"/>
          <p:cNvCxnSpPr/>
          <p:nvPr/>
        </p:nvCxnSpPr>
        <p:spPr>
          <a:xfrm flipH="1" flipV="1">
            <a:off x="5786650" y="5520033"/>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70353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9933" y="1555845"/>
            <a:ext cx="11031941" cy="530215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او مرا دوست دارد او دوست من است او دوباره برمی گردد و باز هم به راحتی روی شانه ام می نشیند. آیا می توانم یاد بگیرم به جز کلماتی که از قبل برنامه ریزی شده است، چیزی بگویم؟ اگر بتوانم اول را و تشکر می کنم و بعد به او می گویم که اولین کسی است که م با او دوست شده ام چشم نارنجی رنگش با بی صبری به پنجره خیره مانده بود.</a:t>
            </a:r>
          </a:p>
          <a:p>
            <a:pPr algn="just" rtl="1">
              <a:lnSpc>
                <a:spcPct val="200000"/>
              </a:lnSpc>
            </a:pPr>
            <a:r>
              <a:rPr lang="fa-IR" sz="2800" b="1" dirty="0" smtClean="0">
                <a:cs typeface="B Nazanin" panose="00000400000000000000" pitchFamily="2" charset="-78"/>
              </a:rPr>
              <a:t>ناگهان شاپرک برگشت ولی رفتارش عجیب بود. با شتاب خود را از پنجره به داخل، پرت کرد و به سرعت با گونه ی آدم آهنی برخورد کرد. فریاد زد:</a:t>
            </a:r>
          </a:p>
        </p:txBody>
      </p:sp>
      <p:sp>
        <p:nvSpPr>
          <p:cNvPr id="6" name="TextBox 5"/>
          <p:cNvSpPr txBox="1"/>
          <p:nvPr/>
        </p:nvSpPr>
        <p:spPr>
          <a:xfrm>
            <a:off x="1947964" y="3939163"/>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زل زدن</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flipV="1">
            <a:off x="3657600" y="5015065"/>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230854" y="4719360"/>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با عجله</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flipV="1">
            <a:off x="4940490" y="5795262"/>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88664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603" y="1581373"/>
            <a:ext cx="11755271" cy="5276627"/>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او دنبال من است! تروم او دنبال من است.</a:t>
            </a:r>
          </a:p>
          <a:p>
            <a:pPr algn="just" rtl="1">
              <a:lnSpc>
                <a:spcPct val="200000"/>
              </a:lnSpc>
            </a:pPr>
            <a:r>
              <a:rPr lang="fa-IR" sz="2800" b="1" dirty="0" smtClean="0">
                <a:cs typeface="B Nazanin" panose="00000400000000000000" pitchFamily="2" charset="-78"/>
              </a:rPr>
              <a:t>سایه ی سیاهی نزدیک پنجره بود؛ برقی زد و چند لحظه بعد خفاش وارد سالن نمایشگاه شد.بال بالی در حالی که خود را به گونه ی آدم آهنی چسپانده بود، با التماس گفت:</a:t>
            </a:r>
          </a:p>
          <a:p>
            <a:pPr algn="just" rtl="1">
              <a:lnSpc>
                <a:spcPct val="200000"/>
              </a:lnSpc>
            </a:pPr>
            <a:r>
              <a:rPr lang="fa-IR" sz="2800" b="1" dirty="0" smtClean="0">
                <a:cs typeface="B Nazanin" panose="00000400000000000000" pitchFamily="2" charset="-78"/>
              </a:rPr>
              <a:t>نگذار مرا بخورد! او را بزن.</a:t>
            </a:r>
          </a:p>
          <a:p>
            <a:pPr algn="just" rtl="1">
              <a:lnSpc>
                <a:spcPct val="200000"/>
              </a:lnSpc>
            </a:pPr>
            <a:r>
              <a:rPr lang="fa-IR" sz="2800" b="1" dirty="0" smtClean="0">
                <a:cs typeface="B Nazanin" panose="00000400000000000000" pitchFamily="2" charset="-78"/>
              </a:rPr>
              <a:t>آدم آهنی، با شجاعت، بادی در گلو انداخت و می خواست بگوید: (نترس من قوی ترین دستگاه در این نمایشگاه هستم و نمی گذارم کسی به تو آسیب برساند)</a:t>
            </a:r>
          </a:p>
        </p:txBody>
      </p:sp>
      <p:sp>
        <p:nvSpPr>
          <p:cNvPr id="3" name="TextBox 2"/>
          <p:cNvSpPr txBox="1"/>
          <p:nvPr/>
        </p:nvSpPr>
        <p:spPr>
          <a:xfrm>
            <a:off x="2548464" y="2970173"/>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خواهش و درخواست</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flipV="1">
            <a:off x="3862315" y="4196200"/>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6385759" y="4787119"/>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کنایه از مغرور بودن</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flipV="1">
            <a:off x="7645019" y="5822559"/>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831353" y="5699814"/>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صدمه</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flipV="1">
            <a:off x="5445455" y="6612510"/>
            <a:ext cx="1282890"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09748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251" y="1881624"/>
            <a:ext cx="11755271"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ولی به جای این جمله گفت: اسم من تروم است.</a:t>
            </a:r>
          </a:p>
          <a:p>
            <a:pPr algn="just" rtl="1">
              <a:lnSpc>
                <a:spcPct val="200000"/>
              </a:lnSpc>
            </a:pPr>
            <a:r>
              <a:rPr lang="fa-IR" sz="2800" b="1" dirty="0" smtClean="0">
                <a:cs typeface="B Nazanin" panose="00000400000000000000" pitchFamily="2" charset="-78"/>
              </a:rPr>
              <a:t>خفاش چرخی به دور آدم آهنی زد و شاپرک را دید که با او حرف می زند شاپرک باز با التماس به آدم آهنی گفت: مراقب من باش، تروم عزیز!</a:t>
            </a:r>
          </a:p>
          <a:p>
            <a:pPr algn="just" rtl="1">
              <a:lnSpc>
                <a:spcPct val="200000"/>
              </a:lnSpc>
            </a:pPr>
            <a:r>
              <a:rPr lang="fa-IR" sz="2800" b="1" dirty="0" smtClean="0">
                <a:cs typeface="B Nazanin" panose="00000400000000000000" pitchFamily="2" charset="-78"/>
              </a:rPr>
              <a:t>آدم آهنی می خواست با صدای بلندی به خفاش بگوید که از اینجا بیرون برو ولی دوباره جمله ای را گفت که از قبل برنامه ریزی شده بود:</a:t>
            </a:r>
          </a:p>
        </p:txBody>
      </p:sp>
      <p:sp>
        <p:nvSpPr>
          <p:cNvPr id="3" name="TextBox 2"/>
          <p:cNvSpPr txBox="1"/>
          <p:nvPr/>
        </p:nvSpPr>
        <p:spPr>
          <a:xfrm>
            <a:off x="-382137" y="2601772"/>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قید تکرار </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1787857" y="3603009"/>
            <a:ext cx="504968" cy="1364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7126406" y="3422912"/>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مواظب</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9296400" y="4424149"/>
            <a:ext cx="504968" cy="1364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5754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251" y="1881624"/>
            <a:ext cx="11755271"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از... همه بیشتر... روغن را...دوست دارم.</a:t>
            </a:r>
          </a:p>
          <a:p>
            <a:pPr algn="just" rtl="1">
              <a:lnSpc>
                <a:spcPct val="200000"/>
              </a:lnSpc>
            </a:pPr>
            <a:r>
              <a:rPr lang="fa-IR" sz="2800" b="1" dirty="0" smtClean="0">
                <a:cs typeface="B Nazanin" panose="00000400000000000000" pitchFamily="2" charset="-78"/>
              </a:rPr>
              <a:t>خفاش دندان هایش را به شکم شاپرک فرو برد، ولی نتوانست او راببلعد زیرا شاپرک روی پای آدم آهنی افتاد شاپرک با ناله گفت: (ولی بالم) خفاش چندین بار دور آدم آهنی چرخید ولی نتوانست بال بالی را پیدا کند واز پنجره بیرون رفت. شاپرک گفت: بالم پاره شده وای تروم چرا از من مراقبت نکردی؟</a:t>
            </a:r>
          </a:p>
        </p:txBody>
      </p:sp>
      <p:sp>
        <p:nvSpPr>
          <p:cNvPr id="3" name="TextBox 2"/>
          <p:cNvSpPr txBox="1"/>
          <p:nvPr/>
        </p:nvSpPr>
        <p:spPr>
          <a:xfrm>
            <a:off x="1396621" y="2542618"/>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قورت دادن </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3566615" y="3534770"/>
            <a:ext cx="726997" cy="2273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8877869" y="5083376"/>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مواظبت</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11047863" y="6075528"/>
            <a:ext cx="726997" cy="22733"/>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950546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251" y="1881624"/>
            <a:ext cx="11755271"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آدم آهنی بلافاصله جواب داد:</a:t>
            </a:r>
          </a:p>
          <a:p>
            <a:pPr algn="just" rtl="1">
              <a:lnSpc>
                <a:spcPct val="200000"/>
              </a:lnSpc>
            </a:pPr>
            <a:r>
              <a:rPr lang="fa-IR" sz="2800" b="1" dirty="0" smtClean="0">
                <a:cs typeface="B Nazanin" panose="00000400000000000000" pitchFamily="2" charset="-78"/>
              </a:rPr>
              <a:t>من.....باید.....هر کاری را.....که برایش.....طراحی و برنامه ریزی.....شده ام....انجام دهم.</a:t>
            </a:r>
          </a:p>
          <a:p>
            <a:pPr algn="just" rtl="1">
              <a:lnSpc>
                <a:spcPct val="200000"/>
              </a:lnSpc>
            </a:pPr>
            <a:r>
              <a:rPr lang="fa-IR" sz="2800" b="1" dirty="0" smtClean="0">
                <a:cs typeface="B Nazanin" panose="00000400000000000000" pitchFamily="2" charset="-78"/>
              </a:rPr>
              <a:t>از جوابی که داده بود به شدت ناراحت شد وبدنش می لرزید ولی نمی توانست چیز دیگری بگوید.</a:t>
            </a:r>
          </a:p>
          <a:p>
            <a:pPr algn="just" rtl="1">
              <a:lnSpc>
                <a:spcPct val="200000"/>
              </a:lnSpc>
            </a:pPr>
            <a:r>
              <a:rPr lang="fa-IR" sz="2800" b="1" dirty="0" smtClean="0">
                <a:cs typeface="B Nazanin" panose="00000400000000000000" pitchFamily="2" charset="-78"/>
              </a:rPr>
              <a:t>بال بالی روی زمین می لرزید و بال بال می زد سعی می کرد پرواز کند ولی فقط مثل فرفره به دور خود می چرخید با ناله گفت:</a:t>
            </a:r>
          </a:p>
        </p:txBody>
      </p:sp>
      <p:sp>
        <p:nvSpPr>
          <p:cNvPr id="3" name="TextBox 2"/>
          <p:cNvSpPr txBox="1"/>
          <p:nvPr/>
        </p:nvSpPr>
        <p:spPr>
          <a:xfrm>
            <a:off x="9014347" y="4360045"/>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a:t>
            </a:r>
            <a:endParaRPr lang="en-US" sz="2400" b="1" dirty="0">
              <a:solidFill>
                <a:srgbClr val="FF0000"/>
              </a:solidFill>
              <a:cs typeface="B Nazanin" panose="00000400000000000000" pitchFamily="2" charset="-78"/>
            </a:endParaRPr>
          </a:p>
        </p:txBody>
      </p:sp>
      <p:cxnSp>
        <p:nvCxnSpPr>
          <p:cNvPr id="4" name="Straight Connector 3"/>
          <p:cNvCxnSpPr/>
          <p:nvPr/>
        </p:nvCxnSpPr>
        <p:spPr>
          <a:xfrm rot="10800000">
            <a:off x="11191876" y="5324476"/>
            <a:ext cx="714375" cy="952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18280" y="4175892"/>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ادات تشبیه</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rot="10800000">
            <a:off x="2133600" y="5295901"/>
            <a:ext cx="705644" cy="1083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409433" y="4389615"/>
            <a:ext cx="1520842" cy="646331"/>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 به</a:t>
            </a:r>
            <a:endParaRPr lang="en-US" sz="2400" b="1" dirty="0">
              <a:solidFill>
                <a:srgbClr val="FF0000"/>
              </a:solidFill>
              <a:cs typeface="B Nazanin" panose="00000400000000000000" pitchFamily="2" charset="-78"/>
            </a:endParaRPr>
          </a:p>
        </p:txBody>
      </p:sp>
      <p:cxnSp>
        <p:nvCxnSpPr>
          <p:cNvPr id="13" name="Straight Connector 12"/>
          <p:cNvCxnSpPr/>
          <p:nvPr/>
        </p:nvCxnSpPr>
        <p:spPr>
          <a:xfrm rot="10800000">
            <a:off x="1171576" y="5324476"/>
            <a:ext cx="758701" cy="498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H="1" flipV="1">
            <a:off x="9880979" y="6114197"/>
            <a:ext cx="2030359" cy="3640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9375316" y="5098232"/>
            <a:ext cx="1520842"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وجه مشبه</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221880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251" y="1595021"/>
            <a:ext cx="11755271" cy="5262979"/>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تو دوست من بودی؛ چرا به من کمک نکردی؟ کاش می فهمیدی چه آسیبی به من رسیده در همین موقع دوباره آدم آهنی با صدای غژ غژ مانندی گفت:</a:t>
            </a:r>
          </a:p>
          <a:p>
            <a:pPr algn="just" rtl="1">
              <a:lnSpc>
                <a:spcPct val="200000"/>
              </a:lnSpc>
            </a:pPr>
            <a:r>
              <a:rPr lang="fa-IR" sz="2800" b="1" dirty="0" smtClean="0">
                <a:cs typeface="B Nazanin" panose="00000400000000000000" pitchFamily="2" charset="-78"/>
              </a:rPr>
              <a:t>من بیشتر از همه از روغن خوشم می آید من بستنی با مربای زردآلو را دوست ندارم شاپرک نفس نفس زنان و بریده بریده در حالی که باورش نمی شد گفت:</a:t>
            </a:r>
          </a:p>
          <a:p>
            <a:pPr algn="just" rtl="1">
              <a:lnSpc>
                <a:spcPct val="200000"/>
              </a:lnSpc>
            </a:pPr>
            <a:r>
              <a:rPr lang="fa-IR" sz="2800" b="1" dirty="0" smtClean="0">
                <a:cs typeface="B Nazanin" panose="00000400000000000000" pitchFamily="2" charset="-78"/>
              </a:rPr>
              <a:t>چه می گویی؟ تو دوست من هستی واصلا برای من ناراحت نیستی؟ چقدر... بی احساس ... و خشن..هستی!</a:t>
            </a:r>
          </a:p>
        </p:txBody>
      </p:sp>
      <p:sp>
        <p:nvSpPr>
          <p:cNvPr id="6" name="TextBox 5"/>
          <p:cNvSpPr txBox="1"/>
          <p:nvPr/>
        </p:nvSpPr>
        <p:spPr>
          <a:xfrm>
            <a:off x="429905" y="1466720"/>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صدمه</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2599899" y="2458872"/>
            <a:ext cx="726997" cy="2273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8795983" y="3926428"/>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قید حالت</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a:off x="429905" y="4057935"/>
            <a:ext cx="726997" cy="2273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flipH="1" flipV="1">
            <a:off x="10781731" y="4995081"/>
            <a:ext cx="1159178" cy="682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7528762" y="4037510"/>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قید حالت</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flipV="1">
            <a:off x="9266575" y="5001906"/>
            <a:ext cx="1159178" cy="682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0660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308" y="2031749"/>
            <a:ext cx="11755271"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بال بالی که دیگر نمی توانست بچرخد و حرکت کند یک بار دیگر بالش را بالا برد وخیلی آهسته پایین آورد ودیگر حرکتی نکرد و به آرامی گفت (خدا نگهدارت تروم عزیز) و بعد نفس آخر را کشید .</a:t>
            </a:r>
          </a:p>
          <a:p>
            <a:pPr algn="just" rtl="1">
              <a:lnSpc>
                <a:spcPct val="200000"/>
              </a:lnSpc>
            </a:pPr>
            <a:r>
              <a:rPr lang="fa-IR" sz="2800" b="1" dirty="0" smtClean="0">
                <a:cs typeface="B Nazanin" panose="00000400000000000000" pitchFamily="2" charset="-78"/>
              </a:rPr>
              <a:t>آدم آهنی با صدای غرش مانندی گفت:</a:t>
            </a:r>
          </a:p>
          <a:p>
            <a:pPr algn="just" rtl="1">
              <a:lnSpc>
                <a:spcPct val="200000"/>
              </a:lnSpc>
            </a:pPr>
            <a:r>
              <a:rPr lang="fa-IR" sz="2800" b="1" dirty="0" smtClean="0">
                <a:cs typeface="B Nazanin" panose="00000400000000000000" pitchFamily="2" charset="-78"/>
              </a:rPr>
              <a:t>من برای شما آرزوی سلامتی و شادی دارم!</a:t>
            </a:r>
          </a:p>
        </p:txBody>
      </p:sp>
      <p:sp>
        <p:nvSpPr>
          <p:cNvPr id="2" name="Oval 1"/>
          <p:cNvSpPr/>
          <p:nvPr/>
        </p:nvSpPr>
        <p:spPr>
          <a:xfrm>
            <a:off x="4080681" y="3289110"/>
            <a:ext cx="450376" cy="3411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0420" y="2615483"/>
            <a:ext cx="6337363" cy="646331"/>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ضمیر متصل دوم شخص  مفرد در نقشمضاف الیه</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110984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9" y="1596788"/>
            <a:ext cx="11536908" cy="5261212"/>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و پاهایش را محکم به زمین کوبید، آن چنان که زمین لرزید و بعد سکوت مرگ باری بر سالن نمایشگا حاکم شد شاپرک روی پای آدم آهنی بدون حرکت دراز کشیده بود کم کم هوا روشن می شد درها باز شدند و دوباره بازدیدکنندگان کنجکاو به سالن آمدند و باز دور او حلقه زدند.</a:t>
            </a:r>
          </a:p>
          <a:p>
            <a:pPr algn="just" rtl="1">
              <a:lnSpc>
                <a:spcPct val="200000"/>
              </a:lnSpc>
            </a:pPr>
            <a:r>
              <a:rPr lang="fa-IR" sz="2800" b="1" dirty="0" smtClean="0">
                <a:cs typeface="B Nazanin" panose="00000400000000000000" pitchFamily="2" charset="-78"/>
              </a:rPr>
              <a:t>اسم تو چیست؟ این سوال شماره یک بود... آدم آهنی فکری کرد وقلبش از ناراحتی فشرده شده؛ گفت:شاپرک... مرا تروم...عزیز...صدا کرد... هیچ کس... تا به حال مرا .... به این نام.... صدا نکرده بود...</a:t>
            </a:r>
          </a:p>
        </p:txBody>
      </p:sp>
      <p:sp>
        <p:nvSpPr>
          <p:cNvPr id="3" name="TextBox 2"/>
          <p:cNvSpPr txBox="1"/>
          <p:nvPr/>
        </p:nvSpPr>
        <p:spPr>
          <a:xfrm>
            <a:off x="266133" y="3052972"/>
            <a:ext cx="2896991"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جمع شوند</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846161" y="4128451"/>
            <a:ext cx="2564898" cy="2046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98116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12" y="2624924"/>
            <a:ext cx="11400430" cy="3836948"/>
          </a:xfrm>
          <a:prstGeom prst="rect">
            <a:avLst/>
          </a:prstGeom>
        </p:spPr>
        <p:txBody>
          <a:bodyPr wrap="square">
            <a:spAutoFit/>
          </a:bodyPr>
          <a:lstStyle/>
          <a:p>
            <a:pPr algn="r">
              <a:lnSpc>
                <a:spcPct val="150000"/>
              </a:lnSpc>
              <a:spcAft>
                <a:spcPts val="1000"/>
              </a:spcAft>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 + شناسه +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بن فعل ماضی</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50000"/>
              </a:lnSpc>
              <a:spcAft>
                <a:spcPts val="1000"/>
              </a:spcAft>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 + ـَ م +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م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یم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ی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ید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د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ند </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رفت</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92014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9" y="1596788"/>
            <a:ext cx="11536908" cy="5262979"/>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او هیچ پاسخ درستی به هیچ یک از سوالات برنامه ریزی شده نداد.</a:t>
            </a:r>
          </a:p>
          <a:p>
            <a:pPr algn="just" rtl="1">
              <a:lnSpc>
                <a:spcPct val="200000"/>
              </a:lnSpc>
            </a:pPr>
            <a:r>
              <a:rPr lang="fa-IR" sz="2800" b="1" dirty="0" smtClean="0">
                <a:cs typeface="B Nazanin" panose="00000400000000000000" pitchFamily="2" charset="-78"/>
              </a:rPr>
              <a:t>دیگر بازوانش را بلند نکرد و پایش را هم بر زمین نکوبید حتی دیگر با چشم نارنجی رنگش چشمک هم نزد.</a:t>
            </a:r>
          </a:p>
          <a:p>
            <a:pPr algn="just" rtl="1">
              <a:lnSpc>
                <a:spcPct val="200000"/>
              </a:lnSpc>
            </a:pPr>
            <a:r>
              <a:rPr lang="fa-IR" sz="2800" b="1" dirty="0" smtClean="0">
                <a:cs typeface="B Nazanin" panose="00000400000000000000" pitchFamily="2" charset="-78"/>
              </a:rPr>
              <a:t>او هیچ پاسخ درستی به هیچ یک از سوالات برنامه ریزی شده نداد.</a:t>
            </a:r>
          </a:p>
          <a:p>
            <a:pPr algn="just" rtl="1">
              <a:lnSpc>
                <a:spcPct val="200000"/>
              </a:lnSpc>
            </a:pPr>
            <a:r>
              <a:rPr lang="fa-IR" sz="2800" b="1" dirty="0" smtClean="0">
                <a:cs typeface="B Nazanin" panose="00000400000000000000" pitchFamily="2" charset="-78"/>
              </a:rPr>
              <a:t>دیگر بازوانش را بلند نکرد و پایش را هم بر زمین نکوبید حتی دیگر با چشم نارنجی رنگش چشمک هم نزد.</a:t>
            </a:r>
          </a:p>
        </p:txBody>
      </p:sp>
    </p:spTree>
    <p:extLst>
      <p:ext uri="{BB962C8B-B14F-4D97-AF65-F5344CB8AC3E}">
        <p14:creationId xmlns:p14="http://schemas.microsoft.com/office/powerpoint/2010/main" xmlns="" val="426775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546" y="1651380"/>
            <a:ext cx="11700681" cy="5303922"/>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ملافه ی بزرگ و سفیدی آوردند و آدم آهنی را با آن پوشاندند . روی ملافه نوشته شده بود: (خراب است).</a:t>
            </a:r>
          </a:p>
          <a:p>
            <a:pPr algn="just" rtl="1">
              <a:lnSpc>
                <a:spcPct val="200000"/>
              </a:lnSpc>
            </a:pPr>
            <a:r>
              <a:rPr lang="fa-IR" sz="2800" b="1" dirty="0" smtClean="0">
                <a:cs typeface="B Nazanin" panose="00000400000000000000" pitchFamily="2" charset="-78"/>
              </a:rPr>
              <a:t>زیرا آن ملافه ی سفید که درست مثل کفن بود آدم آهنی ساکت بود ولی شب وقتی باد از بیرون به داخل سالن نمایشگاه می وزید و با خود رایحه ی گل های درخت بلوط و صدای خش خش برگ هایش را می آورد صدای شکسته و آهسته ای از زیر ملافه ی سفید می آمد به نظر می رسید که کسی چیزی یاد می گیرد و دایم می گوید: (بال بالی.... بلوط.... به او آسیب رسید).</a:t>
            </a:r>
          </a:p>
        </p:txBody>
      </p:sp>
      <p:sp>
        <p:nvSpPr>
          <p:cNvPr id="3" name="TextBox 2"/>
          <p:cNvSpPr txBox="1"/>
          <p:nvPr/>
        </p:nvSpPr>
        <p:spPr>
          <a:xfrm>
            <a:off x="9376012" y="3107563"/>
            <a:ext cx="1266086" cy="646331"/>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flipV="1">
            <a:off x="9376012" y="4162567"/>
            <a:ext cx="1514021" cy="2047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flipH="1">
            <a:off x="7397088" y="4303341"/>
            <a:ext cx="58685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6893259" y="3000656"/>
            <a:ext cx="1649104" cy="646331"/>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ادات تشبیه</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6810236" y="4183042"/>
            <a:ext cx="58685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5788930" y="3222647"/>
            <a:ext cx="1649104" cy="600164"/>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مشبه به</a:t>
            </a:r>
            <a:endParaRPr lang="en-US" sz="2400" b="1" dirty="0">
              <a:solidFill>
                <a:srgbClr val="FF0000"/>
              </a:solidFill>
              <a:cs typeface="B Nazanin" panose="00000400000000000000" pitchFamily="2" charset="-78"/>
            </a:endParaRPr>
          </a:p>
        </p:txBody>
      </p:sp>
      <p:cxnSp>
        <p:nvCxnSpPr>
          <p:cNvPr id="14" name="Straight Connector 13"/>
          <p:cNvCxnSpPr/>
          <p:nvPr/>
        </p:nvCxnSpPr>
        <p:spPr>
          <a:xfrm flipH="1">
            <a:off x="6223384" y="5088974"/>
            <a:ext cx="58685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4642515" y="3989677"/>
            <a:ext cx="2292830" cy="646331"/>
          </a:xfrm>
          <a:prstGeom prst="rect">
            <a:avLst/>
          </a:prstGeom>
          <a:noFill/>
          <a:ln>
            <a:solidFill>
              <a:schemeClr val="bg1"/>
            </a:solidFill>
          </a:ln>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بوی خوب ،عطر</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307855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64" t="17490" r="9582" b="25793"/>
          <a:stretch/>
        </p:blipFill>
        <p:spPr>
          <a:xfrm>
            <a:off x="1583141" y="2320120"/>
            <a:ext cx="10194877" cy="4148919"/>
          </a:xfrm>
          <a:prstGeom prst="rect">
            <a:avLst/>
          </a:prstGeom>
        </p:spPr>
      </p:pic>
    </p:spTree>
    <p:extLst>
      <p:ext uri="{BB962C8B-B14F-4D97-AF65-F5344CB8AC3E}">
        <p14:creationId xmlns:p14="http://schemas.microsoft.com/office/powerpoint/2010/main" xmlns="" val="280274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749" t="18338" r="15875" b="26165"/>
          <a:stretch/>
        </p:blipFill>
        <p:spPr>
          <a:xfrm>
            <a:off x="627796" y="1937981"/>
            <a:ext cx="8215953" cy="4467807"/>
          </a:xfrm>
          <a:prstGeom prst="rect">
            <a:avLst/>
          </a:prstGeom>
        </p:spPr>
      </p:pic>
    </p:spTree>
    <p:extLst>
      <p:ext uri="{BB962C8B-B14F-4D97-AF65-F5344CB8AC3E}">
        <p14:creationId xmlns:p14="http://schemas.microsoft.com/office/powerpoint/2010/main" xmlns="" val="133380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465" y="2263678"/>
            <a:ext cx="3124202" cy="2308324"/>
          </a:xfrm>
          <a:prstGeom prst="rect">
            <a:avLst/>
          </a:prstGeom>
          <a:noFill/>
          <a:ln>
            <a:solidFill>
              <a:schemeClr val="bg1"/>
            </a:solidFill>
          </a:ln>
        </p:spPr>
        <p:txBody>
          <a:bodyPr wrap="square" rtlCol="0">
            <a:spAutoFit/>
          </a:bodyPr>
          <a:lstStyle/>
          <a:p>
            <a:pPr algn="just" rtl="1">
              <a:lnSpc>
                <a:spcPct val="150000"/>
              </a:lnSpc>
            </a:pPr>
            <a:r>
              <a:rPr lang="fa-IR" sz="9600" b="1" dirty="0" smtClean="0">
                <a:solidFill>
                  <a:srgbClr val="FF0000"/>
                </a:solidFill>
                <a:cs typeface="B Nazanin" panose="00000400000000000000" pitchFamily="2" charset="-78"/>
              </a:rPr>
              <a:t>پایان</a:t>
            </a:r>
            <a:endParaRPr lang="en-US" sz="96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xmlns="" val="25886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534" y="2029666"/>
            <a:ext cx="10740788" cy="3580467"/>
          </a:xfrm>
          <a:prstGeom prst="rect">
            <a:avLst/>
          </a:prstGeom>
        </p:spPr>
        <p:txBody>
          <a:bodyPr wrap="square">
            <a:spAutoFit/>
          </a:bodyPr>
          <a:lstStyle/>
          <a:p>
            <a:pPr algn="r">
              <a:lnSpc>
                <a:spcPct val="250000"/>
              </a:lnSpc>
              <a:spcAft>
                <a:spcPts val="1000"/>
              </a:spcAft>
            </a:pPr>
            <a:r>
              <a:rPr lang="fa-IR" sz="28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2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1 ـ در فعل مستقبل بن فعل ماضی ثابت و فعل کمکی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«خواه»</a:t>
            </a:r>
            <a:r>
              <a:rPr lang="fa-IR" sz="2800" b="1" dirty="0">
                <a:latin typeface="Calibri" panose="020F0502020204030204" pitchFamily="34" charset="0"/>
                <a:ea typeface="Calibri" panose="020F0502020204030204" pitchFamily="34" charset="0"/>
                <a:cs typeface="B Nazanin" panose="00000400000000000000" pitchFamily="2" charset="-78"/>
              </a:rPr>
              <a:t> شناسه می پذیرد.</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250000"/>
              </a:lnSpc>
            </a:pPr>
            <a:r>
              <a:rPr lang="fa-IR" sz="2800" b="1" dirty="0">
                <a:latin typeface="Calibri" panose="020F0502020204030204" pitchFamily="34" charset="0"/>
                <a:ea typeface="Calibri" panose="020F0502020204030204" pitchFamily="34" charset="0"/>
                <a:cs typeface="B Nazanin" panose="00000400000000000000" pitchFamily="2" charset="-78"/>
              </a:rPr>
              <a:t>2 ـ شناسه در فعل مستقبل در وسط فعل قرار می گیرد .</a:t>
            </a:r>
            <a:endParaRPr lang="en-US" sz="2800" b="1" dirty="0">
              <a:cs typeface="B Nazanin" panose="00000400000000000000" pitchFamily="2" charset="-78"/>
            </a:endParaRPr>
          </a:p>
        </p:txBody>
      </p:sp>
    </p:spTree>
    <p:extLst>
      <p:ext uri="{BB962C8B-B14F-4D97-AF65-F5344CB8AC3E}">
        <p14:creationId xmlns:p14="http://schemas.microsoft.com/office/powerpoint/2010/main" xmlns="" val="2038873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2106293"/>
            <a:ext cx="11532358" cy="4616648"/>
          </a:xfrm>
          <a:prstGeom prst="rect">
            <a:avLst/>
          </a:prstGeom>
        </p:spPr>
        <p:txBody>
          <a:bodyPr wrap="square">
            <a:spAutoFit/>
          </a:bodyPr>
          <a:lstStyle/>
          <a:p>
            <a:pPr algn="justLow" rtl="1">
              <a:lnSpc>
                <a:spcPct val="150000"/>
              </a:lnSpc>
            </a:pPr>
            <a:r>
              <a:rPr lang="fa-IR" sz="2800" b="1" dirty="0">
                <a:solidFill>
                  <a:srgbClr val="000000"/>
                </a:solidFill>
                <a:latin typeface="AmuzehNewNormalPS"/>
                <a:cs typeface="B Nazanin" panose="00000400000000000000" pitchFamily="2" charset="-78"/>
              </a:rPr>
              <a:t>در داستانی که خواندیم، شخصیت های اصلی، آدم آهنی و شاپرک بودند. آیا مقصود </a:t>
            </a:r>
            <a:r>
              <a:rPr lang="fa-IR" sz="2800" b="1" dirty="0" smtClean="0">
                <a:solidFill>
                  <a:srgbClr val="000000"/>
                </a:solidFill>
                <a:latin typeface="AmuzehNewNormalPS"/>
                <a:cs typeface="B Nazanin" panose="00000400000000000000" pitchFamily="2" charset="-78"/>
              </a:rPr>
              <a:t>نویسنده ی داستان </a:t>
            </a:r>
            <a:r>
              <a:rPr lang="fa-IR" sz="2800" b="1" dirty="0">
                <a:solidFill>
                  <a:srgbClr val="000000"/>
                </a:solidFill>
                <a:latin typeface="AmuzehNewNormalPS"/>
                <a:cs typeface="B Nazanin" panose="00000400000000000000" pitchFamily="2" charset="-78"/>
              </a:rPr>
              <a:t>از آدم آهنی فقط همان آدم آهنی نمایشگاه بوده و مقصود از شاپرک همان شاپرکی که بر درخت</a:t>
            </a:r>
          </a:p>
          <a:p>
            <a:pPr algn="justLow" rtl="1">
              <a:lnSpc>
                <a:spcPct val="150000"/>
              </a:lnSpc>
            </a:pPr>
            <a:r>
              <a:rPr lang="fa-IR" sz="2800" b="1" dirty="0">
                <a:solidFill>
                  <a:srgbClr val="000000"/>
                </a:solidFill>
                <a:latin typeface="AmuzehNewNormalPS"/>
                <a:cs typeface="B Nazanin" panose="00000400000000000000" pitchFamily="2" charset="-78"/>
              </a:rPr>
              <a:t>بلوط لانه داشته است؟</a:t>
            </a:r>
          </a:p>
          <a:p>
            <a:pPr algn="justLow" rtl="1">
              <a:lnSpc>
                <a:spcPct val="150000"/>
              </a:lnSpc>
            </a:pPr>
            <a:r>
              <a:rPr lang="fa-IR" sz="2800" b="1" dirty="0">
                <a:solidFill>
                  <a:srgbClr val="000000"/>
                </a:solidFill>
                <a:latin typeface="AmuzehNewNormalPS"/>
                <a:cs typeface="B Nazanin" panose="00000400000000000000" pitchFamily="2" charset="-78"/>
              </a:rPr>
              <a:t>در داستان، دریافتید که آدم آهنی، ابتدا احساس نداشت. تنها همان چیزهایی را می گفت که </a:t>
            </a:r>
            <a:r>
              <a:rPr lang="fa-IR" sz="2800" b="1" dirty="0" smtClean="0">
                <a:solidFill>
                  <a:srgbClr val="000000"/>
                </a:solidFill>
                <a:latin typeface="AmuzehNewNormalPS"/>
                <a:cs typeface="B Nazanin" panose="00000400000000000000" pitchFamily="2" charset="-78"/>
              </a:rPr>
              <a:t>ازقبل </a:t>
            </a:r>
            <a:r>
              <a:rPr lang="fa-IR" sz="2800" b="1" dirty="0">
                <a:solidFill>
                  <a:srgbClr val="000000"/>
                </a:solidFill>
                <a:latin typeface="AmuzehNewNormalPS"/>
                <a:cs typeface="B Nazanin" panose="00000400000000000000" pitchFamily="2" charset="-78"/>
              </a:rPr>
              <a:t>برای او برنامه ریزی شده بود. مشابه آدم آهنی، آدم هایی را می شناسیم که احساس و عاطفه </a:t>
            </a:r>
            <a:r>
              <a:rPr lang="fa-IR" sz="2800" b="1" dirty="0" smtClean="0">
                <a:solidFill>
                  <a:srgbClr val="000000"/>
                </a:solidFill>
                <a:latin typeface="AmuzehNewNormalPS"/>
                <a:cs typeface="B Nazanin" panose="00000400000000000000" pitchFamily="2" charset="-78"/>
              </a:rPr>
              <a:t>ندارند و </a:t>
            </a:r>
            <a:r>
              <a:rPr lang="fa-IR" sz="2800" b="1" dirty="0">
                <a:solidFill>
                  <a:srgbClr val="000000"/>
                </a:solidFill>
                <a:latin typeface="AmuzehNewNormalPS"/>
                <a:cs typeface="B Nazanin" panose="00000400000000000000" pitchFamily="2" charset="-78"/>
              </a:rPr>
              <a:t>مثل آدم آهنی رفتار می کنند</a:t>
            </a:r>
            <a:r>
              <a:rPr lang="fa-IR" sz="2800" b="1" dirty="0" smtClean="0">
                <a:solidFill>
                  <a:srgbClr val="000000"/>
                </a:solidFill>
                <a:latin typeface="AmuzehNewNormalPS"/>
                <a:cs typeface="B Nazanin" panose="00000400000000000000" pitchFamily="2" charset="-78"/>
              </a:rPr>
              <a:t>.</a:t>
            </a:r>
            <a:endParaRPr lang="fa-IR" sz="2800" b="1" dirty="0">
              <a:solidFill>
                <a:srgbClr val="000000"/>
              </a:solidFill>
              <a:latin typeface="AmuzehNewNormalPS"/>
              <a:cs typeface="B Nazanin" panose="00000400000000000000" pitchFamily="2" charset="-78"/>
            </a:endParaRPr>
          </a:p>
        </p:txBody>
      </p:sp>
      <p:sp>
        <p:nvSpPr>
          <p:cNvPr id="3" name="TextBox 2"/>
          <p:cNvSpPr txBox="1"/>
          <p:nvPr/>
        </p:nvSpPr>
        <p:spPr>
          <a:xfrm>
            <a:off x="5210175" y="1066800"/>
            <a:ext cx="4000500" cy="584775"/>
          </a:xfrm>
          <a:prstGeom prst="rect">
            <a:avLst/>
          </a:prstGeom>
          <a:noFill/>
        </p:spPr>
        <p:txBody>
          <a:bodyPr wrap="square" rtlCol="0">
            <a:spAutoFit/>
          </a:bodyPr>
          <a:lstStyle/>
          <a:p>
            <a:r>
              <a:rPr lang="fa-IR" sz="3200" b="1" dirty="0" smtClean="0">
                <a:solidFill>
                  <a:srgbClr val="FF0000"/>
                </a:solidFill>
                <a:cs typeface="B Nazanin" pitchFamily="2" charset="-78"/>
              </a:rPr>
              <a:t>نکته دوم</a:t>
            </a:r>
            <a:endParaRPr lang="en-US" sz="3200" b="1" dirty="0">
              <a:solidFill>
                <a:srgbClr val="FF0000"/>
              </a:solidFill>
              <a:cs typeface="B Nazanin" pitchFamily="2" charset="-78"/>
            </a:endParaRPr>
          </a:p>
        </p:txBody>
      </p:sp>
    </p:spTree>
    <p:extLst>
      <p:ext uri="{BB962C8B-B14F-4D97-AF65-F5344CB8AC3E}">
        <p14:creationId xmlns:p14="http://schemas.microsoft.com/office/powerpoint/2010/main" xmlns="" val="2316443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357" y="2452291"/>
            <a:ext cx="11668835" cy="3270126"/>
          </a:xfrm>
          <a:prstGeom prst="rect">
            <a:avLst/>
          </a:prstGeom>
        </p:spPr>
        <p:txBody>
          <a:bodyPr wrap="square">
            <a:spAutoFit/>
          </a:bodyPr>
          <a:lstStyle/>
          <a:p>
            <a:pPr algn="justLow" rtl="1">
              <a:lnSpc>
                <a:spcPct val="150000"/>
              </a:lnSpc>
            </a:pPr>
            <a:r>
              <a:rPr lang="fa-IR" sz="2800" b="1" dirty="0">
                <a:solidFill>
                  <a:srgbClr val="000000"/>
                </a:solidFill>
                <a:latin typeface="AmuzehNewNormalPS"/>
                <a:cs typeface="B Nazanin" panose="00000400000000000000" pitchFamily="2" charset="-78"/>
              </a:rPr>
              <a:t>در همین داستان، شاپرک، مهربان است و با عاطفه، آدم آهنی را</a:t>
            </a:r>
          </a:p>
          <a:p>
            <a:pPr algn="justLow" rtl="1">
              <a:lnSpc>
                <a:spcPct val="150000"/>
              </a:lnSpc>
            </a:pPr>
            <a:r>
              <a:rPr lang="fa-IR" sz="2800" b="1" dirty="0">
                <a:solidFill>
                  <a:srgbClr val="000000"/>
                </a:solidFill>
                <a:latin typeface="AmuzehNewNormalPS"/>
                <a:cs typeface="B Nazanin" panose="00000400000000000000" pitchFamily="2" charset="-78"/>
              </a:rPr>
              <a:t>را دوست دارد و نوازش می کند. مثل شاپرک، انسان های مهربانی در اطراف ما هستند.</a:t>
            </a:r>
          </a:p>
          <a:p>
            <a:pPr algn="justLow" rtl="1">
              <a:lnSpc>
                <a:spcPct val="150000"/>
              </a:lnSpc>
            </a:pPr>
            <a:r>
              <a:rPr lang="fa-IR" sz="2800" b="1" dirty="0">
                <a:solidFill>
                  <a:srgbClr val="000000"/>
                </a:solidFill>
                <a:latin typeface="AmuzehNewNormalPS"/>
                <a:cs typeface="B Nazanin" panose="00000400000000000000" pitchFamily="2" charset="-78"/>
              </a:rPr>
              <a:t>داستان نویسان، با استفاده از تخیّل و آوردن شخصیت های غیر انسان، ذهن ما را وا می دارند تا</a:t>
            </a:r>
          </a:p>
          <a:p>
            <a:pPr algn="justLow" rtl="1">
              <a:lnSpc>
                <a:spcPct val="150000"/>
              </a:lnSpc>
            </a:pPr>
            <a:r>
              <a:rPr lang="fa-IR" sz="2800" b="1" dirty="0">
                <a:solidFill>
                  <a:srgbClr val="000000"/>
                </a:solidFill>
                <a:latin typeface="AmuzehNewNormalPS"/>
                <a:cs typeface="B Nazanin" panose="00000400000000000000" pitchFamily="2" charset="-78"/>
              </a:rPr>
              <a:t>شبیه آنها را در جامعه و اطراف خود پیدا کنیم.</a:t>
            </a:r>
          </a:p>
          <a:p>
            <a:pPr algn="justLow" rtl="1">
              <a:lnSpc>
                <a:spcPct val="150000"/>
              </a:lnSpc>
            </a:pPr>
            <a:r>
              <a:rPr lang="fa-IR" sz="2800" b="1" dirty="0" smtClean="0">
                <a:solidFill>
                  <a:srgbClr val="000000"/>
                </a:solidFill>
                <a:latin typeface="AmuzehNewNormalPS"/>
                <a:cs typeface="B Nazanin" panose="00000400000000000000" pitchFamily="2" charset="-78"/>
              </a:rPr>
              <a:t>« </a:t>
            </a:r>
            <a:r>
              <a:rPr lang="fa-IR" sz="2800" b="1" dirty="0">
                <a:solidFill>
                  <a:srgbClr val="000000"/>
                </a:solidFill>
                <a:latin typeface="AmuzehNewNormalPS"/>
                <a:cs typeface="B Nazanin" panose="00000400000000000000" pitchFamily="2" charset="-78"/>
              </a:rPr>
              <a:t>این گونه </a:t>
            </a:r>
            <a:r>
              <a:rPr lang="fa-IR" sz="2800" b="1" dirty="0" smtClean="0">
                <a:solidFill>
                  <a:srgbClr val="000000"/>
                </a:solidFill>
                <a:latin typeface="AmuzehNewNormalPS"/>
                <a:cs typeface="B Nazanin" panose="00000400000000000000" pitchFamily="2" charset="-78"/>
              </a:rPr>
              <a:t>داستان </a:t>
            </a:r>
            <a:r>
              <a:rPr lang="fa-IR" sz="2800" b="1" dirty="0">
                <a:solidFill>
                  <a:srgbClr val="FF00FF"/>
                </a:solidFill>
                <a:latin typeface="AmuzehNewNormalPS"/>
                <a:cs typeface="B Nazanin" panose="00000400000000000000" pitchFamily="2" charset="-78"/>
              </a:rPr>
              <a:t>داستان های رمزی و </a:t>
            </a:r>
            <a:r>
              <a:rPr lang="fa-IR" sz="2800" b="1" dirty="0" smtClean="0">
                <a:solidFill>
                  <a:srgbClr val="FF00FF"/>
                </a:solidFill>
                <a:latin typeface="AmuzehNewNormalPS"/>
                <a:cs typeface="B Nazanin" panose="00000400000000000000" pitchFamily="2" charset="-78"/>
              </a:rPr>
              <a:t>نمادین </a:t>
            </a:r>
            <a:r>
              <a:rPr lang="fa-IR" sz="2800" b="1" dirty="0">
                <a:solidFill>
                  <a:srgbClr val="000000"/>
                </a:solidFill>
                <a:latin typeface="AmuzehNewNormalPS"/>
                <a:cs typeface="B Nazanin" panose="00000400000000000000" pitchFamily="2" charset="-78"/>
              </a:rPr>
              <a:t>می گویند. » </a:t>
            </a:r>
            <a:endParaRPr lang="en-US" sz="2800" b="1" dirty="0">
              <a:cs typeface="B Nazanin" panose="00000400000000000000" pitchFamily="2" charset="-78"/>
            </a:endParaRPr>
          </a:p>
        </p:txBody>
      </p:sp>
    </p:spTree>
    <p:extLst>
      <p:ext uri="{BB962C8B-B14F-4D97-AF65-F5344CB8AC3E}">
        <p14:creationId xmlns:p14="http://schemas.microsoft.com/office/powerpoint/2010/main" xmlns="" val="397580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20" y="2103448"/>
            <a:ext cx="11436823" cy="5262979"/>
          </a:xfrm>
          <a:prstGeom prst="rect">
            <a:avLst/>
          </a:prstGeom>
          <a:noFill/>
        </p:spPr>
        <p:txBody>
          <a:bodyPr wrap="square" rtlCol="0">
            <a:spAutoFit/>
          </a:bodyPr>
          <a:lstStyle/>
          <a:p>
            <a:pPr algn="just" rtl="1">
              <a:lnSpc>
                <a:spcPct val="150000"/>
              </a:lnSpc>
            </a:pPr>
            <a:r>
              <a:rPr lang="fa-IR" sz="2800" b="1" dirty="0" smtClean="0">
                <a:cs typeface="B Nazanin" panose="00000400000000000000" pitchFamily="2" charset="-78"/>
              </a:rPr>
              <a:t>اگرچه آدم آهنی قصه ما در گوشه ای از سالن نمایشگاه ایستاده بود ولی همیشه جمعیت زیادی دورش جمع می شدند و تماشایش می کردند.آدم آهنی یکی از بهترین و جذاب ترین وسایل بود .</a:t>
            </a:r>
          </a:p>
          <a:p>
            <a:pPr algn="just" rtl="1">
              <a:lnSpc>
                <a:spcPct val="150000"/>
              </a:lnSpc>
            </a:pPr>
            <a:r>
              <a:rPr lang="fa-IR" sz="2800" b="1" dirty="0" smtClean="0">
                <a:cs typeface="B Nazanin" panose="00000400000000000000" pitchFamily="2" charset="-78"/>
              </a:rPr>
              <a:t>بچه ها و بزرگ ترها چندین مرتبه به طرفش می آمدند و حرکات جالب بازوان آهنینش سرجعبه مانندش و تنها چشم نارنجی رنگش را به دقت و با تعجب نگاه می کردند آدم آهنی سرو بازوانش را تکان می داد. همچنین می توانست به سوالاتی که از او می شد جواب بدهد البته نه به هر سوالی بلکه فقط سوالاتی که از قبل روی دیوار کنارش نوشته شده بود.</a:t>
            </a:r>
          </a:p>
          <a:p>
            <a:pPr algn="just" rtl="1">
              <a:lnSpc>
                <a:spcPct val="150000"/>
              </a:lnSpc>
            </a:pPr>
            <a:endParaRPr lang="en-US" sz="2800" b="1" dirty="0">
              <a:cs typeface="B Nazanin" panose="00000400000000000000" pitchFamily="2" charset="-78"/>
            </a:endParaRPr>
          </a:p>
        </p:txBody>
      </p:sp>
      <p:sp>
        <p:nvSpPr>
          <p:cNvPr id="3" name="TextBox 2"/>
          <p:cNvSpPr txBox="1"/>
          <p:nvPr/>
        </p:nvSpPr>
        <p:spPr>
          <a:xfrm>
            <a:off x="4844955" y="932017"/>
            <a:ext cx="3236794" cy="738664"/>
          </a:xfrm>
          <a:prstGeom prst="rect">
            <a:avLst/>
          </a:prstGeom>
          <a:noFill/>
        </p:spPr>
        <p:txBody>
          <a:bodyPr wrap="square" rtlCol="0">
            <a:spAutoFit/>
          </a:bodyPr>
          <a:lstStyle/>
          <a:p>
            <a:pPr algn="just" rtl="1">
              <a:lnSpc>
                <a:spcPct val="150000"/>
              </a:lnSpc>
            </a:pPr>
            <a:r>
              <a:rPr lang="fa-IR" sz="2800" b="1" dirty="0" smtClean="0">
                <a:cs typeface="B Nazanin" panose="00000400000000000000" pitchFamily="2" charset="-78"/>
              </a:rPr>
              <a:t>آدم آهنی و شاپرک</a:t>
            </a:r>
            <a:endParaRPr lang="en-US" sz="2800" b="1" dirty="0">
              <a:cs typeface="B Nazanin" panose="00000400000000000000" pitchFamily="2" charset="-78"/>
            </a:endParaRPr>
          </a:p>
        </p:txBody>
      </p:sp>
      <p:cxnSp>
        <p:nvCxnSpPr>
          <p:cNvPr id="4" name="Straight Connector 3"/>
          <p:cNvCxnSpPr/>
          <p:nvPr/>
        </p:nvCxnSpPr>
        <p:spPr>
          <a:xfrm flipH="1">
            <a:off x="6755643" y="1670681"/>
            <a:ext cx="1326106"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749116" y="226484"/>
            <a:ext cx="3662149" cy="1015663"/>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نماد انسان هایی احساس و عاطفه ندارد  و محبت  دیگران  را نیز درک نمی کند.</a:t>
            </a:r>
            <a:endParaRPr lang="en-US" sz="2000" b="1" dirty="0">
              <a:solidFill>
                <a:srgbClr val="FF0000"/>
              </a:solidFill>
              <a:cs typeface="B Nazanin" panose="00000400000000000000" pitchFamily="2" charset="-78"/>
            </a:endParaRPr>
          </a:p>
        </p:txBody>
      </p:sp>
      <p:cxnSp>
        <p:nvCxnSpPr>
          <p:cNvPr id="9" name="Straight Connector 8"/>
          <p:cNvCxnSpPr/>
          <p:nvPr/>
        </p:nvCxnSpPr>
        <p:spPr>
          <a:xfrm flipH="1">
            <a:off x="5270311" y="1633149"/>
            <a:ext cx="1326106"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2083557" y="785823"/>
            <a:ext cx="3662149" cy="515526"/>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نماد انسان های با عاطفه و مهربان</a:t>
            </a:r>
            <a:endParaRPr lang="en-US" sz="2000" b="1" dirty="0">
              <a:solidFill>
                <a:srgbClr val="FF0000"/>
              </a:solidFill>
              <a:cs typeface="B Nazanin" panose="00000400000000000000" pitchFamily="2" charset="-78"/>
            </a:endParaRPr>
          </a:p>
        </p:txBody>
      </p:sp>
      <p:cxnSp>
        <p:nvCxnSpPr>
          <p:cNvPr id="11" name="Straight Connector 10"/>
          <p:cNvCxnSpPr/>
          <p:nvPr/>
        </p:nvCxnSpPr>
        <p:spPr>
          <a:xfrm flipH="1">
            <a:off x="8744802" y="2664201"/>
            <a:ext cx="1326106"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8570794" y="1826449"/>
            <a:ext cx="1161197" cy="553998"/>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داستان</a:t>
            </a:r>
            <a:endParaRPr lang="en-US" sz="2000" b="1" dirty="0">
              <a:solidFill>
                <a:srgbClr val="FF0000"/>
              </a:solidFill>
              <a:cs typeface="B Nazanin" panose="00000400000000000000" pitchFamily="2" charset="-78"/>
            </a:endParaRPr>
          </a:p>
        </p:txBody>
      </p:sp>
      <p:sp>
        <p:nvSpPr>
          <p:cNvPr id="13" name="Oval 12"/>
          <p:cNvSpPr/>
          <p:nvPr/>
        </p:nvSpPr>
        <p:spPr>
          <a:xfrm>
            <a:off x="5270311" y="2170819"/>
            <a:ext cx="475395" cy="493382"/>
          </a:xfrm>
          <a:prstGeom prst="ellipse">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H="1" flipV="1">
            <a:off x="4981433" y="2002481"/>
            <a:ext cx="288878" cy="239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10470" y="1513885"/>
            <a:ext cx="3098042" cy="515526"/>
          </a:xfrm>
          <a:prstGeom prst="rect">
            <a:avLst/>
          </a:prstGeom>
          <a:noFill/>
        </p:spPr>
        <p:txBody>
          <a:bodyPr wrap="square" rtlCol="0">
            <a:spAutoFit/>
          </a:bodyPr>
          <a:lstStyle/>
          <a:p>
            <a:pPr algn="just" rtl="1">
              <a:lnSpc>
                <a:spcPct val="150000"/>
              </a:lnSpc>
            </a:pPr>
            <a:r>
              <a:rPr lang="fa-IR" sz="2000" b="1" dirty="0" smtClean="0">
                <a:solidFill>
                  <a:schemeClr val="accent6">
                    <a:lumMod val="75000"/>
                  </a:schemeClr>
                </a:solidFill>
                <a:cs typeface="B Nazanin" panose="00000400000000000000" pitchFamily="2" charset="-78"/>
              </a:rPr>
              <a:t>پسوند مکان –محل نمایش</a:t>
            </a:r>
            <a:endParaRPr lang="en-US" sz="2000" b="1" dirty="0">
              <a:solidFill>
                <a:schemeClr val="accent6">
                  <a:lumMod val="75000"/>
                </a:schemeClr>
              </a:solidFill>
              <a:cs typeface="B Nazanin" panose="00000400000000000000" pitchFamily="2" charset="-78"/>
            </a:endParaRPr>
          </a:p>
        </p:txBody>
      </p:sp>
      <p:cxnSp>
        <p:nvCxnSpPr>
          <p:cNvPr id="17" name="Straight Connector 16"/>
          <p:cNvCxnSpPr/>
          <p:nvPr/>
        </p:nvCxnSpPr>
        <p:spPr>
          <a:xfrm flipH="1">
            <a:off x="2445223" y="3429237"/>
            <a:ext cx="1326106"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125102" y="2518664"/>
            <a:ext cx="3631157" cy="553998"/>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گیرا ترین /هم خانواده جاذبه و مجذوب</a:t>
            </a:r>
            <a:endParaRPr lang="en-US" sz="2000" b="1" dirty="0">
              <a:solidFill>
                <a:srgbClr val="FF0000"/>
              </a:solidFill>
              <a:cs typeface="B Nazanin" panose="00000400000000000000" pitchFamily="2" charset="-78"/>
            </a:endParaRPr>
          </a:p>
        </p:txBody>
      </p:sp>
      <p:sp>
        <p:nvSpPr>
          <p:cNvPr id="19" name="Oval 18"/>
          <p:cNvSpPr/>
          <p:nvPr/>
        </p:nvSpPr>
        <p:spPr>
          <a:xfrm>
            <a:off x="11003507" y="2935855"/>
            <a:ext cx="475395" cy="493382"/>
          </a:xfrm>
          <a:prstGeom prst="ellipse">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0" name="Straight Arrow Connector 19"/>
          <p:cNvCxnSpPr/>
          <p:nvPr/>
        </p:nvCxnSpPr>
        <p:spPr>
          <a:xfrm flipH="1">
            <a:off x="10809028" y="3316329"/>
            <a:ext cx="313897" cy="181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44802" y="3290577"/>
            <a:ext cx="2707376" cy="1015663"/>
          </a:xfrm>
          <a:prstGeom prst="rect">
            <a:avLst/>
          </a:prstGeom>
          <a:noFill/>
        </p:spPr>
        <p:txBody>
          <a:bodyPr wrap="square" rtlCol="0">
            <a:spAutoFit/>
          </a:bodyPr>
          <a:lstStyle/>
          <a:p>
            <a:pPr algn="just" rtl="1">
              <a:lnSpc>
                <a:spcPct val="150000"/>
              </a:lnSpc>
            </a:pPr>
            <a:r>
              <a:rPr lang="fa-IR" sz="2000" b="1" dirty="0" smtClean="0">
                <a:solidFill>
                  <a:schemeClr val="accent6">
                    <a:lumMod val="75000"/>
                  </a:schemeClr>
                </a:solidFill>
                <a:cs typeface="B Nazanin" panose="00000400000000000000" pitchFamily="2" charset="-78"/>
              </a:rPr>
              <a:t>ضمیر متصل ،سوم شخص مفرد درنقش مضاف الیه</a:t>
            </a:r>
            <a:endParaRPr lang="en-US" sz="2000" b="1" dirty="0">
              <a:solidFill>
                <a:schemeClr val="accent6">
                  <a:lumMod val="75000"/>
                </a:schemeClr>
              </a:solidFill>
              <a:cs typeface="B Nazanin" panose="00000400000000000000" pitchFamily="2" charset="-78"/>
            </a:endParaRPr>
          </a:p>
        </p:txBody>
      </p:sp>
      <p:cxnSp>
        <p:nvCxnSpPr>
          <p:cNvPr id="24" name="Straight Connector 23"/>
          <p:cNvCxnSpPr/>
          <p:nvPr/>
        </p:nvCxnSpPr>
        <p:spPr>
          <a:xfrm flipH="1">
            <a:off x="2445223" y="3544682"/>
            <a:ext cx="1326106" cy="0"/>
          </a:xfrm>
          <a:prstGeom prst="line">
            <a:avLst/>
          </a:prstGeom>
          <a:ln w="57150">
            <a:solidFill>
              <a:srgbClr val="00B050"/>
            </a:solidFill>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2852095" y="2474190"/>
            <a:ext cx="1819698" cy="515526"/>
          </a:xfrm>
          <a:prstGeom prst="rect">
            <a:avLst/>
          </a:prstGeom>
          <a:noFill/>
        </p:spPr>
        <p:txBody>
          <a:bodyPr wrap="square" rtlCol="0">
            <a:spAutoFit/>
          </a:bodyPr>
          <a:lstStyle/>
          <a:p>
            <a:pPr algn="just" rtl="1">
              <a:lnSpc>
                <a:spcPct val="150000"/>
              </a:lnSpc>
            </a:pPr>
            <a:r>
              <a:rPr lang="fa-IR" sz="2000" b="1" dirty="0" smtClean="0">
                <a:solidFill>
                  <a:schemeClr val="accent6">
                    <a:lumMod val="75000"/>
                  </a:schemeClr>
                </a:solidFill>
                <a:cs typeface="B Nazanin" panose="00000400000000000000" pitchFamily="2" charset="-78"/>
              </a:rPr>
              <a:t>صفت عالی</a:t>
            </a:r>
            <a:endParaRPr lang="en-US" sz="2000" b="1" dirty="0">
              <a:solidFill>
                <a:schemeClr val="accent6">
                  <a:lumMod val="75000"/>
                </a:schemeClr>
              </a:solidFill>
              <a:cs typeface="B Nazanin" panose="00000400000000000000" pitchFamily="2" charset="-78"/>
            </a:endParaRPr>
          </a:p>
        </p:txBody>
      </p:sp>
      <p:cxnSp>
        <p:nvCxnSpPr>
          <p:cNvPr id="26" name="Straight Arrow Connector 25"/>
          <p:cNvCxnSpPr/>
          <p:nvPr/>
        </p:nvCxnSpPr>
        <p:spPr>
          <a:xfrm flipH="1">
            <a:off x="818865" y="3371074"/>
            <a:ext cx="245660" cy="253726"/>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275221" y="3487878"/>
            <a:ext cx="1819698" cy="515526"/>
          </a:xfrm>
          <a:prstGeom prst="rect">
            <a:avLst/>
          </a:prstGeom>
          <a:noFill/>
        </p:spPr>
        <p:txBody>
          <a:bodyPr wrap="square" rtlCol="0">
            <a:spAutoFit/>
          </a:bodyPr>
          <a:lstStyle/>
          <a:p>
            <a:pPr algn="just" rtl="1">
              <a:lnSpc>
                <a:spcPct val="150000"/>
              </a:lnSpc>
            </a:pPr>
            <a:r>
              <a:rPr lang="fa-IR" sz="2000" b="1" dirty="0" smtClean="0">
                <a:solidFill>
                  <a:schemeClr val="accent6">
                    <a:lumMod val="75000"/>
                  </a:schemeClr>
                </a:solidFill>
                <a:cs typeface="B Nazanin" panose="00000400000000000000" pitchFamily="2" charset="-78"/>
              </a:rPr>
              <a:t>صفت عالی</a:t>
            </a:r>
            <a:endParaRPr lang="en-US" sz="2000" b="1" dirty="0">
              <a:solidFill>
                <a:schemeClr val="accent6">
                  <a:lumMod val="75000"/>
                </a:schemeClr>
              </a:solidFill>
              <a:cs typeface="B Nazanin" panose="00000400000000000000" pitchFamily="2" charset="-78"/>
            </a:endParaRPr>
          </a:p>
        </p:txBody>
      </p:sp>
      <p:sp>
        <p:nvSpPr>
          <p:cNvPr id="34" name="Oval 33"/>
          <p:cNvSpPr/>
          <p:nvPr/>
        </p:nvSpPr>
        <p:spPr>
          <a:xfrm>
            <a:off x="1665028" y="4189478"/>
            <a:ext cx="534536" cy="505351"/>
          </a:xfrm>
          <a:prstGeom prst="ellipse">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Straight Arrow Connector 34"/>
          <p:cNvCxnSpPr/>
          <p:nvPr/>
        </p:nvCxnSpPr>
        <p:spPr>
          <a:xfrm flipV="1">
            <a:off x="1724168" y="4003404"/>
            <a:ext cx="227462" cy="257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88578" y="3642223"/>
            <a:ext cx="1819698" cy="553998"/>
          </a:xfrm>
          <a:prstGeom prst="rect">
            <a:avLst/>
          </a:prstGeom>
          <a:noFill/>
        </p:spPr>
        <p:txBody>
          <a:bodyPr wrap="square" rtlCol="0">
            <a:spAutoFit/>
          </a:bodyPr>
          <a:lstStyle/>
          <a:p>
            <a:pPr algn="just" rtl="1">
              <a:lnSpc>
                <a:spcPct val="150000"/>
              </a:lnSpc>
            </a:pPr>
            <a:r>
              <a:rPr lang="fa-IR" sz="2000" b="1" dirty="0" smtClean="0">
                <a:solidFill>
                  <a:schemeClr val="accent6">
                    <a:lumMod val="75000"/>
                  </a:schemeClr>
                </a:solidFill>
                <a:cs typeface="B Nazanin" panose="00000400000000000000" pitchFamily="2" charset="-78"/>
              </a:rPr>
              <a:t>ضمیر متصل</a:t>
            </a:r>
            <a:endParaRPr lang="en-US" sz="2000" b="1" dirty="0">
              <a:solidFill>
                <a:schemeClr val="accent6">
                  <a:lumMod val="75000"/>
                </a:schemeClr>
              </a:solidFill>
              <a:cs typeface="B Nazanin" panose="00000400000000000000" pitchFamily="2" charset="-78"/>
            </a:endParaRPr>
          </a:p>
        </p:txBody>
      </p:sp>
      <p:sp>
        <p:nvSpPr>
          <p:cNvPr id="39" name="TextBox 38"/>
          <p:cNvSpPr txBox="1"/>
          <p:nvPr/>
        </p:nvSpPr>
        <p:spPr>
          <a:xfrm>
            <a:off x="2547012" y="4421157"/>
            <a:ext cx="3631157" cy="553998"/>
          </a:xfrm>
          <a:prstGeom prst="rect">
            <a:avLst/>
          </a:prstGeom>
          <a:noFill/>
        </p:spPr>
        <p:txBody>
          <a:bodyPr wrap="square" rtlCol="0">
            <a:spAutoFit/>
          </a:bodyPr>
          <a:lstStyle/>
          <a:p>
            <a:pPr algn="just" rtl="1">
              <a:lnSpc>
                <a:spcPct val="150000"/>
              </a:lnSpc>
            </a:pPr>
            <a:r>
              <a:rPr lang="fa-IR" sz="2000" b="1" dirty="0" smtClean="0">
                <a:solidFill>
                  <a:srgbClr val="FF0000"/>
                </a:solidFill>
                <a:cs typeface="B Nazanin" panose="00000400000000000000" pitchFamily="2" charset="-78"/>
              </a:rPr>
              <a:t>هم خانواده عجیب و عجایب</a:t>
            </a:r>
            <a:endParaRPr lang="en-US" sz="2000" b="1" dirty="0">
              <a:solidFill>
                <a:srgbClr val="FF0000"/>
              </a:solidFill>
              <a:cs typeface="B Nazanin" panose="00000400000000000000" pitchFamily="2" charset="-78"/>
            </a:endParaRPr>
          </a:p>
        </p:txBody>
      </p:sp>
      <p:cxnSp>
        <p:nvCxnSpPr>
          <p:cNvPr id="40" name="Straight Connector 39"/>
          <p:cNvCxnSpPr/>
          <p:nvPr/>
        </p:nvCxnSpPr>
        <p:spPr>
          <a:xfrm flipH="1">
            <a:off x="3944205" y="5299608"/>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34064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125" y="2074460"/>
            <a:ext cx="11737075"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بازدیدکنندگان باید از سوال شماره یک شروع می کردند:</a:t>
            </a:r>
          </a:p>
          <a:p>
            <a:pPr algn="just" rtl="1">
              <a:lnSpc>
                <a:spcPct val="200000"/>
              </a:lnSpc>
            </a:pPr>
            <a:r>
              <a:rPr lang="fa-IR" sz="2800" b="1" dirty="0" smtClean="0">
                <a:cs typeface="B Nazanin" panose="00000400000000000000" pitchFamily="2" charset="-78"/>
              </a:rPr>
              <a:t>اسم شما چیست؟</a:t>
            </a:r>
          </a:p>
          <a:p>
            <a:pPr algn="just" rtl="1">
              <a:lnSpc>
                <a:spcPct val="200000"/>
              </a:lnSpc>
            </a:pPr>
            <a:r>
              <a:rPr lang="fa-IR" sz="2800" b="1" dirty="0" smtClean="0">
                <a:cs typeface="B Nazanin" panose="00000400000000000000" pitchFamily="2" charset="-78"/>
              </a:rPr>
              <a:t>آدم آهنی باصدای خشن و خرخر مانندی جواب می داد:</a:t>
            </a:r>
          </a:p>
          <a:p>
            <a:pPr algn="just" rtl="1">
              <a:lnSpc>
                <a:spcPct val="200000"/>
              </a:lnSpc>
            </a:pPr>
            <a:r>
              <a:rPr lang="fa-IR" sz="2800" b="1" dirty="0" smtClean="0">
                <a:cs typeface="B Nazanin" panose="00000400000000000000" pitchFamily="2" charset="-78"/>
              </a:rPr>
              <a:t>اسم من...تروم...است.</a:t>
            </a:r>
          </a:p>
          <a:p>
            <a:pPr algn="just" rtl="1">
              <a:lnSpc>
                <a:spcPct val="200000"/>
              </a:lnSpc>
            </a:pPr>
            <a:r>
              <a:rPr lang="fa-IR" sz="2800" b="1" dirty="0" smtClean="0">
                <a:cs typeface="B Nazanin" panose="00000400000000000000" pitchFamily="2" charset="-78"/>
              </a:rPr>
              <a:t>بیشتر از همه چه چیزی را دوست داری و از چه چیزی اصلا خوشت نمی آید؟</a:t>
            </a:r>
            <a:endParaRPr lang="en-US" sz="2800" b="1" dirty="0">
              <a:cs typeface="B Nazanin" panose="00000400000000000000" pitchFamily="2" charset="-78"/>
            </a:endParaRPr>
          </a:p>
        </p:txBody>
      </p:sp>
      <p:sp>
        <p:nvSpPr>
          <p:cNvPr id="3" name="TextBox 2"/>
          <p:cNvSpPr txBox="1"/>
          <p:nvPr/>
        </p:nvSpPr>
        <p:spPr>
          <a:xfrm>
            <a:off x="6654419" y="1884947"/>
            <a:ext cx="3631157" cy="600164"/>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هم خانواده مساله ، مسایل</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7964607" y="2895761"/>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59251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197" y="2074460"/>
            <a:ext cx="11737075" cy="4401205"/>
          </a:xfrm>
          <a:prstGeom prst="rect">
            <a:avLst/>
          </a:prstGeom>
          <a:noFill/>
        </p:spPr>
        <p:txBody>
          <a:bodyPr wrap="square" rtlCol="0">
            <a:spAutoFit/>
          </a:bodyPr>
          <a:lstStyle/>
          <a:p>
            <a:pPr algn="just" rtl="1">
              <a:lnSpc>
                <a:spcPct val="200000"/>
              </a:lnSpc>
            </a:pPr>
            <a:r>
              <a:rPr lang="fa-IR" sz="2800" b="1" dirty="0" smtClean="0">
                <a:cs typeface="B Nazanin" panose="00000400000000000000" pitchFamily="2" charset="-78"/>
              </a:rPr>
              <a:t>از.... همه بیشتر... روغن را...دوست دارم...و از بستنی ما مربای زردآلو...بدم می آید.</a:t>
            </a:r>
          </a:p>
          <a:p>
            <a:pPr algn="just" rtl="1">
              <a:lnSpc>
                <a:spcPct val="200000"/>
              </a:lnSpc>
            </a:pPr>
            <a:r>
              <a:rPr lang="fa-IR" sz="2800" b="1" dirty="0" smtClean="0">
                <a:cs typeface="B Nazanin" panose="00000400000000000000" pitchFamily="2" charset="-78"/>
              </a:rPr>
              <a:t>مردم پس از هر پاسخ می خندیدند و به فهرست سوال ها خیره می شدند تا سوال بعدی را از آدم  آهنی بپرسند:</a:t>
            </a:r>
          </a:p>
          <a:p>
            <a:pPr algn="just" rtl="1">
              <a:lnSpc>
                <a:spcPct val="200000"/>
              </a:lnSpc>
            </a:pPr>
            <a:r>
              <a:rPr lang="fa-IR" sz="2800" b="1" dirty="0" smtClean="0">
                <a:cs typeface="B Nazanin" panose="00000400000000000000" pitchFamily="2" charset="-78"/>
              </a:rPr>
              <a:t>شما برای انجام دادن چه کاری درست شده اید؟</a:t>
            </a:r>
          </a:p>
          <a:p>
            <a:pPr algn="just" rtl="1">
              <a:lnSpc>
                <a:spcPct val="200000"/>
              </a:lnSpc>
            </a:pPr>
            <a:r>
              <a:rPr lang="fa-IR" sz="2800" b="1" dirty="0" smtClean="0">
                <a:cs typeface="B Nazanin" panose="00000400000000000000" pitchFamily="2" charset="-78"/>
              </a:rPr>
              <a:t>من... باید... هر کاری را....که برایش ....طراحی و برنامه ریزی...شده ام... انجام دهم.</a:t>
            </a:r>
            <a:endParaRPr lang="en-US" sz="2800" b="1" dirty="0">
              <a:cs typeface="B Nazanin" panose="00000400000000000000" pitchFamily="2" charset="-78"/>
            </a:endParaRPr>
          </a:p>
        </p:txBody>
      </p:sp>
      <p:sp>
        <p:nvSpPr>
          <p:cNvPr id="3" name="TextBox 2"/>
          <p:cNvSpPr txBox="1"/>
          <p:nvPr/>
        </p:nvSpPr>
        <p:spPr>
          <a:xfrm>
            <a:off x="2853809" y="2718340"/>
            <a:ext cx="2181079"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زل می زدند</a:t>
            </a:r>
            <a:endParaRPr lang="en-US" sz="2400" b="1" dirty="0">
              <a:solidFill>
                <a:srgbClr val="FF0000"/>
              </a:solidFill>
              <a:cs typeface="B Nazanin" panose="00000400000000000000" pitchFamily="2" charset="-78"/>
            </a:endParaRPr>
          </a:p>
        </p:txBody>
      </p:sp>
      <p:cxnSp>
        <p:nvCxnSpPr>
          <p:cNvPr id="4" name="Straight Connector 3"/>
          <p:cNvCxnSpPr/>
          <p:nvPr/>
        </p:nvCxnSpPr>
        <p:spPr>
          <a:xfrm flipH="1">
            <a:off x="3708782" y="3797393"/>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843251" y="5272747"/>
            <a:ext cx="3358488" cy="646331"/>
          </a:xfrm>
          <a:prstGeom prst="rect">
            <a:avLst/>
          </a:prstGeom>
          <a:noFill/>
        </p:spPr>
        <p:txBody>
          <a:bodyPr wrap="square" rtlCol="0">
            <a:spAutoFit/>
          </a:bodyPr>
          <a:lstStyle/>
          <a:p>
            <a:pPr algn="just" rtl="1">
              <a:lnSpc>
                <a:spcPct val="150000"/>
              </a:lnSpc>
            </a:pPr>
            <a:r>
              <a:rPr lang="fa-IR" sz="2400" b="1" dirty="0" smtClean="0">
                <a:solidFill>
                  <a:srgbClr val="FF0000"/>
                </a:solidFill>
                <a:cs typeface="B Nazanin" panose="00000400000000000000" pitchFamily="2" charset="-78"/>
              </a:rPr>
              <a:t>هم خانواده مطرح،طرح</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6522495" y="6324504"/>
            <a:ext cx="132610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78584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2617</Words>
  <Application>Microsoft Office PowerPoint</Application>
  <PresentationFormat>Custom</PresentationFormat>
  <Paragraphs>188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205</cp:revision>
  <dcterms:created xsi:type="dcterms:W3CDTF">2015-07-06T05:06:21Z</dcterms:created>
  <dcterms:modified xsi:type="dcterms:W3CDTF">2015-09-06T07:24:11Z</dcterms:modified>
</cp:coreProperties>
</file>