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2" autoAdjust="0"/>
    <p:restoredTop sz="94660"/>
  </p:normalViewPr>
  <p:slideViewPr>
    <p:cSldViewPr>
      <p:cViewPr varScale="1">
        <p:scale>
          <a:sx n="60" d="100"/>
          <a:sy n="60" d="100"/>
        </p:scale>
        <p:origin x="8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1054-25DE-4B8D-ABF4-9A16415E840A}" type="datetimeFigureOut">
              <a:rPr lang="fa-IR" smtClean="0"/>
              <a:t>06/27/1443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CC64-3DCF-4897-ACF0-566E7D5BAC8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1054-25DE-4B8D-ABF4-9A16415E840A}" type="datetimeFigureOut">
              <a:rPr lang="fa-IR" smtClean="0"/>
              <a:t>06/27/1443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CC64-3DCF-4897-ACF0-566E7D5BAC8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1054-25DE-4B8D-ABF4-9A16415E840A}" type="datetimeFigureOut">
              <a:rPr lang="fa-IR" smtClean="0"/>
              <a:t>06/27/1443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CC64-3DCF-4897-ACF0-566E7D5BAC8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1054-25DE-4B8D-ABF4-9A16415E840A}" type="datetimeFigureOut">
              <a:rPr lang="fa-IR" smtClean="0"/>
              <a:t>06/27/1443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CC64-3DCF-4897-ACF0-566E7D5BAC8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1054-25DE-4B8D-ABF4-9A16415E840A}" type="datetimeFigureOut">
              <a:rPr lang="fa-IR" smtClean="0"/>
              <a:t>06/27/1443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CC64-3DCF-4897-ACF0-566E7D5BAC8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1054-25DE-4B8D-ABF4-9A16415E840A}" type="datetimeFigureOut">
              <a:rPr lang="fa-IR" smtClean="0"/>
              <a:t>06/27/1443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CC64-3DCF-4897-ACF0-566E7D5BAC8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1054-25DE-4B8D-ABF4-9A16415E840A}" type="datetimeFigureOut">
              <a:rPr lang="fa-IR" smtClean="0"/>
              <a:t>06/27/1443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CC64-3DCF-4897-ACF0-566E7D5BAC8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1054-25DE-4B8D-ABF4-9A16415E840A}" type="datetimeFigureOut">
              <a:rPr lang="fa-IR" smtClean="0"/>
              <a:t>06/27/1443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CC64-3DCF-4897-ACF0-566E7D5BAC8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1054-25DE-4B8D-ABF4-9A16415E840A}" type="datetimeFigureOut">
              <a:rPr lang="fa-IR" smtClean="0"/>
              <a:t>06/27/1443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CC64-3DCF-4897-ACF0-566E7D5BAC8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1054-25DE-4B8D-ABF4-9A16415E840A}" type="datetimeFigureOut">
              <a:rPr lang="fa-IR" smtClean="0"/>
              <a:t>06/27/1443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CC64-3DCF-4897-ACF0-566E7D5BAC8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1054-25DE-4B8D-ABF4-9A16415E840A}" type="datetimeFigureOut">
              <a:rPr lang="fa-IR" smtClean="0"/>
              <a:t>06/27/1443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CC64-3DCF-4897-ACF0-566E7D5BAC8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A1054-25DE-4B8D-ABF4-9A16415E840A}" type="datetimeFigureOut">
              <a:rPr lang="fa-IR" smtClean="0"/>
              <a:t>06/27/1443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CCC64-3DCF-4897-ACF0-566E7D5BAC82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1670" y="500042"/>
            <a:ext cx="4857784" cy="1470025"/>
          </a:xfrm>
        </p:spPr>
        <p:txBody>
          <a:bodyPr/>
          <a:lstStyle/>
          <a:p>
            <a:r>
              <a:rPr lang="fa-IR" dirty="0" smtClean="0">
                <a:cs typeface="B Nazanin" pitchFamily="2" charset="-78"/>
              </a:rPr>
              <a:t>به نام خدا</a:t>
            </a:r>
            <a:br>
              <a:rPr lang="fa-IR" dirty="0" smtClean="0">
                <a:cs typeface="B Nazanin" pitchFamily="2" charset="-78"/>
              </a:rPr>
            </a:br>
            <a:r>
              <a:rPr lang="fa-IR" dirty="0" smtClean="0">
                <a:cs typeface="B Nazanin" pitchFamily="2" charset="-78"/>
              </a:rPr>
              <a:t>علوم ششم ابتدایی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4357694"/>
            <a:ext cx="6400800" cy="1752600"/>
          </a:xfrm>
        </p:spPr>
        <p:txBody>
          <a:bodyPr/>
          <a:lstStyle/>
          <a:p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بازیافت زباله های آهنی </a:t>
            </a:r>
          </a:p>
          <a:p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به کوشش : </a:t>
            </a:r>
            <a:r>
              <a:rPr lang="fa-IR" smtClean="0">
                <a:solidFill>
                  <a:schemeClr val="tx1"/>
                </a:solidFill>
                <a:cs typeface="B Nazanin" pitchFamily="2" charset="-78"/>
              </a:rPr>
              <a:t>محمد </a:t>
            </a:r>
            <a:r>
              <a:rPr lang="fa-IR" smtClean="0">
                <a:solidFill>
                  <a:schemeClr val="tx1"/>
                </a:solidFill>
                <a:cs typeface="B Nazanin" pitchFamily="2" charset="-78"/>
              </a:rPr>
              <a:t>نیکویی</a:t>
            </a:r>
            <a:endParaRPr lang="fa-IR" dirty="0" smtClean="0">
              <a:solidFill>
                <a:schemeClr val="tx1"/>
              </a:solidFill>
              <a:cs typeface="B Nazanin" pitchFamily="2" charset="-78"/>
            </a:endParaRPr>
          </a:p>
        </p:txBody>
      </p:sp>
      <p:pic>
        <p:nvPicPr>
          <p:cNvPr id="4" name="Picture 3" descr="در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6578" y="714356"/>
            <a:ext cx="1047750" cy="1047750"/>
          </a:xfrm>
          <a:prstGeom prst="rect">
            <a:avLst/>
          </a:prstGeom>
        </p:spPr>
      </p:pic>
      <p:pic>
        <p:nvPicPr>
          <p:cNvPr id="5" name="Picture 4" descr="C34-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00430" y="2000240"/>
            <a:ext cx="1928827" cy="20717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>
              <a:cs typeface="B Nazanin" pitchFamily="2" charset="-78"/>
            </a:endParaRPr>
          </a:p>
          <a:p>
            <a:endParaRPr lang="fa-IR" dirty="0" smtClean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>
              <a:buNone/>
            </a:pPr>
            <a:r>
              <a:rPr lang="fa-IR" dirty="0" smtClean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همه </a:t>
            </a:r>
            <a:r>
              <a:rPr lang="fa-IR" dirty="0">
                <a:solidFill>
                  <a:schemeClr val="accent6">
                    <a:lumMod val="50000"/>
                  </a:schemeClr>
                </a:solidFill>
                <a:cs typeface="B Nazanin" pitchFamily="2" charset="-78"/>
              </a:rPr>
              <a:t>ساله در دنياي اقتصاد، ميليون‌ها دلار به انحاء مختلف مانند فلزات آهني و غير آهني اسقاط شده، كاغذهاي باطله، پوشاك تهيه و ساير اشياي بي‌مصرف (لاستيك ماشين، استخوان، شيشه و غيره) به هدر مي‌رود.</a:t>
            </a:r>
            <a:endParaRPr lang="en-US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endParaRPr lang="fa-IR" dirty="0"/>
          </a:p>
        </p:txBody>
      </p:sp>
      <p:pic>
        <p:nvPicPr>
          <p:cNvPr id="4" name="Picture 3" descr="بازیافت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428604"/>
            <a:ext cx="3690407" cy="240031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000232" y="6143644"/>
            <a:ext cx="5214974" cy="2857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Forte" pitchFamily="66" charset="0"/>
              </a:rPr>
              <a:t>www.talashgaran11.ir</a:t>
            </a:r>
            <a:endParaRPr lang="fa-IR" dirty="0">
              <a:solidFill>
                <a:srgbClr val="FF0000"/>
              </a:solidFill>
              <a:latin typeface="Forte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fa-IR" sz="2800" b="1" dirty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تنها، مقداري از اين زباله‌هاي سخت را مي‌توان بازيابي نمود و بقيه در دستگاه‌هاي زباله‌سوزي نابود مي‌شوند و يا </a:t>
            </a:r>
            <a:r>
              <a:rPr lang="fa-IR" sz="2800" b="1" dirty="0" smtClean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درزباله‌دان‌هاي </a:t>
            </a:r>
            <a:r>
              <a:rPr lang="fa-IR" sz="2800" b="1" dirty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خصوصي يا عمومي انباشته مي‌گردند. به طور مثال در چند سال گذشته فقط قسمتي از ضايعات آهني بازيابي شده و از طريق موسسه‌هاي تجاري عادي به دست مصرف‌كننده رسيده است و هم اكنون در خارج شهرها شاهد كوهايي از انباشت آهن قراضه هستيم كه براي جوامع مسأله‌ساز </a:t>
            </a:r>
            <a:r>
              <a:rPr lang="fa-IR" sz="2800" b="1" dirty="0" smtClean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هستند.موسسات </a:t>
            </a:r>
            <a:r>
              <a:rPr lang="fa-IR" sz="2800" b="1" dirty="0">
                <a:solidFill>
                  <a:schemeClr val="accent4">
                    <a:lumMod val="50000"/>
                  </a:schemeClr>
                </a:solidFill>
                <a:cs typeface="B Nazanin" pitchFamily="2" charset="-78"/>
              </a:rPr>
              <a:t>بازسازي زباله‌هاي جامد ضايعات مذكور را قابل مصرف مي‌كنند و روانه بازار مي‌نمايند.</a:t>
            </a:r>
            <a:endParaRPr lang="en-US" sz="2800" b="1" dirty="0">
              <a:solidFill>
                <a:schemeClr val="accent4">
                  <a:lumMod val="50000"/>
                </a:schemeClr>
              </a:solidFill>
              <a:cs typeface="B Nazanin" pitchFamily="2" charset="-78"/>
            </a:endParaRPr>
          </a:p>
          <a:p>
            <a:endParaRPr lang="fa-IR" dirty="0"/>
          </a:p>
        </p:txBody>
      </p:sp>
      <p:pic>
        <p:nvPicPr>
          <p:cNvPr id="4" name="Picture 3" descr="دستگاه بازیافت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0"/>
            <a:ext cx="3071834" cy="2138366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28794" y="6286520"/>
            <a:ext cx="5214974" cy="2857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Forte" pitchFamily="66" charset="0"/>
              </a:rPr>
              <a:t>www.talashgaran11.ir</a:t>
            </a:r>
            <a:endParaRPr lang="fa-IR" dirty="0">
              <a:solidFill>
                <a:srgbClr val="FF0000"/>
              </a:solidFill>
              <a:latin typeface="Forte" pitchFamily="66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332037"/>
            <a:ext cx="8229600" cy="4168797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fa-IR" sz="2800" b="1" dirty="0">
                <a:solidFill>
                  <a:srgbClr val="C00000"/>
                </a:solidFill>
                <a:cs typeface="B Nazanin" pitchFamily="2" charset="-78"/>
              </a:rPr>
              <a:t>خودروهاي موتوري قديمي و قطعات فلزات، قسمت عمده ضايعات قابل بازيافت را تشكيل مي‌دهند، اين گونه زباله‌ها پس از بازيافت به كارخانه‌هاي فولادسازي و ذوب فلزات غيرآهني و بازار صادرات ارسال مي‌شوند و تا حدودي كمبود مواد خام فلزي را جبران </a:t>
            </a:r>
            <a:r>
              <a:rPr lang="fa-IR" sz="2800" b="1" dirty="0" smtClean="0">
                <a:solidFill>
                  <a:srgbClr val="C00000"/>
                </a:solidFill>
                <a:cs typeface="B Nazanin" pitchFamily="2" charset="-78"/>
              </a:rPr>
              <a:t>مي‌كنند.شگفت‌انگيز </a:t>
            </a:r>
            <a:r>
              <a:rPr lang="fa-IR" sz="2800" b="1" dirty="0">
                <a:solidFill>
                  <a:srgbClr val="C00000"/>
                </a:solidFill>
                <a:cs typeface="B Nazanin" pitchFamily="2" charset="-78"/>
              </a:rPr>
              <a:t>نيست اگر كشورهاي عضو بازار مشترك اوپا </a:t>
            </a:r>
            <a:r>
              <a:rPr lang="en-US" sz="2800" b="1" dirty="0">
                <a:solidFill>
                  <a:srgbClr val="C00000"/>
                </a:solidFill>
                <a:cs typeface="B Nazanin" pitchFamily="2" charset="-78"/>
              </a:rPr>
              <a:t>(EEC)</a:t>
            </a:r>
            <a:r>
              <a:rPr lang="fa-IR" sz="2800" b="1" dirty="0">
                <a:solidFill>
                  <a:srgbClr val="C00000"/>
                </a:solidFill>
                <a:cs typeface="B Nazanin" pitchFamily="2" charset="-78"/>
              </a:rPr>
              <a:t> و اتحاديه تجارت آزاد اوپا </a:t>
            </a:r>
            <a:r>
              <a:rPr lang="en-US" sz="2800" b="1" dirty="0">
                <a:solidFill>
                  <a:srgbClr val="C00000"/>
                </a:solidFill>
                <a:cs typeface="B Nazanin" pitchFamily="2" charset="-78"/>
              </a:rPr>
              <a:t>(EFTA)</a:t>
            </a:r>
            <a:r>
              <a:rPr lang="fa-IR" sz="2800" b="1" dirty="0">
                <a:solidFill>
                  <a:srgbClr val="C00000"/>
                </a:solidFill>
                <a:cs typeface="B Nazanin" pitchFamily="2" charset="-78"/>
              </a:rPr>
              <a:t> صادرات آهن قراضه  را به عنوان ماده خام فوق‌العاده مهم داخلي ممنوع اعلام مي‌كنند.</a:t>
            </a:r>
            <a:endParaRPr lang="en-US" sz="2800" b="1" dirty="0">
              <a:solidFill>
                <a:srgbClr val="C00000"/>
              </a:solidFill>
              <a:cs typeface="B Nazanin" pitchFamily="2" charset="-78"/>
            </a:endParaRPr>
          </a:p>
          <a:p>
            <a:endParaRPr lang="fa-IR" dirty="0"/>
          </a:p>
        </p:txBody>
      </p:sp>
      <p:pic>
        <p:nvPicPr>
          <p:cNvPr id="4" name="Picture 3" descr="خودرو اسقاطی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285728"/>
            <a:ext cx="2857520" cy="1928826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000232" y="6143644"/>
            <a:ext cx="5214974" cy="2857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Forte" pitchFamily="66" charset="0"/>
              </a:rPr>
              <a:t>www.talashgaran11.ir</a:t>
            </a:r>
            <a:endParaRPr lang="fa-IR" dirty="0">
              <a:solidFill>
                <a:srgbClr val="FF0000"/>
              </a:solidFill>
              <a:latin typeface="Forte" pitchFamily="66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071834"/>
          </a:xfrm>
        </p:spPr>
        <p:txBody>
          <a:bodyPr/>
          <a:lstStyle/>
          <a:p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ماشين‌هاي فرسوده و قطعات آهن پياده شده از ساختمان‌ها از طريق حمل جاده‌اي و يا به وسيله راه‌آهن در محل تخليه مي‌شود. بارگيري در مبدأ و تخليه در مقصد مي‌شود. بارگيري در مبدأ و تخليه درمقصد اغلب هنوز با دست صورت مي‌گيرد. هر چند به طور روزافزون ماشين‌هاي حمل و نقل </a:t>
            </a:r>
            <a:r>
              <a:rPr lang="fa-IR" b="1" dirty="0" smtClean="0">
                <a:solidFill>
                  <a:srgbClr val="C00000"/>
                </a:solidFill>
                <a:cs typeface="B Nazanin" pitchFamily="2" charset="-78"/>
              </a:rPr>
              <a:t>نيز </a:t>
            </a:r>
            <a:r>
              <a:rPr lang="fa-IR" b="1" dirty="0">
                <a:solidFill>
                  <a:srgbClr val="C00000"/>
                </a:solidFill>
                <a:cs typeface="B Nazanin" pitchFamily="2" charset="-78"/>
              </a:rPr>
              <a:t>به كار گرفته مي‌شوند. </a:t>
            </a:r>
          </a:p>
        </p:txBody>
      </p:sp>
      <p:pic>
        <p:nvPicPr>
          <p:cNvPr id="4" name="Picture 3" descr="camion_10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285728"/>
            <a:ext cx="4600575" cy="115252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000232" y="6143644"/>
            <a:ext cx="5214974" cy="2857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Forte" pitchFamily="66" charset="0"/>
              </a:rPr>
              <a:t>www.talashgaran11.ir</a:t>
            </a:r>
            <a:endParaRPr lang="fa-IR" dirty="0">
              <a:solidFill>
                <a:srgbClr val="FF0000"/>
              </a:solidFill>
              <a:latin typeface="Forte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285728"/>
            <a:ext cx="8229600" cy="5643602"/>
          </a:xfrm>
        </p:spPr>
        <p:txBody>
          <a:bodyPr>
            <a:normAutofit/>
          </a:bodyPr>
          <a:lstStyle/>
          <a:p>
            <a:pPr algn="just"/>
            <a:r>
              <a:rPr lang="fa-I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معمولاً پس از جمع‌آوري مقادير زياد ضايعات كوچك، آن‌ها را در درون ظرف‌ها و جعبه‌هايي قرار مي‌دهند. جمع‌آوري مقادير زايد قطعات كوچك به وسيله كانتينر صورت مي‌گيرد. عمل جداسازي با دست انجام و قطعا بزرگ با قيچي يا مشعل برش بريده شده و به كوره ذوب فرستاده مي‌شود. </a:t>
            </a:r>
            <a:endParaRPr lang="fa-IR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  <a:p>
            <a:endParaRPr lang="fa-IR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  <a:p>
            <a:pPr>
              <a:buNone/>
            </a:pP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ضايعات </a:t>
            </a:r>
            <a:r>
              <a:rPr lang="fa-I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فلزي كوچك با پرس هيدروليكي يا پيچي 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در</a:t>
            </a:r>
          </a:p>
          <a:p>
            <a:pPr>
              <a:buNone/>
            </a:pP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عدل‌هايي به وزن 25 تا 150 كيلوگرم 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بسته‌بندي</a:t>
            </a:r>
          </a:p>
          <a:p>
            <a:pPr>
              <a:buNone/>
            </a:pP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مي‌گردند. ضايعات برش خورده و بسته‌بندي </a:t>
            </a: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شده</a:t>
            </a:r>
          </a:p>
          <a:p>
            <a:pPr algn="just">
              <a:buNone/>
            </a:pPr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ذخيره و يا اينكه بر حسب نياز بازار به واگن‌هاي راه‌آهن منتقل مي‌شوند. قطعات چدني غالباً با محموله‌هاي قراضه‌هاي آهن تحويل داده مي‌شوند، بر حسب شكل و ابعادشان با پتك يا وسايل مكانيكي شكسته مي‌شوند. </a:t>
            </a:r>
          </a:p>
        </p:txBody>
      </p:sp>
      <p:pic>
        <p:nvPicPr>
          <p:cNvPr id="4" name="Picture 3" descr="کوره ذوب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857364"/>
            <a:ext cx="2571768" cy="1717137"/>
          </a:xfrm>
          <a:prstGeom prst="rect">
            <a:avLst/>
          </a:prstGeom>
        </p:spPr>
      </p:pic>
      <p:pic>
        <p:nvPicPr>
          <p:cNvPr id="5" name="Picture 4" descr="پرس هیدرولیکی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64" y="4714884"/>
            <a:ext cx="2314575" cy="1357322"/>
          </a:xfrm>
          <a:prstGeom prst="rect">
            <a:avLst/>
          </a:prstGeom>
        </p:spPr>
      </p:pic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2000232" y="6286520"/>
            <a:ext cx="5214974" cy="2857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Forte" pitchFamily="66" charset="0"/>
              </a:rPr>
              <a:t>www.talashgaran11.ir</a:t>
            </a:r>
            <a:endParaRPr lang="fa-IR" dirty="0">
              <a:solidFill>
                <a:srgbClr val="FF0000"/>
              </a:solidFill>
              <a:latin typeface="Forte" pitchFamily="66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3214710"/>
          </a:xfrm>
        </p:spPr>
        <p:txBody>
          <a:bodyPr/>
          <a:lstStyle/>
          <a:p>
            <a:pPr algn="just"/>
            <a:r>
              <a:rPr lang="fa-IR" sz="2800" b="1" dirty="0">
                <a:solidFill>
                  <a:srgbClr val="7030A0"/>
                </a:solidFill>
                <a:cs typeface="B Nazanin" pitchFamily="2" charset="-78"/>
              </a:rPr>
              <a:t>روش مكانيكي شكستن قطعات چدني به وسيله گلوله‌هاي فولادي به وزن 800 تا 2000كيلوگرم است كه با جرثقيل كابلي يا جرثقيل الكترومغناطيسي به ارتفاع 5 تا 6 متر بالا مي‌برند و سپس بر روي قطعات چدني رها مي‌كنند تا شكسته شوند.</a:t>
            </a:r>
            <a:endParaRPr lang="en-US" sz="2800" b="1" dirty="0">
              <a:solidFill>
                <a:srgbClr val="7030A0"/>
              </a:solidFill>
              <a:cs typeface="B Nazanin" pitchFamily="2" charset="-78"/>
            </a:endParaRPr>
          </a:p>
          <a:p>
            <a:pPr algn="just"/>
            <a:r>
              <a:rPr lang="fa-IR" sz="2800" b="1" dirty="0">
                <a:solidFill>
                  <a:srgbClr val="7030A0"/>
                </a:solidFill>
                <a:cs typeface="B Nazanin" pitchFamily="2" charset="-78"/>
              </a:rPr>
              <a:t>قطعات آهني و فولادي خودروهاي موتوري فرسوده، پس از جداسازي از فلزات غير آهني و ساير مواد خارجي ماده خام مرغوبي به شمار مي‌آيند. </a:t>
            </a:r>
            <a:endParaRPr lang="en-US" sz="2800" b="1" dirty="0">
              <a:solidFill>
                <a:srgbClr val="7030A0"/>
              </a:solidFill>
              <a:cs typeface="B Nazanin" pitchFamily="2" charset="-78"/>
            </a:endParaRPr>
          </a:p>
          <a:p>
            <a:endParaRPr lang="fa-IR" dirty="0"/>
          </a:p>
        </p:txBody>
      </p:sp>
      <p:pic>
        <p:nvPicPr>
          <p:cNvPr id="4" name="Picture 3" descr="جرثقیل کابلی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3643314"/>
            <a:ext cx="3500462" cy="233364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000232" y="6286520"/>
            <a:ext cx="5214974" cy="2857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Forte" pitchFamily="66" charset="0"/>
              </a:rPr>
              <a:t>www.talashgaran11.ir</a:t>
            </a:r>
            <a:endParaRPr lang="fa-IR" dirty="0">
              <a:solidFill>
                <a:srgbClr val="FF0000"/>
              </a:solidFill>
              <a:latin typeface="Forte" pitchFamily="66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42910" y="285729"/>
            <a:ext cx="8015286" cy="3500461"/>
          </a:xfrm>
        </p:spPr>
        <p:txBody>
          <a:bodyPr>
            <a:normAutofit lnSpcReduction="10000"/>
          </a:bodyPr>
          <a:lstStyle/>
          <a:p>
            <a:r>
              <a:rPr lang="fa-IR" b="1" dirty="0">
                <a:cs typeface="B Nazanin" pitchFamily="2" charset="-78"/>
              </a:rPr>
              <a:t>مراحل خردسازي در دستگاه‌هاي خردكننده به قرار زير است:</a:t>
            </a:r>
            <a:endParaRPr lang="en-US" b="1" dirty="0">
              <a:cs typeface="B Nazanin" pitchFamily="2" charset="-78"/>
            </a:endParaRPr>
          </a:p>
          <a:p>
            <a:r>
              <a:rPr lang="fa-IR" b="1" dirty="0">
                <a:cs typeface="B Nazanin" pitchFamily="2" charset="-78"/>
              </a:rPr>
              <a:t>1.       يك غربال متحرك</a:t>
            </a:r>
            <a:endParaRPr lang="en-US" b="1" dirty="0">
              <a:cs typeface="B Nazanin" pitchFamily="2" charset="-78"/>
            </a:endParaRPr>
          </a:p>
          <a:p>
            <a:r>
              <a:rPr lang="fa-IR" b="1" dirty="0">
                <a:cs typeface="B Nazanin" pitchFamily="2" charset="-78"/>
              </a:rPr>
              <a:t>2.       يك عدد تفكيك‌كننده مغناطيسي</a:t>
            </a:r>
            <a:endParaRPr lang="en-US" b="1" dirty="0">
              <a:cs typeface="B Nazanin" pitchFamily="2" charset="-78"/>
            </a:endParaRPr>
          </a:p>
          <a:p>
            <a:r>
              <a:rPr lang="fa-IR" b="1" dirty="0">
                <a:cs typeface="B Nazanin" pitchFamily="2" charset="-78"/>
              </a:rPr>
              <a:t>3.       يك عدد تسمه نقاله براي جداساي با دست</a:t>
            </a:r>
            <a:endParaRPr lang="en-US" b="1" dirty="0">
              <a:cs typeface="B Nazanin" pitchFamily="2" charset="-78"/>
            </a:endParaRPr>
          </a:p>
          <a:p>
            <a:r>
              <a:rPr lang="fa-IR" b="1" dirty="0">
                <a:cs typeface="B Nazanin" pitchFamily="2" charset="-78"/>
              </a:rPr>
              <a:t>4.       يك دستگاه كنترل گردوغبار</a:t>
            </a:r>
            <a:endParaRPr lang="en-US" b="1" dirty="0">
              <a:cs typeface="B Nazanin" pitchFamily="2" charset="-78"/>
            </a:endParaRPr>
          </a:p>
          <a:p>
            <a:r>
              <a:rPr lang="fa-IR" b="1" dirty="0">
                <a:cs typeface="B Nazanin" pitchFamily="2" charset="-78"/>
              </a:rPr>
              <a:t>5.       يك عدد كوره گردان يا كوره اتاقي</a:t>
            </a:r>
            <a:endParaRPr lang="en-US" b="1" dirty="0">
              <a:cs typeface="B Nazanin" pitchFamily="2" charset="-78"/>
            </a:endParaRPr>
          </a:p>
          <a:p>
            <a:endParaRPr lang="fa-IR" dirty="0"/>
          </a:p>
        </p:txBody>
      </p:sp>
      <p:pic>
        <p:nvPicPr>
          <p:cNvPr id="4" name="Picture 3" descr="hidrocok36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143248"/>
            <a:ext cx="1928816" cy="2143140"/>
          </a:xfrm>
          <a:prstGeom prst="rect">
            <a:avLst/>
          </a:prstGeom>
        </p:spPr>
      </p:pic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0" y="5857892"/>
            <a:ext cx="5072066" cy="71438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Forte" pitchFamily="66" charset="0"/>
              </a:rPr>
              <a:t>www.talashgaran11.ir</a:t>
            </a:r>
            <a:endParaRPr lang="fa-IR" dirty="0">
              <a:solidFill>
                <a:srgbClr val="FF0000"/>
              </a:solidFill>
              <a:latin typeface="Forte" pitchFamily="66" charset="0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7715272" y="5643578"/>
            <a:ext cx="1000132" cy="500066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orte" pitchFamily="66" charset="0"/>
                <a:ea typeface="+mj-ea"/>
                <a:cs typeface="B Nazanin" pitchFamily="2" charset="-78"/>
              </a:rPr>
              <a:t>پایان</a:t>
            </a:r>
          </a:p>
        </p:txBody>
      </p:sp>
      <p:pic>
        <p:nvPicPr>
          <p:cNvPr id="8" name="Picture 7" descr="کفش  راه رفتن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264" y="5572140"/>
            <a:ext cx="952500" cy="952500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آموزشی بازیافت زباله های آهنی علوم ششم ابتدایی</Template>
  <TotalTime>0</TotalTime>
  <Words>470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 Nazanin</vt:lpstr>
      <vt:lpstr>Calibri</vt:lpstr>
      <vt:lpstr>Forte</vt:lpstr>
      <vt:lpstr>Times New Roman</vt:lpstr>
      <vt:lpstr>Office Theme</vt:lpstr>
      <vt:lpstr>به نام خدا علوم ششم ابتدایی</vt:lpstr>
      <vt:lpstr>www.talashgaran11.ir</vt:lpstr>
      <vt:lpstr>www.talashgaran11.ir</vt:lpstr>
      <vt:lpstr>www.talashgaran11.ir</vt:lpstr>
      <vt:lpstr>www.talashgaran11.ir</vt:lpstr>
      <vt:lpstr>www.talashgaran11.ir</vt:lpstr>
      <vt:lpstr>www.talashgaran11.ir</vt:lpstr>
      <vt:lpstr>www.talashgaran11.ir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 علوم ششم ابتدایی</dc:title>
  <dc:creator>omid arzi</dc:creator>
  <cp:lastModifiedBy>omid arzi</cp:lastModifiedBy>
  <cp:revision>1</cp:revision>
  <dcterms:created xsi:type="dcterms:W3CDTF">2022-01-31T07:38:01Z</dcterms:created>
  <dcterms:modified xsi:type="dcterms:W3CDTF">2022-01-31T07:38:16Z</dcterms:modified>
</cp:coreProperties>
</file>