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6" r:id="rId3"/>
    <p:sldId id="258" r:id="rId4"/>
    <p:sldId id="259" r:id="rId5"/>
    <p:sldId id="260" r:id="rId6"/>
    <p:sldId id="262" r:id="rId7"/>
    <p:sldId id="275" r:id="rId8"/>
    <p:sldId id="277" r:id="rId9"/>
    <p:sldId id="278" r:id="rId10"/>
    <p:sldId id="279" r:id="rId11"/>
    <p:sldId id="280" r:id="rId12"/>
    <p:sldId id="281" r:id="rId13"/>
    <p:sldId id="263" r:id="rId14"/>
    <p:sldId id="264" r:id="rId15"/>
    <p:sldId id="267" r:id="rId16"/>
    <p:sldId id="266" r:id="rId17"/>
    <p:sldId id="270"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06/27/1443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06/27/1443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43702" y="0"/>
            <a:ext cx="2500298" cy="1357298"/>
          </a:xfrm>
        </p:spPr>
        <p:txBody>
          <a:bodyPr>
            <a:normAutofit fontScale="90000"/>
          </a:bodyPr>
          <a:lstStyle/>
          <a:p>
            <a:r>
              <a:rPr lang="fa-IR" dirty="0" smtClean="0">
                <a:solidFill>
                  <a:schemeClr val="tx1"/>
                </a:solidFill>
              </a:rPr>
              <a:t>درس چهارم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4</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571604" y="1142984"/>
            <a:ext cx="6215106" cy="4000527"/>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000" dirty="0">
              <a:solidFill>
                <a:srgbClr val="002060"/>
              </a:solidFill>
            </a:endParaRPr>
          </a:p>
        </p:txBody>
      </p:sp>
      <p:sp>
        <p:nvSpPr>
          <p:cNvPr id="7" name="Rectangle 6"/>
          <p:cNvSpPr/>
          <p:nvPr/>
        </p:nvSpPr>
        <p:spPr>
          <a:xfrm>
            <a:off x="214282" y="214290"/>
            <a:ext cx="6500858" cy="1015663"/>
          </a:xfrm>
          <a:prstGeom prst="rect">
            <a:avLst/>
          </a:prstGeom>
        </p:spPr>
        <p:txBody>
          <a:bodyPr wrap="square">
            <a:spAutoFit/>
          </a:bodyPr>
          <a:lstStyle/>
          <a:p>
            <a:r>
              <a:rPr lang="fa-IR" sz="6000" b="1" dirty="0" smtClean="0"/>
              <a:t>سفر به اعماق زمين</a:t>
            </a:r>
            <a:endParaRPr lang="fa-IR" sz="60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 </a:t>
            </a:r>
            <a:br>
              <a:rPr lang="fa-IR" sz="4000" b="1" dirty="0" smtClean="0">
                <a:cs typeface="2  Lotus" pitchFamily="2" charset="-78"/>
              </a:rPr>
            </a:br>
            <a:r>
              <a:rPr lang="fa-IR" sz="4000" dirty="0" smtClean="0"/>
              <a:t> </a:t>
            </a:r>
            <a:r>
              <a:rPr lang="fa-IR" sz="3200" b="1" dirty="0" smtClean="0"/>
              <a:t>ب) </a:t>
            </a:r>
            <a:r>
              <a:rPr lang="fa-IR" sz="3200" b="1" dirty="0" smtClean="0">
                <a:solidFill>
                  <a:srgbClr val="FF0000"/>
                </a:solidFill>
              </a:rPr>
              <a:t>از ديدگاه فيزيكي</a:t>
            </a:r>
            <a:r>
              <a:rPr lang="fa-IR" sz="3200" dirty="0" smtClean="0">
                <a:solidFill>
                  <a:schemeClr val="tx1"/>
                </a:solidFill>
                <a:cs typeface="2  Lotus" pitchFamily="2" charset="-78"/>
              </a:rPr>
              <a:t>: </a:t>
            </a:r>
            <a:r>
              <a:rPr lang="fa-IR" sz="3200" b="1" dirty="0" smtClean="0">
                <a:solidFill>
                  <a:schemeClr val="tx1"/>
                </a:solidFill>
                <a:cs typeface="2  Lotus" pitchFamily="2" charset="-78"/>
              </a:rPr>
              <a:t>در اين ديدگاه، خواص فيزيكي مانند حالت مواد (جامد، خميري و مايع) و تراكم لايه‌هاي تشكيل‌دهنده‌ي زمين مورد بررسي قرار مي‌گيرد كه بر اين اساس به پنج لايه:  1 -</a:t>
            </a:r>
            <a:r>
              <a:rPr lang="fa-IR" sz="3200" b="1" dirty="0" smtClean="0">
                <a:solidFill>
                  <a:srgbClr val="FF0000"/>
                </a:solidFill>
                <a:cs typeface="2  Lotus" pitchFamily="2" charset="-78"/>
              </a:rPr>
              <a:t>سنگ كره </a:t>
            </a:r>
            <a:r>
              <a:rPr lang="en-US" sz="3200" b="1" dirty="0" smtClean="0">
                <a:solidFill>
                  <a:schemeClr val="tx1"/>
                </a:solidFill>
                <a:cs typeface="2  Lotus" pitchFamily="2" charset="-78"/>
              </a:rPr>
              <a:t>(Lithosphere)</a:t>
            </a:r>
            <a:r>
              <a:rPr lang="fa-IR" sz="3200" b="1" dirty="0" smtClean="0">
                <a:solidFill>
                  <a:schemeClr val="tx1"/>
                </a:solidFill>
                <a:cs typeface="2  Lotus" pitchFamily="2" charset="-78"/>
              </a:rPr>
              <a:t>،          2- </a:t>
            </a:r>
            <a:r>
              <a:rPr lang="fa-IR" sz="3200" b="1" dirty="0" smtClean="0">
                <a:solidFill>
                  <a:srgbClr val="FF0000"/>
                </a:solidFill>
                <a:cs typeface="2  Lotus" pitchFamily="2" charset="-78"/>
              </a:rPr>
              <a:t>خمير كره </a:t>
            </a:r>
            <a:r>
              <a:rPr lang="en-US" sz="3200" b="1" dirty="0" smtClean="0">
                <a:solidFill>
                  <a:schemeClr val="tx1"/>
                </a:solidFill>
                <a:cs typeface="2  Lotus" pitchFamily="2" charset="-78"/>
              </a:rPr>
              <a:t>(</a:t>
            </a:r>
            <a:r>
              <a:rPr lang="en-US" sz="3200" b="1" dirty="0" err="1" smtClean="0">
                <a:solidFill>
                  <a:schemeClr val="tx1"/>
                </a:solidFill>
                <a:cs typeface="2  Lotus" pitchFamily="2" charset="-78"/>
              </a:rPr>
              <a:t>Astenosphere</a:t>
            </a:r>
            <a:r>
              <a:rPr lang="en-US" sz="3200" b="1" dirty="0" smtClean="0">
                <a:solidFill>
                  <a:schemeClr val="tx1"/>
                </a:solidFill>
                <a:cs typeface="2  Lotus" pitchFamily="2" charset="-78"/>
              </a:rPr>
              <a:t>)</a:t>
            </a:r>
            <a:r>
              <a:rPr lang="fa-IR" sz="3200" b="1" dirty="0" smtClean="0">
                <a:solidFill>
                  <a:schemeClr val="tx1"/>
                </a:solidFill>
                <a:cs typeface="2  Lotus" pitchFamily="2" charset="-78"/>
              </a:rPr>
              <a:t>، </a:t>
            </a:r>
            <a:br>
              <a:rPr lang="fa-IR" sz="3200" b="1" dirty="0" smtClean="0">
                <a:solidFill>
                  <a:schemeClr val="tx1"/>
                </a:solidFill>
                <a:cs typeface="2  Lotus" pitchFamily="2" charset="-78"/>
              </a:rPr>
            </a:br>
            <a:r>
              <a:rPr lang="fa-IR" sz="3200" b="1" dirty="0" smtClean="0">
                <a:solidFill>
                  <a:schemeClr val="tx1"/>
                </a:solidFill>
                <a:cs typeface="2  Lotus" pitchFamily="2" charset="-78"/>
              </a:rPr>
              <a:t>3 -</a:t>
            </a:r>
            <a:r>
              <a:rPr lang="fa-IR" sz="3200" b="1" dirty="0" smtClean="0">
                <a:solidFill>
                  <a:srgbClr val="FF0000"/>
                </a:solidFill>
                <a:cs typeface="2  Lotus" pitchFamily="2" charset="-78"/>
              </a:rPr>
              <a:t>گوشته‌ي زيرين </a:t>
            </a:r>
            <a:r>
              <a:rPr lang="en-US" sz="3200" b="1" dirty="0" smtClean="0">
                <a:solidFill>
                  <a:schemeClr val="tx1"/>
                </a:solidFill>
                <a:cs typeface="2  Lotus" pitchFamily="2" charset="-78"/>
              </a:rPr>
              <a:t>(Lower Mantel)</a:t>
            </a:r>
            <a:r>
              <a:rPr lang="fa-IR" sz="3200" b="1" dirty="0" smtClean="0">
                <a:solidFill>
                  <a:schemeClr val="tx1"/>
                </a:solidFill>
                <a:cs typeface="2  Lotus" pitchFamily="2" charset="-78"/>
              </a:rPr>
              <a:t>،                       4-</a:t>
            </a:r>
            <a:r>
              <a:rPr lang="fa-IR" sz="3200" b="1" dirty="0" smtClean="0">
                <a:solidFill>
                  <a:srgbClr val="FF0000"/>
                </a:solidFill>
                <a:cs typeface="2  Lotus" pitchFamily="2" charset="-78"/>
              </a:rPr>
              <a:t>هسته‌ي خارجي </a:t>
            </a:r>
            <a:r>
              <a:rPr lang="en-US" sz="3200" b="1" dirty="0" smtClean="0">
                <a:solidFill>
                  <a:schemeClr val="tx1"/>
                </a:solidFill>
                <a:cs typeface="2  Lotus" pitchFamily="2" charset="-78"/>
              </a:rPr>
              <a:t>(Outer Core)</a:t>
            </a:r>
            <a:r>
              <a:rPr lang="fa-IR" sz="3200" b="1" dirty="0" smtClean="0">
                <a:solidFill>
                  <a:schemeClr val="tx1"/>
                </a:solidFill>
                <a:cs typeface="2  Lotus" pitchFamily="2" charset="-78"/>
              </a:rPr>
              <a:t/>
            </a:r>
            <a:br>
              <a:rPr lang="fa-IR" sz="3200" b="1" dirty="0" smtClean="0">
                <a:solidFill>
                  <a:schemeClr val="tx1"/>
                </a:solidFill>
                <a:cs typeface="2  Lotus" pitchFamily="2" charset="-78"/>
              </a:rPr>
            </a:br>
            <a:r>
              <a:rPr lang="fa-IR" sz="3200" b="1" dirty="0" smtClean="0">
                <a:solidFill>
                  <a:schemeClr val="tx1"/>
                </a:solidFill>
                <a:cs typeface="2  Lotus" pitchFamily="2" charset="-78"/>
              </a:rPr>
              <a:t> 5-  </a:t>
            </a:r>
            <a:r>
              <a:rPr lang="fa-IR" sz="3200" b="1" dirty="0" smtClean="0">
                <a:solidFill>
                  <a:srgbClr val="FF0000"/>
                </a:solidFill>
                <a:cs typeface="2  Lotus" pitchFamily="2" charset="-78"/>
              </a:rPr>
              <a:t>هسته‌ي داخلي </a:t>
            </a:r>
            <a:r>
              <a:rPr lang="en-US" sz="3200" b="1" dirty="0" smtClean="0">
                <a:solidFill>
                  <a:schemeClr val="tx1"/>
                </a:solidFill>
                <a:cs typeface="2  Lotus" pitchFamily="2" charset="-78"/>
              </a:rPr>
              <a:t>(Inner Core)</a:t>
            </a:r>
            <a:r>
              <a:rPr lang="fa-IR" sz="3200" b="1" dirty="0" smtClean="0">
                <a:solidFill>
                  <a:schemeClr val="tx1"/>
                </a:solidFill>
                <a:cs typeface="2  Lotus" pitchFamily="2" charset="-78"/>
              </a:rPr>
              <a:t> تقسيم‌بندي مي‌شوند</a:t>
            </a: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4000" dirty="0" smtClean="0">
                <a:solidFill>
                  <a:srgbClr val="FF0000"/>
                </a:solidFill>
              </a:rPr>
              <a:t>1</a:t>
            </a:r>
            <a:r>
              <a:rPr lang="fa-IR" sz="4000" dirty="0" smtClean="0">
                <a:solidFill>
                  <a:srgbClr val="FF0000"/>
                </a:solidFill>
                <a:cs typeface="2  Lotus" pitchFamily="2" charset="-78"/>
              </a:rPr>
              <a:t>-</a:t>
            </a:r>
            <a:r>
              <a:rPr lang="fa-IR" sz="3600" b="1" dirty="0" smtClean="0">
                <a:solidFill>
                  <a:srgbClr val="FF0000"/>
                </a:solidFill>
                <a:cs typeface="2  Lotus" pitchFamily="2" charset="-78"/>
              </a:rPr>
              <a:t>سنگ كره </a:t>
            </a:r>
            <a:r>
              <a:rPr lang="en-US" sz="3600" b="1" dirty="0" smtClean="0">
                <a:solidFill>
                  <a:srgbClr val="FF0000"/>
                </a:solidFill>
                <a:cs typeface="2  Lotus" pitchFamily="2" charset="-78"/>
              </a:rPr>
              <a:t>(Lithosphere)</a:t>
            </a:r>
            <a:r>
              <a:rPr lang="fa-IR" sz="3600" b="1" dirty="0" smtClean="0">
                <a:cs typeface="2  Lotus" pitchFamily="2" charset="-78"/>
              </a:rPr>
              <a:t>:</a:t>
            </a:r>
            <a:r>
              <a:rPr lang="fa-IR" sz="3600" dirty="0" smtClean="0">
                <a:solidFill>
                  <a:schemeClr val="tx1"/>
                </a:solidFill>
                <a:cs typeface="2  Lotus" pitchFamily="2" charset="-78"/>
              </a:rPr>
              <a:t>سنگ كره، شامل پوسته به‌علاوه‌ي بخش جامد و فوقاني گوشته مي‌باشد كه حالت فيزيكي آن جامد است و ضخامت آن حدود 100 كيلومتر مي‌باشد.</a:t>
            </a:r>
            <a:r>
              <a:rPr lang="fa-IR" sz="3600" dirty="0" smtClean="0">
                <a:cs typeface="2  Lotus" pitchFamily="2" charset="-78"/>
              </a:rPr>
              <a:t/>
            </a:r>
            <a:br>
              <a:rPr lang="fa-IR" sz="3600" dirty="0" smtClean="0">
                <a:cs typeface="2  Lotus" pitchFamily="2" charset="-78"/>
              </a:rPr>
            </a:br>
            <a:r>
              <a:rPr lang="fa-IR" sz="4900" dirty="0" smtClean="0">
                <a:solidFill>
                  <a:srgbClr val="FF0000"/>
                </a:solidFill>
                <a:cs typeface="2  Lotus" pitchFamily="2" charset="-78"/>
              </a:rPr>
              <a:t>2</a:t>
            </a:r>
            <a:r>
              <a:rPr lang="fa-IR" sz="3600" dirty="0" smtClean="0">
                <a:cs typeface="2  Lotus" pitchFamily="2" charset="-78"/>
              </a:rPr>
              <a:t>-</a:t>
            </a:r>
            <a:r>
              <a:rPr lang="fa-IR" sz="4000" b="1" dirty="0" smtClean="0">
                <a:cs typeface="2  Lotus" pitchFamily="2" charset="-78"/>
              </a:rPr>
              <a:t> </a:t>
            </a:r>
            <a:r>
              <a:rPr lang="fa-IR" sz="4000" b="1" dirty="0" smtClean="0">
                <a:solidFill>
                  <a:srgbClr val="FF0000"/>
                </a:solidFill>
                <a:cs typeface="2  Lotus" pitchFamily="2" charset="-78"/>
              </a:rPr>
              <a:t>خمير كره </a:t>
            </a:r>
            <a:r>
              <a:rPr lang="en-US" sz="4000" b="1" dirty="0" smtClean="0">
                <a:solidFill>
                  <a:srgbClr val="FF0000"/>
                </a:solidFill>
                <a:cs typeface="2  Lotus" pitchFamily="2" charset="-78"/>
              </a:rPr>
              <a:t>(</a:t>
            </a:r>
            <a:r>
              <a:rPr lang="en-US" sz="4000" b="1" dirty="0" err="1" smtClean="0">
                <a:solidFill>
                  <a:srgbClr val="FF0000"/>
                </a:solidFill>
                <a:cs typeface="2  Lotus" pitchFamily="2" charset="-78"/>
              </a:rPr>
              <a:t>Astenosphere</a:t>
            </a:r>
            <a:r>
              <a:rPr lang="en-US" sz="4000" b="1" dirty="0" smtClean="0">
                <a:solidFill>
                  <a:srgbClr val="FF0000"/>
                </a:solidFill>
                <a:cs typeface="2  Lotus" pitchFamily="2" charset="-78"/>
              </a:rPr>
              <a:t>)</a:t>
            </a:r>
            <a:r>
              <a:rPr lang="fa-IR" sz="4000" b="1" dirty="0" smtClean="0">
                <a:cs typeface="2  Lotus" pitchFamily="2" charset="-78"/>
              </a:rPr>
              <a:t>:</a:t>
            </a:r>
            <a:r>
              <a:rPr lang="en-US" sz="4000" dirty="0" smtClean="0">
                <a:cs typeface="2  Lotus" pitchFamily="2" charset="-78"/>
              </a:rPr>
              <a:t/>
            </a:r>
            <a:br>
              <a:rPr lang="en-US" sz="4000" dirty="0" smtClean="0">
                <a:cs typeface="2  Lotus" pitchFamily="2" charset="-78"/>
              </a:rPr>
            </a:br>
            <a:r>
              <a:rPr lang="fa-IR" sz="4000" dirty="0" smtClean="0">
                <a:solidFill>
                  <a:schemeClr val="tx1"/>
                </a:solidFill>
                <a:cs typeface="2  Lotus" pitchFamily="2" charset="-78"/>
              </a:rPr>
              <a:t>اين بخش  از كره‌ي زمين حالت خميري دارد و از سنگ كره (عمق حدود 100 كيلومتر) شروع مي‌شود و تا عمق حدود 350 كيلومتر ادامه مي‌يابد. منشأ بيشتر زمين‌لرزه‌ها و آتشفشان‌ها مربوط به اين لايه مي‌باشد. </a:t>
            </a: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153400" cy="6715148"/>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3</a:t>
            </a:r>
            <a:r>
              <a:rPr lang="fa-IR" sz="4000" dirty="0" smtClean="0">
                <a:solidFill>
                  <a:srgbClr val="FF0000"/>
                </a:solidFill>
              </a:rPr>
              <a:t>-</a:t>
            </a:r>
            <a:r>
              <a:rPr lang="fa-IR" sz="3600" b="1" dirty="0" smtClean="0">
                <a:solidFill>
                  <a:srgbClr val="FF0000"/>
                </a:solidFill>
              </a:rPr>
              <a:t>گوشته‌ي زيرين </a:t>
            </a:r>
            <a:r>
              <a:rPr lang="en-US" sz="3600" b="1" dirty="0" smtClean="0">
                <a:solidFill>
                  <a:srgbClr val="FF0000"/>
                </a:solidFill>
              </a:rPr>
              <a:t>(Lower Mantel)</a:t>
            </a:r>
            <a:r>
              <a:rPr lang="fa-IR" sz="3600" b="1" dirty="0" smtClean="0"/>
              <a:t>:</a:t>
            </a:r>
            <a:r>
              <a:rPr lang="en-US" sz="3600" dirty="0" smtClean="0"/>
              <a:t/>
            </a:r>
            <a:br>
              <a:rPr lang="en-US" sz="3600" dirty="0" smtClean="0"/>
            </a:br>
            <a:r>
              <a:rPr lang="fa-IR" sz="3200" b="1" dirty="0" smtClean="0">
                <a:solidFill>
                  <a:schemeClr val="tx1"/>
                </a:solidFill>
                <a:cs typeface="2  Lotus" pitchFamily="2" charset="-78"/>
              </a:rPr>
              <a:t>اين قسمت از زمين كه حالت جامد دارد از زير آستنوسفر (عمق حدود 350 كيلومتر) شروع و تا مرز گوتنبرگ (عمق حدود 2900 كيلومتر) ادامه دارد.</a:t>
            </a:r>
            <a:br>
              <a:rPr lang="fa-IR" sz="3200" b="1" dirty="0" smtClean="0">
                <a:solidFill>
                  <a:schemeClr val="tx1"/>
                </a:solidFill>
                <a:cs typeface="2  Lotus" pitchFamily="2" charset="-78"/>
              </a:rPr>
            </a:br>
            <a:r>
              <a:rPr lang="fa-IR" sz="3200" b="1" dirty="0" smtClean="0">
                <a:solidFill>
                  <a:srgbClr val="FF0000"/>
                </a:solidFill>
                <a:cs typeface="2  Lotus" pitchFamily="2" charset="-78"/>
              </a:rPr>
              <a:t>4-</a:t>
            </a:r>
            <a:r>
              <a:rPr lang="fa-IR" sz="3200" b="1" dirty="0" smtClean="0">
                <a:solidFill>
                  <a:srgbClr val="FF0000"/>
                </a:solidFill>
              </a:rPr>
              <a:t>هسته‌ي خارجي </a:t>
            </a:r>
            <a:r>
              <a:rPr lang="en-US" sz="3200" b="1" dirty="0" smtClean="0">
                <a:solidFill>
                  <a:srgbClr val="FF0000"/>
                </a:solidFill>
              </a:rPr>
              <a:t>(Outer Core)</a:t>
            </a:r>
            <a:r>
              <a:rPr lang="fa-IR" sz="3200" b="1" dirty="0" smtClean="0"/>
              <a:t>:</a:t>
            </a:r>
            <a:r>
              <a:rPr lang="en-US" sz="3200" dirty="0" smtClean="0"/>
              <a:t/>
            </a:r>
            <a:br>
              <a:rPr lang="en-US" sz="3200" dirty="0" smtClean="0"/>
            </a:br>
            <a:r>
              <a:rPr lang="fa-IR" sz="3200" b="1" dirty="0" smtClean="0">
                <a:solidFill>
                  <a:schemeClr val="tx1"/>
                </a:solidFill>
                <a:cs typeface="2  Lotus" pitchFamily="2" charset="-78"/>
              </a:rPr>
              <a:t>اين لايه از زمين كه حالت مايع دارد از مرز گوتنبرگ (عمق حدود 2900 كيلومتر) شروع و تا مرز لِمان (عمق حدود 5100 كيلومتر)  ادامه دارد. تركيب شيميايي آن عمدتاً از عناصر فلزي مانند آهن و نيكل تشكيل شده است. اين لايه در ايجاد ميدان مغناطيسي زمين مؤثر است.</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rgbClr val="FF0000"/>
                </a:solidFill>
                <a:cs typeface="2  Lotus" pitchFamily="2" charset="-78"/>
              </a:rPr>
              <a:t>5-</a:t>
            </a:r>
            <a:r>
              <a:rPr lang="fa-IR" sz="2400" b="1" dirty="0" smtClean="0">
                <a:solidFill>
                  <a:srgbClr val="FF0000"/>
                </a:solidFill>
              </a:rPr>
              <a:t>هسته‌ي داخلي </a:t>
            </a:r>
            <a:r>
              <a:rPr lang="en-US" sz="2400" b="1" dirty="0" smtClean="0">
                <a:solidFill>
                  <a:srgbClr val="FF0000"/>
                </a:solidFill>
              </a:rPr>
              <a:t>(Inner Core</a:t>
            </a:r>
            <a:r>
              <a:rPr lang="fa-IR" sz="2800" b="1" dirty="0" smtClean="0">
                <a:solidFill>
                  <a:schemeClr val="tx1"/>
                </a:solidFill>
                <a:cs typeface="2  Lotus" pitchFamily="2" charset="-78"/>
              </a:rPr>
              <a:t>اين لايه حالت جامد دارد و از مرز لمان شروع و تا مركز زمين (عمق حدود 6400 كيلومتر) ادامه دارد</a:t>
            </a:r>
            <a:r>
              <a:rPr lang="fa-IR" sz="2800" dirty="0" smtClean="0">
                <a:solidFill>
                  <a:schemeClr val="tx1"/>
                </a:solidFill>
                <a:cs typeface="2  Lotus" pitchFamily="2" charset="-78"/>
              </a:rPr>
              <a:t>.</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endParaRPr lang="en-US" sz="32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3200" dirty="0" smtClean="0">
                <a:solidFill>
                  <a:srgbClr val="FFFF00"/>
                </a:solidFill>
                <a:cs typeface="2  Lotus" pitchFamily="2" charset="-78"/>
              </a:rPr>
              <a:t>پوسته</a:t>
            </a:r>
            <a:endParaRPr lang="en-US" sz="3200" dirty="0" smtClean="0">
              <a:solidFill>
                <a:srgbClr val="FFFF00"/>
              </a:solidFill>
              <a:cs typeface="2  Lotus" pitchFamily="2" charset="-78"/>
            </a:endParaRPr>
          </a:p>
          <a:p>
            <a:r>
              <a:rPr lang="fa-IR" sz="3200" dirty="0" smtClean="0">
                <a:cs typeface="2  Lotus" pitchFamily="2" charset="-78"/>
              </a:rPr>
              <a:t>خاك، رشد گياهان، ساختمان‌سازي، آب‌هاي سطحي و زيرزميني، منابع نفت و گاز، معادن فلزي و غيرفلزي</a:t>
            </a:r>
            <a:endParaRPr lang="en-US" sz="3200" dirty="0" smtClean="0">
              <a:cs typeface="2  Lotus" pitchFamily="2" charset="-78"/>
            </a:endParaRPr>
          </a:p>
          <a:p>
            <a:r>
              <a:rPr lang="fa-IR" sz="3200" dirty="0" smtClean="0">
                <a:solidFill>
                  <a:srgbClr val="FFFF00"/>
                </a:solidFill>
                <a:cs typeface="2  Lotus" pitchFamily="2" charset="-78"/>
              </a:rPr>
              <a:t>گوشته</a:t>
            </a:r>
            <a:endParaRPr lang="en-US" sz="3200" dirty="0" smtClean="0">
              <a:solidFill>
                <a:srgbClr val="FFFF00"/>
              </a:solidFill>
              <a:cs typeface="2  Lotus" pitchFamily="2" charset="-78"/>
            </a:endParaRPr>
          </a:p>
          <a:p>
            <a:r>
              <a:rPr lang="fa-IR" sz="3200" dirty="0" smtClean="0">
                <a:cs typeface="2  Lotus" pitchFamily="2" charset="-78"/>
              </a:rPr>
              <a:t>منشأ گدازه‌هاي آتشفشاني و منشأ بعضي زمين‌لرزه‌ها در گوشته است.</a:t>
            </a:r>
            <a:endParaRPr lang="en-US" sz="3200" dirty="0" smtClean="0">
              <a:cs typeface="2  Lotus" pitchFamily="2" charset="-78"/>
            </a:endParaRPr>
          </a:p>
          <a:p>
            <a:r>
              <a:rPr lang="fa-IR" sz="3200" dirty="0" smtClean="0">
                <a:solidFill>
                  <a:srgbClr val="FFFF00"/>
                </a:solidFill>
                <a:cs typeface="2  Lotus" pitchFamily="2" charset="-78"/>
              </a:rPr>
              <a:t>هسته</a:t>
            </a:r>
            <a:endParaRPr lang="en-US" sz="3200" dirty="0" smtClean="0">
              <a:solidFill>
                <a:srgbClr val="FFFF00"/>
              </a:solidFill>
              <a:cs typeface="2  Lotus" pitchFamily="2" charset="-78"/>
            </a:endParaRPr>
          </a:p>
          <a:p>
            <a:r>
              <a:rPr lang="fa-IR" sz="3200" dirty="0" smtClean="0">
                <a:cs typeface="2  Lotus" pitchFamily="2" charset="-78"/>
              </a:rPr>
              <a:t>تعادل كره‌ي زمين در منظومه</a:t>
            </a:r>
            <a:endParaRPr lang="en-US" sz="3200" dirty="0" smtClean="0">
              <a:cs typeface="2  Lotus" pitchFamily="2" charset="-78"/>
            </a:endParaRPr>
          </a:p>
          <a:p>
            <a:r>
              <a:rPr lang="fa-IR" sz="3200" dirty="0" smtClean="0">
                <a:cs typeface="2  Lotus" pitchFamily="2" charset="-78"/>
              </a:rPr>
              <a:t>خاصيت مغناطيسي</a:t>
            </a:r>
            <a:endParaRPr lang="en-US" sz="3200" dirty="0">
              <a:cs typeface="2  Lotus"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فعاليت‌ </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سوم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مدل کره ی زمین رابسازید : </a:t>
            </a:r>
          </a:p>
          <a:p>
            <a:pPr lvl="0"/>
            <a:r>
              <a:rPr lang="fa-IR" sz="3600" b="1" dirty="0" smtClean="0">
                <a:solidFill>
                  <a:schemeClr val="bg1"/>
                </a:solidFill>
                <a:cs typeface="2  Lotus" pitchFamily="2" charset="-78"/>
              </a:rPr>
              <a:t>برای ساخت این مدل چه پیشنهاداتی دارید ؟</a:t>
            </a:r>
          </a:p>
          <a:p>
            <a:pPr lvl="0"/>
            <a:endParaRPr lang="fa-IR" sz="3600" b="1" dirty="0" smtClean="0">
              <a:solidFill>
                <a:schemeClr val="bg1"/>
              </a:solidFill>
              <a:cs typeface="2  Lotus" pitchFamily="2" charset="-78"/>
            </a:endParaRPr>
          </a:p>
          <a:p>
            <a:pPr lvl="0"/>
            <a:r>
              <a:rPr lang="fa-IR" sz="3600" b="1" dirty="0" smtClean="0">
                <a:solidFill>
                  <a:schemeClr val="bg1"/>
                </a:solidFill>
                <a:cs typeface="2  Lotus" pitchFamily="2" charset="-78"/>
              </a:rPr>
              <a:t> برای ساخت این مدل چه وسایلی لازم دارید ؟</a:t>
            </a:r>
          </a:p>
          <a:p>
            <a:pPr lvl="0"/>
            <a:endParaRPr lang="fa-IR" sz="3600" b="1" dirty="0" smtClean="0">
              <a:solidFill>
                <a:schemeClr val="bg1"/>
              </a:solidFill>
              <a:cs typeface="2  Lotus" pitchFamily="2" charset="-78"/>
            </a:endParaRPr>
          </a:p>
          <a:p>
            <a:pPr lvl="0"/>
            <a:r>
              <a:rPr lang="fa-IR" sz="3600" b="1" dirty="0" smtClean="0">
                <a:solidFill>
                  <a:schemeClr val="bg1"/>
                </a:solidFill>
                <a:cs typeface="2  Lotus" pitchFamily="2" charset="-78"/>
              </a:rPr>
              <a:t>مراحل کار را یادداشت نمایید .</a:t>
            </a:r>
          </a:p>
          <a:p>
            <a:pPr lvl="0"/>
            <a:r>
              <a:rPr lang="fa-IR" sz="3600" b="1" dirty="0" smtClean="0">
                <a:solidFill>
                  <a:schemeClr val="bg1"/>
                </a:solidFill>
                <a:cs typeface="2  Lotus" pitchFamily="2" charset="-78"/>
              </a:rPr>
              <a:t> </a:t>
            </a:r>
          </a:p>
          <a:p>
            <a:pPr lvl="0"/>
            <a:endParaRPr lang="fa-IR" sz="3600" b="1" dirty="0" smtClean="0">
              <a:solidFill>
                <a:schemeClr val="bg1"/>
              </a:solidFill>
              <a:cs typeface="2  Lotus" pitchFamily="2" charset="-78"/>
            </a:endParaRPr>
          </a:p>
          <a:p>
            <a:pPr lvl="0"/>
            <a:endParaRPr lang="en-US" sz="3600" b="1" dirty="0">
              <a:solidFill>
                <a:schemeClr val="bg1"/>
              </a:solidFill>
              <a:cs typeface="2  Lotus"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طراحی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4" name="Table 3"/>
          <p:cNvGraphicFramePr>
            <a:graphicFrameLocks noGrp="1"/>
          </p:cNvGraphicFramePr>
          <p:nvPr/>
        </p:nvGraphicFramePr>
        <p:xfrm>
          <a:off x="142845" y="1500174"/>
          <a:ext cx="8786874" cy="4929223"/>
        </p:xfrm>
        <a:graphic>
          <a:graphicData uri="http://schemas.openxmlformats.org/drawingml/2006/table">
            <a:tbl>
              <a:tblPr rtl="1"/>
              <a:tblGrid>
                <a:gridCol w="1815735"/>
                <a:gridCol w="2204493"/>
                <a:gridCol w="2333470"/>
                <a:gridCol w="2433176"/>
              </a:tblGrid>
              <a:tr h="284546">
                <a:tc>
                  <a:txBody>
                    <a:bodyPr/>
                    <a:lstStyle/>
                    <a:p>
                      <a:pPr marL="457200" algn="ctr" rtl="1">
                        <a:lnSpc>
                          <a:spcPct val="115000"/>
                        </a:lnSpc>
                        <a:spcAft>
                          <a:spcPts val="0"/>
                        </a:spcAft>
                      </a:pPr>
                      <a:r>
                        <a:rPr lang="fa-IR" sz="1200" b="1">
                          <a:latin typeface="Traditional Arabic"/>
                          <a:ea typeface="Calibri"/>
                          <a:cs typeface="2  Lotus"/>
                        </a:rPr>
                        <a:t>ملاک‌ها</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200" b="1">
                          <a:latin typeface="Traditional Arabic"/>
                          <a:ea typeface="Calibri"/>
                          <a:cs typeface="2  Lotus"/>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200" b="1">
                          <a:latin typeface="Traditional Arabic"/>
                          <a:ea typeface="Calibri"/>
                          <a:cs typeface="2  Lotus"/>
                        </a:rPr>
                        <a:t>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200" b="1">
                          <a:latin typeface="Traditional Arabic"/>
                          <a:ea typeface="Calibri"/>
                          <a:cs typeface="2  Lotus"/>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0575">
                <a:tc>
                  <a:txBody>
                    <a:bodyPr/>
                    <a:lstStyle/>
                    <a:p>
                      <a:pPr marL="457200" algn="ctr" rtl="1">
                        <a:lnSpc>
                          <a:spcPct val="115000"/>
                        </a:lnSpc>
                        <a:spcAft>
                          <a:spcPts val="0"/>
                        </a:spcAft>
                      </a:pPr>
                      <a:r>
                        <a:rPr lang="fa-IR" sz="2000" dirty="0">
                          <a:latin typeface="Traditional Arabic"/>
                          <a:ea typeface="Calibri"/>
                          <a:cs typeface="2  Lotus" pitchFamily="2" charset="-78"/>
                        </a:rPr>
                        <a:t>لايه‌هاي تشكيل‌دهنده‌ي زمين</a:t>
                      </a:r>
                      <a:endParaRPr lang="en-US" sz="1600" dirty="0">
                        <a:latin typeface="Calibri"/>
                        <a:ea typeface="Calibri"/>
                        <a:cs typeface="2  Lotus" pitchFamily="2" charset="-78"/>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dirty="0">
                          <a:latin typeface="Traditional Arabic"/>
                          <a:ea typeface="Calibri"/>
                          <a:cs typeface="2  Lotus" pitchFamily="2" charset="-78"/>
                        </a:rPr>
                        <a:t>لايه‌هاي مختلف زمين را با نمايش و ساخت مدل نشان دهند.</a:t>
                      </a:r>
                      <a:endParaRPr lang="en-US" sz="1600"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a:latin typeface="Traditional Arabic"/>
                          <a:ea typeface="Calibri"/>
                          <a:cs typeface="2  Lotus" pitchFamily="2" charset="-78"/>
                        </a:rPr>
                        <a:t>برخي از ويژگي‌هاي لايه‌هاي تشكيل‌دهنده‌ي زمين را از روي مدل توضيح دهند.</a:t>
                      </a:r>
                      <a:endParaRPr lang="en-US" sz="160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dirty="0">
                          <a:latin typeface="Traditional Arabic"/>
                          <a:ea typeface="Calibri"/>
                          <a:cs typeface="2  Lotus" pitchFamily="2" charset="-78"/>
                        </a:rPr>
                        <a:t>لايه‌هاي تشكيل‌دهنده‌ي زمين را با هم مقايسه كنند.</a:t>
                      </a:r>
                      <a:endParaRPr lang="en-US" sz="1600"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4102">
                <a:tc>
                  <a:txBody>
                    <a:bodyPr/>
                    <a:lstStyle/>
                    <a:p>
                      <a:pPr marL="457200" algn="r" rtl="1">
                        <a:lnSpc>
                          <a:spcPct val="115000"/>
                        </a:lnSpc>
                        <a:spcAft>
                          <a:spcPts val="0"/>
                        </a:spcAft>
                      </a:pPr>
                      <a:r>
                        <a:rPr lang="fa-IR" sz="2000">
                          <a:latin typeface="Traditional Arabic"/>
                          <a:ea typeface="Calibri"/>
                          <a:cs typeface="2  Lotus" pitchFamily="2" charset="-78"/>
                        </a:rPr>
                        <a:t>اهميت و كاربرد لايه‌هاي تشكيل‌دهنده‌ي زمين</a:t>
                      </a:r>
                      <a:endParaRPr lang="en-US" sz="1600">
                        <a:latin typeface="Calibri"/>
                        <a:ea typeface="Calibri"/>
                        <a:cs typeface="2  Lotus" pitchFamily="2" charset="-78"/>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dirty="0">
                          <a:latin typeface="Traditional Arabic"/>
                          <a:ea typeface="Calibri"/>
                          <a:cs typeface="2  Lotus" pitchFamily="2" charset="-78"/>
                        </a:rPr>
                        <a:t>مواردي از ارزش و اهميت پوسته‌ي زمين در زندگي جانداران را بيان نمايند.</a:t>
                      </a:r>
                      <a:endParaRPr lang="en-US" sz="1600"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dirty="0">
                          <a:latin typeface="Traditional Arabic"/>
                          <a:ea typeface="Calibri"/>
                          <a:cs typeface="2  Lotus" pitchFamily="2" charset="-78"/>
                        </a:rPr>
                        <a:t>به منابع و معادن موجود در پوسته‌ي زمين اشاره كنند.</a:t>
                      </a:r>
                      <a:endParaRPr lang="en-US" sz="1600"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dirty="0">
                          <a:latin typeface="Traditional Arabic"/>
                          <a:ea typeface="Calibri"/>
                          <a:cs typeface="2  Lotus" pitchFamily="2" charset="-78"/>
                        </a:rPr>
                        <a:t>به نقش و تأثير لايه‌هاي دروني زمين در بروز پديده‌هاي طبيعي مانند آتشفشان، مغناطيس زمين، زمين‌لرزه و... اشاره نمايند.</a:t>
                      </a:r>
                      <a:endParaRPr lang="en-US" sz="1600"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ارزشیابی</a:t>
            </a:r>
            <a:endParaRPr lang="fa-IR" dirty="0"/>
          </a:p>
        </p:txBody>
      </p:sp>
      <p:sp>
        <p:nvSpPr>
          <p:cNvPr id="3" name="Text Placeholder 2"/>
          <p:cNvSpPr>
            <a:spLocks noGrp="1"/>
          </p:cNvSpPr>
          <p:nvPr>
            <p:ph type="body" idx="2"/>
          </p:nvPr>
        </p:nvSpPr>
        <p:spPr>
          <a:xfrm>
            <a:off x="0" y="1285860"/>
            <a:ext cx="9144000" cy="5572140"/>
          </a:xfrm>
        </p:spPr>
        <p:txBody>
          <a:bodyPr>
            <a:normAutofit/>
          </a:bodyPr>
          <a:lstStyle/>
          <a:p>
            <a:r>
              <a:rPr lang="fa-IR" sz="2800" b="1" dirty="0" smtClean="0">
                <a:solidFill>
                  <a:srgbClr val="FFFF00"/>
                </a:solidFill>
                <a:cs typeface="2  Lotus" pitchFamily="2" charset="-78"/>
              </a:rPr>
              <a:t>روش و ابزار ارزشيابي</a:t>
            </a:r>
            <a:endParaRPr lang="en-US" sz="2800" b="1" dirty="0" smtClean="0">
              <a:solidFill>
                <a:srgbClr val="FFFF00"/>
              </a:solidFill>
              <a:cs typeface="2  Lotus" pitchFamily="2" charset="-78"/>
            </a:endParaRPr>
          </a:p>
          <a:p>
            <a:r>
              <a:rPr lang="fa-IR" sz="2800" b="1" dirty="0" smtClean="0">
                <a:solidFill>
                  <a:schemeClr val="tx1"/>
                </a:solidFill>
                <a:cs typeface="2  Lotus" pitchFamily="2" charset="-78"/>
              </a:rPr>
              <a:t>ارزشيابي مستمر</a:t>
            </a:r>
            <a:r>
              <a:rPr lang="fa-IR" sz="2800" b="1" dirty="0" smtClean="0">
                <a:cs typeface="2  Lotus" pitchFamily="2" charset="-78"/>
              </a:rPr>
              <a:t>: از ارزشيابي مستمر مي‌توان بيشتر به‌صورت كيفي (ارزيابي عملكردي) و استفاده نمود. براي اين منظور، در انجام فعاليت‌هاي درسي مهارت‌هاي مختلف فرايند ياددهي و يادگيري به همراه دانش و نگرش از روش تهيه‌ي سياهه‌ رفتار (چك‌ليست)  استفاده شود. به اين ترتيب، معلم مي‌تواند براساس بازخوردي كه دريافت مي‌كند فرايند ياددهي-يادگيري را هدايت نمايد.</a:t>
            </a:r>
            <a:endParaRPr lang="en-US" sz="2800" b="1" dirty="0" smtClean="0">
              <a:cs typeface="2  Lotus" pitchFamily="2" charset="-78"/>
            </a:endParaRPr>
          </a:p>
          <a:p>
            <a:r>
              <a:rPr lang="fa-IR" sz="2800" b="1" dirty="0" smtClean="0">
                <a:solidFill>
                  <a:schemeClr val="tx1"/>
                </a:solidFill>
                <a:cs typeface="2  Lotus" pitchFamily="2" charset="-78"/>
              </a:rPr>
              <a:t>ارزشيابي پاياني</a:t>
            </a:r>
            <a:r>
              <a:rPr lang="fa-IR" sz="2800" b="1" dirty="0" smtClean="0">
                <a:cs typeface="2  Lotus" pitchFamily="2" charset="-78"/>
              </a:rPr>
              <a:t>: اين ارزشيابي معمولاً به‌صورت كمي صورت مي‌گيرد و مي‌توان در اين ارزشيابي علاوه بر سؤالاتي كه براساس دانستني مطرح مي‌شوند موارد مربوط به اهداف مهارتي و نگرشي را نيز ارزشيابي نمود.</a:t>
            </a:r>
            <a:endParaRPr lang="en-US" sz="2800"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fontScale="92500" lnSpcReduction="10000"/>
          </a:bodyPr>
          <a:lstStyle/>
          <a:p>
            <a:r>
              <a:rPr lang="fa-IR" sz="2800" b="1" dirty="0" smtClean="0">
                <a:cs typeface="2  Lotus" pitchFamily="2" charset="-78"/>
              </a:rPr>
              <a:t>از آنجايي كه  بخش عمده‌ي منابع و مخازن طبيعي مورد استفاده‌ي انسان مانند نفت، گاز، زغال سنگ، آب‌هاي زيرزميني و ساير معادن فلزي و غيرفلزي در لايه‌هاي دروني زمين واقع شده‌اند، ضروري است كه ساختمان دروني زمين مورد مطالعه قرار گيرد.</a:t>
            </a:r>
            <a:endParaRPr lang="en-US" sz="2800" b="1" dirty="0" smtClean="0">
              <a:cs typeface="2  Lotus" pitchFamily="2" charset="-78"/>
            </a:endParaRPr>
          </a:p>
          <a:p>
            <a:r>
              <a:rPr lang="fa-IR" sz="2800" b="1" dirty="0" smtClean="0">
                <a:cs typeface="2  Lotus" pitchFamily="2" charset="-78"/>
              </a:rPr>
              <a:t>دانشمندان، ساختمان دروني زمين را به كمك امواج لرزه‌اي مورد مطالعه قرار مي‌دهند. آنها با استفاده از ويژگي‌هاي شيميايي و فيزيكي مواد سازنده‌ي زمين، لايه‌هاي مختلف  را نامگذاري مي‌كنند.</a:t>
            </a:r>
            <a:endParaRPr lang="en-US" sz="2800" b="1" dirty="0" smtClean="0">
              <a:cs typeface="2  Lotus" pitchFamily="2" charset="-78"/>
            </a:endParaRPr>
          </a:p>
          <a:p>
            <a:r>
              <a:rPr lang="fa-IR" sz="2800" b="1" dirty="0" smtClean="0">
                <a:cs typeface="2  Lotus" pitchFamily="2" charset="-78"/>
              </a:rPr>
              <a:t>براساس خواص شيميايي، لايه‌هاي زمين به سه لايه‌ي: پوسته، گوشته و هسته تقسيم‌بندي مي‌شوند. </a:t>
            </a:r>
            <a:endParaRPr lang="en-US" sz="2800" b="1" dirty="0" smtClean="0">
              <a:cs typeface="2  Lotus" pitchFamily="2" charset="-78"/>
            </a:endParaRPr>
          </a:p>
          <a:p>
            <a:r>
              <a:rPr lang="fa-IR" sz="2800" b="1" dirty="0" smtClean="0">
                <a:cs typeface="2  Lotus" pitchFamily="2" charset="-78"/>
              </a:rPr>
              <a:t>براساس خواص فيزيكي، لايه‌هاي زمين به پنج لايه‌ي: سنگ كره، خمير كره، گوشته‌ي زيرين، هسته‌ي خارجي و هسته‌ي داخلي تقسيم‌بندي مي‌شوند.</a:t>
            </a:r>
            <a:endParaRPr lang="en-US" sz="28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3050"/>
            <a:ext cx="9144000" cy="5214950"/>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dirty="0" smtClean="0">
                <a:solidFill>
                  <a:srgbClr val="FFFF00"/>
                </a:solidFill>
                <a:cs typeface="2  Lotus" pitchFamily="2" charset="-78"/>
              </a:rPr>
              <a:t>سطح 1:</a:t>
            </a:r>
            <a:r>
              <a:rPr lang="fa-IR" dirty="0" smtClean="0">
                <a:cs typeface="2  Lotus" pitchFamily="2" charset="-78"/>
              </a:rPr>
              <a:t> </a:t>
            </a:r>
            <a:r>
              <a:rPr lang="fa-IR" dirty="0" smtClean="0">
                <a:solidFill>
                  <a:schemeClr val="tx1"/>
                </a:solidFill>
                <a:cs typeface="2  Lotus" pitchFamily="2" charset="-78"/>
              </a:rPr>
              <a:t>لايه‌هاي مختلف زمين را از طريق نقاشي، ساخت ماكت و مدل نشان دهند.</a:t>
            </a:r>
            <a:r>
              <a:rPr lang="en-US" dirty="0" smtClean="0">
                <a:cs typeface="2  Lotus" pitchFamily="2" charset="-78"/>
              </a:rPr>
              <a:t/>
            </a:r>
            <a:br>
              <a:rPr lang="en-US" dirty="0" smtClean="0">
                <a:cs typeface="2  Lotus" pitchFamily="2" charset="-78"/>
              </a:rPr>
            </a:br>
            <a:r>
              <a:rPr lang="fa-IR" dirty="0" smtClean="0">
                <a:solidFill>
                  <a:srgbClr val="FFFF00"/>
                </a:solidFill>
                <a:cs typeface="2  Lotus" pitchFamily="2" charset="-78"/>
              </a:rPr>
              <a:t>سطح2:</a:t>
            </a:r>
            <a:r>
              <a:rPr lang="fa-IR" dirty="0" smtClean="0">
                <a:cs typeface="2  Lotus" pitchFamily="2" charset="-78"/>
              </a:rPr>
              <a:t> </a:t>
            </a:r>
            <a:r>
              <a:rPr lang="fa-IR" dirty="0" smtClean="0">
                <a:solidFill>
                  <a:schemeClr val="tx1"/>
                </a:solidFill>
                <a:cs typeface="2  Lotus" pitchFamily="2" charset="-78"/>
              </a:rPr>
              <a:t>برخي از ويژگي‌هاي لايه‌هاي تشكيل‌دهنده‌ي زمين را از روي مدل توضيح دهند.</a:t>
            </a:r>
            <a:r>
              <a:rPr lang="en-US" dirty="0" smtClean="0">
                <a:cs typeface="2  Lotus" pitchFamily="2" charset="-78"/>
              </a:rPr>
              <a:t/>
            </a:r>
            <a:br>
              <a:rPr lang="en-US" dirty="0" smtClean="0">
                <a:cs typeface="2  Lotus" pitchFamily="2" charset="-78"/>
              </a:rPr>
            </a:br>
            <a:r>
              <a:rPr lang="fa-IR" dirty="0" smtClean="0">
                <a:solidFill>
                  <a:srgbClr val="FFFF00"/>
                </a:solidFill>
                <a:cs typeface="2  Lotus" pitchFamily="2" charset="-78"/>
              </a:rPr>
              <a:t>سطح 3:</a:t>
            </a:r>
            <a:r>
              <a:rPr lang="fa-IR" dirty="0" smtClean="0">
                <a:cs typeface="2  Lotus" pitchFamily="2" charset="-78"/>
              </a:rPr>
              <a:t> </a:t>
            </a:r>
            <a:r>
              <a:rPr lang="fa-IR" dirty="0" smtClean="0">
                <a:solidFill>
                  <a:schemeClr val="tx1"/>
                </a:solidFill>
                <a:cs typeface="2  Lotus" pitchFamily="2" charset="-78"/>
              </a:rPr>
              <a:t>براساس مدل ساخته‌شده، تفاوت‌هاي لايه هاي مختلف و اهميت هر لايه را توضيح دهند.</a:t>
            </a:r>
            <a:r>
              <a:rPr lang="en-US" dirty="0" smtClean="0">
                <a:cs typeface="2  Lotus" pitchFamily="2" charset="-78"/>
              </a:rPr>
              <a:t/>
            </a:r>
            <a:br>
              <a:rPr lang="en-US" dirty="0" smtClean="0">
                <a:cs typeface="2  Lotus" pitchFamily="2" charset="-78"/>
              </a:rPr>
            </a:br>
            <a:r>
              <a:rPr lang="fa-IR" dirty="0" smtClean="0">
                <a:solidFill>
                  <a:schemeClr val="tx1"/>
                </a:solidFill>
                <a:cs typeface="2  Lotus" pitchFamily="2" charset="-78"/>
              </a:rPr>
              <a:t>.</a:t>
            </a: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چهارم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3200" b="1" dirty="0" smtClean="0">
                <a:cs typeface="2  Lotus" pitchFamily="2" charset="-78"/>
              </a:rPr>
              <a:t>هسته‌ي داخلي با آنكه در قسمت عميق‌تر از هسته‌ي خارجي قرار دارد، حالت فيزيكي آن جامد است. علت اين امر مربوط به فشار زياد در هسته‌ي داخلي مي‌باشد. به عبارت ديگر در اين بخش (هسته‌ي داخلي)، تأثير فشار بيشتر از دما مي‌باشد.</a:t>
            </a:r>
            <a:endParaRPr lang="en-US" sz="32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چهارم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2972626" y="499729"/>
            <a:ext cx="4759324" cy="356949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71472" y="2643182"/>
            <a:ext cx="8358246" cy="3400444"/>
          </a:xfrm>
        </p:spPr>
        <p:txBody>
          <a:bodyPr>
            <a:noAutofit/>
          </a:bodyPr>
          <a:lstStyle/>
          <a:p>
            <a:pPr lvl="0" algn="ctr"/>
            <a:r>
              <a:rPr lang="fa-IR" sz="4800" dirty="0" smtClean="0">
                <a:cs typeface="2  Lotus" pitchFamily="2" charset="-78"/>
              </a:rPr>
              <a:t>يك ميز آهني، چوبي و پلاستيكي</a:t>
            </a:r>
            <a:endParaRPr lang="en-US" sz="4800" dirty="0" smtClean="0">
              <a:cs typeface="2  Lotus" pitchFamily="2" charset="-78"/>
            </a:endParaRPr>
          </a:p>
          <a:p>
            <a:pPr lvl="0" algn="ctr"/>
            <a:r>
              <a:rPr lang="fa-IR" sz="4800" dirty="0" smtClean="0">
                <a:cs typeface="2  Lotus" pitchFamily="2" charset="-78"/>
              </a:rPr>
              <a:t>پارافين ژله‌اي- توپ پينگ‌پنگ - خاك رُس</a:t>
            </a:r>
            <a:endParaRPr lang="en-US" sz="4800" dirty="0" smtClean="0">
              <a:cs typeface="2  Lotus" pitchFamily="2" charset="-78"/>
            </a:endParaRPr>
          </a:p>
          <a:p>
            <a:pPr lvl="0" algn="ctr"/>
            <a:r>
              <a:rPr lang="fa-IR" sz="4800" dirty="0" smtClean="0">
                <a:cs typeface="2  Lotus" pitchFamily="2" charset="-78"/>
              </a:rPr>
              <a:t>بادكنك - نخ كاموا - ماسه ي ريز</a:t>
            </a:r>
            <a:endParaRPr lang="en-US" sz="4800" dirty="0">
              <a:cs typeface="2  Lotus"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چهارم</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cs typeface="2  Lotus" pitchFamily="2" charset="-78"/>
              </a:rPr>
              <a:t>دانستنی های برای معلم</a:t>
            </a:r>
            <a:br>
              <a:rPr lang="fa-IR" sz="3200" b="1" dirty="0" smtClean="0">
                <a:cs typeface="2  Lotus" pitchFamily="2" charset="-78"/>
              </a:rPr>
            </a:br>
            <a:r>
              <a:rPr lang="fa-IR" sz="3200" dirty="0" smtClean="0">
                <a:cs typeface="2  Lotus" pitchFamily="2" charset="-78"/>
              </a:rPr>
              <a:t>. </a:t>
            </a:r>
            <a:r>
              <a:rPr lang="en-US" sz="3200" dirty="0" smtClean="0">
                <a:cs typeface="2  Lotus" pitchFamily="2" charset="-78"/>
              </a:rPr>
              <a:t/>
            </a:r>
            <a:br>
              <a:rPr lang="en-US" sz="3200" dirty="0" smtClean="0">
                <a:cs typeface="2  Lotus" pitchFamily="2" charset="-78"/>
              </a:rPr>
            </a:br>
            <a:r>
              <a:rPr lang="fa-IR" sz="3200" b="1" dirty="0" smtClean="0">
                <a:solidFill>
                  <a:schemeClr val="tx1"/>
                </a:solidFill>
                <a:cs typeface="2  Lotus" pitchFamily="2" charset="-78"/>
              </a:rPr>
              <a:t>براساس مطالعات مستقيم (حفاري چاه، نمونه‌برداري از مواد خروجي از دهانه‌ي آتشفشان‌ها و...) و غيرمستقيم (امواج لرزه‌اي و...) زمين‌شناسان، ساختمان دروني زمين را به صورت‌هاي زير معرفي كرده‌اند:</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شكل برشي از لايه‌هاي زمين</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الف) از ديدگاه شيميايي: در اين ديدگاه، تركيب شيميايي و كاني‌شناسي مواد سازنده‌ي لايه‌هاي دروني زمين مورد بررسي قرار مي‌گيرندكه بر اين اساس به سه لايه: پوسته </a:t>
            </a:r>
            <a:r>
              <a:rPr lang="en-US" sz="3200" b="1" dirty="0" smtClean="0">
                <a:solidFill>
                  <a:schemeClr val="tx1"/>
                </a:solidFill>
                <a:cs typeface="2  Lotus" pitchFamily="2" charset="-78"/>
              </a:rPr>
              <a:t>(Crust)</a:t>
            </a:r>
            <a:r>
              <a:rPr lang="fa-IR" sz="3200" b="1" dirty="0" smtClean="0">
                <a:solidFill>
                  <a:schemeClr val="tx1"/>
                </a:solidFill>
                <a:cs typeface="2  Lotus" pitchFamily="2" charset="-78"/>
              </a:rPr>
              <a:t>، گوشته </a:t>
            </a:r>
            <a:r>
              <a:rPr lang="en-US" sz="3200" b="1" dirty="0" smtClean="0">
                <a:solidFill>
                  <a:schemeClr val="tx1"/>
                </a:solidFill>
                <a:cs typeface="2  Lotus" pitchFamily="2" charset="-78"/>
              </a:rPr>
              <a:t>(Mantel)</a:t>
            </a:r>
            <a:r>
              <a:rPr lang="fa-IR" sz="3200" b="1" dirty="0" smtClean="0">
                <a:solidFill>
                  <a:schemeClr val="tx1"/>
                </a:solidFill>
                <a:cs typeface="2  Lotus" pitchFamily="2" charset="-78"/>
              </a:rPr>
              <a:t> و هسته </a:t>
            </a:r>
            <a:r>
              <a:rPr lang="en-US" sz="3200" b="1" dirty="0" smtClean="0">
                <a:solidFill>
                  <a:schemeClr val="tx1"/>
                </a:solidFill>
                <a:cs typeface="2  Lotus" pitchFamily="2" charset="-78"/>
              </a:rPr>
              <a:t>(Core)</a:t>
            </a:r>
            <a:r>
              <a:rPr lang="fa-IR" sz="3200" b="1" dirty="0" smtClean="0">
                <a:solidFill>
                  <a:schemeClr val="tx1"/>
                </a:solidFill>
                <a:cs typeface="2  Lotus" pitchFamily="2" charset="-78"/>
              </a:rPr>
              <a:t> تقسيم‌بندي مي‌شوند.</a:t>
            </a:r>
            <a:r>
              <a:rPr lang="en-US" sz="3200" b="1" dirty="0" smtClean="0">
                <a:solidFill>
                  <a:schemeClr val="tx1"/>
                </a:solidFill>
                <a:cs typeface="2  Lotus" pitchFamily="2" charset="-78"/>
              </a:rPr>
              <a:t> </a:t>
            </a:r>
            <a:r>
              <a:rPr lang="en-US" sz="3200" dirty="0" smtClean="0">
                <a:cs typeface="2  Lotus" pitchFamily="2" charset="-78"/>
              </a:rPr>
              <a:t/>
            </a:r>
            <a:br>
              <a:rPr lang="en-US" sz="3200" dirty="0" smtClean="0">
                <a:cs typeface="2  Lotus" pitchFamily="2" charset="-78"/>
              </a:rPr>
            </a:br>
            <a:r>
              <a:rPr lang="en-US" sz="2400" b="1" dirty="0" smtClean="0">
                <a:cs typeface="2  Lotus" pitchFamily="2" charset="-78"/>
              </a:rPr>
              <a:t/>
            </a:r>
            <a:br>
              <a:rPr lang="en-US" sz="2400" b="1" dirty="0" smtClean="0">
                <a:cs typeface="2  Lotus" pitchFamily="2" charset="-78"/>
              </a:rPr>
            </a:br>
            <a:endParaRPr lang="fa-IR" sz="3600" b="1" dirty="0">
              <a:cs typeface="2  Lotus"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 تقسیم لایه های زمین ازدید شیمی دانان (خواص ماده )</a:t>
            </a:r>
            <a:br>
              <a:rPr lang="fa-IR" sz="4000" b="1" dirty="0" smtClean="0">
                <a:cs typeface="2  Lotus" pitchFamily="2" charset="-78"/>
              </a:rPr>
            </a:br>
            <a:r>
              <a:rPr lang="fa-IR" sz="4000" dirty="0" smtClean="0"/>
              <a:t> </a:t>
            </a:r>
            <a:r>
              <a:rPr lang="fa-IR" sz="3600" b="1" dirty="0" smtClean="0">
                <a:solidFill>
                  <a:srgbClr val="FF0000"/>
                </a:solidFill>
              </a:rPr>
              <a:t>پوسته:</a:t>
            </a:r>
            <a:r>
              <a:rPr lang="en-US" sz="3600" dirty="0" smtClean="0">
                <a:solidFill>
                  <a:schemeClr val="tx1"/>
                </a:solidFill>
              </a:rPr>
              <a:t/>
            </a:r>
            <a:br>
              <a:rPr lang="en-US" sz="3600" dirty="0" smtClean="0">
                <a:solidFill>
                  <a:schemeClr val="tx1"/>
                </a:solidFill>
              </a:rPr>
            </a:br>
            <a:r>
              <a:rPr lang="fa-IR" sz="3600" b="1" dirty="0" smtClean="0">
                <a:solidFill>
                  <a:schemeClr val="tx1"/>
                </a:solidFill>
                <a:cs typeface="2  Lotus" pitchFamily="2" charset="-78"/>
              </a:rPr>
              <a:t>نمودار نشان‌دهنده‌ي تغييرات سرعت امواج</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به بالاترين لايه‌ي كره‌ي زمين كه به‌صورت قشر نسبتاً نازكي گوشته‌ي زمين را دربر گرفته است، پوسته مي‌گويند. پوسته‌ي زمين به دو بخش قاره‌اي 20 تا 70 كيلومتر و اقيانوسي بين 8 تا 12 كيلومتر  تقسيم مي‌شود</a:t>
            </a:r>
            <a:r>
              <a:rPr lang="fa-IR" sz="3600" dirty="0" smtClean="0">
                <a:solidFill>
                  <a:schemeClr val="tx1"/>
                </a:solidFill>
                <a:cs typeface="2  Lotus" pitchFamily="2" charset="-78"/>
              </a:rPr>
              <a:t>.</a:t>
            </a: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ct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solidFill>
                  <a:srgbClr val="FF0000"/>
                </a:solidFill>
              </a:rPr>
              <a:t>گوشته:</a:t>
            </a:r>
            <a:r>
              <a:rPr lang="en-US" sz="3600" dirty="0" smtClean="0"/>
              <a:t/>
            </a:r>
            <a:br>
              <a:rPr lang="en-US" sz="3600" dirty="0" smtClean="0"/>
            </a:br>
            <a:r>
              <a:rPr lang="fa-IR" sz="3600" b="1" dirty="0" smtClean="0">
                <a:solidFill>
                  <a:schemeClr val="tx1"/>
                </a:solidFill>
                <a:cs typeface="2  Lotus" pitchFamily="2" charset="-78"/>
              </a:rPr>
              <a:t>اين لايه در زير پوسته قرار گرفته است  كه از طريق ناپيوستگي موهو از پوسته جدا مي‌شودو تا عمق حدود 2900 كيلومتري ادامه دارد..</a:t>
            </a:r>
            <a:r>
              <a:rPr lang="fa-IR" sz="4000" b="1" dirty="0" smtClean="0"/>
              <a:t> </a:t>
            </a:r>
            <a:r>
              <a:rPr lang="fa-IR" sz="3600" b="1" dirty="0" smtClean="0">
                <a:solidFill>
                  <a:schemeClr val="tx1"/>
                </a:solidFill>
                <a:cs typeface="2  Lotus" pitchFamily="2" charset="-78"/>
              </a:rPr>
              <a:t>تركيب سنگ‌شناسي گوشته عمدتاً شامل سنگ‌هاي آذرين فوق بازي مانند پريدوتيت، پيروكسنيت و... مي‌باشد.</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endParaRPr lang="en-US"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solidFill>
                  <a:srgbClr val="FF0000"/>
                </a:solidFill>
              </a:rPr>
              <a:t>هسته:</a:t>
            </a:r>
            <a:r>
              <a:rPr lang="en-US" sz="3600" dirty="0" smtClean="0">
                <a:solidFill>
                  <a:srgbClr val="FF0000"/>
                </a:solidFill>
              </a:rPr>
              <a:t/>
            </a:r>
            <a:br>
              <a:rPr lang="en-US" sz="3600" dirty="0" smtClean="0">
                <a:solidFill>
                  <a:srgbClr val="FF0000"/>
                </a:solidFill>
              </a:rPr>
            </a:br>
            <a:r>
              <a:rPr lang="fa-IR" sz="3600" b="1" dirty="0" smtClean="0">
                <a:solidFill>
                  <a:schemeClr val="tx1"/>
                </a:solidFill>
                <a:cs typeface="2  Lotus" pitchFamily="2" charset="-78"/>
              </a:rPr>
              <a:t>اين لايه، داخلي‌ترين لايه‌ي زمين است كه از طريق ناپيوستگي گوتنبرگ از گوشته جدا مي‌شود و تا مركز زمين (عمق </a:t>
            </a:r>
            <a:r>
              <a:rPr lang="en-US" sz="3600" b="1" dirty="0" smtClean="0">
                <a:solidFill>
                  <a:schemeClr val="tx1"/>
                </a:solidFill>
                <a:cs typeface="2  Lotus" pitchFamily="2" charset="-78"/>
              </a:rPr>
              <a:t>Km</a:t>
            </a:r>
            <a:r>
              <a:rPr lang="fa-IR" sz="3600" b="1" dirty="0" smtClean="0">
                <a:solidFill>
                  <a:schemeClr val="tx1"/>
                </a:solidFill>
                <a:cs typeface="2  Lotus" pitchFamily="2" charset="-78"/>
              </a:rPr>
              <a:t>6368) ادامه دارد. چگالي آن بيشتر از گوشته است به‌طوري كه مقدار آن از حدود </a:t>
            </a:r>
            <a:r>
              <a:rPr lang="en-US" sz="3600" b="1" dirty="0" err="1" smtClean="0">
                <a:solidFill>
                  <a:schemeClr val="tx1"/>
                </a:solidFill>
                <a:cs typeface="2  Lotus" pitchFamily="2" charset="-78"/>
              </a:rPr>
              <a:t>gr</a:t>
            </a:r>
            <a:r>
              <a:rPr lang="en-US" sz="3600" b="1" dirty="0" smtClean="0">
                <a:solidFill>
                  <a:schemeClr val="tx1"/>
                </a:solidFill>
                <a:cs typeface="2  Lotus" pitchFamily="2" charset="-78"/>
              </a:rPr>
              <a:t>/cm</a:t>
            </a:r>
            <a:r>
              <a:rPr lang="en-US" sz="3600" b="1" baseline="30000" dirty="0" smtClean="0">
                <a:solidFill>
                  <a:schemeClr val="tx1"/>
                </a:solidFill>
                <a:cs typeface="2  Lotus" pitchFamily="2" charset="-78"/>
              </a:rPr>
              <a:t>3</a:t>
            </a:r>
            <a:r>
              <a:rPr lang="fa-IR" sz="3600" b="1" dirty="0" smtClean="0">
                <a:solidFill>
                  <a:schemeClr val="tx1"/>
                </a:solidFill>
                <a:cs typeface="2  Lotus" pitchFamily="2" charset="-78"/>
              </a:rPr>
              <a:t> 5/5 شروع و در قسمت‌هاي مركز زمين به حدود </a:t>
            </a:r>
            <a:r>
              <a:rPr lang="en-US" sz="3600" b="1" dirty="0" err="1" smtClean="0">
                <a:solidFill>
                  <a:schemeClr val="tx1"/>
                </a:solidFill>
                <a:cs typeface="2  Lotus" pitchFamily="2" charset="-78"/>
              </a:rPr>
              <a:t>gr</a:t>
            </a:r>
            <a:r>
              <a:rPr lang="en-US" sz="3600" b="1" dirty="0" smtClean="0">
                <a:solidFill>
                  <a:schemeClr val="tx1"/>
                </a:solidFill>
                <a:cs typeface="2  Lotus" pitchFamily="2" charset="-78"/>
              </a:rPr>
              <a:t>/cm</a:t>
            </a:r>
            <a:r>
              <a:rPr lang="en-US" sz="3600" b="1" baseline="30000" dirty="0" smtClean="0">
                <a:solidFill>
                  <a:schemeClr val="tx1"/>
                </a:solidFill>
                <a:cs typeface="2  Lotus" pitchFamily="2" charset="-78"/>
              </a:rPr>
              <a:t>3</a:t>
            </a:r>
            <a:r>
              <a:rPr lang="fa-IR" sz="3600" b="1" dirty="0" smtClean="0">
                <a:solidFill>
                  <a:schemeClr val="tx1"/>
                </a:solidFill>
                <a:cs typeface="2  Lotus" pitchFamily="2" charset="-78"/>
              </a:rPr>
              <a:t> 11 مي رسد.</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تركيب شيميايي آن بيشتر از عناصر فلزي و سنگين مانند آهن و نيكل تشكيل شده است</a:t>
            </a: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درس چهارم علوم ششم ابتدایی مبحث سفر به اعماق زمین</Template>
  <TotalTime>0</TotalTime>
  <Words>584</Words>
  <Application>Microsoft Office PowerPoint</Application>
  <PresentationFormat>On-screen Show (4:3)</PresentationFormat>
  <Paragraphs>62</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2  Koodak</vt:lpstr>
      <vt:lpstr>2  Lotus</vt:lpstr>
      <vt:lpstr>Arial</vt:lpstr>
      <vt:lpstr>Calibri</vt:lpstr>
      <vt:lpstr>Traditional Arabic</vt:lpstr>
      <vt:lpstr>Tw Cen MT</vt:lpstr>
      <vt:lpstr>Wingdings</vt:lpstr>
      <vt:lpstr>Wingdings 2</vt:lpstr>
      <vt:lpstr>Median</vt:lpstr>
      <vt:lpstr>درس چهارم :      </vt:lpstr>
      <vt:lpstr>درس در يك نگاه </vt:lpstr>
      <vt:lpstr>در پايان اين درس انتظار مي‌رود دانش‌آموزان بتوانند:  سطح 1: لايه‌هاي مختلف زمين را از طريق نقاشي، ساخت ماكت و مدل نشان دهند. سطح2: برخي از ويژگي‌هاي لايه‌هاي تشكيل‌دهنده‌ي زمين را از روي مدل توضيح دهند. سطح 3: براساس مدل ساخته‌شده، تفاوت‌هاي لايه هاي مختلف و اهميت هر لايه را توضيح دهند. . </vt:lpstr>
      <vt:lpstr>علوم پایه ششم  درس چهارم</vt:lpstr>
      <vt:lpstr>مواد و وسايل لازم</vt:lpstr>
      <vt:lpstr>دانستنی های برای معلم .  براساس مطالعات مستقيم (حفاري چاه، نمونه‌برداري از مواد خروجي از دهانه‌ي آتشفشان‌ها و...) و غيرمستقيم (امواج لرزه‌اي و...) زمين‌شناسان، ساختمان دروني زمين را به صورت‌هاي زير معرفي كرده‌اند: شكل برشي از لايه‌هاي زمين الف) از ديدگاه شيميايي: در اين ديدگاه، تركيب شيميايي و كاني‌شناسي مواد سازنده‌ي لايه‌هاي دروني زمين مورد بررسي قرار مي‌گيرندكه بر اين اساس به سه لايه: پوسته (Crust)، گوشته (Mantel) و هسته (Core) تقسيم‌بندي مي‌شوند.   </vt:lpstr>
      <vt:lpstr>دانستنی های برای معلم تقسیم لایه های زمین ازدید شیمی دانان (خواص ماده )  پوسته: نمودار نشان‌دهنده‌ي تغييرات سرعت امواج به بالاترين لايه‌ي كره‌ي زمين كه به‌صورت قشر نسبتاً نازكي گوشته‌ي زمين را دربر گرفته است، پوسته مي‌گويند. پوسته‌ي زمين به دو بخش قاره‌اي 20 تا 70 كيلومتر و اقيانوسي بين 8 تا 12 كيلومتر  تقسيم مي‌شود.</vt:lpstr>
      <vt:lpstr>دانستنی های برای معلم  گوشته: اين لايه در زير پوسته قرار گرفته است  كه از طريق ناپيوستگي موهو از پوسته جدا مي‌شودو تا عمق حدود 2900 كيلومتري ادامه دارد.. تركيب سنگ‌شناسي گوشته عمدتاً شامل سنگ‌هاي آذرين فوق بازي مانند پريدوتيت، پيروكسنيت و... مي‌باشد. </vt:lpstr>
      <vt:lpstr>دانستنی های برای معلم  هسته: اين لايه، داخلي‌ترين لايه‌ي زمين است كه از طريق ناپيوستگي گوتنبرگ از گوشته جدا مي‌شود و تا مركز زمين (عمق Km6368) ادامه دارد. چگالي آن بيشتر از گوشته است به‌طوري كه مقدار آن از حدود gr/cm3 5/5 شروع و در قسمت‌هاي مركز زمين به حدود gr/cm3 11 مي رسد. تركيب شيميايي آن بيشتر از عناصر فلزي و سنگين مانند آهن و نيكل تشكيل شده است</vt:lpstr>
      <vt:lpstr>دانستنی های برای معلم   ب) از ديدگاه فيزيكي: در اين ديدگاه، خواص فيزيكي مانند حالت مواد (جامد، خميري و مايع) و تراكم لايه‌هاي تشكيل‌دهنده‌ي زمين مورد بررسي قرار مي‌گيرد كه بر اين اساس به پنج لايه:  1 -سنگ كره (Lithosphere)،          2- خمير كره (Astenosphere)،  3 -گوشته‌ي زيرين (Lower Mantel)،                       4-هسته‌ي خارجي (Outer Core)  5-  هسته‌ي داخلي (Inner Core) تقسيم‌بندي مي‌شوند</vt:lpstr>
      <vt:lpstr>دانستنی های برای معلم  1-سنگ كره (Lithosphere):سنگ كره، شامل پوسته به‌علاوه‌ي بخش جامد و فوقاني گوشته مي‌باشد كه حالت فيزيكي آن جامد است و ضخامت آن حدود 100 كيلومتر مي‌باشد. 2- خمير كره (Astenosphere): اين بخش  از كره‌ي زمين حالت خميري دارد و از سنگ كره (عمق حدود 100 كيلومتر) شروع مي‌شود و تا عمق حدود 350 كيلومتر ادامه مي‌يابد. منشأ بيشتر زمين‌لرزه‌ها و آتشفشان‌ها مربوط به اين لايه مي‌باشد. </vt:lpstr>
      <vt:lpstr>دانستنی های برای معلم  3-گوشته‌ي زيرين (Lower Mantel): اين قسمت از زمين كه حالت جامد دارد از زير آستنوسفر (عمق حدود 350 كيلومتر) شروع و تا مرز گوتنبرگ (عمق حدود 2900 كيلومتر) ادامه دارد. 4-هسته‌ي خارجي (Outer Core): اين لايه از زمين كه حالت مايع دارد از مرز گوتنبرگ (عمق حدود 2900 كيلومتر) شروع و تا مرز لِمان (عمق حدود 5100 كيلومتر)  ادامه دارد. تركيب شيميايي آن عمدتاً از عناصر فلزي مانند آهن و نيكل تشكيل شده است. اين لايه در ايجاد ميدان مغناطيسي زمين مؤثر است. 5-هسته‌ي داخلي (Inner Coreاين لايه حالت جامد دارد و از مرز لمان شروع و تا مركز زمين (عمق حدود 6400 كيلومتر) ادامه دارد. </vt:lpstr>
      <vt:lpstr>نكات آموزشي و فعاليت‌هاي پيشنهادي</vt:lpstr>
      <vt:lpstr>فعاليت‌ </vt:lpstr>
      <vt:lpstr>با توجه به ملاک های ارزشیابی 5سوال طراحی کنید </vt:lpstr>
      <vt:lpstr>جدول ارزشيابي ملاک ها و سطوح عملکرد</vt:lpstr>
      <vt:lpstr>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چهارم :      </dc:title>
  <dc:creator>omid arzi</dc:creator>
  <cp:lastModifiedBy>omid arzi</cp:lastModifiedBy>
  <cp:revision>1</cp:revision>
  <dcterms:created xsi:type="dcterms:W3CDTF">2022-01-31T06:33:04Z</dcterms:created>
  <dcterms:modified xsi:type="dcterms:W3CDTF">2022-01-31T06:33:13Z</dcterms:modified>
</cp:coreProperties>
</file>