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200"/>
    <a:srgbClr val="D23200"/>
    <a:srgbClr val="FF7043"/>
    <a:srgbClr val="8F0B7F"/>
    <a:srgbClr val="E511CC"/>
    <a:srgbClr val="F468E3"/>
    <a:srgbClr val="F8A2EE"/>
    <a:srgbClr val="FFF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1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3" indent="0" algn="ctr">
              <a:buNone/>
              <a:defRPr sz="2001"/>
            </a:lvl2pPr>
            <a:lvl3pPr marL="914427" indent="0" algn="ctr">
              <a:buNone/>
              <a:defRPr sz="1800"/>
            </a:lvl3pPr>
            <a:lvl4pPr marL="1371639" indent="0" algn="ctr">
              <a:buNone/>
              <a:defRPr sz="1600"/>
            </a:lvl4pPr>
            <a:lvl5pPr marL="1828852" indent="0" algn="ctr">
              <a:buNone/>
              <a:defRPr sz="1600"/>
            </a:lvl5pPr>
            <a:lvl6pPr marL="2286066" indent="0" algn="ctr">
              <a:buNone/>
              <a:defRPr sz="1600"/>
            </a:lvl6pPr>
            <a:lvl7pPr marL="2743279" indent="0" algn="ctr">
              <a:buNone/>
              <a:defRPr sz="1600"/>
            </a:lvl7pPr>
            <a:lvl8pPr marL="3200492" indent="0" algn="ctr">
              <a:buNone/>
              <a:defRPr sz="1600"/>
            </a:lvl8pPr>
            <a:lvl9pPr marL="365770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78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225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054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037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3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740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587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3" indent="0">
              <a:buNone/>
              <a:defRPr sz="2001" b="1"/>
            </a:lvl2pPr>
            <a:lvl3pPr marL="914427" indent="0">
              <a:buNone/>
              <a:defRPr sz="1800" b="1"/>
            </a:lvl3pPr>
            <a:lvl4pPr marL="1371639" indent="0">
              <a:buNone/>
              <a:defRPr sz="1600" b="1"/>
            </a:lvl4pPr>
            <a:lvl5pPr marL="1828852" indent="0">
              <a:buNone/>
              <a:defRPr sz="1600" b="1"/>
            </a:lvl5pPr>
            <a:lvl6pPr marL="2286066" indent="0">
              <a:buNone/>
              <a:defRPr sz="1600" b="1"/>
            </a:lvl6pPr>
            <a:lvl7pPr marL="2743279" indent="0">
              <a:buNone/>
              <a:defRPr sz="1600" b="1"/>
            </a:lvl7pPr>
            <a:lvl8pPr marL="3200492" indent="0">
              <a:buNone/>
              <a:defRPr sz="1600" b="1"/>
            </a:lvl8pPr>
            <a:lvl9pPr marL="36577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3" indent="0">
              <a:buNone/>
              <a:defRPr sz="2001" b="1"/>
            </a:lvl2pPr>
            <a:lvl3pPr marL="914427" indent="0">
              <a:buNone/>
              <a:defRPr sz="1800" b="1"/>
            </a:lvl3pPr>
            <a:lvl4pPr marL="1371639" indent="0">
              <a:buNone/>
              <a:defRPr sz="1600" b="1"/>
            </a:lvl4pPr>
            <a:lvl5pPr marL="1828852" indent="0">
              <a:buNone/>
              <a:defRPr sz="1600" b="1"/>
            </a:lvl5pPr>
            <a:lvl6pPr marL="2286066" indent="0">
              <a:buNone/>
              <a:defRPr sz="1600" b="1"/>
            </a:lvl6pPr>
            <a:lvl7pPr marL="2743279" indent="0">
              <a:buNone/>
              <a:defRPr sz="1600" b="1"/>
            </a:lvl7pPr>
            <a:lvl8pPr marL="3200492" indent="0">
              <a:buNone/>
              <a:defRPr sz="1600" b="1"/>
            </a:lvl8pPr>
            <a:lvl9pPr marL="36577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524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690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739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8"/>
            <a:ext cx="4629150" cy="4873625"/>
          </a:xfr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1"/>
            </a:lvl2pPr>
            <a:lvl3pPr marL="914427" indent="0">
              <a:buNone/>
              <a:defRPr sz="1200"/>
            </a:lvl3pPr>
            <a:lvl4pPr marL="1371639" indent="0">
              <a:buNone/>
              <a:defRPr sz="1000"/>
            </a:lvl4pPr>
            <a:lvl5pPr marL="1828852" indent="0">
              <a:buNone/>
              <a:defRPr sz="1000"/>
            </a:lvl5pPr>
            <a:lvl6pPr marL="2286066" indent="0">
              <a:buNone/>
              <a:defRPr sz="1000"/>
            </a:lvl6pPr>
            <a:lvl7pPr marL="2743279" indent="0">
              <a:buNone/>
              <a:defRPr sz="1000"/>
            </a:lvl7pPr>
            <a:lvl8pPr marL="3200492" indent="0">
              <a:buNone/>
              <a:defRPr sz="1000"/>
            </a:lvl8pPr>
            <a:lvl9pPr marL="36577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216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8"/>
            <a:ext cx="4629150" cy="4873625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13" indent="0">
              <a:buNone/>
              <a:defRPr sz="2800"/>
            </a:lvl2pPr>
            <a:lvl3pPr marL="914427" indent="0">
              <a:buNone/>
              <a:defRPr sz="2400"/>
            </a:lvl3pPr>
            <a:lvl4pPr marL="1371639" indent="0">
              <a:buNone/>
              <a:defRPr sz="2001"/>
            </a:lvl4pPr>
            <a:lvl5pPr marL="1828852" indent="0">
              <a:buNone/>
              <a:defRPr sz="2001"/>
            </a:lvl5pPr>
            <a:lvl6pPr marL="2286066" indent="0">
              <a:buNone/>
              <a:defRPr sz="2001"/>
            </a:lvl6pPr>
            <a:lvl7pPr marL="2743279" indent="0">
              <a:buNone/>
              <a:defRPr sz="2001"/>
            </a:lvl7pPr>
            <a:lvl8pPr marL="3200492" indent="0">
              <a:buNone/>
              <a:defRPr sz="2001"/>
            </a:lvl8pPr>
            <a:lvl9pPr marL="3657705" indent="0">
              <a:buNone/>
              <a:defRPr sz="200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1"/>
            </a:lvl2pPr>
            <a:lvl3pPr marL="914427" indent="0">
              <a:buNone/>
              <a:defRPr sz="1200"/>
            </a:lvl3pPr>
            <a:lvl4pPr marL="1371639" indent="0">
              <a:buNone/>
              <a:defRPr sz="1000"/>
            </a:lvl4pPr>
            <a:lvl5pPr marL="1828852" indent="0">
              <a:buNone/>
              <a:defRPr sz="1000"/>
            </a:lvl5pPr>
            <a:lvl6pPr marL="2286066" indent="0">
              <a:buNone/>
              <a:defRPr sz="1000"/>
            </a:lvl6pPr>
            <a:lvl7pPr marL="2743279" indent="0">
              <a:buNone/>
              <a:defRPr sz="1000"/>
            </a:lvl7pPr>
            <a:lvl8pPr marL="3200492" indent="0">
              <a:buNone/>
              <a:defRPr sz="1000"/>
            </a:lvl8pPr>
            <a:lvl9pPr marL="36577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36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0A30D-BECF-415C-9FC4-77FE6C5F463A}" type="datetimeFigureOut">
              <a:rPr lang="fa-IR" smtClean="0"/>
              <a:t>1436/12/28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F3FF-B7F8-452B-9D86-151BD4954D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059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27" rtl="1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r" defTabSz="914427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0" indent="-228606" algn="r" defTabSz="91442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3" indent="-228606" algn="r" defTabSz="91442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indent="-228606" algn="r" defTabSz="91442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9" indent="-228606" algn="r" defTabSz="91442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2" indent="-228606" algn="r" defTabSz="91442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5" indent="-228606" algn="r" defTabSz="91442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9" indent="-228606" algn="r" defTabSz="91442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11" indent="-228606" algn="r" defTabSz="91442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2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3" algn="r" defTabSz="91442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7" algn="r" defTabSz="91442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9" algn="r" defTabSz="91442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2" algn="r" defTabSz="91442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6" algn="r" defTabSz="91442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9" algn="r" defTabSz="91442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92" algn="r" defTabSz="91442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05" algn="r" defTabSz="91442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444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45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8543" y="2629743"/>
            <a:ext cx="529023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 – توجه به مراجع و استفاده از پاسخ های کوتاه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78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6346" y="2518117"/>
            <a:ext cx="63035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مشاور در درجه ی اول یک شنونده است و از این طریق قادر به حل مشکلات مراجع می شود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790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644" y="2560248"/>
            <a:ext cx="853205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پاسخ های کوتاه چیزی هست که ما به طور غیر ارادی زمانی که مجبوریم شنونده باشیم به کار می بریم ، و گاهی اوقات این پاسخ ها به صورت غیر کلامی مثلا تکان دادن سر ، هم می باشد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5788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350" y="2855743"/>
            <a:ext cx="724755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اگر مشاور برای مدتی با رفتار غیر کلامی مشاور همانند سازی کند ، احتمالا اغلب مراجع هم این کار را انجام خواهد داد</a:t>
            </a: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547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1095" y="2715064"/>
            <a:ext cx="700817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 نباید در طول مشاوره بدن خود را به سرعت حرکت دهد زیرا این کار عامل آشفتگی مراجع می شود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68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508" y="2686930"/>
            <a:ext cx="883419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تماس چشمی هم در برقراری ارتباط با مراجع دارای اهمیت است ولی نباید این کار با خیره شدن دائمی همراه باشد و باید به صورت طبیعی رخ دهد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44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0698" y="2784486"/>
            <a:ext cx="220445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 – انعکاس محتوا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45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6690" y="2137995"/>
            <a:ext cx="7617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 علاوه بر گوش دادن و همانند سازی رفتار غیر کلامی و دادن پاسخ های کوتاه باید به طور فعال تر پاسخ هم بدهد تا ازین راه جزئیات مهم محتوای گفته های مراجع را بیرون بکشد و آن را برای خود مراجع روشن سازد ، که بهترین راه برای انجام این کار انعکاس محتوا است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270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645" y="2360145"/>
            <a:ext cx="854612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انعکاس محتوا یعنی اینکه مشاور گفته های مراجع را برای خود او بازگو کند این امر به این معناست که مشاور جزئیات مهم محتوایی که مراجع گفته است را انتخاب و به صورت روشن تر بیان می کند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61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A2EE"/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607" y="1741352"/>
            <a:ext cx="7941211" cy="319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نمونه به مثال شماره 1 در مثالهای انعکاس محتوا توجه فرمایید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>
              <a:lnSpc>
                <a:spcPct val="107000"/>
              </a:lnSpc>
              <a:spcAft>
                <a:spcPts val="801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مراجع : من با دخترم نزاع می کنم ، شوهرم با من حرف نمیزند ، در محل کار رئیس از من ایراد می گیرد و بهترین دوستم قادر به درک حرف هایم نیست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07000"/>
              </a:lnSpc>
              <a:spcAft>
                <a:spcPts val="801"/>
              </a:spcAft>
            </a:pPr>
            <a:endParaRPr lang="fa-IR" sz="24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شما مشکلات ارتباطی بسیاری دارید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963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8209" y="371253"/>
            <a:ext cx="6239021" cy="472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1"/>
              </a:spcAft>
            </a:pPr>
            <a:r>
              <a:rPr lang="fa-IR" sz="3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« به نام خدا </a:t>
            </a: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1"/>
              </a:spcAft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1"/>
              </a:spcAft>
            </a:pPr>
            <a:r>
              <a:rPr lang="fa-IR" sz="3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کتاب : مفاهیم بنیادی و مباحث تخصصی در </a:t>
            </a: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مشاوره</a:t>
            </a:r>
          </a:p>
          <a:p>
            <a:pPr algn="ctr">
              <a:lnSpc>
                <a:spcPct val="107000"/>
              </a:lnSpc>
              <a:spcAft>
                <a:spcPts val="801"/>
              </a:spcAft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1"/>
              </a:spcAft>
            </a:pPr>
            <a:r>
              <a:rPr lang="fa-IR" sz="3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فصل : مهارت های </a:t>
            </a:r>
            <a:r>
              <a:rPr lang="fa-IR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خرد</a:t>
            </a:r>
          </a:p>
          <a:p>
            <a:pPr algn="ctr">
              <a:lnSpc>
                <a:spcPct val="107000"/>
              </a:lnSpc>
              <a:spcAft>
                <a:spcPts val="801"/>
              </a:spcAft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40363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68E3"/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267" y="2166426"/>
            <a:ext cx="806515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خاطر داشته باشید که هیچ دومشاوری از یک روش واحد برای انعکاس محتوا استفاده نمی کنند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263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511CC"/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0170" y="2418727"/>
            <a:ext cx="262764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 – انعکاس احساسات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53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0B7F"/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2" y="2397297"/>
            <a:ext cx="756138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انعکاس احساسات یکی از مهمترین مهارت های خرد است که شباهت آن با انعکاس محتوا در بازگرداندن اطلاعات مراجع به خود اوست و تفاوت آن در این است که انعکاس محتوا با افکار سروکار دارد ولی انعکاس احساسات با احساسات هیجانی سروکار دارد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73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7043"/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2" y="2236762"/>
            <a:ext cx="78730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افکار در مغز پرورانده می شوند و جای آن در سر است ولی احساسات با هیجانها در ارتباط اند و جای آن در حواس فیزیولوژیکی ماست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41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23200"/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8966"/>
            <a:ext cx="922280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 در هنگام انعکاس احساس لزومی ندارد از عبارت « احساس می کنم » استفاده کند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8439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E2200"/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2" y="1589649"/>
            <a:ext cx="8405445" cy="4299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نمونه به مثال شماره 1 در مثالهای انعکاس احساسات توجه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فرمایید :</a:t>
            </a:r>
          </a:p>
          <a:p>
            <a:pPr>
              <a:lnSpc>
                <a:spcPct val="107000"/>
              </a:lnSpc>
              <a:spcAft>
                <a:spcPts val="801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مراجع : من از مادرم انتظار دارم که علاقه بیشتری به من نشان دهد ، بار ها از او خواسته ام که به دیدنم بیاید ولی او این کار را نکرده است ، دیروز روز تولد من بود او باید به دیدنم می آمد ولی او حتی روز تولد مرا به یاد نداشت ، فکر نمی کنم به من اهمیتی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بدهد</a:t>
            </a:r>
          </a:p>
          <a:p>
            <a:pPr>
              <a:lnSpc>
                <a:spcPct val="107000"/>
              </a:lnSpc>
              <a:spcAft>
                <a:spcPts val="801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 : شما آزرده شده اید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3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E2"/>
            </a:gs>
            <a:gs pos="0">
              <a:srgbClr val="FFF2E2"/>
            </a:gs>
            <a:gs pos="100000">
              <a:srgbClr val="FFF2E2"/>
            </a:gs>
            <a:gs pos="50000">
              <a:srgbClr val="FFF2E2"/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730250"/>
            <a:ext cx="91313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82" y="0"/>
            <a:ext cx="11549575" cy="6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9146" y="2278050"/>
            <a:ext cx="332174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مروری بر آموزش مهارت ها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11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6021" y="2573471"/>
            <a:ext cx="477727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1 - مهارت های خرد و روشهای یادگیری آن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91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802" y="1970729"/>
            <a:ext cx="7565255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 مولفه در آموزش مشاوره وجود دارد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>
              <a:lnSpc>
                <a:spcPct val="107000"/>
              </a:lnSpc>
              <a:spcAft>
                <a:spcPts val="801"/>
              </a:spcAft>
            </a:pPr>
            <a:endParaRPr lang="fa-IR" sz="24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1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– مشاوره در مورد چیست و چگونه می توان این کار را انجام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داد</a:t>
            </a:r>
          </a:p>
          <a:p>
            <a:pPr>
              <a:lnSpc>
                <a:spcPct val="107000"/>
              </a:lnSpc>
              <a:spcAft>
                <a:spcPts val="801"/>
              </a:spcAft>
            </a:pPr>
            <a:endParaRPr lang="fa-IR" sz="24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 – کسب مهارت های عملی تحت نظر یک مشاور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661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1089" y="2791049"/>
            <a:ext cx="607003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مشاوره توسعه آن چیزهایی است که ما در روابط خود با دیگران در زمان درد مندیشان انجام می دهیم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11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82282" y="2805118"/>
            <a:ext cx="915190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هدف از آموزش مشاوره ، کمک به پیشرفت مهارتهای فطری مشاوران است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07414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6440"/>
            <a:ext cx="888374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مشاوره تلفنی با رودررو متفاوت است چون در آن مشاور ، مراجع را نمی بیند و نمی تواند هیچ گونه نشانه بصری از رفتار غیر کلامی او داشته باشد و صندلی مشاور و مراجع برای تمرین این نوع مشاوره باید پشت به هم چیده شود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505778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100000">
              <a:srgbClr val="FFF2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845" y="2246144"/>
            <a:ext cx="8616461" cy="236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مشاور در یک مشاوره سه نفره باید گوش کند و فقط مهارتهایی که آموخته و مورد استفاده قرار نداده را به کار بندد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spcAft>
                <a:spcPts val="801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این نوع مشاوره مشاهده گر فقط هر چیز مهمی را که می بیند بدون قضاوت یادداشت می کند و در پایان به مشاور و مراجع تحویل می دهد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94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679</Words>
  <Application>Microsoft Office PowerPoint</Application>
  <PresentationFormat>On-screen Show (4:3)</PresentationFormat>
  <Paragraphs>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 Nazanin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</dc:creator>
  <cp:lastModifiedBy>PC TOP</cp:lastModifiedBy>
  <cp:revision>11</cp:revision>
  <dcterms:created xsi:type="dcterms:W3CDTF">2015-10-23T10:30:40Z</dcterms:created>
  <dcterms:modified xsi:type="dcterms:W3CDTF">2015-10-11T10:50:04Z</dcterms:modified>
</cp:coreProperties>
</file>