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
  </p:notesMasterIdLst>
  <p:sldIdLst>
    <p:sldId id="265" r:id="rId2"/>
    <p:sldId id="266" r:id="rId3"/>
    <p:sldId id="267" r:id="rId4"/>
    <p:sldId id="268" r:id="rId5"/>
    <p:sldId id="269" r:id="rId6"/>
    <p:sldId id="256" r:id="rId7"/>
    <p:sldId id="257" r:id="rId8"/>
    <p:sldId id="258" r:id="rId9"/>
    <p:sldId id="259" r:id="rId10"/>
    <p:sldId id="260" r:id="rId11"/>
    <p:sldId id="262" r:id="rId12"/>
    <p:sldId id="263" r:id="rId13"/>
    <p:sldId id="264"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94434" autoAdjust="0"/>
  </p:normalViewPr>
  <p:slideViewPr>
    <p:cSldViewPr snapToGrid="0">
      <p:cViewPr varScale="1">
        <p:scale>
          <a:sx n="70" d="100"/>
          <a:sy n="70" d="100"/>
        </p:scale>
        <p:origin x="76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546AB3-A5BB-408A-98BA-E8F6CD130FF5}" type="datetimeFigureOut">
              <a:rPr lang="en-US" smtClean="0"/>
              <a:t>8/29/2015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C785FB-2519-48A7-A275-21E50EDAB680}" type="slidenum">
              <a:rPr lang="en-US" smtClean="0"/>
              <a:t>‹#›</a:t>
            </a:fld>
            <a:endParaRPr lang="en-US"/>
          </a:p>
        </p:txBody>
      </p:sp>
    </p:spTree>
    <p:extLst>
      <p:ext uri="{BB962C8B-B14F-4D97-AF65-F5344CB8AC3E}">
        <p14:creationId xmlns:p14="http://schemas.microsoft.com/office/powerpoint/2010/main" val="2315303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269333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407343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242326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206226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409256-BB9D-4EE1-978B-903609A03B5E}" type="datetimeFigureOut">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76091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409256-BB9D-4EE1-978B-903609A03B5E}" type="datetimeFigureOut">
              <a:rPr lang="en-US" smtClean="0"/>
              <a:t>8/29/2015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250975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409256-BB9D-4EE1-978B-903609A03B5E}" type="datetimeFigureOut">
              <a:rPr lang="en-US" smtClean="0"/>
              <a:t>8/29/2015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71173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409256-BB9D-4EE1-978B-903609A03B5E}" type="datetimeFigureOut">
              <a:rPr lang="en-US" smtClean="0"/>
              <a:t>8/29/2015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311285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09256-BB9D-4EE1-978B-903609A03B5E}" type="datetimeFigureOut">
              <a:rPr lang="en-US" smtClean="0"/>
              <a:t>8/29/2015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409009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09256-BB9D-4EE1-978B-903609A03B5E}" type="datetimeFigureOut">
              <a:rPr lang="en-US" smtClean="0"/>
              <a:t>8/29/2015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410484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09256-BB9D-4EE1-978B-903609A03B5E}" type="datetimeFigureOut">
              <a:rPr lang="en-US" smtClean="0"/>
              <a:t>8/29/2015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189309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09256-BB9D-4EE1-978B-903609A03B5E}" type="datetimeFigureOut">
              <a:rPr lang="en-US" smtClean="0"/>
              <a:t>8/29/2015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E791C-0A8C-41CF-A358-0882E33B6A3D}" type="slidenum">
              <a:rPr lang="en-US" smtClean="0"/>
              <a:t>‹#›</a:t>
            </a:fld>
            <a:endParaRPr lang="en-US"/>
          </a:p>
        </p:txBody>
      </p:sp>
    </p:spTree>
    <p:extLst>
      <p:ext uri="{BB962C8B-B14F-4D97-AF65-F5344CB8AC3E}">
        <p14:creationId xmlns:p14="http://schemas.microsoft.com/office/powerpoint/2010/main" val="2359856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128" t="16744" r="4546" b="8069"/>
          <a:stretch/>
        </p:blipFill>
        <p:spPr>
          <a:xfrm>
            <a:off x="354842" y="368490"/>
            <a:ext cx="7902053" cy="5117910"/>
          </a:xfrm>
          <a:prstGeom prst="rect">
            <a:avLst/>
          </a:prstGeom>
        </p:spPr>
      </p:pic>
      <p:pic>
        <p:nvPicPr>
          <p:cNvPr id="5" name="Picture 4"/>
          <p:cNvPicPr>
            <a:picLocks noChangeAspect="1"/>
          </p:cNvPicPr>
          <p:nvPr/>
        </p:nvPicPr>
        <p:blipFill rotWithShape="1">
          <a:blip r:embed="rId3"/>
          <a:srcRect l="26329" t="32790" r="53216" b="38852"/>
          <a:stretch/>
        </p:blipFill>
        <p:spPr>
          <a:xfrm>
            <a:off x="8522671" y="1937983"/>
            <a:ext cx="2941450" cy="2906972"/>
          </a:xfrm>
          <a:prstGeom prst="rect">
            <a:avLst/>
          </a:prstGeom>
        </p:spPr>
      </p:pic>
      <p:sp>
        <p:nvSpPr>
          <p:cNvPr id="6" name="TextBox 5"/>
          <p:cNvSpPr txBox="1"/>
          <p:nvPr/>
        </p:nvSpPr>
        <p:spPr>
          <a:xfrm>
            <a:off x="8522671" y="5349922"/>
            <a:ext cx="3343703" cy="584775"/>
          </a:xfrm>
          <a:prstGeom prst="rect">
            <a:avLst/>
          </a:prstGeom>
          <a:noFill/>
        </p:spPr>
        <p:txBody>
          <a:bodyPr wrap="square" rtlCol="0">
            <a:spAutoFit/>
          </a:bodyPr>
          <a:lstStyle/>
          <a:p>
            <a:r>
              <a:rPr lang="fa-IR" sz="3200" b="1" dirty="0" smtClean="0">
                <a:solidFill>
                  <a:srgbClr val="C00000"/>
                </a:solidFill>
                <a:cs typeface="B Titr" panose="00000700000000000000" pitchFamily="2" charset="-78"/>
              </a:rPr>
              <a:t>(مدرس: زهرا بردبار)</a:t>
            </a:r>
            <a:endParaRPr lang="en-US" sz="3200" b="1" dirty="0">
              <a:solidFill>
                <a:srgbClr val="C00000"/>
              </a:solidFill>
              <a:cs typeface="B Titr" panose="00000700000000000000" pitchFamily="2" charset="-78"/>
            </a:endParaRPr>
          </a:p>
        </p:txBody>
      </p:sp>
    </p:spTree>
    <p:extLst>
      <p:ext uri="{BB962C8B-B14F-4D97-AF65-F5344CB8AC3E}">
        <p14:creationId xmlns:p14="http://schemas.microsoft.com/office/powerpoint/2010/main" val="2098622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603" y="2169994"/>
            <a:ext cx="11805313" cy="4401205"/>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او از صید گنجشکی کوچک با تیرکمان، احساسس بیزاری و تنفر می کرد وقتی در حیاط مدرسه می شنید که هم کلاسی هایش با هیجان از شکار پرنده ای حرف می زنند، با ناراحتی از آنها دور می شد او شیفته ی طبیعت بود و از اینکه کسانی با خشونت سعی می کردند طبیعت زیبا و آرام را بر هم بزنند، رنج می برد.</a:t>
            </a:r>
          </a:p>
          <a:p>
            <a:pPr algn="r" rtl="1">
              <a:lnSpc>
                <a:spcPct val="200000"/>
              </a:lnSpc>
            </a:pPr>
            <a:endParaRPr lang="en-US" sz="2800" b="1" dirty="0">
              <a:cs typeface="B Nazanin" panose="00000400000000000000" pitchFamily="2" charset="-78"/>
            </a:endParaRPr>
          </a:p>
        </p:txBody>
      </p:sp>
      <p:cxnSp>
        <p:nvCxnSpPr>
          <p:cNvPr id="3" name="Straight Connector 2"/>
          <p:cNvCxnSpPr/>
          <p:nvPr/>
        </p:nvCxnSpPr>
        <p:spPr>
          <a:xfrm flipH="1" flipV="1">
            <a:off x="4189863" y="3043451"/>
            <a:ext cx="1803659" cy="2266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647363" y="2169994"/>
            <a:ext cx="3803733"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مترادف</a:t>
            </a:r>
            <a:endParaRPr lang="en-US" sz="2400" b="1" dirty="0">
              <a:solidFill>
                <a:srgbClr val="00B050"/>
              </a:solidFill>
              <a:cs typeface="B Nazanin" panose="00000400000000000000" pitchFamily="2" charset="-78"/>
            </a:endParaRPr>
          </a:p>
        </p:txBody>
      </p:sp>
      <p:cxnSp>
        <p:nvCxnSpPr>
          <p:cNvPr id="15" name="Straight Connector 14"/>
          <p:cNvCxnSpPr/>
          <p:nvPr/>
        </p:nvCxnSpPr>
        <p:spPr>
          <a:xfrm flipH="1" flipV="1">
            <a:off x="9712957" y="4708478"/>
            <a:ext cx="1178138" cy="1128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712957" y="3810000"/>
            <a:ext cx="3803733"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عاشق </a:t>
            </a:r>
            <a:endParaRPr lang="en-US" sz="2400" b="1" dirty="0">
              <a:solidFill>
                <a:srgbClr val="00B050"/>
              </a:solidFill>
              <a:cs typeface="B Nazanin" panose="00000400000000000000" pitchFamily="2" charset="-78"/>
            </a:endParaRPr>
          </a:p>
        </p:txBody>
      </p:sp>
      <p:cxnSp>
        <p:nvCxnSpPr>
          <p:cNvPr id="18" name="Straight Connector 17"/>
          <p:cNvCxnSpPr/>
          <p:nvPr/>
        </p:nvCxnSpPr>
        <p:spPr>
          <a:xfrm flipH="1" flipV="1">
            <a:off x="4815384" y="4813011"/>
            <a:ext cx="1178138" cy="1128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815384" y="3800803"/>
            <a:ext cx="3803733"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عصبانیت </a:t>
            </a:r>
            <a:endParaRPr lang="en-US" sz="2400" b="1" dirty="0">
              <a:solidFill>
                <a:srgbClr val="00B050"/>
              </a:solidFill>
              <a:cs typeface="B Nazanin" panose="00000400000000000000" pitchFamily="2" charset="-78"/>
            </a:endParaRPr>
          </a:p>
        </p:txBody>
      </p:sp>
    </p:spTree>
    <p:extLst>
      <p:ext uri="{BB962C8B-B14F-4D97-AF65-F5344CB8AC3E}">
        <p14:creationId xmlns:p14="http://schemas.microsoft.com/office/powerpoint/2010/main" val="597225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012" y="2374711"/>
            <a:ext cx="11805313" cy="3539430"/>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از روزی که وارد مدرسه شده بود، کلاس درس را نیز مثل گشت و گذار در صحراها و باغ ها دوست می داشت. همان قدر که از بازی کردن لذت می برد، از حل مسائل ریاضی، خواند جغرافیا و علوم به وجد می آمد. او تعجب می کرد که چرا بعضی از بچه ها درس را به اندازه ی بازی کردن دوست ندارند و موقع شنیدن و خواندن شعر، احساس شادی نمی کنند.</a:t>
            </a:r>
            <a:endParaRPr lang="en-US" sz="2800" b="1" dirty="0">
              <a:cs typeface="B Nazanin" panose="00000400000000000000" pitchFamily="2" charset="-78"/>
            </a:endParaRPr>
          </a:p>
        </p:txBody>
      </p:sp>
      <p:cxnSp>
        <p:nvCxnSpPr>
          <p:cNvPr id="3" name="Straight Connector 2"/>
          <p:cNvCxnSpPr/>
          <p:nvPr/>
        </p:nvCxnSpPr>
        <p:spPr>
          <a:xfrm flipH="1">
            <a:off x="3657600" y="3227513"/>
            <a:ext cx="1558000" cy="2065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657600" y="2339447"/>
            <a:ext cx="3803733"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گردش کردن</a:t>
            </a:r>
            <a:endParaRPr lang="en-US" sz="2400" b="1" dirty="0">
              <a:solidFill>
                <a:srgbClr val="00B050"/>
              </a:solidFill>
              <a:cs typeface="B Nazanin" panose="00000400000000000000" pitchFamily="2" charset="-78"/>
            </a:endParaRPr>
          </a:p>
        </p:txBody>
      </p:sp>
      <p:cxnSp>
        <p:nvCxnSpPr>
          <p:cNvPr id="6" name="Straight Connector 5"/>
          <p:cNvCxnSpPr/>
          <p:nvPr/>
        </p:nvCxnSpPr>
        <p:spPr>
          <a:xfrm flipH="1">
            <a:off x="3864591" y="4116467"/>
            <a:ext cx="1558000" cy="2065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64591" y="3228401"/>
            <a:ext cx="3803733"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جمع مسئله</a:t>
            </a:r>
            <a:endParaRPr lang="en-US" sz="2400" b="1" dirty="0">
              <a:solidFill>
                <a:srgbClr val="00B050"/>
              </a:solidFill>
              <a:cs typeface="B Nazanin" panose="00000400000000000000" pitchFamily="2" charset="-78"/>
            </a:endParaRPr>
          </a:p>
        </p:txBody>
      </p:sp>
      <p:cxnSp>
        <p:nvCxnSpPr>
          <p:cNvPr id="8" name="Straight Connector 7"/>
          <p:cNvCxnSpPr/>
          <p:nvPr/>
        </p:nvCxnSpPr>
        <p:spPr>
          <a:xfrm flipH="1">
            <a:off x="10479325" y="4951255"/>
            <a:ext cx="1558000" cy="2065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135458" y="4009023"/>
            <a:ext cx="3803733"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خوشحال می شد</a:t>
            </a:r>
            <a:endParaRPr lang="en-US" sz="2400" b="1" dirty="0">
              <a:solidFill>
                <a:srgbClr val="00B050"/>
              </a:solidFill>
              <a:cs typeface="B Nazanin" panose="00000400000000000000" pitchFamily="2" charset="-78"/>
            </a:endParaRPr>
          </a:p>
        </p:txBody>
      </p:sp>
      <p:cxnSp>
        <p:nvCxnSpPr>
          <p:cNvPr id="10" name="Straight Connector 9"/>
          <p:cNvCxnSpPr/>
          <p:nvPr/>
        </p:nvCxnSpPr>
        <p:spPr>
          <a:xfrm flipH="1">
            <a:off x="9335069" y="4940929"/>
            <a:ext cx="800389" cy="1032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282659" y="4074988"/>
            <a:ext cx="3803733"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هم خانواده عجیب،عجایب</a:t>
            </a:r>
            <a:endParaRPr lang="en-US" sz="2400" b="1" dirty="0">
              <a:solidFill>
                <a:srgbClr val="00B050"/>
              </a:solidFill>
              <a:cs typeface="B Nazanin" panose="00000400000000000000" pitchFamily="2" charset="-78"/>
            </a:endParaRPr>
          </a:p>
        </p:txBody>
      </p:sp>
    </p:spTree>
    <p:extLst>
      <p:ext uri="{BB962C8B-B14F-4D97-AF65-F5344CB8AC3E}">
        <p14:creationId xmlns:p14="http://schemas.microsoft.com/office/powerpoint/2010/main" val="4137614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031" y="1540429"/>
            <a:ext cx="11635999" cy="5317571"/>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در اولین ساعات حضورش در قم به حرم حضرت معصومه </a:t>
            </a:r>
            <a:r>
              <a:rPr lang="fa-IR" sz="2800" b="1" dirty="0" smtClean="0">
                <a:solidFill>
                  <a:srgbClr val="FF0000"/>
                </a:solidFill>
                <a:cs typeface="B Nazanin" panose="00000400000000000000" pitchFamily="2" charset="-78"/>
              </a:rPr>
              <a:t>(س) </a:t>
            </a:r>
            <a:r>
              <a:rPr lang="fa-IR" sz="2800" b="1" dirty="0" smtClean="0">
                <a:cs typeface="B Nazanin" panose="00000400000000000000" pitchFamily="2" charset="-78"/>
              </a:rPr>
              <a:t>پناه برد. سر بر ضریح آن حضرت گذاشت و آرام اشک ریخت. از خداوند خواست به او در راهی که انتخاب کرده است؛ اخلاص و همت بلند، عطا کند و به قلب نگران مادر نیز آرامش و نشاط بخشد و بیماری و کسالت او را شفا دهد. زیارت حضرت معصومه (س) به او آرامش بخشید. باز هم شوق خواندن و عطش مطالعه در وجودش زنده شد. مشتاقانه به سوری (مدرسه ی دارلشفای) قم به راه افتاد از حرم </a:t>
            </a:r>
            <a:r>
              <a:rPr lang="fa-IR" sz="2800" b="1" dirty="0" smtClean="0">
                <a:solidFill>
                  <a:srgbClr val="FF0000"/>
                </a:solidFill>
                <a:cs typeface="B Nazanin" panose="00000400000000000000" pitchFamily="2" charset="-78"/>
              </a:rPr>
              <a:t>تا</a:t>
            </a:r>
            <a:r>
              <a:rPr lang="fa-IR" sz="2800" b="1" dirty="0" smtClean="0">
                <a:cs typeface="B Nazanin" panose="00000400000000000000" pitchFamily="2" charset="-78"/>
              </a:rPr>
              <a:t> مدرسه راهی نبود، تنها چند قدم. </a:t>
            </a:r>
            <a:endParaRPr lang="en-US" sz="2800" b="1" dirty="0">
              <a:cs typeface="B Nazanin" panose="00000400000000000000" pitchFamily="2" charset="-78"/>
            </a:endParaRPr>
          </a:p>
        </p:txBody>
      </p:sp>
      <p:cxnSp>
        <p:nvCxnSpPr>
          <p:cNvPr id="3" name="Straight Connector 2"/>
          <p:cNvCxnSpPr/>
          <p:nvPr/>
        </p:nvCxnSpPr>
        <p:spPr>
          <a:xfrm flipH="1" flipV="1">
            <a:off x="4585648" y="2322790"/>
            <a:ext cx="616716" cy="1359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44863" y="1234107"/>
            <a:ext cx="3957857" cy="461665"/>
          </a:xfrm>
          <a:prstGeom prst="rect">
            <a:avLst/>
          </a:prstGeom>
          <a:noFill/>
        </p:spPr>
        <p:txBody>
          <a:bodyPr wrap="square" rtlCol="0">
            <a:spAutoFit/>
          </a:bodyPr>
          <a:lstStyle/>
          <a:p>
            <a:r>
              <a:rPr lang="fa-IR" sz="2400" b="1" dirty="0" smtClean="0">
                <a:solidFill>
                  <a:srgbClr val="C00000"/>
                </a:solidFill>
                <a:cs typeface="B Nazanin" panose="00000400000000000000" pitchFamily="2" charset="-78"/>
              </a:rPr>
              <a:t>مخفف (سلام الله علیها </a:t>
            </a:r>
            <a:endParaRPr lang="en-US" sz="2400" b="1" dirty="0">
              <a:solidFill>
                <a:srgbClr val="C00000"/>
              </a:solidFill>
              <a:cs typeface="B Nazanin" panose="00000400000000000000" pitchFamily="2" charset="-78"/>
            </a:endParaRPr>
          </a:p>
        </p:txBody>
      </p:sp>
      <p:sp>
        <p:nvSpPr>
          <p:cNvPr id="6" name="TextBox 5"/>
          <p:cNvSpPr txBox="1"/>
          <p:nvPr/>
        </p:nvSpPr>
        <p:spPr>
          <a:xfrm>
            <a:off x="682390" y="971770"/>
            <a:ext cx="3357348" cy="830997"/>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اتاقکی چوبی و یا فلزی که روی قبر امامان می گذارند</a:t>
            </a:r>
            <a:endParaRPr lang="en-US" sz="2400" b="1" dirty="0">
              <a:solidFill>
                <a:srgbClr val="00B050"/>
              </a:solidFill>
              <a:cs typeface="B Nazanin" panose="00000400000000000000" pitchFamily="2" charset="-78"/>
            </a:endParaRPr>
          </a:p>
        </p:txBody>
      </p:sp>
      <p:cxnSp>
        <p:nvCxnSpPr>
          <p:cNvPr id="8" name="Straight Connector 7"/>
          <p:cNvCxnSpPr/>
          <p:nvPr/>
        </p:nvCxnSpPr>
        <p:spPr>
          <a:xfrm flipH="1" flipV="1">
            <a:off x="1771995" y="2311501"/>
            <a:ext cx="1178138" cy="1128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560180" y="2284412"/>
            <a:ext cx="3357348"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قید حالت</a:t>
            </a:r>
            <a:endParaRPr lang="en-US" sz="2400" b="1" dirty="0">
              <a:solidFill>
                <a:srgbClr val="00B050"/>
              </a:solidFill>
              <a:cs typeface="B Nazanin" panose="00000400000000000000" pitchFamily="2" charset="-78"/>
            </a:endParaRPr>
          </a:p>
        </p:txBody>
      </p:sp>
      <p:cxnSp>
        <p:nvCxnSpPr>
          <p:cNvPr id="10" name="Straight Connector 9"/>
          <p:cNvCxnSpPr/>
          <p:nvPr/>
        </p:nvCxnSpPr>
        <p:spPr>
          <a:xfrm flipH="1" flipV="1">
            <a:off x="9744252" y="3282992"/>
            <a:ext cx="1178138" cy="1128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64420" y="2429784"/>
            <a:ext cx="1815150"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پاک دلی </a:t>
            </a:r>
            <a:endParaRPr lang="en-US" sz="2400" b="1" dirty="0">
              <a:solidFill>
                <a:srgbClr val="00B050"/>
              </a:solidFill>
              <a:cs typeface="B Nazanin" panose="00000400000000000000" pitchFamily="2" charset="-78"/>
            </a:endParaRPr>
          </a:p>
        </p:txBody>
      </p:sp>
      <p:cxnSp>
        <p:nvCxnSpPr>
          <p:cNvPr id="12" name="Straight Connector 11"/>
          <p:cNvCxnSpPr/>
          <p:nvPr/>
        </p:nvCxnSpPr>
        <p:spPr>
          <a:xfrm flipH="1" flipV="1">
            <a:off x="1023901" y="3263011"/>
            <a:ext cx="1178138" cy="1128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1238854" y="4031260"/>
            <a:ext cx="616716" cy="1359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292378" y="3259227"/>
            <a:ext cx="3957857" cy="461665"/>
          </a:xfrm>
          <a:prstGeom prst="rect">
            <a:avLst/>
          </a:prstGeom>
          <a:noFill/>
        </p:spPr>
        <p:txBody>
          <a:bodyPr wrap="square" rtlCol="0">
            <a:spAutoFit/>
          </a:bodyPr>
          <a:lstStyle/>
          <a:p>
            <a:r>
              <a:rPr lang="fa-IR" sz="2400" b="1" dirty="0" smtClean="0">
                <a:solidFill>
                  <a:srgbClr val="C00000"/>
                </a:solidFill>
                <a:cs typeface="B Nazanin" panose="00000400000000000000" pitchFamily="2" charset="-78"/>
              </a:rPr>
              <a:t>ارده و پشتکار</a:t>
            </a:r>
            <a:endParaRPr lang="en-US" sz="2400" b="1" dirty="0">
              <a:solidFill>
                <a:srgbClr val="C00000"/>
              </a:solidFill>
              <a:cs typeface="B Nazanin" panose="00000400000000000000" pitchFamily="2" charset="-78"/>
            </a:endParaRPr>
          </a:p>
        </p:txBody>
      </p:sp>
      <p:cxnSp>
        <p:nvCxnSpPr>
          <p:cNvPr id="16" name="Straight Connector 15"/>
          <p:cNvCxnSpPr/>
          <p:nvPr/>
        </p:nvCxnSpPr>
        <p:spPr>
          <a:xfrm flipH="1" flipV="1">
            <a:off x="10060607" y="4029358"/>
            <a:ext cx="616716" cy="1359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297015" y="3283363"/>
            <a:ext cx="3957857" cy="461665"/>
          </a:xfrm>
          <a:prstGeom prst="rect">
            <a:avLst/>
          </a:prstGeom>
          <a:noFill/>
        </p:spPr>
        <p:txBody>
          <a:bodyPr wrap="square" rtlCol="0">
            <a:spAutoFit/>
          </a:bodyPr>
          <a:lstStyle/>
          <a:p>
            <a:r>
              <a:rPr lang="fa-IR" sz="2400" b="1" dirty="0" smtClean="0">
                <a:solidFill>
                  <a:srgbClr val="C00000"/>
                </a:solidFill>
                <a:cs typeface="B Nazanin" panose="00000400000000000000" pitchFamily="2" charset="-78"/>
              </a:rPr>
              <a:t>بخشش</a:t>
            </a:r>
            <a:endParaRPr lang="en-US" sz="2400" b="1" dirty="0">
              <a:solidFill>
                <a:srgbClr val="C00000"/>
              </a:solidFill>
              <a:cs typeface="B Nazanin" panose="00000400000000000000" pitchFamily="2" charset="-78"/>
            </a:endParaRPr>
          </a:p>
        </p:txBody>
      </p:sp>
      <p:sp>
        <p:nvSpPr>
          <p:cNvPr id="18" name="TextBox 17"/>
          <p:cNvSpPr txBox="1"/>
          <p:nvPr/>
        </p:nvSpPr>
        <p:spPr>
          <a:xfrm>
            <a:off x="5142062" y="3253064"/>
            <a:ext cx="3357348"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مراعات نظیر</a:t>
            </a:r>
            <a:endParaRPr lang="en-US" sz="2400" b="1" dirty="0">
              <a:solidFill>
                <a:srgbClr val="00B050"/>
              </a:solidFill>
              <a:cs typeface="B Nazanin" panose="00000400000000000000" pitchFamily="2" charset="-78"/>
            </a:endParaRPr>
          </a:p>
        </p:txBody>
      </p:sp>
      <p:cxnSp>
        <p:nvCxnSpPr>
          <p:cNvPr id="19" name="Straight Connector 18"/>
          <p:cNvCxnSpPr/>
          <p:nvPr/>
        </p:nvCxnSpPr>
        <p:spPr>
          <a:xfrm flipH="1" flipV="1">
            <a:off x="5199260" y="4055192"/>
            <a:ext cx="1178138" cy="1128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76638" y="3294902"/>
            <a:ext cx="3357348"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مترادف</a:t>
            </a:r>
            <a:endParaRPr lang="en-US" sz="2400" b="1" dirty="0">
              <a:solidFill>
                <a:srgbClr val="00B050"/>
              </a:solidFill>
              <a:cs typeface="B Nazanin" panose="00000400000000000000" pitchFamily="2" charset="-78"/>
            </a:endParaRPr>
          </a:p>
        </p:txBody>
      </p:sp>
      <p:cxnSp>
        <p:nvCxnSpPr>
          <p:cNvPr id="21" name="Straight Connector 20"/>
          <p:cNvCxnSpPr/>
          <p:nvPr/>
        </p:nvCxnSpPr>
        <p:spPr>
          <a:xfrm flipH="1" flipV="1">
            <a:off x="1951630" y="4092409"/>
            <a:ext cx="1660344" cy="1591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768858" y="4042953"/>
            <a:ext cx="616716" cy="1359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61784" y="3294902"/>
            <a:ext cx="3957857" cy="461665"/>
          </a:xfrm>
          <a:prstGeom prst="rect">
            <a:avLst/>
          </a:prstGeom>
          <a:noFill/>
        </p:spPr>
        <p:txBody>
          <a:bodyPr wrap="square" rtlCol="0">
            <a:spAutoFit/>
          </a:bodyPr>
          <a:lstStyle/>
          <a:p>
            <a:r>
              <a:rPr lang="fa-IR" sz="2400" b="1" dirty="0" smtClean="0">
                <a:solidFill>
                  <a:srgbClr val="C00000"/>
                </a:solidFill>
                <a:cs typeface="B Nazanin" panose="00000400000000000000" pitchFamily="2" charset="-78"/>
              </a:rPr>
              <a:t>درمان کند</a:t>
            </a:r>
            <a:endParaRPr lang="en-US" sz="2400" b="1" dirty="0">
              <a:solidFill>
                <a:srgbClr val="C00000"/>
              </a:solidFill>
              <a:cs typeface="B Nazanin" panose="00000400000000000000" pitchFamily="2" charset="-78"/>
            </a:endParaRPr>
          </a:p>
        </p:txBody>
      </p:sp>
      <p:cxnSp>
        <p:nvCxnSpPr>
          <p:cNvPr id="24" name="Straight Connector 23"/>
          <p:cNvCxnSpPr/>
          <p:nvPr/>
        </p:nvCxnSpPr>
        <p:spPr>
          <a:xfrm flipH="1" flipV="1">
            <a:off x="11275943" y="4864093"/>
            <a:ext cx="616716" cy="1359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999664" y="4055182"/>
            <a:ext cx="3357348"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هم خانواده : زائر ،زوار</a:t>
            </a:r>
            <a:endParaRPr lang="en-US" sz="2400" b="1" dirty="0">
              <a:solidFill>
                <a:srgbClr val="00B050"/>
              </a:solidFill>
              <a:cs typeface="B Nazanin" panose="00000400000000000000" pitchFamily="2" charset="-78"/>
            </a:endParaRPr>
          </a:p>
        </p:txBody>
      </p:sp>
      <p:cxnSp>
        <p:nvCxnSpPr>
          <p:cNvPr id="28" name="Straight Connector 27"/>
          <p:cNvCxnSpPr/>
          <p:nvPr/>
        </p:nvCxnSpPr>
        <p:spPr>
          <a:xfrm flipH="1" flipV="1">
            <a:off x="10155439" y="4898523"/>
            <a:ext cx="1178138" cy="1128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053403" y="4094393"/>
            <a:ext cx="3357348"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هم خانواده : مشتاق ،اشتیاق</a:t>
            </a:r>
            <a:endParaRPr lang="en-US" sz="2400" b="1" dirty="0">
              <a:solidFill>
                <a:srgbClr val="00B050"/>
              </a:solidFill>
              <a:cs typeface="B Nazanin" panose="00000400000000000000" pitchFamily="2" charset="-78"/>
            </a:endParaRPr>
          </a:p>
        </p:txBody>
      </p:sp>
      <p:cxnSp>
        <p:nvCxnSpPr>
          <p:cNvPr id="30" name="Straight Connector 29"/>
          <p:cNvCxnSpPr/>
          <p:nvPr/>
        </p:nvCxnSpPr>
        <p:spPr>
          <a:xfrm flipH="1" flipV="1">
            <a:off x="3750598" y="4898523"/>
            <a:ext cx="1178138" cy="1128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1951630" y="4905542"/>
            <a:ext cx="616716" cy="1359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744556" y="4157491"/>
            <a:ext cx="3957857" cy="461665"/>
          </a:xfrm>
          <a:prstGeom prst="rect">
            <a:avLst/>
          </a:prstGeom>
          <a:noFill/>
        </p:spPr>
        <p:txBody>
          <a:bodyPr wrap="square" rtlCol="0">
            <a:spAutoFit/>
          </a:bodyPr>
          <a:lstStyle/>
          <a:p>
            <a:r>
              <a:rPr lang="fa-IR" sz="2400" b="1" dirty="0" smtClean="0">
                <a:solidFill>
                  <a:srgbClr val="C00000"/>
                </a:solidFill>
                <a:cs typeface="B Nazanin" panose="00000400000000000000" pitchFamily="2" charset="-78"/>
              </a:rPr>
              <a:t>تشنگی</a:t>
            </a:r>
            <a:endParaRPr lang="en-US" sz="2400" b="1" dirty="0">
              <a:solidFill>
                <a:srgbClr val="C00000"/>
              </a:solidFill>
              <a:cs typeface="B Nazanin" panose="00000400000000000000" pitchFamily="2" charset="-78"/>
            </a:endParaRPr>
          </a:p>
        </p:txBody>
      </p:sp>
      <p:cxnSp>
        <p:nvCxnSpPr>
          <p:cNvPr id="33" name="Straight Connector 32"/>
          <p:cNvCxnSpPr/>
          <p:nvPr/>
        </p:nvCxnSpPr>
        <p:spPr>
          <a:xfrm flipH="1" flipV="1">
            <a:off x="1771995" y="5731780"/>
            <a:ext cx="616716" cy="1359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47965" y="4965365"/>
            <a:ext cx="7205266" cy="461665"/>
          </a:xfrm>
          <a:prstGeom prst="rect">
            <a:avLst/>
          </a:prstGeom>
          <a:noFill/>
        </p:spPr>
        <p:txBody>
          <a:bodyPr wrap="square" rtlCol="0">
            <a:spAutoFit/>
          </a:bodyPr>
          <a:lstStyle/>
          <a:p>
            <a:r>
              <a:rPr lang="fa-IR" sz="2400" b="1" dirty="0" smtClean="0">
                <a:solidFill>
                  <a:srgbClr val="C00000"/>
                </a:solidFill>
                <a:cs typeface="B Nazanin" panose="00000400000000000000" pitchFamily="2" charset="-78"/>
              </a:rPr>
              <a:t>تا در اینجا حرف اضافه است ، چون میزان مسافت را نشان می دهد</a:t>
            </a:r>
            <a:endParaRPr lang="en-US" sz="24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430137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19618"/>
            <a:ext cx="12078270" cy="5315803"/>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حرم، دل او را آرام می کرد و مدرسه، اندیشه اش را.</a:t>
            </a:r>
          </a:p>
          <a:p>
            <a:pPr algn="r" rtl="1">
              <a:lnSpc>
                <a:spcPct val="200000"/>
              </a:lnSpc>
            </a:pPr>
            <a:r>
              <a:rPr lang="fa-IR" sz="2800" b="1" dirty="0" smtClean="0">
                <a:cs typeface="B Nazanin" panose="00000400000000000000" pitchFamily="2" charset="-78"/>
              </a:rPr>
              <a:t>حجره ای ساده و کوچک نصیب او شد. حجره ای که فضای آن بیش از شش متر مربع نبود و گلیم کهنه و ساده ای کف آن را پوشانده بود. حجره ای که برای محمد تقی از همه ی دنیا بزرگتر بود. حالا می توانست در کلاس درس استادان مختلف، شرکت کند و هر روز تا نیمه های شب به مطالعه و اندیشیدن بپردازد.</a:t>
            </a:r>
          </a:p>
          <a:p>
            <a:pPr rtl="1">
              <a:lnSpc>
                <a:spcPct val="200000"/>
              </a:lnSpc>
            </a:pPr>
            <a:r>
              <a:rPr lang="fa-IR" sz="2800" b="1" dirty="0" smtClean="0">
                <a:solidFill>
                  <a:srgbClr val="C00000"/>
                </a:solidFill>
                <a:cs typeface="B Nazanin" panose="00000400000000000000" pitchFamily="2" charset="-78"/>
              </a:rPr>
              <a:t>علامه جعفری، محمدناصری، با کاهش و اندک تغییر</a:t>
            </a:r>
            <a:endParaRPr lang="en-US" sz="2800" b="1" dirty="0">
              <a:solidFill>
                <a:srgbClr val="C00000"/>
              </a:solidFill>
              <a:cs typeface="B Nazanin" panose="00000400000000000000" pitchFamily="2" charset="-78"/>
            </a:endParaRPr>
          </a:p>
        </p:txBody>
      </p:sp>
      <p:cxnSp>
        <p:nvCxnSpPr>
          <p:cNvPr id="3" name="Straight Connector 2"/>
          <p:cNvCxnSpPr/>
          <p:nvPr/>
        </p:nvCxnSpPr>
        <p:spPr>
          <a:xfrm flipH="1" flipV="1">
            <a:off x="6767076" y="2486033"/>
            <a:ext cx="616716" cy="1359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513248" y="1641160"/>
            <a:ext cx="870544" cy="461665"/>
          </a:xfrm>
          <a:prstGeom prst="rect">
            <a:avLst/>
          </a:prstGeom>
          <a:noFill/>
        </p:spPr>
        <p:txBody>
          <a:bodyPr wrap="square" rtlCol="0">
            <a:spAutoFit/>
          </a:bodyPr>
          <a:lstStyle/>
          <a:p>
            <a:pPr algn="r" rtl="1"/>
            <a:r>
              <a:rPr lang="fa-IR" sz="2400" b="1" dirty="0" smtClean="0">
                <a:solidFill>
                  <a:srgbClr val="C00000"/>
                </a:solidFill>
                <a:cs typeface="B Nazanin" panose="00000400000000000000" pitchFamily="2" charset="-78"/>
              </a:rPr>
              <a:t>فکر </a:t>
            </a:r>
            <a:endParaRPr lang="en-US" sz="2400" b="1" dirty="0">
              <a:solidFill>
                <a:srgbClr val="C00000"/>
              </a:solidFill>
              <a:cs typeface="B Nazanin" panose="00000400000000000000" pitchFamily="2" charset="-78"/>
            </a:endParaRPr>
          </a:p>
        </p:txBody>
      </p:sp>
      <p:cxnSp>
        <p:nvCxnSpPr>
          <p:cNvPr id="6" name="Straight Connector 5"/>
          <p:cNvCxnSpPr/>
          <p:nvPr/>
        </p:nvCxnSpPr>
        <p:spPr>
          <a:xfrm flipH="1" flipV="1">
            <a:off x="10966533" y="3382017"/>
            <a:ext cx="925074" cy="162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438454" y="2650291"/>
            <a:ext cx="2721798" cy="461665"/>
          </a:xfrm>
          <a:prstGeom prst="rect">
            <a:avLst/>
          </a:prstGeom>
          <a:noFill/>
        </p:spPr>
        <p:txBody>
          <a:bodyPr wrap="square" rtlCol="0">
            <a:spAutoFit/>
          </a:bodyPr>
          <a:lstStyle/>
          <a:p>
            <a:pPr algn="r" rtl="1"/>
            <a:r>
              <a:rPr lang="fa-IR" sz="2400" b="1" dirty="0" smtClean="0">
                <a:solidFill>
                  <a:srgbClr val="C00000"/>
                </a:solidFill>
                <a:cs typeface="B Nazanin" panose="00000400000000000000" pitchFamily="2" charset="-78"/>
              </a:rPr>
              <a:t>اتاق کوچک </a:t>
            </a:r>
            <a:endParaRPr lang="en-US" sz="2400" b="1" dirty="0">
              <a:solidFill>
                <a:srgbClr val="C00000"/>
              </a:solidFill>
              <a:cs typeface="B Nazanin" panose="00000400000000000000" pitchFamily="2" charset="-78"/>
            </a:endParaRPr>
          </a:p>
        </p:txBody>
      </p:sp>
      <p:cxnSp>
        <p:nvCxnSpPr>
          <p:cNvPr id="8" name="Straight Connector 7"/>
          <p:cNvCxnSpPr/>
          <p:nvPr/>
        </p:nvCxnSpPr>
        <p:spPr>
          <a:xfrm flipH="1">
            <a:off x="9172135" y="3476751"/>
            <a:ext cx="290271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747672" y="2486033"/>
            <a:ext cx="1051681"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نهاد</a:t>
            </a:r>
            <a:endParaRPr lang="en-US" sz="2400" b="1" dirty="0">
              <a:solidFill>
                <a:srgbClr val="00B050"/>
              </a:solidFill>
              <a:cs typeface="B Nazanin" panose="00000400000000000000" pitchFamily="2" charset="-78"/>
            </a:endParaRPr>
          </a:p>
        </p:txBody>
      </p:sp>
      <p:cxnSp>
        <p:nvCxnSpPr>
          <p:cNvPr id="12" name="Straight Connector 11"/>
          <p:cNvCxnSpPr/>
          <p:nvPr/>
        </p:nvCxnSpPr>
        <p:spPr>
          <a:xfrm flipH="1">
            <a:off x="7464354" y="3382017"/>
            <a:ext cx="57553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75434" y="2499628"/>
            <a:ext cx="2035679"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فعل اسنادی</a:t>
            </a:r>
            <a:endParaRPr lang="en-US" sz="2400" b="1" dirty="0">
              <a:solidFill>
                <a:srgbClr val="00B050"/>
              </a:solidFill>
              <a:cs typeface="B Nazanin" panose="00000400000000000000" pitchFamily="2" charset="-78"/>
            </a:endParaRPr>
          </a:p>
        </p:txBody>
      </p:sp>
      <p:cxnSp>
        <p:nvCxnSpPr>
          <p:cNvPr id="15" name="Straight Connector 14"/>
          <p:cNvCxnSpPr/>
          <p:nvPr/>
        </p:nvCxnSpPr>
        <p:spPr>
          <a:xfrm flipH="1" flipV="1">
            <a:off x="459154" y="3365741"/>
            <a:ext cx="925074" cy="162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41630" y="2515901"/>
            <a:ext cx="2721798" cy="461665"/>
          </a:xfrm>
          <a:prstGeom prst="rect">
            <a:avLst/>
          </a:prstGeom>
          <a:noFill/>
        </p:spPr>
        <p:txBody>
          <a:bodyPr wrap="square" rtlCol="0">
            <a:spAutoFit/>
          </a:bodyPr>
          <a:lstStyle/>
          <a:p>
            <a:pPr algn="r" rtl="1"/>
            <a:r>
              <a:rPr lang="fa-IR" sz="2400" b="1" dirty="0" smtClean="0">
                <a:solidFill>
                  <a:srgbClr val="C00000"/>
                </a:solidFill>
                <a:cs typeface="B Nazanin" panose="00000400000000000000" pitchFamily="2" charset="-78"/>
              </a:rPr>
              <a:t>نوعی فرش</a:t>
            </a:r>
            <a:endParaRPr lang="en-US" sz="2400" b="1" dirty="0">
              <a:solidFill>
                <a:srgbClr val="C00000"/>
              </a:solidFill>
              <a:cs typeface="B Nazanin" panose="00000400000000000000" pitchFamily="2" charset="-78"/>
            </a:endParaRPr>
          </a:p>
        </p:txBody>
      </p:sp>
      <p:cxnSp>
        <p:nvCxnSpPr>
          <p:cNvPr id="17" name="Straight Connector 16"/>
          <p:cNvCxnSpPr/>
          <p:nvPr/>
        </p:nvCxnSpPr>
        <p:spPr>
          <a:xfrm flipH="1">
            <a:off x="6690975" y="4254922"/>
            <a:ext cx="57553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90975" y="3428211"/>
            <a:ext cx="2035679"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نهاد </a:t>
            </a:r>
            <a:endParaRPr lang="en-US" sz="2400" b="1" dirty="0">
              <a:solidFill>
                <a:srgbClr val="00B050"/>
              </a:solidFill>
              <a:cs typeface="B Nazanin" panose="00000400000000000000" pitchFamily="2" charset="-78"/>
            </a:endParaRPr>
          </a:p>
        </p:txBody>
      </p:sp>
      <p:cxnSp>
        <p:nvCxnSpPr>
          <p:cNvPr id="19" name="Straight Connector 18"/>
          <p:cNvCxnSpPr/>
          <p:nvPr/>
        </p:nvCxnSpPr>
        <p:spPr>
          <a:xfrm flipH="1">
            <a:off x="1364174" y="4245459"/>
            <a:ext cx="57553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709626" y="3390155"/>
            <a:ext cx="2035679"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مسند</a:t>
            </a:r>
            <a:endParaRPr lang="en-US" sz="2400" b="1" dirty="0">
              <a:solidFill>
                <a:srgbClr val="00B050"/>
              </a:solidFill>
              <a:cs typeface="B Nazanin" panose="00000400000000000000" pitchFamily="2" charset="-78"/>
            </a:endParaRPr>
          </a:p>
        </p:txBody>
      </p:sp>
      <p:cxnSp>
        <p:nvCxnSpPr>
          <p:cNvPr id="21" name="Straight Connector 20"/>
          <p:cNvCxnSpPr/>
          <p:nvPr/>
        </p:nvCxnSpPr>
        <p:spPr>
          <a:xfrm flipH="1">
            <a:off x="918693" y="4321595"/>
            <a:ext cx="57553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0972" y="3537449"/>
            <a:ext cx="2035679"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فعل استادی</a:t>
            </a:r>
            <a:endParaRPr lang="en-US" sz="2400" b="1" dirty="0">
              <a:solidFill>
                <a:srgbClr val="00B050"/>
              </a:solidFill>
              <a:cs typeface="B Nazanin" panose="00000400000000000000" pitchFamily="2" charset="-78"/>
            </a:endParaRPr>
          </a:p>
        </p:txBody>
      </p:sp>
      <p:cxnSp>
        <p:nvCxnSpPr>
          <p:cNvPr id="23" name="Straight Connector 22"/>
          <p:cNvCxnSpPr/>
          <p:nvPr/>
        </p:nvCxnSpPr>
        <p:spPr>
          <a:xfrm flipH="1" flipV="1">
            <a:off x="10799353" y="6033677"/>
            <a:ext cx="925074" cy="162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092367" y="5225924"/>
            <a:ext cx="2721798" cy="461665"/>
          </a:xfrm>
          <a:prstGeom prst="rect">
            <a:avLst/>
          </a:prstGeom>
          <a:noFill/>
        </p:spPr>
        <p:txBody>
          <a:bodyPr wrap="square" rtlCol="0">
            <a:spAutoFit/>
          </a:bodyPr>
          <a:lstStyle/>
          <a:p>
            <a:pPr algn="r" rtl="1"/>
            <a:r>
              <a:rPr lang="fa-IR" sz="2400" b="1" dirty="0" smtClean="0">
                <a:solidFill>
                  <a:srgbClr val="C00000"/>
                </a:solidFill>
                <a:cs typeface="B Nazanin" panose="00000400000000000000" pitchFamily="2" charset="-78"/>
              </a:rPr>
              <a:t>فکر کردن</a:t>
            </a:r>
            <a:endParaRPr lang="en-US" sz="24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324606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9780" t="31765" r="27370" b="41060"/>
          <a:stretch/>
        </p:blipFill>
        <p:spPr>
          <a:xfrm>
            <a:off x="3052453" y="3138987"/>
            <a:ext cx="8765371" cy="3125336"/>
          </a:xfrm>
          <a:prstGeom prst="rect">
            <a:avLst/>
          </a:prstGeom>
        </p:spPr>
      </p:pic>
      <p:pic>
        <p:nvPicPr>
          <p:cNvPr id="6" name="Content Placeholder 3"/>
          <p:cNvPicPr>
            <a:picLocks noChangeAspect="1"/>
          </p:cNvPicPr>
          <p:nvPr/>
        </p:nvPicPr>
        <p:blipFill rotWithShape="1">
          <a:blip r:embed="rId2"/>
          <a:srcRect l="48929" t="20146" r="27370" b="68616"/>
          <a:stretch/>
        </p:blipFill>
        <p:spPr>
          <a:xfrm>
            <a:off x="4005722" y="513420"/>
            <a:ext cx="4416083" cy="1177268"/>
          </a:xfrm>
          <a:prstGeom prst="rect">
            <a:avLst/>
          </a:prstGeom>
        </p:spPr>
      </p:pic>
    </p:spTree>
    <p:extLst>
      <p:ext uri="{BB962C8B-B14F-4D97-AF65-F5344CB8AC3E}">
        <p14:creationId xmlns:p14="http://schemas.microsoft.com/office/powerpoint/2010/main" val="314261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9780" t="58889" r="27370" b="7716"/>
          <a:stretch/>
        </p:blipFill>
        <p:spPr>
          <a:xfrm>
            <a:off x="3770075" y="2756848"/>
            <a:ext cx="8148012" cy="3570241"/>
          </a:xfrm>
          <a:prstGeom prst="rect">
            <a:avLst/>
          </a:prstGeom>
        </p:spPr>
      </p:pic>
    </p:spTree>
    <p:extLst>
      <p:ext uri="{BB962C8B-B14F-4D97-AF65-F5344CB8AC3E}">
        <p14:creationId xmlns:p14="http://schemas.microsoft.com/office/powerpoint/2010/main" val="1810701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113" t="19403" r="12482" b="17584"/>
          <a:stretch/>
        </p:blipFill>
        <p:spPr>
          <a:xfrm>
            <a:off x="1337481" y="1678675"/>
            <a:ext cx="10540763" cy="4858603"/>
          </a:xfrm>
          <a:prstGeom prst="rect">
            <a:avLst/>
          </a:prstGeom>
        </p:spPr>
      </p:pic>
    </p:spTree>
    <p:extLst>
      <p:ext uri="{BB962C8B-B14F-4D97-AF65-F5344CB8AC3E}">
        <p14:creationId xmlns:p14="http://schemas.microsoft.com/office/powerpoint/2010/main" val="344413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430" y="1978926"/>
            <a:ext cx="7915701" cy="1836400"/>
          </a:xfrm>
          <a:prstGeom prst="rect">
            <a:avLst/>
          </a:prstGeom>
        </p:spPr>
        <p:txBody>
          <a:bodyPr wrap="square">
            <a:spAutoFit/>
          </a:bodyPr>
          <a:lstStyle/>
          <a:p>
            <a:pPr algn="r">
              <a:lnSpc>
                <a:spcPct val="200000"/>
              </a:lnSpc>
              <a:spcAft>
                <a:spcPts val="1000"/>
              </a:spcAft>
            </a:pPr>
            <a:r>
              <a:rPr lang="fa-IR" sz="2800" b="1" dirty="0">
                <a:solidFill>
                  <a:srgbClr val="C00000"/>
                </a:solidFill>
                <a:latin typeface="Calibri" panose="020F0502020204030204" pitchFamily="34" charset="0"/>
                <a:ea typeface="Calibri" panose="020F0502020204030204" pitchFamily="34" charset="0"/>
                <a:cs typeface="B Titr" panose="00000700000000000000" pitchFamily="2" charset="-78"/>
              </a:rPr>
              <a:t>مسند وطرز به دست آوردن آن</a:t>
            </a:r>
            <a:endParaRPr lang="en-US" sz="2800" dirty="0">
              <a:solidFill>
                <a:srgbClr val="C00000"/>
              </a:solidFill>
              <a:latin typeface="Calibri" panose="020F0502020204030204" pitchFamily="34" charset="0"/>
              <a:ea typeface="Calibri" panose="020F0502020204030204" pitchFamily="34" charset="0"/>
              <a:cs typeface="B Titr" panose="00000700000000000000" pitchFamily="2" charset="-78"/>
            </a:endParaRPr>
          </a:p>
          <a:p>
            <a:pPr algn="r">
              <a:lnSpc>
                <a:spcPct val="200000"/>
              </a:lnSpc>
              <a:spcAft>
                <a:spcPts val="1000"/>
              </a:spcAft>
            </a:pPr>
            <a:r>
              <a:rPr lang="fa-IR" sz="2800" b="1" dirty="0">
                <a:solidFill>
                  <a:srgbClr val="C00000"/>
                </a:solidFill>
                <a:latin typeface="Calibri" panose="020F0502020204030204" pitchFamily="34" charset="0"/>
                <a:ea typeface="Calibri" panose="020F0502020204030204" pitchFamily="34" charset="0"/>
                <a:cs typeface="B Nazanin" panose="00000400000000000000" pitchFamily="2" charset="-78"/>
              </a:rPr>
              <a:t>مسند</a:t>
            </a:r>
            <a:r>
              <a:rPr lang="fa-IR" sz="2800"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 </a:t>
            </a:r>
            <a:r>
              <a:rPr lang="fa-IR" sz="2800" b="1" dirty="0" smtClean="0">
                <a:latin typeface="Calibri" panose="020F0502020204030204" pitchFamily="34" charset="0"/>
                <a:ea typeface="Calibri" panose="020F0502020204030204" pitchFamily="34" charset="0"/>
                <a:cs typeface="B Nazanin" panose="00000400000000000000" pitchFamily="2" charset="-78"/>
              </a:rPr>
              <a:t>صفت </a:t>
            </a:r>
            <a:r>
              <a:rPr lang="fa-IR" sz="2800" b="1" dirty="0">
                <a:latin typeface="Calibri" panose="020F0502020204030204" pitchFamily="34" charset="0"/>
                <a:ea typeface="Calibri" panose="020F0502020204030204" pitchFamily="34" charset="0"/>
                <a:cs typeface="B Nazanin" panose="00000400000000000000" pitchFamily="2" charset="-78"/>
              </a:rPr>
              <a:t>یا حالتی است که آن را به نهاد نسبت می دهیم.</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5" name="Rectangle 4"/>
          <p:cNvSpPr/>
          <p:nvPr/>
        </p:nvSpPr>
        <p:spPr>
          <a:xfrm>
            <a:off x="4326339" y="4722126"/>
            <a:ext cx="7642747" cy="1211614"/>
          </a:xfrm>
          <a:prstGeom prst="rect">
            <a:avLst/>
          </a:prstGeom>
        </p:spPr>
        <p:txBody>
          <a:bodyPr wrap="square">
            <a:spAutoFit/>
          </a:bodyPr>
          <a:lstStyle/>
          <a:p>
            <a:pPr>
              <a:lnSpc>
                <a:spcPct val="115000"/>
              </a:lnSpc>
              <a:spcAft>
                <a:spcPts val="1000"/>
              </a:spcAft>
            </a:pPr>
            <a:r>
              <a:rPr lang="fa-IR" sz="2800" b="1" smtClean="0">
                <a:latin typeface="Calibri" panose="020F0502020204030204" pitchFamily="34" charset="0"/>
                <a:ea typeface="Calibri" panose="020F0502020204030204" pitchFamily="34" charset="0"/>
                <a:cs typeface="B Nazanin" panose="00000400000000000000" pitchFamily="2" charset="-78"/>
              </a:rPr>
              <a:t>در صورتی که فعل مااسنادی باشد ما یکی از سه کلمه پرسشی</a:t>
            </a:r>
            <a:endParaRPr lang="en-US" sz="2800" b="1" smtClean="0">
              <a:latin typeface="Calibri" panose="020F0502020204030204" pitchFamily="34" charset="0"/>
              <a:ea typeface="Calibri" panose="020F0502020204030204" pitchFamily="34" charset="0"/>
              <a:cs typeface="B Nazanin" panose="00000400000000000000" pitchFamily="2" charset="-78"/>
            </a:endParaRPr>
          </a:p>
          <a:p>
            <a:pPr>
              <a:lnSpc>
                <a:spcPct val="115000"/>
              </a:lnSpc>
              <a:spcAft>
                <a:spcPts val="1000"/>
              </a:spcAft>
            </a:pPr>
            <a:r>
              <a:rPr lang="fa-IR" sz="2800" b="1" smtClean="0">
                <a:latin typeface="Calibri" panose="020F0502020204030204" pitchFamily="34" charset="0"/>
                <a:ea typeface="Calibri" panose="020F0502020204030204" pitchFamily="34" charset="0"/>
                <a:cs typeface="B Nazanin" panose="00000400000000000000" pitchFamily="2" charset="-78"/>
              </a:rPr>
              <a:t> </a:t>
            </a:r>
            <a:endParaRPr lang="en-US" sz="2800" b="1" dirty="0">
              <a:latin typeface="Calibri" panose="020F0502020204030204" pitchFamily="34" charset="0"/>
              <a:ea typeface="Calibri" panose="020F0502020204030204" pitchFamily="34" charset="0"/>
              <a:cs typeface="B Nazanin" panose="00000400000000000000" pitchFamily="2" charset="-78"/>
            </a:endParaRPr>
          </a:p>
        </p:txBody>
      </p:sp>
      <p:cxnSp>
        <p:nvCxnSpPr>
          <p:cNvPr id="6" name="Straight Arrow Connector 5"/>
          <p:cNvCxnSpPr/>
          <p:nvPr/>
        </p:nvCxnSpPr>
        <p:spPr>
          <a:xfrm flipH="1" flipV="1">
            <a:off x="3458570" y="4299045"/>
            <a:ext cx="867769" cy="83773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458570" y="5136783"/>
            <a:ext cx="867769" cy="98428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787554" y="5136782"/>
            <a:ext cx="1517176" cy="3874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547885" y="3630718"/>
            <a:ext cx="1828799" cy="846386"/>
          </a:xfrm>
          <a:prstGeom prst="rect">
            <a:avLst/>
          </a:prstGeom>
        </p:spPr>
        <p:txBody>
          <a:bodyPr wrap="square">
            <a:spAutoFit/>
          </a:bodyPr>
          <a:lstStyle/>
          <a:p>
            <a:pPr algn="r">
              <a:lnSpc>
                <a:spcPct val="200000"/>
              </a:lnSpc>
              <a:spcAft>
                <a:spcPts val="1000"/>
              </a:spcAft>
            </a:pPr>
            <a:r>
              <a:rPr lang="fa-IR" sz="2800" b="1" dirty="0" smtClean="0">
                <a:effectLst/>
                <a:latin typeface="Calibri" panose="020F0502020204030204" pitchFamily="34" charset="0"/>
                <a:ea typeface="Calibri" panose="020F0502020204030204" pitchFamily="34" charset="0"/>
                <a:cs typeface="B Nazanin" panose="00000400000000000000" pitchFamily="2" charset="-78"/>
              </a:rPr>
              <a:t>چه جور؟</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16" name="Rectangle 15"/>
          <p:cNvSpPr/>
          <p:nvPr/>
        </p:nvSpPr>
        <p:spPr>
          <a:xfrm>
            <a:off x="958755" y="4582400"/>
            <a:ext cx="1828799" cy="846386"/>
          </a:xfrm>
          <a:prstGeom prst="rect">
            <a:avLst/>
          </a:prstGeom>
        </p:spPr>
        <p:txBody>
          <a:bodyPr wrap="square">
            <a:spAutoFit/>
          </a:bodyPr>
          <a:lstStyle/>
          <a:p>
            <a:pPr algn="r">
              <a:lnSpc>
                <a:spcPct val="200000"/>
              </a:lnSpc>
              <a:spcAft>
                <a:spcPts val="1000"/>
              </a:spcAft>
            </a:pPr>
            <a:r>
              <a:rPr lang="fa-IR" sz="2800" b="1" dirty="0" smtClean="0">
                <a:effectLst/>
                <a:latin typeface="Calibri" panose="020F0502020204030204" pitchFamily="34" charset="0"/>
                <a:ea typeface="Calibri" panose="020F0502020204030204" pitchFamily="34" charset="0"/>
                <a:cs typeface="B Nazanin" panose="00000400000000000000" pitchFamily="2" charset="-78"/>
              </a:rPr>
              <a:t>چطور؟</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17" name="Rectangle 16"/>
          <p:cNvSpPr/>
          <p:nvPr/>
        </p:nvSpPr>
        <p:spPr>
          <a:xfrm>
            <a:off x="1618966" y="5510547"/>
            <a:ext cx="1828799" cy="846386"/>
          </a:xfrm>
          <a:prstGeom prst="rect">
            <a:avLst/>
          </a:prstGeom>
        </p:spPr>
        <p:txBody>
          <a:bodyPr wrap="square">
            <a:spAutoFit/>
          </a:bodyPr>
          <a:lstStyle/>
          <a:p>
            <a:pPr algn="r">
              <a:lnSpc>
                <a:spcPct val="200000"/>
              </a:lnSpc>
              <a:spcAft>
                <a:spcPts val="1000"/>
              </a:spcAft>
            </a:pPr>
            <a:r>
              <a:rPr lang="fa-IR" sz="2800" b="1" dirty="0" smtClean="0">
                <a:effectLst/>
                <a:latin typeface="Calibri" panose="020F0502020204030204" pitchFamily="34" charset="0"/>
                <a:ea typeface="Calibri" panose="020F0502020204030204" pitchFamily="34" charset="0"/>
                <a:cs typeface="B Nazanin" panose="00000400000000000000" pitchFamily="2" charset="-78"/>
              </a:rPr>
              <a:t>چگونه؟</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18" name="Rectangle 17"/>
          <p:cNvSpPr/>
          <p:nvPr/>
        </p:nvSpPr>
        <p:spPr>
          <a:xfrm>
            <a:off x="3469374" y="5620503"/>
            <a:ext cx="8226757" cy="587853"/>
          </a:xfrm>
          <a:prstGeom prst="rect">
            <a:avLst/>
          </a:prstGeom>
        </p:spPr>
        <p:txBody>
          <a:bodyPr wrap="square">
            <a:spAutoFit/>
          </a:bodyPr>
          <a:lstStyle/>
          <a:p>
            <a:pPr algn="r">
              <a:lnSpc>
                <a:spcPct val="115000"/>
              </a:lnSpc>
              <a:spcAft>
                <a:spcPts val="1000"/>
              </a:spcAft>
            </a:pPr>
            <a:r>
              <a:rPr lang="fa-IR" sz="2800" b="1" dirty="0">
                <a:latin typeface="Calibri" panose="020F0502020204030204" pitchFamily="34" charset="0"/>
                <a:ea typeface="Calibri" panose="020F0502020204030204" pitchFamily="34" charset="0"/>
                <a:cs typeface="B Nazanin" panose="00000400000000000000" pitchFamily="2" charset="-78"/>
              </a:rPr>
              <a:t>را از فعل جمله سوال می کنیم.                                                         </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18814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24837" y="2251880"/>
            <a:ext cx="9198590" cy="1211614"/>
          </a:xfrm>
          <a:prstGeom prst="rect">
            <a:avLst/>
          </a:prstGeom>
        </p:spPr>
        <p:txBody>
          <a:bodyPr wrap="square">
            <a:spAutoFit/>
          </a:bodyPr>
          <a:lstStyle/>
          <a:p>
            <a:pPr algn="r">
              <a:lnSpc>
                <a:spcPct val="115000"/>
              </a:lnSpc>
              <a:spcAft>
                <a:spcPts val="1000"/>
              </a:spcAft>
            </a:pPr>
            <a:r>
              <a:rPr lang="fa-IR" sz="2800" b="1" dirty="0">
                <a:solidFill>
                  <a:srgbClr val="C00000"/>
                </a:solidFill>
                <a:latin typeface="Calibri" panose="020F0502020204030204" pitchFamily="34" charset="0"/>
                <a:ea typeface="Calibri" panose="020F0502020204030204" pitchFamily="34" charset="0"/>
                <a:cs typeface="B Nazanin" panose="00000400000000000000" pitchFamily="2" charset="-78"/>
              </a:rPr>
              <a:t>مثل:</a:t>
            </a:r>
            <a:r>
              <a:rPr lang="fa-IR" sz="2800" b="1" dirty="0">
                <a:latin typeface="Calibri" panose="020F0502020204030204" pitchFamily="34" charset="0"/>
                <a:ea typeface="Calibri" panose="020F0502020204030204" pitchFamily="34" charset="0"/>
                <a:cs typeface="B Nazanin" panose="00000400000000000000" pitchFamily="2" charset="-78"/>
              </a:rPr>
              <a:t>چشمه هاشان جوشان *گاوهاشان شیر افشان</a:t>
            </a:r>
            <a:r>
              <a:rPr lang="fa-IR" sz="2800" b="1" u="sng" dirty="0">
                <a:latin typeface="Calibri" panose="020F0502020204030204" pitchFamily="34" charset="0"/>
                <a:ea typeface="Calibri" panose="020F0502020204030204" pitchFamily="34" charset="0"/>
                <a:cs typeface="B Nazanin" panose="00000400000000000000" pitchFamily="2" charset="-78"/>
              </a:rPr>
              <a:t> باد.</a:t>
            </a:r>
            <a:endParaRPr lang="en-US" sz="2800" b="1" dirty="0">
              <a:latin typeface="Calibri" panose="020F0502020204030204" pitchFamily="34" charset="0"/>
              <a:ea typeface="Calibri" panose="020F0502020204030204" pitchFamily="34" charset="0"/>
              <a:cs typeface="B Nazanin" panose="00000400000000000000" pitchFamily="2" charset="-78"/>
            </a:endParaRPr>
          </a:p>
          <a:p>
            <a:pPr algn="r">
              <a:lnSpc>
                <a:spcPct val="115000"/>
              </a:lnSpc>
              <a:spcAft>
                <a:spcPts val="1000"/>
              </a:spcAft>
            </a:pPr>
            <a:r>
              <a:rPr lang="fa-IR" sz="2800" b="1" dirty="0">
                <a:solidFill>
                  <a:srgbClr val="C00000"/>
                </a:solidFill>
                <a:latin typeface="Calibri" panose="020F0502020204030204" pitchFamily="34" charset="0"/>
                <a:ea typeface="Calibri" panose="020F0502020204030204" pitchFamily="34" charset="0"/>
                <a:cs typeface="B Nazanin" panose="00000400000000000000" pitchFamily="2" charset="-78"/>
              </a:rPr>
              <a:t>                                                   </a:t>
            </a:r>
            <a:r>
              <a:rPr lang="fa-IR" sz="2800"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                       </a:t>
            </a:r>
            <a:r>
              <a:rPr lang="fa-IR" sz="2800" b="1" dirty="0">
                <a:solidFill>
                  <a:srgbClr val="C00000"/>
                </a:solidFill>
                <a:latin typeface="Calibri" panose="020F0502020204030204" pitchFamily="34" charset="0"/>
                <a:ea typeface="Calibri" panose="020F0502020204030204" pitchFamily="34" charset="0"/>
                <a:cs typeface="B Nazanin" panose="00000400000000000000" pitchFamily="2" charset="-78"/>
              </a:rPr>
              <a:t>فعل اسنادی</a:t>
            </a:r>
            <a:endParaRPr lang="en-US" sz="2800" b="1" dirty="0">
              <a:solidFill>
                <a:srgbClr val="C00000"/>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5" name="Rectangle 4"/>
          <p:cNvSpPr/>
          <p:nvPr/>
        </p:nvSpPr>
        <p:spPr>
          <a:xfrm>
            <a:off x="4385481" y="3903260"/>
            <a:ext cx="7337946" cy="1211614"/>
          </a:xfrm>
          <a:prstGeom prst="rect">
            <a:avLst/>
          </a:prstGeom>
        </p:spPr>
        <p:txBody>
          <a:bodyPr wrap="square">
            <a:spAutoFit/>
          </a:bodyPr>
          <a:lstStyle/>
          <a:p>
            <a:pPr algn="r">
              <a:lnSpc>
                <a:spcPct val="115000"/>
              </a:lnSpc>
              <a:spcAft>
                <a:spcPts val="1000"/>
              </a:spcAft>
            </a:pPr>
            <a:r>
              <a:rPr lang="fa-IR" sz="2800"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مثال:</a:t>
            </a:r>
            <a:r>
              <a:rPr lang="fa-IR" sz="2800" b="1" dirty="0" smtClean="0">
                <a:latin typeface="Calibri" panose="020F0502020204030204" pitchFamily="34" charset="0"/>
                <a:ea typeface="Calibri" panose="020F0502020204030204" pitchFamily="34" charset="0"/>
                <a:cs typeface="B Nazanin" panose="00000400000000000000" pitchFamily="2" charset="-78"/>
              </a:rPr>
              <a:t>چه </a:t>
            </a:r>
            <a:r>
              <a:rPr lang="fa-IR" sz="2800" b="1" dirty="0">
                <a:latin typeface="Calibri" panose="020F0502020204030204" pitchFamily="34" charset="0"/>
                <a:ea typeface="Calibri" panose="020F0502020204030204" pitchFamily="34" charset="0"/>
                <a:cs typeface="B Nazanin" panose="00000400000000000000" pitchFamily="2" charset="-78"/>
              </a:rPr>
              <a:t>جور باد ؟ </a:t>
            </a:r>
            <a:r>
              <a:rPr lang="fa-IR" sz="2800" b="1" u="sng" dirty="0">
                <a:latin typeface="Calibri" panose="020F0502020204030204" pitchFamily="34" charset="0"/>
                <a:ea typeface="Calibri" panose="020F0502020204030204" pitchFamily="34" charset="0"/>
                <a:cs typeface="B Nazanin" panose="00000400000000000000" pitchFamily="2" charset="-78"/>
              </a:rPr>
              <a:t>شیر افشان</a:t>
            </a:r>
            <a:endParaRPr lang="en-US" sz="2800" b="1" dirty="0">
              <a:latin typeface="Calibri" panose="020F0502020204030204" pitchFamily="34" charset="0"/>
              <a:ea typeface="Calibri" panose="020F0502020204030204" pitchFamily="34" charset="0"/>
              <a:cs typeface="B Nazanin" panose="00000400000000000000" pitchFamily="2" charset="-78"/>
            </a:endParaRPr>
          </a:p>
          <a:p>
            <a:pPr algn="r">
              <a:lnSpc>
                <a:spcPct val="115000"/>
              </a:lnSpc>
              <a:spcAft>
                <a:spcPts val="1000"/>
              </a:spcAft>
            </a:pPr>
            <a:r>
              <a:rPr lang="fa-IR" sz="2800" b="1" dirty="0">
                <a:solidFill>
                  <a:srgbClr val="C00000"/>
                </a:solidFill>
                <a:latin typeface="Calibri" panose="020F0502020204030204" pitchFamily="34" charset="0"/>
                <a:ea typeface="Calibri" panose="020F0502020204030204" pitchFamily="34" charset="0"/>
                <a:cs typeface="B Nazanin" panose="00000400000000000000" pitchFamily="2" charset="-78"/>
              </a:rPr>
              <a:t>                      مسند</a:t>
            </a:r>
            <a:endParaRPr lang="en-US" sz="2800" b="1" dirty="0">
              <a:solidFill>
                <a:srgbClr val="C00000"/>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6" name="Rectangle 5"/>
          <p:cNvSpPr/>
          <p:nvPr/>
        </p:nvSpPr>
        <p:spPr>
          <a:xfrm>
            <a:off x="4145711" y="5884873"/>
            <a:ext cx="7577716" cy="587853"/>
          </a:xfrm>
          <a:prstGeom prst="rect">
            <a:avLst/>
          </a:prstGeom>
        </p:spPr>
        <p:txBody>
          <a:bodyPr wrap="none">
            <a:spAutoFit/>
          </a:bodyPr>
          <a:lstStyle/>
          <a:p>
            <a:pPr algn="r">
              <a:lnSpc>
                <a:spcPct val="115000"/>
              </a:lnSpc>
              <a:spcAft>
                <a:spcPts val="1000"/>
              </a:spcAft>
            </a:pPr>
            <a:r>
              <a:rPr lang="fa-IR" sz="2800" b="1" dirty="0">
                <a:latin typeface="Calibri" panose="020F0502020204030204" pitchFamily="34" charset="0"/>
                <a:ea typeface="Calibri" panose="020F0502020204030204" pitchFamily="34" charset="0"/>
                <a:cs typeface="B Nazanin" panose="00000400000000000000" pitchFamily="2" charset="-78"/>
              </a:rPr>
              <a:t>تن زنده والا به ورزندگی است             چگونه است ؟ </a:t>
            </a:r>
            <a:r>
              <a:rPr lang="fa-IR" sz="2800" b="1" dirty="0">
                <a:solidFill>
                  <a:srgbClr val="C00000"/>
                </a:solidFill>
                <a:latin typeface="Calibri" panose="020F0502020204030204" pitchFamily="34" charset="0"/>
                <a:ea typeface="Calibri" panose="020F0502020204030204" pitchFamily="34" charset="0"/>
                <a:cs typeface="B Nazanin" panose="00000400000000000000" pitchFamily="2" charset="-78"/>
              </a:rPr>
              <a:t>والا است.</a:t>
            </a:r>
            <a:endParaRPr lang="en-US" sz="2800" b="1" dirty="0">
              <a:solidFill>
                <a:srgbClr val="C00000"/>
              </a:solidFill>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748620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9616" t="19542" r="18707" b="14599"/>
          <a:stretch/>
        </p:blipFill>
        <p:spPr>
          <a:xfrm>
            <a:off x="2006221" y="1569492"/>
            <a:ext cx="9921922" cy="5104263"/>
          </a:xfrm>
          <a:prstGeom prst="rect">
            <a:avLst/>
          </a:prstGeom>
        </p:spPr>
      </p:pic>
    </p:spTree>
    <p:extLst>
      <p:ext uri="{BB962C8B-B14F-4D97-AF65-F5344CB8AC3E}">
        <p14:creationId xmlns:p14="http://schemas.microsoft.com/office/powerpoint/2010/main" val="4233891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125" y="1214652"/>
            <a:ext cx="11778017" cy="5317570"/>
          </a:xfrm>
          <a:prstGeom prst="rect">
            <a:avLst/>
          </a:prstGeom>
          <a:noFill/>
        </p:spPr>
        <p:txBody>
          <a:bodyPr wrap="square" rtlCol="0">
            <a:spAutoFit/>
          </a:bodyPr>
          <a:lstStyle/>
          <a:p>
            <a:pPr algn="ctr" rtl="1">
              <a:lnSpc>
                <a:spcPct val="200000"/>
              </a:lnSpc>
            </a:pPr>
            <a:r>
              <a:rPr lang="fa-IR" sz="2800" b="1" dirty="0" smtClean="0">
                <a:solidFill>
                  <a:srgbClr val="C00000"/>
                </a:solidFill>
                <a:cs typeface="B Titr" panose="00000700000000000000" pitchFamily="2" charset="-78"/>
              </a:rPr>
              <a:t>(نصیحت امام (ره))</a:t>
            </a:r>
          </a:p>
          <a:p>
            <a:pPr algn="r" rtl="1">
              <a:lnSpc>
                <a:spcPct val="200000"/>
              </a:lnSpc>
            </a:pPr>
            <a:r>
              <a:rPr lang="fa-IR" sz="2800" b="1" dirty="0" smtClean="0">
                <a:cs typeface="B Nazanin" panose="00000400000000000000" pitchFamily="2" charset="-78"/>
              </a:rPr>
              <a:t>دانش آموزان یک مدرسه ی دخترانه برای امام خمینی (ره) نامه می نویسند. آنها در نامه شان به کتاب درسی خود اشاره می کنند که در آن نوشته شده است امام محمد تقی، علیه السلام، نامه ای نصیحت آمیز به یکی از یاران خود نوشته است دانش آموزان می نویسند: (ولی اماما، ما شما را نمی توانیم نصحیت کنیم، زیرا شما بزرگوارید و از همه ی گناهان به دورید. شما آن امام بت شکنی هستید که مدت چهل سال است نمازه های شبتان ترک نشده.)</a:t>
            </a:r>
            <a:endParaRPr lang="en-US" sz="2800" b="1" dirty="0">
              <a:cs typeface="B Nazanin" panose="00000400000000000000" pitchFamily="2" charset="-78"/>
            </a:endParaRPr>
          </a:p>
        </p:txBody>
      </p:sp>
      <p:cxnSp>
        <p:nvCxnSpPr>
          <p:cNvPr id="3" name="Straight Connector 2"/>
          <p:cNvCxnSpPr/>
          <p:nvPr/>
        </p:nvCxnSpPr>
        <p:spPr>
          <a:xfrm flipH="1">
            <a:off x="5104263" y="2074460"/>
            <a:ext cx="2183641" cy="1364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349922" y="1038409"/>
            <a:ext cx="1937982"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ترکیب اضافی</a:t>
            </a:r>
            <a:endParaRPr lang="en-US" sz="2400" b="1" dirty="0">
              <a:solidFill>
                <a:srgbClr val="00B050"/>
              </a:solidFill>
              <a:cs typeface="B Nazanin" panose="00000400000000000000" pitchFamily="2" charset="-78"/>
            </a:endParaRPr>
          </a:p>
        </p:txBody>
      </p:sp>
      <p:cxnSp>
        <p:nvCxnSpPr>
          <p:cNvPr id="6" name="Straight Connector 5"/>
          <p:cNvCxnSpPr/>
          <p:nvPr/>
        </p:nvCxnSpPr>
        <p:spPr>
          <a:xfrm flipH="1" flipV="1">
            <a:off x="7629099" y="2920621"/>
            <a:ext cx="4244452" cy="22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091683" y="1843627"/>
            <a:ext cx="1937982"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گروه نهادی</a:t>
            </a:r>
            <a:endParaRPr lang="en-US" sz="2400" b="1" dirty="0">
              <a:solidFill>
                <a:srgbClr val="00B050"/>
              </a:solidFill>
              <a:cs typeface="B Nazanin" panose="00000400000000000000" pitchFamily="2" charset="-78"/>
            </a:endParaRPr>
          </a:p>
        </p:txBody>
      </p:sp>
      <p:cxnSp>
        <p:nvCxnSpPr>
          <p:cNvPr id="9" name="Straight Connector 8"/>
          <p:cNvCxnSpPr/>
          <p:nvPr/>
        </p:nvCxnSpPr>
        <p:spPr>
          <a:xfrm flipH="1">
            <a:off x="4353636" y="2893326"/>
            <a:ext cx="60050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002507" y="2893326"/>
            <a:ext cx="118735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202374" y="2067635"/>
            <a:ext cx="1937982"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مفعول</a:t>
            </a:r>
            <a:endParaRPr lang="en-US" sz="2400" b="1" dirty="0">
              <a:solidFill>
                <a:srgbClr val="00B050"/>
              </a:solidFill>
              <a:cs typeface="B Nazanin" panose="00000400000000000000" pitchFamily="2" charset="-78"/>
            </a:endParaRPr>
          </a:p>
        </p:txBody>
      </p:sp>
      <p:sp>
        <p:nvSpPr>
          <p:cNvPr id="16" name="TextBox 15"/>
          <p:cNvSpPr txBox="1"/>
          <p:nvPr/>
        </p:nvSpPr>
        <p:spPr>
          <a:xfrm>
            <a:off x="2331493" y="2013172"/>
            <a:ext cx="1937982"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فعل غیر ربطی</a:t>
            </a:r>
            <a:endParaRPr lang="en-US" sz="2400" b="1" dirty="0">
              <a:solidFill>
                <a:srgbClr val="00B050"/>
              </a:solidFill>
              <a:cs typeface="B Nazanin" panose="00000400000000000000" pitchFamily="2" charset="-78"/>
            </a:endParaRPr>
          </a:p>
        </p:txBody>
      </p:sp>
      <p:cxnSp>
        <p:nvCxnSpPr>
          <p:cNvPr id="17" name="Straight Connector 16"/>
          <p:cNvCxnSpPr/>
          <p:nvPr/>
        </p:nvCxnSpPr>
        <p:spPr>
          <a:xfrm flipH="1">
            <a:off x="1585415" y="4628867"/>
            <a:ext cx="60050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64525" y="3774424"/>
            <a:ext cx="1937982"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شبه جمله</a:t>
            </a:r>
            <a:endParaRPr lang="en-US" sz="2400" b="1" dirty="0">
              <a:solidFill>
                <a:srgbClr val="00B050"/>
              </a:solidFill>
              <a:cs typeface="B Nazanin" panose="00000400000000000000" pitchFamily="2" charset="-78"/>
            </a:endParaRPr>
          </a:p>
        </p:txBody>
      </p:sp>
      <p:cxnSp>
        <p:nvCxnSpPr>
          <p:cNvPr id="19" name="Straight Connector 18"/>
          <p:cNvCxnSpPr/>
          <p:nvPr/>
        </p:nvCxnSpPr>
        <p:spPr>
          <a:xfrm flipH="1">
            <a:off x="9921922" y="4628867"/>
            <a:ext cx="156039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254018" y="3791129"/>
            <a:ext cx="1937982" cy="461665"/>
          </a:xfrm>
          <a:prstGeom prst="rect">
            <a:avLst/>
          </a:prstGeom>
          <a:noFill/>
        </p:spPr>
        <p:txBody>
          <a:bodyPr wrap="square" rtlCol="0">
            <a:spAutoFit/>
          </a:bodyPr>
          <a:lstStyle/>
          <a:p>
            <a:r>
              <a:rPr lang="fa-IR" sz="2400" b="1" dirty="0" smtClean="0">
                <a:solidFill>
                  <a:srgbClr val="C00000"/>
                </a:solidFill>
                <a:cs typeface="B Nazanin" panose="00000400000000000000" pitchFamily="2" charset="-78"/>
              </a:rPr>
              <a:t>شبه جمله</a:t>
            </a:r>
            <a:endParaRPr lang="en-US" sz="2400" b="1" dirty="0">
              <a:solidFill>
                <a:srgbClr val="C00000"/>
              </a:solidFill>
              <a:cs typeface="B Nazanin" panose="00000400000000000000" pitchFamily="2" charset="-78"/>
            </a:endParaRPr>
          </a:p>
        </p:txBody>
      </p:sp>
      <p:cxnSp>
        <p:nvCxnSpPr>
          <p:cNvPr id="22" name="Straight Connector 21"/>
          <p:cNvCxnSpPr/>
          <p:nvPr/>
        </p:nvCxnSpPr>
        <p:spPr>
          <a:xfrm flipH="1">
            <a:off x="8293292" y="5502323"/>
            <a:ext cx="60050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316036" y="4666439"/>
            <a:ext cx="1937982"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نهاد</a:t>
            </a:r>
            <a:endParaRPr lang="en-US" sz="2400" b="1" dirty="0">
              <a:solidFill>
                <a:srgbClr val="00B050"/>
              </a:solidFill>
              <a:cs typeface="B Nazanin" panose="00000400000000000000" pitchFamily="2" charset="-78"/>
            </a:endParaRPr>
          </a:p>
        </p:txBody>
      </p:sp>
      <p:cxnSp>
        <p:nvCxnSpPr>
          <p:cNvPr id="24" name="Straight Connector 23"/>
          <p:cNvCxnSpPr/>
          <p:nvPr/>
        </p:nvCxnSpPr>
        <p:spPr>
          <a:xfrm flipH="1">
            <a:off x="7324301" y="5490950"/>
            <a:ext cx="77792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324301" y="4616440"/>
            <a:ext cx="1937982"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مسند</a:t>
            </a:r>
            <a:endParaRPr lang="en-US" sz="2400" b="1" dirty="0">
              <a:solidFill>
                <a:srgbClr val="00B050"/>
              </a:solidFill>
              <a:cs typeface="B Nazanin" panose="00000400000000000000" pitchFamily="2" charset="-78"/>
            </a:endParaRPr>
          </a:p>
        </p:txBody>
      </p:sp>
      <p:cxnSp>
        <p:nvCxnSpPr>
          <p:cNvPr id="28" name="Straight Arrow Connector 27"/>
          <p:cNvCxnSpPr/>
          <p:nvPr/>
        </p:nvCxnSpPr>
        <p:spPr>
          <a:xfrm flipH="1" flipV="1">
            <a:off x="7083191" y="4856747"/>
            <a:ext cx="163773" cy="23083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847233" y="4510499"/>
            <a:ext cx="3616657"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هستید(فعل اسنادی)</a:t>
            </a:r>
            <a:endParaRPr lang="en-US" sz="2400" b="1" dirty="0">
              <a:solidFill>
                <a:srgbClr val="00B050"/>
              </a:solidFill>
              <a:cs typeface="B Nazanin" panose="00000400000000000000" pitchFamily="2" charset="-78"/>
            </a:endParaRPr>
          </a:p>
        </p:txBody>
      </p:sp>
      <p:cxnSp>
        <p:nvCxnSpPr>
          <p:cNvPr id="30" name="Straight Connector 29"/>
          <p:cNvCxnSpPr/>
          <p:nvPr/>
        </p:nvCxnSpPr>
        <p:spPr>
          <a:xfrm flipH="1">
            <a:off x="3816825" y="5484127"/>
            <a:ext cx="77792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3623479" y="4847272"/>
            <a:ext cx="163773" cy="23083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230576" y="4573547"/>
            <a:ext cx="3616657"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هستید(فعل اسنادی)</a:t>
            </a:r>
            <a:endParaRPr lang="en-US" sz="2400" b="1" dirty="0">
              <a:solidFill>
                <a:srgbClr val="00B050"/>
              </a:solidFill>
              <a:cs typeface="B Nazanin" panose="00000400000000000000" pitchFamily="2" charset="-78"/>
            </a:endParaRPr>
          </a:p>
        </p:txBody>
      </p:sp>
      <p:sp>
        <p:nvSpPr>
          <p:cNvPr id="35" name="TextBox 34"/>
          <p:cNvSpPr txBox="1"/>
          <p:nvPr/>
        </p:nvSpPr>
        <p:spPr>
          <a:xfrm>
            <a:off x="3748583" y="4686742"/>
            <a:ext cx="1937982"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مسند</a:t>
            </a:r>
            <a:endParaRPr lang="en-US" sz="2400" b="1" dirty="0">
              <a:solidFill>
                <a:srgbClr val="00B050"/>
              </a:solidFill>
              <a:cs typeface="B Nazanin" panose="00000400000000000000" pitchFamily="2" charset="-78"/>
            </a:endParaRPr>
          </a:p>
        </p:txBody>
      </p:sp>
      <p:cxnSp>
        <p:nvCxnSpPr>
          <p:cNvPr id="36" name="Straight Connector 35"/>
          <p:cNvCxnSpPr/>
          <p:nvPr/>
        </p:nvCxnSpPr>
        <p:spPr>
          <a:xfrm flipH="1">
            <a:off x="2884227" y="5459107"/>
            <a:ext cx="77792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936546" y="5422132"/>
            <a:ext cx="1937982"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نهاد</a:t>
            </a:r>
            <a:endParaRPr lang="en-US" sz="2400" b="1" dirty="0">
              <a:solidFill>
                <a:srgbClr val="00B050"/>
              </a:solidFill>
              <a:cs typeface="B Nazanin" panose="00000400000000000000" pitchFamily="2" charset="-78"/>
            </a:endParaRPr>
          </a:p>
        </p:txBody>
      </p:sp>
      <p:cxnSp>
        <p:nvCxnSpPr>
          <p:cNvPr id="38" name="Straight Connector 37"/>
          <p:cNvCxnSpPr/>
          <p:nvPr/>
        </p:nvCxnSpPr>
        <p:spPr>
          <a:xfrm flipH="1">
            <a:off x="900752" y="5459107"/>
            <a:ext cx="155584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265393" y="5497100"/>
            <a:ext cx="2142697"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(فعل اسنادی)</a:t>
            </a:r>
            <a:endParaRPr lang="en-US" sz="2400" b="1" dirty="0">
              <a:solidFill>
                <a:srgbClr val="00B050"/>
              </a:solidFill>
              <a:cs typeface="B Nazanin" panose="00000400000000000000" pitchFamily="2" charset="-78"/>
            </a:endParaRPr>
          </a:p>
        </p:txBody>
      </p:sp>
      <p:sp>
        <p:nvSpPr>
          <p:cNvPr id="41" name="TextBox 40"/>
          <p:cNvSpPr txBox="1"/>
          <p:nvPr/>
        </p:nvSpPr>
        <p:spPr>
          <a:xfrm>
            <a:off x="1087274" y="5422132"/>
            <a:ext cx="1937982"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مسند</a:t>
            </a:r>
            <a:endParaRPr lang="en-US" sz="2400" b="1" dirty="0">
              <a:solidFill>
                <a:srgbClr val="00B050"/>
              </a:solidFill>
              <a:cs typeface="B Nazanin" panose="00000400000000000000" pitchFamily="2" charset="-78"/>
            </a:endParaRPr>
          </a:p>
        </p:txBody>
      </p:sp>
      <p:cxnSp>
        <p:nvCxnSpPr>
          <p:cNvPr id="43" name="Straight Connector 42"/>
          <p:cNvCxnSpPr/>
          <p:nvPr/>
        </p:nvCxnSpPr>
        <p:spPr>
          <a:xfrm flipH="1">
            <a:off x="11095629" y="6364329"/>
            <a:ext cx="77792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55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85" y="1558482"/>
            <a:ext cx="11928143" cy="6111105"/>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امام خمینی در پاسخ نامه ی دانش آموزان که خواسته بودند آنها را نصیحت کنند، نوشتند:</a:t>
            </a:r>
          </a:p>
          <a:p>
            <a:pPr algn="ctr" rtl="1">
              <a:lnSpc>
                <a:spcPct val="200000"/>
              </a:lnSpc>
            </a:pPr>
            <a:r>
              <a:rPr lang="fa-IR" sz="2800" b="1" dirty="0" smtClean="0">
                <a:cs typeface="B Titr" panose="00000700000000000000" pitchFamily="2" charset="-78"/>
              </a:rPr>
              <a:t>(باسمه تعالی)</a:t>
            </a:r>
          </a:p>
          <a:p>
            <a:pPr algn="r" rtl="1">
              <a:lnSpc>
                <a:spcPct val="200000"/>
              </a:lnSpc>
            </a:pPr>
            <a:r>
              <a:rPr lang="fa-IR" sz="2800" b="1" dirty="0" smtClean="0">
                <a:cs typeface="B Nazanin" panose="00000400000000000000" pitchFamily="2" charset="-78"/>
              </a:rPr>
              <a:t>(فرزندان عزیزم، نامه ی محبت آمیز شما را قرائت کردم کاش شما عزیزان مرا نصیحت می کردید که محتاج آنم. امید است با نشاط و خرمی درس هایتان را خوب بخوانید و در همان حال، به وظایف اسلامی که انسان ها را می سازد عمل کنید و اخلاق خود را نیکو کنید و اطاعت و خدمت پدران و مادرانتان را غنیمت شمارید و آنها را از خود راضی کنید و به معلم هایتان احترام زیاد بگذارید .</a:t>
            </a:r>
          </a:p>
          <a:p>
            <a:pPr algn="r" rtl="1">
              <a:lnSpc>
                <a:spcPct val="200000"/>
              </a:lnSpc>
            </a:pPr>
            <a:endParaRPr lang="en-US" sz="2800" b="1" dirty="0">
              <a:cs typeface="B Nazanin" panose="00000400000000000000" pitchFamily="2" charset="-78"/>
            </a:endParaRPr>
          </a:p>
        </p:txBody>
      </p:sp>
      <p:cxnSp>
        <p:nvCxnSpPr>
          <p:cNvPr id="3" name="Straight Connector 2"/>
          <p:cNvCxnSpPr/>
          <p:nvPr/>
        </p:nvCxnSpPr>
        <p:spPr>
          <a:xfrm flipH="1" flipV="1">
            <a:off x="2429301" y="2361062"/>
            <a:ext cx="1510355" cy="22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392071" y="1311363"/>
            <a:ext cx="3166279" cy="461665"/>
          </a:xfrm>
          <a:prstGeom prst="rect">
            <a:avLst/>
          </a:prstGeom>
          <a:noFill/>
        </p:spPr>
        <p:txBody>
          <a:bodyPr wrap="square" rtlCol="0">
            <a:spAutoFit/>
          </a:bodyPr>
          <a:lstStyle/>
          <a:p>
            <a:r>
              <a:rPr lang="fa-IR" sz="2400" b="1" dirty="0" smtClean="0">
                <a:solidFill>
                  <a:srgbClr val="C00000"/>
                </a:solidFill>
                <a:cs typeface="B Nazanin" panose="00000400000000000000" pitchFamily="2" charset="-78"/>
              </a:rPr>
              <a:t>هم خانواده ناصح و نصایح</a:t>
            </a:r>
            <a:endParaRPr lang="en-US" sz="2400" b="1" dirty="0">
              <a:solidFill>
                <a:srgbClr val="C00000"/>
              </a:solidFill>
              <a:cs typeface="B Nazanin" panose="00000400000000000000" pitchFamily="2" charset="-78"/>
            </a:endParaRPr>
          </a:p>
        </p:txBody>
      </p:sp>
      <p:cxnSp>
        <p:nvCxnSpPr>
          <p:cNvPr id="6" name="Straight Connector 5"/>
          <p:cNvCxnSpPr/>
          <p:nvPr/>
        </p:nvCxnSpPr>
        <p:spPr>
          <a:xfrm flipH="1" flipV="1">
            <a:off x="5290779" y="3264089"/>
            <a:ext cx="1510355" cy="22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01537" y="2391853"/>
            <a:ext cx="3166279" cy="461665"/>
          </a:xfrm>
          <a:prstGeom prst="rect">
            <a:avLst/>
          </a:prstGeom>
          <a:noFill/>
        </p:spPr>
        <p:txBody>
          <a:bodyPr wrap="square" rtlCol="0">
            <a:spAutoFit/>
          </a:bodyPr>
          <a:lstStyle/>
          <a:p>
            <a:r>
              <a:rPr lang="fa-IR" sz="2400" b="1" dirty="0" smtClean="0">
                <a:solidFill>
                  <a:srgbClr val="C00000"/>
                </a:solidFill>
                <a:cs typeface="B Nazanin" panose="00000400000000000000" pitchFamily="2" charset="-78"/>
              </a:rPr>
              <a:t>به نام او که بلند مرتبه است</a:t>
            </a:r>
            <a:endParaRPr lang="en-US" sz="2400" b="1" dirty="0">
              <a:solidFill>
                <a:srgbClr val="C00000"/>
              </a:solidFill>
              <a:cs typeface="B Nazanin" panose="00000400000000000000" pitchFamily="2" charset="-78"/>
            </a:endParaRPr>
          </a:p>
        </p:txBody>
      </p:sp>
      <p:sp>
        <p:nvSpPr>
          <p:cNvPr id="8" name="TextBox 7"/>
          <p:cNvSpPr txBox="1"/>
          <p:nvPr/>
        </p:nvSpPr>
        <p:spPr>
          <a:xfrm>
            <a:off x="10622507" y="3033256"/>
            <a:ext cx="1937982"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منادا</a:t>
            </a:r>
            <a:endParaRPr lang="en-US" sz="2400" b="1" dirty="0">
              <a:solidFill>
                <a:srgbClr val="00B050"/>
              </a:solidFill>
              <a:cs typeface="B Nazanin" panose="00000400000000000000" pitchFamily="2" charset="-78"/>
            </a:endParaRPr>
          </a:p>
        </p:txBody>
      </p:sp>
      <p:cxnSp>
        <p:nvCxnSpPr>
          <p:cNvPr id="9" name="Straight Connector 8"/>
          <p:cNvCxnSpPr/>
          <p:nvPr/>
        </p:nvCxnSpPr>
        <p:spPr>
          <a:xfrm flipH="1">
            <a:off x="10044752" y="4067033"/>
            <a:ext cx="1815153"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724629" y="4067033"/>
            <a:ext cx="206309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77116" y="3094671"/>
            <a:ext cx="1937982"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ترکیب وصفی</a:t>
            </a:r>
            <a:endParaRPr lang="en-US" sz="2400" b="1" dirty="0">
              <a:solidFill>
                <a:srgbClr val="00B050"/>
              </a:solidFill>
              <a:cs typeface="B Nazanin" panose="00000400000000000000" pitchFamily="2" charset="-78"/>
            </a:endParaRPr>
          </a:p>
        </p:txBody>
      </p:sp>
      <p:cxnSp>
        <p:nvCxnSpPr>
          <p:cNvPr id="14" name="Straight Connector 13"/>
          <p:cNvCxnSpPr/>
          <p:nvPr/>
        </p:nvCxnSpPr>
        <p:spPr>
          <a:xfrm flipH="1" flipV="1">
            <a:off x="5386311" y="4067033"/>
            <a:ext cx="1510355" cy="22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682596" y="3214047"/>
            <a:ext cx="929179" cy="461665"/>
          </a:xfrm>
          <a:prstGeom prst="rect">
            <a:avLst/>
          </a:prstGeom>
          <a:noFill/>
        </p:spPr>
        <p:txBody>
          <a:bodyPr wrap="square" rtlCol="0">
            <a:spAutoFit/>
          </a:bodyPr>
          <a:lstStyle/>
          <a:p>
            <a:r>
              <a:rPr lang="fa-IR" sz="2400" b="1" dirty="0" smtClean="0">
                <a:solidFill>
                  <a:srgbClr val="C00000"/>
                </a:solidFill>
                <a:cs typeface="B Nazanin" panose="00000400000000000000" pitchFamily="2" charset="-78"/>
              </a:rPr>
              <a:t>خواندم</a:t>
            </a:r>
            <a:endParaRPr lang="en-US" sz="2400" b="1" dirty="0">
              <a:solidFill>
                <a:srgbClr val="C00000"/>
              </a:solidFill>
              <a:cs typeface="B Nazanin" panose="00000400000000000000" pitchFamily="2" charset="-78"/>
            </a:endParaRPr>
          </a:p>
        </p:txBody>
      </p:sp>
      <p:cxnSp>
        <p:nvCxnSpPr>
          <p:cNvPr id="21" name="Straight Connector 20"/>
          <p:cNvCxnSpPr/>
          <p:nvPr/>
        </p:nvCxnSpPr>
        <p:spPr>
          <a:xfrm flipH="1" flipV="1">
            <a:off x="4831307" y="4067033"/>
            <a:ext cx="416263" cy="22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714864" y="3018387"/>
            <a:ext cx="1234689" cy="4953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945122" y="2687795"/>
            <a:ext cx="3084690"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هم خانواده قاری و قرا</a:t>
            </a:r>
            <a:endParaRPr lang="en-US" sz="2400" b="1" dirty="0">
              <a:solidFill>
                <a:srgbClr val="00B050"/>
              </a:solidFill>
              <a:cs typeface="B Nazanin" panose="00000400000000000000" pitchFamily="2" charset="-78"/>
            </a:endParaRPr>
          </a:p>
        </p:txBody>
      </p:sp>
      <p:sp>
        <p:nvSpPr>
          <p:cNvPr id="29" name="TextBox 28"/>
          <p:cNvSpPr txBox="1"/>
          <p:nvPr/>
        </p:nvSpPr>
        <p:spPr>
          <a:xfrm>
            <a:off x="4240386" y="3214805"/>
            <a:ext cx="1246301"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شبه جمله</a:t>
            </a:r>
            <a:endParaRPr lang="en-US" sz="2400" b="1" dirty="0">
              <a:solidFill>
                <a:srgbClr val="00B050"/>
              </a:solidFill>
              <a:cs typeface="B Nazanin" panose="00000400000000000000" pitchFamily="2" charset="-78"/>
            </a:endParaRPr>
          </a:p>
        </p:txBody>
      </p:sp>
      <p:cxnSp>
        <p:nvCxnSpPr>
          <p:cNvPr id="30" name="Straight Connector 29"/>
          <p:cNvCxnSpPr/>
          <p:nvPr/>
        </p:nvCxnSpPr>
        <p:spPr>
          <a:xfrm flipH="1">
            <a:off x="10952328" y="4970586"/>
            <a:ext cx="755178" cy="1539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10233542" y="4970586"/>
            <a:ext cx="416263" cy="22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649805" y="4119023"/>
            <a:ext cx="1157777" cy="461665"/>
          </a:xfrm>
          <a:prstGeom prst="rect">
            <a:avLst/>
          </a:prstGeom>
          <a:noFill/>
        </p:spPr>
        <p:txBody>
          <a:bodyPr wrap="square" rtlCol="0">
            <a:spAutoFit/>
          </a:bodyPr>
          <a:lstStyle/>
          <a:p>
            <a:r>
              <a:rPr lang="fa-IR" sz="2400" b="1" dirty="0" smtClean="0">
                <a:solidFill>
                  <a:srgbClr val="C00000"/>
                </a:solidFill>
                <a:cs typeface="B Nazanin" panose="00000400000000000000" pitchFamily="2" charset="-78"/>
              </a:rPr>
              <a:t>نیازمندم</a:t>
            </a:r>
            <a:endParaRPr lang="en-US" sz="2400" b="1" dirty="0">
              <a:solidFill>
                <a:srgbClr val="C00000"/>
              </a:solidFill>
              <a:cs typeface="B Nazanin" panose="00000400000000000000" pitchFamily="2" charset="-78"/>
            </a:endParaRPr>
          </a:p>
        </p:txBody>
      </p:sp>
      <p:sp>
        <p:nvSpPr>
          <p:cNvPr id="34" name="TextBox 33"/>
          <p:cNvSpPr txBox="1"/>
          <p:nvPr/>
        </p:nvSpPr>
        <p:spPr>
          <a:xfrm>
            <a:off x="9869600" y="4152370"/>
            <a:ext cx="1937982"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هستم</a:t>
            </a:r>
            <a:endParaRPr lang="en-US" sz="2400" b="1" dirty="0">
              <a:solidFill>
                <a:srgbClr val="00B050"/>
              </a:solidFill>
              <a:cs typeface="B Nazanin" panose="00000400000000000000" pitchFamily="2" charset="-78"/>
            </a:endParaRPr>
          </a:p>
        </p:txBody>
      </p:sp>
      <p:cxnSp>
        <p:nvCxnSpPr>
          <p:cNvPr id="35" name="Straight Connector 34"/>
          <p:cNvCxnSpPr/>
          <p:nvPr/>
        </p:nvCxnSpPr>
        <p:spPr>
          <a:xfrm flipH="1">
            <a:off x="7069540" y="4954709"/>
            <a:ext cx="1583148" cy="1587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365240" y="4128912"/>
            <a:ext cx="1937982"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مترادف</a:t>
            </a:r>
            <a:endParaRPr lang="en-US" sz="2400" b="1" dirty="0">
              <a:solidFill>
                <a:srgbClr val="00B050"/>
              </a:solidFill>
              <a:cs typeface="B Nazanin" panose="00000400000000000000" pitchFamily="2" charset="-78"/>
            </a:endParaRPr>
          </a:p>
        </p:txBody>
      </p:sp>
      <p:cxnSp>
        <p:nvCxnSpPr>
          <p:cNvPr id="38" name="Straight Connector 37"/>
          <p:cNvCxnSpPr/>
          <p:nvPr/>
        </p:nvCxnSpPr>
        <p:spPr>
          <a:xfrm flipH="1">
            <a:off x="109185" y="4985981"/>
            <a:ext cx="1050874" cy="1587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45770" y="4128912"/>
            <a:ext cx="1860451"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جمع وظیفه</a:t>
            </a:r>
            <a:endParaRPr lang="en-US" sz="2400" b="1" dirty="0">
              <a:solidFill>
                <a:srgbClr val="00B050"/>
              </a:solidFill>
              <a:cs typeface="B Nazanin" panose="00000400000000000000" pitchFamily="2" charset="-78"/>
            </a:endParaRPr>
          </a:p>
        </p:txBody>
      </p:sp>
      <p:cxnSp>
        <p:nvCxnSpPr>
          <p:cNvPr id="41" name="Straight Connector 40"/>
          <p:cNvCxnSpPr/>
          <p:nvPr/>
        </p:nvCxnSpPr>
        <p:spPr>
          <a:xfrm flipH="1">
            <a:off x="5682596" y="5738883"/>
            <a:ext cx="1050874" cy="1587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623069" y="4954709"/>
            <a:ext cx="1246301" cy="461665"/>
          </a:xfrm>
          <a:prstGeom prst="rect">
            <a:avLst/>
          </a:prstGeom>
          <a:noFill/>
        </p:spPr>
        <p:txBody>
          <a:bodyPr wrap="square" rtlCol="0">
            <a:spAutoFit/>
          </a:bodyPr>
          <a:lstStyle/>
          <a:p>
            <a:r>
              <a:rPr lang="fa-IR" sz="2400" b="1" smtClean="0">
                <a:solidFill>
                  <a:srgbClr val="00B050"/>
                </a:solidFill>
                <a:cs typeface="B Nazanin" panose="00000400000000000000" pitchFamily="2" charset="-78"/>
              </a:rPr>
              <a:t>جمع خلق</a:t>
            </a:r>
            <a:endParaRPr lang="en-US" sz="2400" b="1" dirty="0">
              <a:solidFill>
                <a:srgbClr val="00B050"/>
              </a:solidFill>
              <a:cs typeface="B Nazanin" panose="00000400000000000000" pitchFamily="2" charset="-78"/>
            </a:endParaRPr>
          </a:p>
        </p:txBody>
      </p:sp>
      <p:cxnSp>
        <p:nvCxnSpPr>
          <p:cNvPr id="43" name="Straight Connector 42"/>
          <p:cNvCxnSpPr/>
          <p:nvPr/>
        </p:nvCxnSpPr>
        <p:spPr>
          <a:xfrm flipH="1" flipV="1">
            <a:off x="2661313" y="5754760"/>
            <a:ext cx="976107" cy="22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238429" y="4933617"/>
            <a:ext cx="1659906" cy="461665"/>
          </a:xfrm>
          <a:prstGeom prst="rect">
            <a:avLst/>
          </a:prstGeom>
          <a:noFill/>
        </p:spPr>
        <p:txBody>
          <a:bodyPr wrap="square" rtlCol="0">
            <a:spAutoFit/>
          </a:bodyPr>
          <a:lstStyle/>
          <a:p>
            <a:r>
              <a:rPr lang="fa-IR" sz="2400" b="1" dirty="0" smtClean="0">
                <a:solidFill>
                  <a:srgbClr val="C00000"/>
                </a:solidFill>
                <a:cs typeface="B Nazanin" panose="00000400000000000000" pitchFamily="2" charset="-78"/>
              </a:rPr>
              <a:t>پیروی کردن </a:t>
            </a:r>
            <a:endParaRPr lang="en-US" sz="2400" b="1" dirty="0">
              <a:solidFill>
                <a:srgbClr val="C00000"/>
              </a:solidFill>
              <a:cs typeface="B Nazanin" panose="00000400000000000000" pitchFamily="2" charset="-78"/>
            </a:endParaRPr>
          </a:p>
        </p:txBody>
      </p:sp>
      <p:cxnSp>
        <p:nvCxnSpPr>
          <p:cNvPr id="31" name="Straight Connector 30"/>
          <p:cNvCxnSpPr/>
          <p:nvPr/>
        </p:nvCxnSpPr>
        <p:spPr>
          <a:xfrm flipH="1">
            <a:off x="2356508" y="5859220"/>
            <a:ext cx="1583148" cy="1587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099391" y="4735790"/>
            <a:ext cx="1937982"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هم خانواده مطیع</a:t>
            </a:r>
            <a:endParaRPr lang="en-US" sz="2400" b="1" dirty="0">
              <a:solidFill>
                <a:srgbClr val="00B050"/>
              </a:solidFill>
              <a:cs typeface="B Nazanin" panose="00000400000000000000" pitchFamily="2" charset="-78"/>
            </a:endParaRPr>
          </a:p>
        </p:txBody>
      </p:sp>
      <p:cxnSp>
        <p:nvCxnSpPr>
          <p:cNvPr id="39" name="Straight Connector 38"/>
          <p:cNvCxnSpPr/>
          <p:nvPr/>
        </p:nvCxnSpPr>
        <p:spPr>
          <a:xfrm flipH="1" flipV="1">
            <a:off x="9303222" y="6531488"/>
            <a:ext cx="976107" cy="22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880338" y="5778585"/>
            <a:ext cx="1659906" cy="461665"/>
          </a:xfrm>
          <a:prstGeom prst="rect">
            <a:avLst/>
          </a:prstGeom>
          <a:noFill/>
        </p:spPr>
        <p:txBody>
          <a:bodyPr wrap="square" rtlCol="0">
            <a:spAutoFit/>
          </a:bodyPr>
          <a:lstStyle/>
          <a:p>
            <a:r>
              <a:rPr lang="fa-IR" sz="2400" b="1" dirty="0" smtClean="0">
                <a:solidFill>
                  <a:srgbClr val="C00000"/>
                </a:solidFill>
                <a:cs typeface="B Nazanin" panose="00000400000000000000" pitchFamily="2" charset="-78"/>
              </a:rPr>
              <a:t>قدر بدانید </a:t>
            </a:r>
            <a:endParaRPr lang="en-US" sz="2400" b="1" dirty="0">
              <a:solidFill>
                <a:srgbClr val="C00000"/>
              </a:solidFill>
              <a:cs typeface="B Nazanin" panose="00000400000000000000" pitchFamily="2" charset="-78"/>
            </a:endParaRPr>
          </a:p>
        </p:txBody>
      </p:sp>
      <p:cxnSp>
        <p:nvCxnSpPr>
          <p:cNvPr id="47" name="Straight Connector 46"/>
          <p:cNvCxnSpPr/>
          <p:nvPr/>
        </p:nvCxnSpPr>
        <p:spPr>
          <a:xfrm flipH="1">
            <a:off x="5818496" y="6652183"/>
            <a:ext cx="1050874" cy="1587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558350" y="5815390"/>
            <a:ext cx="3803733"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هم خانواده رضایت ،مرضیه</a:t>
            </a:r>
            <a:endParaRPr lang="en-US" sz="2400" b="1" dirty="0">
              <a:solidFill>
                <a:srgbClr val="00B050"/>
              </a:solidFill>
              <a:cs typeface="B Nazanin" panose="00000400000000000000" pitchFamily="2" charset="-78"/>
            </a:endParaRPr>
          </a:p>
        </p:txBody>
      </p:sp>
      <p:cxnSp>
        <p:nvCxnSpPr>
          <p:cNvPr id="49" name="Straight Connector 48"/>
          <p:cNvCxnSpPr/>
          <p:nvPr/>
        </p:nvCxnSpPr>
        <p:spPr>
          <a:xfrm flipH="1">
            <a:off x="2397356" y="6625672"/>
            <a:ext cx="1050874" cy="1587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027574" y="5872942"/>
            <a:ext cx="3803733"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هم خانواده محترم ،حرمت</a:t>
            </a:r>
            <a:endParaRPr lang="en-US" sz="2400" b="1" dirty="0">
              <a:solidFill>
                <a:srgbClr val="00B050"/>
              </a:solidFill>
              <a:cs typeface="B Nazanin" panose="00000400000000000000" pitchFamily="2" charset="-78"/>
            </a:endParaRPr>
          </a:p>
        </p:txBody>
      </p:sp>
    </p:spTree>
    <p:extLst>
      <p:ext uri="{BB962C8B-B14F-4D97-AF65-F5344CB8AC3E}">
        <p14:creationId xmlns:p14="http://schemas.microsoft.com/office/powerpoint/2010/main" val="4002129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4024" y="2415654"/>
            <a:ext cx="11436823" cy="3539430"/>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سعی کنید برای اسلام و جمهوری اسلامی و کشورتان مفید باشید. از خداوند، تعالی، سلامت و سعادت و ترقی در علم و عمل برای شما  نور چشمان، آرزو می کنم. سلام بر همه ی شماها</a:t>
            </a:r>
            <a:r>
              <a:rPr lang="fa-IR" sz="2800" b="1" dirty="0" smtClean="0">
                <a:cs typeface="B Nazanin" panose="00000400000000000000" pitchFamily="2" charset="-78"/>
              </a:rPr>
              <a:t>).</a:t>
            </a:r>
          </a:p>
          <a:p>
            <a:pPr algn="r" rtl="1">
              <a:lnSpc>
                <a:spcPct val="200000"/>
              </a:lnSpc>
            </a:pPr>
            <a:endParaRPr lang="fa-IR" sz="2800" b="1" dirty="0" smtClean="0">
              <a:cs typeface="B Nazanin" panose="00000400000000000000" pitchFamily="2" charset="-78"/>
            </a:endParaRPr>
          </a:p>
          <a:p>
            <a:pPr rtl="1">
              <a:lnSpc>
                <a:spcPct val="200000"/>
              </a:lnSpc>
            </a:pPr>
            <a:r>
              <a:rPr lang="fa-IR" sz="2800" b="1" dirty="0" smtClean="0">
                <a:solidFill>
                  <a:srgbClr val="C00000"/>
                </a:solidFill>
                <a:cs typeface="B Nazanin" panose="00000400000000000000" pitchFamily="2" charset="-78"/>
              </a:rPr>
              <a:t>29  </a:t>
            </a:r>
            <a:r>
              <a:rPr lang="fa-IR" sz="2800" b="1" dirty="0" smtClean="0">
                <a:solidFill>
                  <a:srgbClr val="C00000"/>
                </a:solidFill>
                <a:cs typeface="B Nazanin" panose="00000400000000000000" pitchFamily="2" charset="-78"/>
              </a:rPr>
              <a:t>شهر صفر 1403 – روح الله الموسوی الخمینی</a:t>
            </a:r>
            <a:endParaRPr lang="en-US" sz="2800" b="1" dirty="0">
              <a:solidFill>
                <a:srgbClr val="C00000"/>
              </a:solidFill>
              <a:cs typeface="B Nazanin" panose="00000400000000000000" pitchFamily="2" charset="-78"/>
            </a:endParaRPr>
          </a:p>
        </p:txBody>
      </p:sp>
      <p:cxnSp>
        <p:nvCxnSpPr>
          <p:cNvPr id="3" name="Straight Connector 2"/>
          <p:cNvCxnSpPr/>
          <p:nvPr/>
        </p:nvCxnSpPr>
        <p:spPr>
          <a:xfrm flipH="1">
            <a:off x="8948282" y="3168384"/>
            <a:ext cx="1050874" cy="1587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578500" y="2415654"/>
            <a:ext cx="3803733"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هم خانواده: مسلمان،تسلیم</a:t>
            </a:r>
            <a:endParaRPr lang="en-US" sz="2400" b="1" dirty="0">
              <a:solidFill>
                <a:srgbClr val="00B050"/>
              </a:solidFill>
              <a:cs typeface="B Nazanin" panose="00000400000000000000" pitchFamily="2" charset="-78"/>
            </a:endParaRPr>
          </a:p>
        </p:txBody>
      </p:sp>
      <p:cxnSp>
        <p:nvCxnSpPr>
          <p:cNvPr id="6" name="Straight Connector 5"/>
          <p:cNvCxnSpPr/>
          <p:nvPr/>
        </p:nvCxnSpPr>
        <p:spPr>
          <a:xfrm flipH="1" flipV="1">
            <a:off x="4676632" y="3181985"/>
            <a:ext cx="976107" cy="22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822786" y="2415654"/>
            <a:ext cx="1659906" cy="461665"/>
          </a:xfrm>
          <a:prstGeom prst="rect">
            <a:avLst/>
          </a:prstGeom>
          <a:noFill/>
        </p:spPr>
        <p:txBody>
          <a:bodyPr wrap="square" rtlCol="0">
            <a:spAutoFit/>
          </a:bodyPr>
          <a:lstStyle/>
          <a:p>
            <a:r>
              <a:rPr lang="fa-IR" sz="2400" b="1" dirty="0" smtClean="0">
                <a:solidFill>
                  <a:srgbClr val="C00000"/>
                </a:solidFill>
                <a:cs typeface="B Nazanin" panose="00000400000000000000" pitchFamily="2" charset="-78"/>
              </a:rPr>
              <a:t>سود</a:t>
            </a:r>
            <a:endParaRPr lang="en-US" sz="2400" b="1" dirty="0">
              <a:solidFill>
                <a:srgbClr val="C00000"/>
              </a:solidFill>
              <a:cs typeface="B Nazanin" panose="00000400000000000000" pitchFamily="2" charset="-78"/>
            </a:endParaRPr>
          </a:p>
        </p:txBody>
      </p:sp>
      <p:cxnSp>
        <p:nvCxnSpPr>
          <p:cNvPr id="8" name="Straight Connector 7"/>
          <p:cNvCxnSpPr/>
          <p:nvPr/>
        </p:nvCxnSpPr>
        <p:spPr>
          <a:xfrm flipH="1" flipV="1">
            <a:off x="1923200" y="3166108"/>
            <a:ext cx="976107" cy="22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23200" y="2329216"/>
            <a:ext cx="1659906" cy="461665"/>
          </a:xfrm>
          <a:prstGeom prst="rect">
            <a:avLst/>
          </a:prstGeom>
          <a:noFill/>
        </p:spPr>
        <p:txBody>
          <a:bodyPr wrap="square" rtlCol="0">
            <a:spAutoFit/>
          </a:bodyPr>
          <a:lstStyle/>
          <a:p>
            <a:r>
              <a:rPr lang="fa-IR" sz="2400" b="1" dirty="0" smtClean="0">
                <a:solidFill>
                  <a:srgbClr val="C00000"/>
                </a:solidFill>
                <a:cs typeface="B Nazanin" panose="00000400000000000000" pitchFamily="2" charset="-78"/>
              </a:rPr>
              <a:t>بلند مرتبه </a:t>
            </a:r>
            <a:endParaRPr lang="en-US" sz="2400" b="1" dirty="0">
              <a:solidFill>
                <a:srgbClr val="C00000"/>
              </a:solidFill>
              <a:cs typeface="B Nazanin" panose="00000400000000000000" pitchFamily="2" charset="-78"/>
            </a:endParaRPr>
          </a:p>
        </p:txBody>
      </p:sp>
      <p:cxnSp>
        <p:nvCxnSpPr>
          <p:cNvPr id="10" name="Straight Connector 9"/>
          <p:cNvCxnSpPr/>
          <p:nvPr/>
        </p:nvCxnSpPr>
        <p:spPr>
          <a:xfrm flipH="1">
            <a:off x="9644493" y="4051786"/>
            <a:ext cx="1050874" cy="1587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742626" y="3244493"/>
            <a:ext cx="3803733"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هم خانواده: مترقی ،ارتقا</a:t>
            </a:r>
            <a:endParaRPr lang="en-US" sz="2400" b="1" dirty="0">
              <a:solidFill>
                <a:srgbClr val="00B050"/>
              </a:solidFill>
              <a:cs typeface="B Nazanin" panose="00000400000000000000" pitchFamily="2" charset="-78"/>
            </a:endParaRPr>
          </a:p>
        </p:txBody>
      </p:sp>
      <p:sp>
        <p:nvSpPr>
          <p:cNvPr id="12" name="TextBox 11"/>
          <p:cNvSpPr txBox="1"/>
          <p:nvPr/>
        </p:nvSpPr>
        <p:spPr>
          <a:xfrm>
            <a:off x="10582840" y="3231107"/>
            <a:ext cx="1659906" cy="461665"/>
          </a:xfrm>
          <a:prstGeom prst="rect">
            <a:avLst/>
          </a:prstGeom>
          <a:noFill/>
        </p:spPr>
        <p:txBody>
          <a:bodyPr wrap="square" rtlCol="0">
            <a:spAutoFit/>
          </a:bodyPr>
          <a:lstStyle/>
          <a:p>
            <a:r>
              <a:rPr lang="fa-IR" sz="2400" b="1" dirty="0" smtClean="0">
                <a:solidFill>
                  <a:srgbClr val="C00000"/>
                </a:solidFill>
                <a:cs typeface="B Nazanin" panose="00000400000000000000" pitchFamily="2" charset="-78"/>
              </a:rPr>
              <a:t>خوشبختی</a:t>
            </a:r>
            <a:endParaRPr lang="en-US" sz="2400" b="1" dirty="0">
              <a:solidFill>
                <a:srgbClr val="C00000"/>
              </a:solidFill>
              <a:cs typeface="B Nazanin" panose="00000400000000000000" pitchFamily="2" charset="-78"/>
            </a:endParaRPr>
          </a:p>
        </p:txBody>
      </p:sp>
      <p:cxnSp>
        <p:nvCxnSpPr>
          <p:cNvPr id="13" name="Straight Connector 12"/>
          <p:cNvCxnSpPr/>
          <p:nvPr/>
        </p:nvCxnSpPr>
        <p:spPr>
          <a:xfrm flipH="1" flipV="1">
            <a:off x="10924740" y="4027695"/>
            <a:ext cx="976107" cy="22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957255" y="4077992"/>
            <a:ext cx="1050874" cy="1587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22786" y="3286314"/>
            <a:ext cx="3803733"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کنایه از عزیز و گرامی بودن</a:t>
            </a:r>
            <a:endParaRPr lang="en-US" sz="2400" b="1" dirty="0">
              <a:solidFill>
                <a:srgbClr val="00B050"/>
              </a:solidFill>
              <a:cs typeface="B Nazanin" panose="00000400000000000000" pitchFamily="2" charset="-78"/>
            </a:endParaRPr>
          </a:p>
        </p:txBody>
      </p:sp>
      <p:sp>
        <p:nvSpPr>
          <p:cNvPr id="16" name="TextBox 15"/>
          <p:cNvSpPr txBox="1"/>
          <p:nvPr/>
        </p:nvSpPr>
        <p:spPr>
          <a:xfrm>
            <a:off x="553985" y="3614906"/>
            <a:ext cx="1659906" cy="461665"/>
          </a:xfrm>
          <a:prstGeom prst="rect">
            <a:avLst/>
          </a:prstGeom>
          <a:noFill/>
        </p:spPr>
        <p:txBody>
          <a:bodyPr wrap="square" rtlCol="0">
            <a:spAutoFit/>
          </a:bodyPr>
          <a:lstStyle/>
          <a:p>
            <a:r>
              <a:rPr lang="fa-IR" sz="2400" b="1" dirty="0" smtClean="0">
                <a:solidFill>
                  <a:srgbClr val="C00000"/>
                </a:solidFill>
                <a:cs typeface="B Nazanin" panose="00000400000000000000" pitchFamily="2" charset="-78"/>
              </a:rPr>
              <a:t>باد</a:t>
            </a:r>
            <a:endParaRPr lang="en-US" sz="2400" b="1" dirty="0">
              <a:solidFill>
                <a:srgbClr val="C00000"/>
              </a:solidFill>
              <a:cs typeface="B Nazanin" panose="00000400000000000000" pitchFamily="2" charset="-78"/>
            </a:endParaRPr>
          </a:p>
        </p:txBody>
      </p:sp>
      <p:cxnSp>
        <p:nvCxnSpPr>
          <p:cNvPr id="17" name="Straight Connector 16"/>
          <p:cNvCxnSpPr/>
          <p:nvPr/>
        </p:nvCxnSpPr>
        <p:spPr>
          <a:xfrm flipH="1" flipV="1">
            <a:off x="947093" y="4050648"/>
            <a:ext cx="976107" cy="22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08473" y="3314932"/>
            <a:ext cx="3469865" cy="461665"/>
          </a:xfrm>
          <a:prstGeom prst="rect">
            <a:avLst/>
          </a:prstGeom>
          <a:noFill/>
        </p:spPr>
        <p:txBody>
          <a:bodyPr wrap="square" rtlCol="0">
            <a:spAutoFit/>
          </a:bodyPr>
          <a:lstStyle/>
          <a:p>
            <a:r>
              <a:rPr lang="fa-IR" sz="2400" b="1" dirty="0" smtClean="0">
                <a:solidFill>
                  <a:srgbClr val="C00000"/>
                </a:solidFill>
                <a:cs typeface="B Nazanin" panose="00000400000000000000" pitchFamily="2" charset="-78"/>
              </a:rPr>
              <a:t>حذف فعل صورت گرفته است</a:t>
            </a:r>
            <a:endParaRPr lang="en-US" sz="24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1093968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194" y="1596788"/>
            <a:ext cx="11682483" cy="5222035"/>
          </a:xfrm>
          <a:prstGeom prst="rect">
            <a:avLst/>
          </a:prstGeom>
          <a:noFill/>
        </p:spPr>
        <p:txBody>
          <a:bodyPr wrap="square" rtlCol="0">
            <a:spAutoFit/>
          </a:bodyPr>
          <a:lstStyle/>
          <a:p>
            <a:pPr algn="justLow" rtl="1">
              <a:lnSpc>
                <a:spcPct val="200000"/>
              </a:lnSpc>
            </a:pPr>
            <a:r>
              <a:rPr lang="fa-IR" sz="2800" b="1" dirty="0" smtClean="0">
                <a:cs typeface="B Nazanin" panose="00000400000000000000" pitchFamily="2" charset="-78"/>
              </a:rPr>
              <a:t>علامه محمد تقی جعفری، از همان کودکی کنجکاو و دقیق بود. همراه دایی و برادرش به دامن طبیعت می رفت. طبیعت را دوست داشت و می کوشید از زیبایی های آن لذت ببرد. او، گاه دقایقی طولانی به یک گل خیره می شد و نشاط عجیبی احساس می کرد. گاهی وقت ها برای شنیدن صدای پرندگان، روی تخته سنگی دراز می کشید و چشم هایش را می بست و به آواز آنها که با صدای رودخانه در هم می آمیخت، گوش می سپرد از تلخ ترین خاطرات روزهای کودکی او دیدن کسانی بود که با تیرو کمان به صید پرنده ها می پرداختند .</a:t>
            </a:r>
            <a:endParaRPr lang="en-US" sz="2800" b="1" dirty="0">
              <a:cs typeface="B Nazanin" panose="00000400000000000000" pitchFamily="2" charset="-78"/>
            </a:endParaRPr>
          </a:p>
        </p:txBody>
      </p:sp>
      <p:cxnSp>
        <p:nvCxnSpPr>
          <p:cNvPr id="3" name="Straight Connector 2"/>
          <p:cNvCxnSpPr/>
          <p:nvPr/>
        </p:nvCxnSpPr>
        <p:spPr>
          <a:xfrm flipH="1" flipV="1">
            <a:off x="5986817" y="2363119"/>
            <a:ext cx="976107" cy="22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32971" y="1596788"/>
            <a:ext cx="1659906" cy="461665"/>
          </a:xfrm>
          <a:prstGeom prst="rect">
            <a:avLst/>
          </a:prstGeom>
          <a:noFill/>
        </p:spPr>
        <p:txBody>
          <a:bodyPr wrap="square" rtlCol="0">
            <a:spAutoFit/>
          </a:bodyPr>
          <a:lstStyle/>
          <a:p>
            <a:r>
              <a:rPr lang="fa-IR" sz="2400" b="1" dirty="0" smtClean="0">
                <a:solidFill>
                  <a:srgbClr val="C00000"/>
                </a:solidFill>
                <a:cs typeface="B Nazanin" panose="00000400000000000000" pitchFamily="2" charset="-78"/>
              </a:rPr>
              <a:t>جستجو</a:t>
            </a:r>
            <a:endParaRPr lang="en-US" sz="2400" b="1" dirty="0">
              <a:solidFill>
                <a:srgbClr val="C00000"/>
              </a:solidFill>
              <a:cs typeface="B Nazanin" panose="00000400000000000000" pitchFamily="2" charset="-78"/>
            </a:endParaRPr>
          </a:p>
        </p:txBody>
      </p:sp>
      <p:cxnSp>
        <p:nvCxnSpPr>
          <p:cNvPr id="6" name="Straight Connector 5"/>
          <p:cNvCxnSpPr/>
          <p:nvPr/>
        </p:nvCxnSpPr>
        <p:spPr>
          <a:xfrm flipH="1" flipV="1">
            <a:off x="4760793" y="2363119"/>
            <a:ext cx="976107" cy="22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06947" y="1596788"/>
            <a:ext cx="1659906" cy="461665"/>
          </a:xfrm>
          <a:prstGeom prst="rect">
            <a:avLst/>
          </a:prstGeom>
          <a:noFill/>
        </p:spPr>
        <p:txBody>
          <a:bodyPr wrap="square" rtlCol="0">
            <a:spAutoFit/>
          </a:bodyPr>
          <a:lstStyle/>
          <a:p>
            <a:r>
              <a:rPr lang="fa-IR" sz="2400" b="1" dirty="0" smtClean="0">
                <a:solidFill>
                  <a:srgbClr val="C00000"/>
                </a:solidFill>
                <a:cs typeface="B Nazanin" panose="00000400000000000000" pitchFamily="2" charset="-78"/>
              </a:rPr>
              <a:t>با دقت </a:t>
            </a:r>
            <a:endParaRPr lang="en-US" sz="2400" b="1" dirty="0">
              <a:solidFill>
                <a:srgbClr val="C00000"/>
              </a:solidFill>
              <a:cs typeface="B Nazanin" panose="00000400000000000000" pitchFamily="2" charset="-78"/>
            </a:endParaRPr>
          </a:p>
        </p:txBody>
      </p:sp>
      <p:cxnSp>
        <p:nvCxnSpPr>
          <p:cNvPr id="8" name="Straight Connector 7"/>
          <p:cNvCxnSpPr/>
          <p:nvPr/>
        </p:nvCxnSpPr>
        <p:spPr>
          <a:xfrm flipH="1">
            <a:off x="528294" y="2470031"/>
            <a:ext cx="1050874" cy="1587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1194" y="1571744"/>
            <a:ext cx="3803733"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اضافه استعاری</a:t>
            </a:r>
            <a:endParaRPr lang="en-US" sz="2400" b="1" dirty="0">
              <a:solidFill>
                <a:srgbClr val="00B050"/>
              </a:solidFill>
              <a:cs typeface="B Nazanin" panose="00000400000000000000" pitchFamily="2" charset="-78"/>
            </a:endParaRPr>
          </a:p>
        </p:txBody>
      </p:sp>
      <p:cxnSp>
        <p:nvCxnSpPr>
          <p:cNvPr id="10" name="Straight Connector 9"/>
          <p:cNvCxnSpPr/>
          <p:nvPr/>
        </p:nvCxnSpPr>
        <p:spPr>
          <a:xfrm flipH="1">
            <a:off x="10972803" y="3236581"/>
            <a:ext cx="1050874" cy="1587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855703" y="3220704"/>
            <a:ext cx="1050874" cy="1587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668603" y="2322417"/>
            <a:ext cx="3803733"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مفعول</a:t>
            </a:r>
            <a:endParaRPr lang="en-US" sz="2400" b="1" dirty="0">
              <a:solidFill>
                <a:srgbClr val="00B050"/>
              </a:solidFill>
              <a:cs typeface="B Nazanin" panose="00000400000000000000" pitchFamily="2" charset="-78"/>
            </a:endParaRPr>
          </a:p>
        </p:txBody>
      </p:sp>
      <p:cxnSp>
        <p:nvCxnSpPr>
          <p:cNvPr id="13" name="Straight Connector 12"/>
          <p:cNvCxnSpPr/>
          <p:nvPr/>
        </p:nvCxnSpPr>
        <p:spPr>
          <a:xfrm flipH="1" flipV="1">
            <a:off x="6962924" y="3252458"/>
            <a:ext cx="1530529" cy="894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53836" y="2385841"/>
            <a:ext cx="3803733"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فعل غیر ربطی </a:t>
            </a:r>
            <a:endParaRPr lang="en-US" sz="2400" b="1" dirty="0">
              <a:solidFill>
                <a:srgbClr val="00B050"/>
              </a:solidFill>
              <a:cs typeface="B Nazanin" panose="00000400000000000000" pitchFamily="2" charset="-78"/>
            </a:endParaRPr>
          </a:p>
        </p:txBody>
      </p:sp>
      <p:cxnSp>
        <p:nvCxnSpPr>
          <p:cNvPr id="18" name="Straight Connector 17"/>
          <p:cNvCxnSpPr/>
          <p:nvPr/>
        </p:nvCxnSpPr>
        <p:spPr>
          <a:xfrm flipH="1" flipV="1">
            <a:off x="5331188" y="3311173"/>
            <a:ext cx="1530529" cy="894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22100" y="2444556"/>
            <a:ext cx="3803733"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1جمله</a:t>
            </a:r>
            <a:endParaRPr lang="en-US" sz="2400" b="1" dirty="0">
              <a:solidFill>
                <a:srgbClr val="00B050"/>
              </a:solidFill>
              <a:cs typeface="B Nazanin" panose="00000400000000000000" pitchFamily="2" charset="-78"/>
            </a:endParaRPr>
          </a:p>
        </p:txBody>
      </p:sp>
      <p:cxnSp>
        <p:nvCxnSpPr>
          <p:cNvPr id="20" name="Straight Connector 19"/>
          <p:cNvCxnSpPr/>
          <p:nvPr/>
        </p:nvCxnSpPr>
        <p:spPr>
          <a:xfrm flipH="1" flipV="1">
            <a:off x="1929930" y="3211756"/>
            <a:ext cx="1530529" cy="894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84251" y="2416200"/>
            <a:ext cx="3803733"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هم خانواده لذیذ،التذاذ</a:t>
            </a:r>
            <a:endParaRPr lang="en-US" sz="2400" b="1" dirty="0">
              <a:solidFill>
                <a:srgbClr val="00B050"/>
              </a:solidFill>
              <a:cs typeface="B Nazanin" panose="00000400000000000000" pitchFamily="2" charset="-78"/>
            </a:endParaRPr>
          </a:p>
        </p:txBody>
      </p:sp>
      <p:cxnSp>
        <p:nvCxnSpPr>
          <p:cNvPr id="22" name="Straight Connector 21"/>
          <p:cNvCxnSpPr/>
          <p:nvPr/>
        </p:nvCxnSpPr>
        <p:spPr>
          <a:xfrm flipH="1" flipV="1">
            <a:off x="7178722" y="4074685"/>
            <a:ext cx="1590263" cy="906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223966" y="3342302"/>
            <a:ext cx="1659906" cy="461665"/>
          </a:xfrm>
          <a:prstGeom prst="rect">
            <a:avLst/>
          </a:prstGeom>
          <a:noFill/>
        </p:spPr>
        <p:txBody>
          <a:bodyPr wrap="square" rtlCol="0">
            <a:spAutoFit/>
          </a:bodyPr>
          <a:lstStyle/>
          <a:p>
            <a:r>
              <a:rPr lang="fa-IR" sz="2400" b="1" dirty="0" smtClean="0">
                <a:solidFill>
                  <a:srgbClr val="C00000"/>
                </a:solidFill>
                <a:cs typeface="B Nazanin" panose="00000400000000000000" pitchFamily="2" charset="-78"/>
              </a:rPr>
              <a:t>زل می زند </a:t>
            </a:r>
            <a:endParaRPr lang="en-US" sz="2400" b="1" dirty="0">
              <a:solidFill>
                <a:srgbClr val="C00000"/>
              </a:solidFill>
              <a:cs typeface="B Nazanin" panose="00000400000000000000" pitchFamily="2" charset="-78"/>
            </a:endParaRPr>
          </a:p>
        </p:txBody>
      </p:sp>
      <p:cxnSp>
        <p:nvCxnSpPr>
          <p:cNvPr id="25" name="Straight Connector 24"/>
          <p:cNvCxnSpPr/>
          <p:nvPr/>
        </p:nvCxnSpPr>
        <p:spPr>
          <a:xfrm flipH="1" flipV="1">
            <a:off x="6346209" y="4074685"/>
            <a:ext cx="616716" cy="1359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82435" y="3292324"/>
            <a:ext cx="1659906" cy="461665"/>
          </a:xfrm>
          <a:prstGeom prst="rect">
            <a:avLst/>
          </a:prstGeom>
          <a:noFill/>
        </p:spPr>
        <p:txBody>
          <a:bodyPr wrap="square" rtlCol="0">
            <a:spAutoFit/>
          </a:bodyPr>
          <a:lstStyle/>
          <a:p>
            <a:r>
              <a:rPr lang="fa-IR" sz="2400" b="1" dirty="0" smtClean="0">
                <a:solidFill>
                  <a:srgbClr val="C00000"/>
                </a:solidFill>
                <a:cs typeface="B Nazanin" panose="00000400000000000000" pitchFamily="2" charset="-78"/>
              </a:rPr>
              <a:t>شادی </a:t>
            </a:r>
            <a:endParaRPr lang="en-US" sz="2400" b="1" dirty="0">
              <a:solidFill>
                <a:srgbClr val="C00000"/>
              </a:solidFill>
              <a:cs typeface="B Nazanin" panose="00000400000000000000" pitchFamily="2" charset="-78"/>
            </a:endParaRPr>
          </a:p>
        </p:txBody>
      </p:sp>
      <p:cxnSp>
        <p:nvCxnSpPr>
          <p:cNvPr id="28" name="Straight Connector 27"/>
          <p:cNvCxnSpPr/>
          <p:nvPr/>
        </p:nvCxnSpPr>
        <p:spPr>
          <a:xfrm flipH="1">
            <a:off x="4271226" y="4094120"/>
            <a:ext cx="1050874" cy="1587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850834" y="3289864"/>
            <a:ext cx="3803733"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هم خانواده حواس و حس</a:t>
            </a:r>
            <a:endParaRPr lang="en-US" sz="2400" b="1" dirty="0">
              <a:solidFill>
                <a:srgbClr val="00B050"/>
              </a:solidFill>
              <a:cs typeface="B Nazanin" panose="00000400000000000000" pitchFamily="2" charset="-78"/>
            </a:endParaRPr>
          </a:p>
        </p:txBody>
      </p:sp>
      <p:cxnSp>
        <p:nvCxnSpPr>
          <p:cNvPr id="30" name="Straight Connector 29"/>
          <p:cNvCxnSpPr/>
          <p:nvPr/>
        </p:nvCxnSpPr>
        <p:spPr>
          <a:xfrm flipH="1" flipV="1">
            <a:off x="7393806" y="5860010"/>
            <a:ext cx="1530529" cy="894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022468" y="4885847"/>
            <a:ext cx="3803733"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آمیخته می وشد </a:t>
            </a:r>
            <a:endParaRPr lang="en-US" sz="2400" b="1" dirty="0">
              <a:solidFill>
                <a:srgbClr val="00B050"/>
              </a:solidFill>
              <a:cs typeface="B Nazanin" panose="00000400000000000000" pitchFamily="2" charset="-78"/>
            </a:endParaRPr>
          </a:p>
        </p:txBody>
      </p:sp>
      <p:cxnSp>
        <p:nvCxnSpPr>
          <p:cNvPr id="35" name="Straight Connector 34"/>
          <p:cNvCxnSpPr/>
          <p:nvPr/>
        </p:nvCxnSpPr>
        <p:spPr>
          <a:xfrm flipH="1" flipV="1">
            <a:off x="3745329" y="5869830"/>
            <a:ext cx="1530529" cy="894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664520" y="5069213"/>
            <a:ext cx="3803733"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صفت عالی </a:t>
            </a:r>
            <a:endParaRPr lang="en-US" sz="2400" b="1" dirty="0">
              <a:solidFill>
                <a:srgbClr val="00B050"/>
              </a:solidFill>
              <a:cs typeface="B Nazanin" panose="00000400000000000000" pitchFamily="2" charset="-78"/>
            </a:endParaRPr>
          </a:p>
        </p:txBody>
      </p:sp>
      <p:sp>
        <p:nvSpPr>
          <p:cNvPr id="37" name="TextBox 36"/>
          <p:cNvSpPr txBox="1"/>
          <p:nvPr/>
        </p:nvSpPr>
        <p:spPr>
          <a:xfrm>
            <a:off x="5327907" y="4913664"/>
            <a:ext cx="3803733"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آمیخته می وشد </a:t>
            </a:r>
            <a:endParaRPr lang="en-US" sz="2400" b="1" dirty="0">
              <a:solidFill>
                <a:srgbClr val="00B050"/>
              </a:solidFill>
              <a:cs typeface="B Nazanin" panose="00000400000000000000" pitchFamily="2" charset="-78"/>
            </a:endParaRPr>
          </a:p>
        </p:txBody>
      </p:sp>
      <p:cxnSp>
        <p:nvCxnSpPr>
          <p:cNvPr id="38" name="Straight Connector 37"/>
          <p:cNvCxnSpPr/>
          <p:nvPr/>
        </p:nvCxnSpPr>
        <p:spPr>
          <a:xfrm flipH="1" flipV="1">
            <a:off x="2756191" y="5792923"/>
            <a:ext cx="908329" cy="365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267831" y="5016775"/>
            <a:ext cx="3803733"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جمع خاطره</a:t>
            </a:r>
            <a:endParaRPr lang="en-US" sz="2400" b="1" dirty="0">
              <a:solidFill>
                <a:srgbClr val="00B050"/>
              </a:solidFill>
              <a:cs typeface="B Nazanin" panose="00000400000000000000" pitchFamily="2" charset="-78"/>
            </a:endParaRPr>
          </a:p>
        </p:txBody>
      </p:sp>
      <p:cxnSp>
        <p:nvCxnSpPr>
          <p:cNvPr id="41" name="Straight Connector 40"/>
          <p:cNvCxnSpPr/>
          <p:nvPr/>
        </p:nvCxnSpPr>
        <p:spPr>
          <a:xfrm flipH="1" flipV="1">
            <a:off x="7091413" y="6720056"/>
            <a:ext cx="908329" cy="365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953835" y="5944018"/>
            <a:ext cx="3803733" cy="461665"/>
          </a:xfrm>
          <a:prstGeom prst="rect">
            <a:avLst/>
          </a:prstGeom>
          <a:noFill/>
        </p:spPr>
        <p:txBody>
          <a:bodyPr wrap="square" rtlCol="0">
            <a:spAutoFit/>
          </a:bodyPr>
          <a:lstStyle/>
          <a:p>
            <a:r>
              <a:rPr lang="fa-IR" sz="2400" b="1" dirty="0" smtClean="0">
                <a:solidFill>
                  <a:srgbClr val="00B050"/>
                </a:solidFill>
                <a:cs typeface="B Nazanin" panose="00000400000000000000" pitchFamily="2" charset="-78"/>
              </a:rPr>
              <a:t>شکار</a:t>
            </a:r>
            <a:endParaRPr lang="en-US" sz="2400" b="1" dirty="0">
              <a:solidFill>
                <a:srgbClr val="00B050"/>
              </a:solidFill>
              <a:cs typeface="B Nazanin" panose="00000400000000000000" pitchFamily="2" charset="-78"/>
            </a:endParaRPr>
          </a:p>
        </p:txBody>
      </p:sp>
    </p:spTree>
    <p:extLst>
      <p:ext uri="{BB962C8B-B14F-4D97-AF65-F5344CB8AC3E}">
        <p14:creationId xmlns:p14="http://schemas.microsoft.com/office/powerpoint/2010/main" val="75340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1173</TotalTime>
  <Words>1023</Words>
  <Application>Microsoft Office PowerPoint</Application>
  <PresentationFormat>Widescreen</PresentationFormat>
  <Paragraphs>112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 Nazanin</vt:lpstr>
      <vt:lpstr>B Titr</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Alireza Golestan</dc:creator>
  <cp:lastModifiedBy>Alireza Golestan</cp:lastModifiedBy>
  <cp:revision>124</cp:revision>
  <dcterms:created xsi:type="dcterms:W3CDTF">2015-07-06T05:06:21Z</dcterms:created>
  <dcterms:modified xsi:type="dcterms:W3CDTF">2015-08-29T08:35:51Z</dcterms:modified>
</cp:coreProperties>
</file>