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3"/>
  </p:notesMasterIdLst>
  <p:sldIdLst>
    <p:sldId id="415" r:id="rId2"/>
    <p:sldId id="417" r:id="rId3"/>
    <p:sldId id="335" r:id="rId4"/>
    <p:sldId id="336" r:id="rId5"/>
    <p:sldId id="362" r:id="rId6"/>
    <p:sldId id="363" r:id="rId7"/>
    <p:sldId id="364" r:id="rId8"/>
    <p:sldId id="365" r:id="rId9"/>
    <p:sldId id="366" r:id="rId10"/>
    <p:sldId id="367" r:id="rId11"/>
    <p:sldId id="368" r:id="rId12"/>
    <p:sldId id="369" r:id="rId13"/>
    <p:sldId id="430" r:id="rId14"/>
    <p:sldId id="432" r:id="rId15"/>
    <p:sldId id="433" r:id="rId16"/>
    <p:sldId id="437" r:id="rId17"/>
    <p:sldId id="440" r:id="rId18"/>
    <p:sldId id="441" r:id="rId19"/>
    <p:sldId id="370" r:id="rId20"/>
    <p:sldId id="371" r:id="rId21"/>
    <p:sldId id="372" r:id="rId22"/>
    <p:sldId id="442" r:id="rId23"/>
    <p:sldId id="443" r:id="rId24"/>
    <p:sldId id="394" r:id="rId25"/>
    <p:sldId id="395" r:id="rId26"/>
    <p:sldId id="396" r:id="rId27"/>
    <p:sldId id="397" r:id="rId28"/>
    <p:sldId id="402" r:id="rId29"/>
    <p:sldId id="318" r:id="rId30"/>
    <p:sldId id="323" r:id="rId31"/>
    <p:sldId id="292" r:id="rId32"/>
    <p:sldId id="29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3" r:id="rId82"/>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938" y="-43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40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1" fontAlgn="auto">
              <a:spcBef>
                <a:spcPts val="0"/>
              </a:spcBef>
              <a:spcAft>
                <a:spcPts val="0"/>
              </a:spcAft>
              <a:defRPr sz="1200" smtClean="0">
                <a:latin typeface="+mn-lt"/>
                <a:cs typeface="+mn-cs"/>
              </a:defRPr>
            </a:lvl1pPr>
          </a:lstStyle>
          <a:p>
            <a:pPr>
              <a:defRPr/>
            </a:pPr>
            <a:fld id="{63019045-BFC2-4C97-BF70-D222A788D3AD}" type="datetimeFigureOut">
              <a:rPr lang="en-US"/>
              <a:pPr>
                <a:defRPr/>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1" fontAlgn="auto">
              <a:spcBef>
                <a:spcPts val="0"/>
              </a:spcBef>
              <a:spcAft>
                <a:spcPts val="0"/>
              </a:spcAft>
              <a:defRPr sz="1200" smtClean="0">
                <a:latin typeface="+mn-lt"/>
                <a:cs typeface="+mn-cs"/>
              </a:defRPr>
            </a:lvl1pPr>
          </a:lstStyle>
          <a:p>
            <a:pPr>
              <a:defRPr/>
            </a:pPr>
            <a:fld id="{FFFE0014-EA1C-4661-A7FB-E6E50221FB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34414E-4566-45F9-9429-C47C4C31CE8B}" type="slidenum">
              <a:rPr lang="en-US">
                <a:latin typeface="Arial" charset="0"/>
                <a:cs typeface="Arial" charset="0"/>
              </a:rPr>
              <a:pPr fontAlgn="base">
                <a:spcBef>
                  <a:spcPct val="0"/>
                </a:spcBef>
                <a:spcAft>
                  <a:spcPct val="0"/>
                </a:spcAft>
              </a:pPr>
              <a:t>1</a:t>
            </a:fld>
            <a:endParaRPr lang="en-US">
              <a:latin typeface="Arial" charset="0"/>
              <a:cs typeface="Arial" charset="0"/>
            </a:endParaRPr>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4400" tIns="42200" rIns="84400" bIns="42200" anchor="b"/>
          <a:lstStyle/>
          <a:p>
            <a:pPr algn="r" defTabSz="844550" rtl="1"/>
            <a:fld id="{ACD8C13E-3FD1-4D6B-B30F-DCDF1CA945F9}" type="slidenum">
              <a:rPr lang="ar-SA" sz="1100">
                <a:latin typeface="Arial" charset="0"/>
              </a:rPr>
              <a:pPr algn="r" defTabSz="844550" rtl="1"/>
              <a:t>1</a:t>
            </a:fld>
            <a:endParaRPr lang="en-US" sz="1100">
              <a:latin typeface="Arial" charset="0"/>
            </a:endParaRPr>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noFill/>
        </p:spPr>
        <p:txBody>
          <a:bodyPr wrap="square" lIns="84400" tIns="42200" rIns="84400" bIns="42200" numCol="1" anchor="t" anchorCtr="0" compatLnSpc="1">
            <a:prstTxWarp prst="textNoShape">
              <a:avLst/>
            </a:prstTxWarp>
          </a:bodyPr>
          <a:lstStyle/>
          <a:p>
            <a:pPr>
              <a:spcBef>
                <a:spcPct val="0"/>
              </a:spcBef>
            </a:pPr>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8E947-D7EB-400E-B729-A6754F172026}" type="slidenum">
              <a:rPr lang="en-US">
                <a:latin typeface="Arial" charset="0"/>
                <a:cs typeface="Arial" charset="0"/>
              </a:rPr>
              <a:pPr fontAlgn="base">
                <a:spcBef>
                  <a:spcPct val="0"/>
                </a:spcBef>
                <a:spcAft>
                  <a:spcPct val="0"/>
                </a:spcAft>
              </a:pPr>
              <a:t>5</a:t>
            </a:fld>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E894FE8D-08D6-4CDB-BBEE-73A654187744}" type="datetimeFigureOut">
              <a:rPr lang="fa-IR"/>
              <a:pPr>
                <a:defRPr/>
              </a:pPr>
              <a:t>12/25/1437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E1971C5-706F-4424-BBA5-0280655AA88F}"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73C22321-3B71-44DC-A46C-8A472A1C9B17}" type="datetimeFigureOut">
              <a:rPr lang="fa-IR"/>
              <a:pPr>
                <a:defRPr/>
              </a:pPr>
              <a:t>12/25/1437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BD0CF90-A04F-4A0E-9AD3-9DE37206F84F}"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2F4581A4-D4FE-41BD-B298-8C3CCF07D848}" type="datetimeFigureOut">
              <a:rPr lang="fa-IR"/>
              <a:pPr>
                <a:defRPr/>
              </a:pPr>
              <a:t>12/25/1437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F83B17A2-6557-4E17-BDC6-D05169873586}"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67279B2-3872-4FC2-B31B-C6361A2A70C5}" type="datetimeFigureOut">
              <a:rPr lang="fa-IR"/>
              <a:pPr>
                <a:defRPr/>
              </a:pPr>
              <a:t>12/25/1437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508A9D7-9F75-47DE-883A-99A796F7C685}"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F88E6F-7EC4-4A64-9AD7-6A0A35E3CD84}" type="datetimeFigureOut">
              <a:rPr lang="fa-IR"/>
              <a:pPr>
                <a:defRPr/>
              </a:pPr>
              <a:t>12/25/1437</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5A22DCF-D688-4671-98B2-B9A0F79A8AA0}"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C86C6FB8-275E-49A9-A4F3-3F9EB6518442}" type="datetimeFigureOut">
              <a:rPr lang="fa-IR"/>
              <a:pPr>
                <a:defRPr/>
              </a:pPr>
              <a:t>12/25/1437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8DCB98B-C8A9-4826-A940-182F3C58A7AB}"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982A0EED-1D57-45B1-AA14-49FAABD9D6C4}" type="datetimeFigureOut">
              <a:rPr lang="fa-IR"/>
              <a:pPr>
                <a:defRPr/>
              </a:pPr>
              <a:t>12/25/1437</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F63CA10D-A7F3-4849-81AE-991D6679A4C1}"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243EFAE8-8A96-4C81-B625-6D4844855D20}" type="datetimeFigureOut">
              <a:rPr lang="fa-IR"/>
              <a:pPr>
                <a:defRPr/>
              </a:pPr>
              <a:t>12/25/1437</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CB0CCD67-B09C-4833-AD61-6211258179BF}"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1F9654-A3B8-4757-8363-92EE5742E6C0}" type="datetimeFigureOut">
              <a:rPr lang="fa-IR"/>
              <a:pPr>
                <a:defRPr/>
              </a:pPr>
              <a:t>12/25/1437</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7D07741F-9894-4E8B-BD6E-8FC1F19209F9}"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03BC6-BC1C-42A5-8E6D-C2170E3C5146}" type="datetimeFigureOut">
              <a:rPr lang="fa-IR"/>
              <a:pPr>
                <a:defRPr/>
              </a:pPr>
              <a:t>12/25/1437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00B3EC7B-9B24-42C5-9FE1-E9B7929A0BF0}"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CB8B8A-BF0E-492D-90AE-8EB36D09A336}" type="datetimeFigureOut">
              <a:rPr lang="fa-IR"/>
              <a:pPr>
                <a:defRPr/>
              </a:pPr>
              <a:t>12/25/1437</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D9E09943-12F4-473D-876E-1310773957FE}"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C005F7F4-8B13-423C-97F9-A6BFBB663E38}" type="datetimeFigureOut">
              <a:rPr lang="fa-IR"/>
              <a:pPr>
                <a:defRPr/>
              </a:pPr>
              <a:t>12/25/1437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899466CB-4A54-494F-9970-67985CAAAF96}"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85852" y="2285992"/>
            <a:ext cx="6286520" cy="1871664"/>
          </a:xfrm>
          <a:prstGeom prst="rect">
            <a:avLst/>
          </a:prstGeom>
          <a:noFill/>
          <a:ln>
            <a:noFill/>
          </a:ln>
          <a:extLst/>
        </p:spPr>
        <p:txBody>
          <a:bodyPr/>
          <a:lstStyle/>
          <a:p>
            <a:pPr marL="342900" indent="-342900" algn="ctr" rtl="1" fontAlgn="auto">
              <a:spcBef>
                <a:spcPct val="20000"/>
              </a:spcBef>
              <a:spcAft>
                <a:spcPts val="0"/>
              </a:spcAft>
              <a:buClr>
                <a:schemeClr val="bg2"/>
              </a:buClr>
              <a:buSzPct val="75000"/>
              <a:buFont typeface="Wingdings" pitchFamily="2" charset="2"/>
              <a:buNone/>
              <a:defRPr/>
            </a:pPr>
            <a:endParaRPr lang="fa-IR" altLang="zh-CN" sz="2000" b="1" dirty="0">
              <a:solidFill>
                <a:srgbClr val="FF9900"/>
              </a:solidFill>
              <a:latin typeface="Times New Roman" pitchFamily="18" charset="0"/>
              <a:cs typeface="Times New Roman" pitchFamily="18" charset="0"/>
            </a:endParaRPr>
          </a:p>
          <a:p>
            <a:pPr marL="342900" indent="-342900" algn="ctr" rtl="1" fontAlgn="auto">
              <a:spcBef>
                <a:spcPct val="20000"/>
              </a:spcBef>
              <a:spcAft>
                <a:spcPts val="0"/>
              </a:spcAft>
              <a:buClr>
                <a:schemeClr val="bg2"/>
              </a:buClr>
              <a:buSzPct val="75000"/>
              <a:buFont typeface="Wingdings" pitchFamily="2" charset="2"/>
              <a:buNone/>
              <a:defRPr/>
            </a:pPr>
            <a:r>
              <a:rPr lang="fa-IR" altLang="zh-CN" sz="2000" b="1" dirty="0">
                <a:solidFill>
                  <a:srgbClr val="FF9900"/>
                </a:solidFill>
                <a:latin typeface="Times New Roman" pitchFamily="18" charset="0"/>
                <a:cs typeface="Times New Roman" pitchFamily="18" charset="0"/>
              </a:rPr>
              <a:t>توسط</a:t>
            </a:r>
            <a:endParaRPr lang="en-US" altLang="zh-CN" sz="2000" b="1" dirty="0">
              <a:solidFill>
                <a:srgbClr val="FF9900"/>
              </a:solidFill>
              <a:latin typeface="Times New Roman" pitchFamily="18" charset="0"/>
              <a:cs typeface="Times New Roman" pitchFamily="18" charset="0"/>
            </a:endParaRPr>
          </a:p>
          <a:p>
            <a:pPr marL="342900" indent="-342900" algn="ctr" rtl="1" fontAlgn="auto">
              <a:spcBef>
                <a:spcPct val="20000"/>
              </a:spcBef>
              <a:spcAft>
                <a:spcPts val="0"/>
              </a:spcAft>
              <a:buClr>
                <a:schemeClr val="bg2"/>
              </a:buClr>
              <a:buSzPct val="75000"/>
              <a:buFont typeface="Wingdings" pitchFamily="2" charset="2"/>
              <a:buNone/>
              <a:defRPr/>
            </a:pPr>
            <a:r>
              <a:rPr lang="fa-IR" sz="2400" b="1" dirty="0">
                <a:ln w="11430"/>
                <a:solidFill>
                  <a:srgbClr val="00B050"/>
                </a:solidFill>
                <a:effectLst>
                  <a:outerShdw blurRad="50800" dist="39000" dir="5460000" algn="tl">
                    <a:srgbClr val="000000">
                      <a:alpha val="38000"/>
                    </a:srgbClr>
                  </a:outerShdw>
                </a:effectLst>
                <a:latin typeface="Times New Roman" pitchFamily="18" charset="0"/>
                <a:cs typeface="B Lotus" pitchFamily="2" charset="-78"/>
              </a:rPr>
              <a:t>مجتبی قربانی</a:t>
            </a:r>
          </a:p>
          <a:p>
            <a:pPr marL="342900" indent="-342900" algn="ctr" rtl="1" fontAlgn="auto">
              <a:lnSpc>
                <a:spcPct val="150000"/>
              </a:lnSpc>
              <a:spcBef>
                <a:spcPct val="20000"/>
              </a:spcBef>
              <a:spcAft>
                <a:spcPts val="0"/>
              </a:spcAft>
              <a:buClr>
                <a:schemeClr val="bg2"/>
              </a:buClr>
              <a:buSzPct val="75000"/>
              <a:buFont typeface="Wingdings" pitchFamily="2" charset="2"/>
              <a:buNone/>
              <a:defRPr/>
            </a:pPr>
            <a:r>
              <a:rPr lang="fa-IR" sz="2400" dirty="0">
                <a:solidFill>
                  <a:srgbClr val="FF0000"/>
                </a:solidFill>
                <a:latin typeface="Times New Roman" pitchFamily="18" charset="0"/>
                <a:ea typeface="SimSun" pitchFamily="2" charset="-122"/>
                <a:cs typeface="B Badr" pitchFamily="2" charset="-78"/>
              </a:rPr>
              <a:t>استادیار گروه ریاضی دانشگاه تربیت دبیر شهید رجایی</a:t>
            </a:r>
            <a:endParaRPr lang="en-US" sz="2400" dirty="0">
              <a:solidFill>
                <a:srgbClr val="FF0000"/>
              </a:solidFill>
              <a:latin typeface="Times New Roman" pitchFamily="18" charset="0"/>
              <a:ea typeface="SimSun" pitchFamily="2" charset="-122"/>
              <a:cs typeface="B Badr" pitchFamily="2" charset="-78"/>
            </a:endParaRPr>
          </a:p>
          <a:p>
            <a:pPr marL="342900" indent="-342900" algn="ctr" rtl="1" fontAlgn="auto">
              <a:lnSpc>
                <a:spcPct val="200000"/>
              </a:lnSpc>
              <a:spcBef>
                <a:spcPct val="20000"/>
              </a:spcBef>
              <a:spcAft>
                <a:spcPts val="0"/>
              </a:spcAft>
              <a:buClr>
                <a:schemeClr val="bg2"/>
              </a:buClr>
              <a:buSzPct val="75000"/>
              <a:buFont typeface="Wingdings" pitchFamily="2" charset="2"/>
              <a:buNone/>
              <a:defRPr/>
            </a:pPr>
            <a:endParaRPr lang="en-US" sz="2000" dirty="0">
              <a:solidFill>
                <a:srgbClr val="3333CC"/>
              </a:solidFill>
              <a:latin typeface="Times New Roman" pitchFamily="18" charset="0"/>
              <a:ea typeface="SimSun" pitchFamily="2" charset="-122"/>
              <a:cs typeface="Times New Roman" pitchFamily="18" charset="0"/>
            </a:endParaRPr>
          </a:p>
        </p:txBody>
      </p:sp>
      <p:sp>
        <p:nvSpPr>
          <p:cNvPr id="9219" name="Rectangle 4"/>
          <p:cNvSpPr>
            <a:spLocks noChangeArrowheads="1"/>
          </p:cNvSpPr>
          <p:nvPr/>
        </p:nvSpPr>
        <p:spPr bwMode="auto">
          <a:xfrm>
            <a:off x="642910" y="1571612"/>
            <a:ext cx="7561262" cy="708025"/>
          </a:xfrm>
          <a:prstGeom prst="rect">
            <a:avLst/>
          </a:prstGeom>
          <a:noFill/>
          <a:ln w="9525">
            <a:noFill/>
            <a:miter lim="800000"/>
            <a:headEnd/>
            <a:tailEnd/>
          </a:ln>
        </p:spPr>
        <p:txBody>
          <a:bodyPr>
            <a:spAutoFit/>
          </a:bodyPr>
          <a:lstStyle/>
          <a:p>
            <a:pPr algn="ctr" rtl="1" fontAlgn="auto">
              <a:spcBef>
                <a:spcPts val="0"/>
              </a:spcBef>
              <a:spcAft>
                <a:spcPts val="0"/>
              </a:spcAft>
              <a:defRPr/>
            </a:pPr>
            <a:r>
              <a:rPr lang="en-US" altLang="zh-CN" sz="4000" b="1" dirty="0">
                <a:effectLst>
                  <a:outerShdw blurRad="38100" dist="38100" dir="2700000" algn="tl">
                    <a:srgbClr val="000000">
                      <a:alpha val="43137"/>
                    </a:srgbClr>
                  </a:outerShdw>
                </a:effectLst>
                <a:latin typeface="Times New Roman" pitchFamily="18" charset="0"/>
                <a:cs typeface="B Lotus" pitchFamily="2" charset="-78"/>
              </a:rPr>
              <a:t> </a:t>
            </a:r>
            <a:r>
              <a:rPr lang="fa-IR" altLang="zh-CN" sz="4000" b="1" dirty="0">
                <a:effectLst>
                  <a:outerShdw blurRad="38100" dist="38100" dir="2700000" algn="tl">
                    <a:srgbClr val="000000">
                      <a:alpha val="43137"/>
                    </a:srgbClr>
                  </a:outerShdw>
                </a:effectLst>
                <a:latin typeface="Times New Roman" pitchFamily="18" charset="0"/>
                <a:cs typeface="B Lotus" pitchFamily="2" charset="-78"/>
              </a:rPr>
              <a:t>تقارن و مختصات</a:t>
            </a:r>
            <a:endParaRPr lang="en-US" altLang="zh-CN" sz="4000" b="1" dirty="0">
              <a:effectLst>
                <a:outerShdw blurRad="38100" dist="38100" dir="2700000" algn="tl">
                  <a:srgbClr val="000000">
                    <a:alpha val="43137"/>
                  </a:srgbClr>
                </a:outerShdw>
              </a:effectLst>
              <a:latin typeface="Times New Roman" pitchFamily="18" charset="0"/>
              <a:cs typeface="B Lotus" pitchFamily="2" charset="-78"/>
            </a:endParaRPr>
          </a:p>
        </p:txBody>
      </p:sp>
      <p:pic>
        <p:nvPicPr>
          <p:cNvPr id="2052" name="Picture 10" descr="armok"/>
          <p:cNvPicPr>
            <a:picLocks noChangeAspect="1" noChangeArrowheads="1"/>
          </p:cNvPicPr>
          <p:nvPr/>
        </p:nvPicPr>
        <p:blipFill>
          <a:blip r:embed="rId3" cstate="print"/>
          <a:srcRect/>
          <a:stretch>
            <a:fillRect/>
          </a:stretch>
        </p:blipFill>
        <p:spPr bwMode="auto">
          <a:xfrm>
            <a:off x="3786188" y="139700"/>
            <a:ext cx="1606550" cy="13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ardis\Desktop\Desctop 24 ordibehesht 94\تالیف پنجم و ...!\tagharon\t11.1329217412-parsnaz-ir.jpg"/>
          <p:cNvPicPr>
            <a:picLocks noChangeAspect="1" noChangeArrowheads="1"/>
          </p:cNvPicPr>
          <p:nvPr/>
        </p:nvPicPr>
        <p:blipFill>
          <a:blip r:embed="rId2" cstate="print"/>
          <a:srcRect/>
          <a:stretch>
            <a:fillRect/>
          </a:stretch>
        </p:blipFill>
        <p:spPr bwMode="auto">
          <a:xfrm>
            <a:off x="1331913" y="333375"/>
            <a:ext cx="6192837"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ardis\Desktop\Desctop 24 ordibehesht 94\تالیف پنجم و ...!\tagharon\t12.0.553653001300040414_taknaz_ir.jpg"/>
          <p:cNvPicPr>
            <a:picLocks noChangeAspect="1" noChangeArrowheads="1"/>
          </p:cNvPicPr>
          <p:nvPr/>
        </p:nvPicPr>
        <p:blipFill>
          <a:blip r:embed="rId2" cstate="print"/>
          <a:srcRect/>
          <a:stretch>
            <a:fillRect/>
          </a:stretch>
        </p:blipFill>
        <p:spPr bwMode="auto">
          <a:xfrm>
            <a:off x="1508125" y="1308100"/>
            <a:ext cx="6127750"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Image result for ‫تخت جمشید‬‎"/>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r" rtl="1"/>
            <a:endParaRPr lang="en-US"/>
          </a:p>
        </p:txBody>
      </p:sp>
      <p:pic>
        <p:nvPicPr>
          <p:cNvPr id="13315" name="Picture 3"/>
          <p:cNvPicPr>
            <a:picLocks noChangeAspect="1" noChangeArrowheads="1"/>
          </p:cNvPicPr>
          <p:nvPr/>
        </p:nvPicPr>
        <p:blipFill>
          <a:blip r:embed="rId2" cstate="print"/>
          <a:srcRect/>
          <a:stretch>
            <a:fillRect/>
          </a:stretch>
        </p:blipFill>
        <p:spPr bwMode="auto">
          <a:xfrm>
            <a:off x="539750" y="3106738"/>
            <a:ext cx="3697288" cy="2770187"/>
          </a:xfrm>
          <a:prstGeom prst="rect">
            <a:avLst/>
          </a:prstGeom>
          <a:noFill/>
          <a:ln w="9525">
            <a:noFill/>
            <a:miter lim="800000"/>
            <a:headEnd/>
            <a:tailEnd/>
          </a:ln>
          <a:effectLst/>
        </p:spPr>
      </p:pic>
      <p:pic>
        <p:nvPicPr>
          <p:cNvPr id="13316" name="Picture 5" descr="Image result for ‫تخت جمشید‬‎"/>
          <p:cNvPicPr>
            <a:picLocks noChangeAspect="1" noChangeArrowheads="1"/>
          </p:cNvPicPr>
          <p:nvPr/>
        </p:nvPicPr>
        <p:blipFill>
          <a:blip r:embed="rId3" cstate="print"/>
          <a:srcRect/>
          <a:stretch>
            <a:fillRect/>
          </a:stretch>
        </p:blipFill>
        <p:spPr bwMode="auto">
          <a:xfrm>
            <a:off x="4859338" y="3141663"/>
            <a:ext cx="4113212" cy="2735262"/>
          </a:xfrm>
          <a:prstGeom prst="rect">
            <a:avLst/>
          </a:prstGeom>
          <a:noFill/>
          <a:ln w="9525">
            <a:noFill/>
            <a:miter lim="800000"/>
            <a:headEnd/>
            <a:tailEnd/>
          </a:ln>
        </p:spPr>
      </p:pic>
      <p:pic>
        <p:nvPicPr>
          <p:cNvPr id="13317" name="Picture 7" descr="Image result for ‫تخت جمشید‬‎"/>
          <p:cNvPicPr>
            <a:picLocks noChangeAspect="1" noChangeArrowheads="1"/>
          </p:cNvPicPr>
          <p:nvPr/>
        </p:nvPicPr>
        <p:blipFill>
          <a:blip r:embed="rId4" cstate="print"/>
          <a:srcRect/>
          <a:stretch>
            <a:fillRect/>
          </a:stretch>
        </p:blipFill>
        <p:spPr bwMode="auto">
          <a:xfrm>
            <a:off x="755650" y="328613"/>
            <a:ext cx="3481388" cy="2308225"/>
          </a:xfrm>
          <a:prstGeom prst="rect">
            <a:avLst/>
          </a:prstGeom>
          <a:noFill/>
          <a:ln w="9525">
            <a:noFill/>
            <a:miter lim="800000"/>
            <a:headEnd/>
            <a:tailEnd/>
          </a:ln>
        </p:spPr>
      </p:pic>
      <p:pic>
        <p:nvPicPr>
          <p:cNvPr id="13318" name="Picture 2" descr="Image result for ‫تخت جمشید‬‎"/>
          <p:cNvPicPr>
            <a:picLocks noChangeAspect="1" noChangeArrowheads="1"/>
          </p:cNvPicPr>
          <p:nvPr/>
        </p:nvPicPr>
        <p:blipFill>
          <a:blip r:embed="rId5" cstate="print"/>
          <a:srcRect/>
          <a:stretch>
            <a:fillRect/>
          </a:stretch>
        </p:blipFill>
        <p:spPr bwMode="auto">
          <a:xfrm>
            <a:off x="4921250" y="115888"/>
            <a:ext cx="4051300"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482725" y="115888"/>
            <a:ext cx="6748463" cy="667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57158" y="642918"/>
            <a:ext cx="8410575"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962025" y="115888"/>
            <a:ext cx="7426325" cy="6634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787400" y="-36513"/>
            <a:ext cx="6376988" cy="6886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00034" y="928670"/>
            <a:ext cx="8128000" cy="192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28638" y="2176463"/>
            <a:ext cx="8086725"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258888" y="1635125"/>
            <a:ext cx="6661150" cy="1938338"/>
          </a:xfrm>
          <a:prstGeom prst="rect">
            <a:avLst/>
          </a:prstGeom>
          <a:noFill/>
          <a:ln w="9525">
            <a:noFill/>
            <a:miter lim="800000"/>
            <a:headEnd/>
            <a:tailEnd/>
          </a:ln>
        </p:spPr>
        <p:txBody>
          <a:bodyPr>
            <a:spAutoFit/>
          </a:bodyPr>
          <a:lstStyle/>
          <a:p>
            <a:pPr algn="r" rtl="1"/>
            <a:r>
              <a:rPr lang="fa-IR" sz="2400" b="1">
                <a:solidFill>
                  <a:srgbClr val="7030A0"/>
                </a:solidFill>
                <a:cs typeface="B Titr" pitchFamily="2" charset="-78"/>
              </a:rPr>
              <a:t>تقارن چرخشی :</a:t>
            </a:r>
          </a:p>
          <a:p>
            <a:pPr algn="r" rtl="1"/>
            <a:r>
              <a:rPr lang="fa-IR" sz="2400">
                <a:cs typeface="B Lotus" pitchFamily="2" charset="-78"/>
              </a:rPr>
              <a:t>تقارن چرخشی یا تقارن شعاعی زمانی است که ما یک شئ را حول مرکز دایره به صورت دورانی تکرار کنیم . این نوع تقارن که مبتنی بر دایره است در هنر ایرانی بسیار دیده می شود . دایره یکی از مهم ترین اشکال در هنر ایرانی است .</a:t>
            </a:r>
          </a:p>
        </p:txBody>
      </p:sp>
      <p:pic>
        <p:nvPicPr>
          <p:cNvPr id="20483" name="Picture 2" descr="نمونه ای از تقارن چرخشی "/>
          <p:cNvPicPr>
            <a:picLocks noChangeAspect="1" noChangeArrowheads="1"/>
          </p:cNvPicPr>
          <p:nvPr/>
        </p:nvPicPr>
        <p:blipFill>
          <a:blip r:embed="rId2" cstate="print"/>
          <a:srcRect/>
          <a:stretch>
            <a:fillRect/>
          </a:stretch>
        </p:blipFill>
        <p:spPr bwMode="auto">
          <a:xfrm>
            <a:off x="1100138" y="3457575"/>
            <a:ext cx="714375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498475"/>
            <a:ext cx="7993062" cy="5632450"/>
          </a:xfrm>
          <a:prstGeom prst="rect">
            <a:avLst/>
          </a:prstGeom>
        </p:spPr>
        <p:txBody>
          <a:bodyPr>
            <a:spAutoFit/>
          </a:bodyPr>
          <a:lstStyle/>
          <a:p>
            <a:pPr algn="r" rtl="1" fontAlgn="auto">
              <a:spcBef>
                <a:spcPts val="0"/>
              </a:spcBef>
              <a:spcAft>
                <a:spcPts val="0"/>
              </a:spcAft>
              <a:defRPr/>
            </a:pPr>
            <a:r>
              <a:rPr lang="fa-IR" b="1" dirty="0">
                <a:solidFill>
                  <a:srgbClr val="FFC000"/>
                </a:solidFill>
                <a:effectLst>
                  <a:outerShdw blurRad="38100" dist="38100" dir="2700000" algn="tl">
                    <a:srgbClr val="000000">
                      <a:alpha val="43137"/>
                    </a:srgbClr>
                  </a:outerShdw>
                </a:effectLst>
                <a:latin typeface="+mn-lt"/>
              </a:rPr>
              <a:t>*  </a:t>
            </a:r>
            <a:r>
              <a:rPr lang="fa-IR" sz="2400" b="1" dirty="0">
                <a:solidFill>
                  <a:srgbClr val="FFC000"/>
                </a:solidFill>
                <a:effectLst>
                  <a:outerShdw blurRad="38100" dist="38100" dir="2700000" algn="tl">
                    <a:srgbClr val="000000">
                      <a:alpha val="43137"/>
                    </a:srgbClr>
                  </a:outerShdw>
                </a:effectLst>
                <a:latin typeface="+mn-lt"/>
                <a:cs typeface="B Lotus" pitchFamily="2" charset="-78"/>
              </a:rPr>
              <a:t>چرا هندسه می خوانیم؟</a:t>
            </a:r>
            <a:r>
              <a:rPr lang="fa-IR" sz="2400" dirty="0">
                <a:latin typeface="+mn-lt"/>
                <a:cs typeface="B Lotus" pitchFamily="2" charset="-78"/>
              </a:rPr>
              <a:t/>
            </a:r>
            <a:br>
              <a:rPr lang="fa-IR" sz="2400" dirty="0">
                <a:latin typeface="+mn-lt"/>
                <a:cs typeface="B Lotus" pitchFamily="2" charset="-78"/>
              </a:rPr>
            </a:br>
            <a:r>
              <a:rPr lang="fa-IR" sz="2400" dirty="0">
                <a:latin typeface="+mn-lt"/>
                <a:cs typeface="B Lotus" pitchFamily="2" charset="-78"/>
              </a:rPr>
              <a:t>ژان دیو دونه (1980) میگوید: «امروزه هندسه با بیرون آمدن از حصار تنگ و سنّتی خود، قدرت های پنهان و تنوع و قابلیت سازگاری و انعطاف پذیری خارق العاده خود را آشکار کرده است، و کم کم به صورت یکی از پر استفاده ترین و جهانی ترین ابزارها در تمام قسمت‌های ریاضی درمی آید»</a:t>
            </a:r>
            <a:br>
              <a:rPr lang="fa-IR" sz="2400" dirty="0">
                <a:latin typeface="+mn-lt"/>
                <a:cs typeface="B Lotus" pitchFamily="2" charset="-78"/>
              </a:rPr>
            </a:br>
            <a:r>
              <a:rPr lang="fa-IR" sz="2400" dirty="0">
                <a:latin typeface="+mn-lt"/>
                <a:cs typeface="B Lotus" pitchFamily="2" charset="-78"/>
              </a:rPr>
              <a:t>درباره خواص هندسه به طور کلی می توان گفت:</a:t>
            </a:r>
            <a:br>
              <a:rPr lang="fa-IR" sz="2400" dirty="0">
                <a:latin typeface="+mn-lt"/>
                <a:cs typeface="B Lotus" pitchFamily="2" charset="-78"/>
              </a:rPr>
            </a:br>
            <a:r>
              <a:rPr lang="fa-IR" sz="2400" dirty="0">
                <a:latin typeface="+mn-lt"/>
                <a:cs typeface="B Lotus" pitchFamily="2" charset="-78"/>
              </a:rPr>
              <a:t>    -    </a:t>
            </a:r>
            <a:r>
              <a:rPr lang="fa-IR" sz="2400" b="1" dirty="0">
                <a:solidFill>
                  <a:srgbClr val="00B050"/>
                </a:solidFill>
                <a:effectLst>
                  <a:outerShdw blurRad="38100" dist="38100" dir="2700000" algn="tl">
                    <a:srgbClr val="000000">
                      <a:alpha val="43137"/>
                    </a:srgbClr>
                  </a:outerShdw>
                </a:effectLst>
                <a:latin typeface="+mn-lt"/>
                <a:cs typeface="B Lotus" pitchFamily="2" charset="-78"/>
              </a:rPr>
              <a:t>هندسه علم شناخت دنیایی است که در آن زندگی می کنیم.</a:t>
            </a:r>
            <a:br>
              <a:rPr lang="fa-IR" sz="2400" b="1" dirty="0">
                <a:solidFill>
                  <a:srgbClr val="00B050"/>
                </a:solidFill>
                <a:effectLst>
                  <a:outerShdw blurRad="38100" dist="38100" dir="2700000" algn="tl">
                    <a:srgbClr val="000000">
                      <a:alpha val="43137"/>
                    </a:srgbClr>
                  </a:outerShdw>
                </a:effectLst>
                <a:latin typeface="+mn-lt"/>
                <a:cs typeface="B Lotus" pitchFamily="2" charset="-78"/>
              </a:rPr>
            </a:br>
            <a:r>
              <a:rPr lang="fa-IR" sz="2400" dirty="0">
                <a:latin typeface="+mn-lt"/>
                <a:cs typeface="B Lotus" pitchFamily="2" charset="-78"/>
              </a:rPr>
              <a:t>    -    هندسه روش نمایش مفاهیم و فرآیندهای شاخه های مختلف ریاضی و علوم است</a:t>
            </a:r>
            <a:br>
              <a:rPr lang="fa-IR" sz="2400" dirty="0">
                <a:latin typeface="+mn-lt"/>
                <a:cs typeface="B Lotus" pitchFamily="2" charset="-78"/>
              </a:rPr>
            </a:br>
            <a:r>
              <a:rPr lang="fa-IR" sz="2400" dirty="0">
                <a:latin typeface="+mn-lt"/>
                <a:cs typeface="B Lotus" pitchFamily="2" charset="-78"/>
              </a:rPr>
              <a:t>    -    </a:t>
            </a:r>
            <a:r>
              <a:rPr lang="fa-IR" sz="2400" b="1" dirty="0">
                <a:solidFill>
                  <a:srgbClr val="C00000"/>
                </a:solidFill>
                <a:latin typeface="+mn-lt"/>
                <a:cs typeface="B Lotus" pitchFamily="2" charset="-78"/>
              </a:rPr>
              <a:t>هندسه نقطه ی تلاقی بین ریاضی به عنوان یک علم مجرد و ریاضی به عنوان یک علم تجربی-شهودی است</a:t>
            </a:r>
            <a:br>
              <a:rPr lang="fa-IR" sz="2400" b="1" dirty="0">
                <a:solidFill>
                  <a:srgbClr val="C00000"/>
                </a:solidFill>
                <a:latin typeface="+mn-lt"/>
                <a:cs typeface="B Lotus" pitchFamily="2" charset="-78"/>
              </a:rPr>
            </a:br>
            <a:r>
              <a:rPr lang="fa-IR" sz="2400" dirty="0">
                <a:latin typeface="+mn-lt"/>
                <a:cs typeface="B Lotus" pitchFamily="2" charset="-78"/>
              </a:rPr>
              <a:t>    -    هندسه مدل‌سازِ پدیده های طبیعی است.</a:t>
            </a:r>
            <a:br>
              <a:rPr lang="fa-IR" sz="2400" dirty="0">
                <a:latin typeface="+mn-lt"/>
                <a:cs typeface="B Lotus" pitchFamily="2" charset="-78"/>
              </a:rPr>
            </a:br>
            <a:r>
              <a:rPr lang="fa-IR" sz="2400" dirty="0">
                <a:latin typeface="+mn-lt"/>
                <a:cs typeface="B Lotus" pitchFamily="2" charset="-78"/>
              </a:rPr>
              <a:t>    -    </a:t>
            </a:r>
            <a:r>
              <a:rPr lang="fa-IR" sz="2400" b="1" dirty="0">
                <a:solidFill>
                  <a:srgbClr val="7030A0"/>
                </a:solidFill>
                <a:latin typeface="+mn-lt"/>
                <a:cs typeface="B Lotus" pitchFamily="2" charset="-78"/>
              </a:rPr>
              <a:t>هندسه تمثیلی برای یاد دادن و یاد گرفتنِ استدلال استنتاجی است.</a:t>
            </a:r>
            <a:br>
              <a:rPr lang="fa-IR" sz="2400" b="1" dirty="0">
                <a:solidFill>
                  <a:srgbClr val="7030A0"/>
                </a:solidFill>
                <a:latin typeface="+mn-lt"/>
                <a:cs typeface="B Lotus" pitchFamily="2" charset="-78"/>
              </a:rPr>
            </a:br>
            <a:r>
              <a:rPr lang="fa-IR" sz="2400" dirty="0">
                <a:latin typeface="+mn-lt"/>
                <a:cs typeface="B Lotus" pitchFamily="2" charset="-78"/>
              </a:rPr>
              <a:t>    -    هندسه وسیله ای موثر و مفید در ارائه کاربردهای بدیع و خلاق است.</a:t>
            </a:r>
            <a:br>
              <a:rPr lang="fa-IR" sz="2400" dirty="0">
                <a:latin typeface="+mn-lt"/>
                <a:cs typeface="B Lotus" pitchFamily="2" charset="-78"/>
              </a:rPr>
            </a:br>
            <a:endParaRPr lang="fa-IR" sz="2400" dirty="0">
              <a:latin typeface="+mn-lt"/>
              <a:cs typeface="B Lot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971550" y="44450"/>
            <a:ext cx="6913563" cy="1938338"/>
          </a:xfrm>
          <a:prstGeom prst="rect">
            <a:avLst/>
          </a:prstGeom>
          <a:noFill/>
          <a:ln w="9525">
            <a:noFill/>
            <a:miter lim="800000"/>
            <a:headEnd/>
            <a:tailEnd/>
          </a:ln>
        </p:spPr>
        <p:txBody>
          <a:bodyPr>
            <a:spAutoFit/>
          </a:bodyPr>
          <a:lstStyle/>
          <a:p>
            <a:pPr algn="just" rtl="1"/>
            <a:r>
              <a:rPr lang="fa-IR" sz="2400">
                <a:cs typeface="B Lotus" pitchFamily="2" charset="-78"/>
              </a:rPr>
              <a:t>برای نمونه تصویر زیر نقش یا علی است که هنرمند بر روی فلز آن را کنده کاری کرده است . توجه کنید که در اینجا تنها بخش کوچکی از اثر طراحی شده است و سپس با تکثر اثر روی محور تقارن دایره ای کل اثر شکل گرفته است . ما از این دست آثار دایره ای که به شمسه نیز معروف اند در تاریخ هنر خود زیاد داریم .</a:t>
            </a:r>
            <a:endParaRPr lang="en-US" sz="2400">
              <a:cs typeface="B Lotus" pitchFamily="2" charset="-78"/>
            </a:endParaRPr>
          </a:p>
        </p:txBody>
      </p:sp>
      <p:pic>
        <p:nvPicPr>
          <p:cNvPr id="21507" name="Picture 2" descr="نقش یا علی کنده کاری شده بر روی فلز"/>
          <p:cNvPicPr>
            <a:picLocks noChangeAspect="1" noChangeArrowheads="1"/>
          </p:cNvPicPr>
          <p:nvPr/>
        </p:nvPicPr>
        <p:blipFill>
          <a:blip r:embed="rId2" cstate="print"/>
          <a:srcRect/>
          <a:stretch>
            <a:fillRect/>
          </a:stretch>
        </p:blipFill>
        <p:spPr bwMode="auto">
          <a:xfrm>
            <a:off x="2500313" y="2597150"/>
            <a:ext cx="40005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تخت جمشید‬‎"/>
          <p:cNvPicPr>
            <a:picLocks noChangeAspect="1" noChangeArrowheads="1"/>
          </p:cNvPicPr>
          <p:nvPr/>
        </p:nvPicPr>
        <p:blipFill>
          <a:blip r:embed="rId2" cstate="print"/>
          <a:srcRect/>
          <a:stretch>
            <a:fillRect/>
          </a:stretch>
        </p:blipFill>
        <p:spPr bwMode="auto">
          <a:xfrm>
            <a:off x="2700338" y="3284538"/>
            <a:ext cx="3556000" cy="2665412"/>
          </a:xfrm>
          <a:prstGeom prst="rect">
            <a:avLst/>
          </a:prstGeom>
          <a:noFill/>
          <a:ln w="9525">
            <a:noFill/>
            <a:miter lim="800000"/>
            <a:headEnd/>
            <a:tailEnd/>
          </a:ln>
        </p:spPr>
      </p:pic>
      <p:sp>
        <p:nvSpPr>
          <p:cNvPr id="2" name="Rectangle 1"/>
          <p:cNvSpPr/>
          <p:nvPr/>
        </p:nvSpPr>
        <p:spPr>
          <a:xfrm>
            <a:off x="1042988" y="115888"/>
            <a:ext cx="7489825" cy="2308225"/>
          </a:xfrm>
          <a:prstGeom prst="rect">
            <a:avLst/>
          </a:prstGeom>
        </p:spPr>
        <p:txBody>
          <a:bodyPr>
            <a:spAutoFit/>
          </a:bodyPr>
          <a:lstStyle/>
          <a:p>
            <a:pPr algn="just" rtl="1" fontAlgn="auto">
              <a:spcBef>
                <a:spcPts val="0"/>
              </a:spcBef>
              <a:spcAft>
                <a:spcPts val="0"/>
              </a:spcAft>
              <a:defRPr/>
            </a:pPr>
            <a:r>
              <a:rPr lang="fa-IR" sz="2400" b="1" dirty="0">
                <a:solidFill>
                  <a:srgbClr val="C00000"/>
                </a:solidFill>
                <a:effectLst>
                  <a:outerShdw blurRad="38100" dist="38100" dir="2700000" algn="tl">
                    <a:srgbClr val="000000">
                      <a:alpha val="43137"/>
                    </a:srgbClr>
                  </a:outerShdw>
                </a:effectLst>
                <a:latin typeface="+mn-lt"/>
                <a:cs typeface="B Lotus" pitchFamily="2" charset="-78"/>
              </a:rPr>
              <a:t>سومریان و بعد از آن‌ها بابلیان و در کنار این تمدن‌ها هند و مصر محل تولد و رشد بسیاری از قوانین حاکم بر ریاضیات علاوه بر کاربردهای عملی، هندسه مبنایی الهی داشت</a:t>
            </a:r>
            <a:r>
              <a:rPr lang="fa-IR" sz="2400" dirty="0">
                <a:latin typeface="+mn-lt"/>
                <a:cs typeface="B Lotus" pitchFamily="2" charset="-78"/>
              </a:rPr>
              <a:t> و تجسم‌ بسیاری از رازهای الهی و ابزاری برای رهیافتن به معانی عالم هستی و در ابنیه و هنرها تجلی یافته است. این امر نه تنها در ایران باستان که در دوره‌ی ایران اسلامی نیز ادامه یافت و به اوج شکوه خود رسید. </a:t>
            </a:r>
            <a:endParaRPr lang="en-US" sz="2400" dirty="0">
              <a:latin typeface="+mn-lt"/>
              <a:cs typeface="B Lotus"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107950" y="1482725"/>
            <a:ext cx="8851900" cy="302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142976" y="357166"/>
            <a:ext cx="6985000" cy="36004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V="1">
            <a:off x="0" y="0"/>
            <a:ext cx="9144000" cy="6858000"/>
          </a:xfrm>
        </p:spPr>
        <p:style>
          <a:lnRef idx="1">
            <a:schemeClr val="accent5"/>
          </a:lnRef>
          <a:fillRef idx="2">
            <a:schemeClr val="accent5"/>
          </a:fillRef>
          <a:effectRef idx="1">
            <a:schemeClr val="accent5"/>
          </a:effectRef>
          <a:fontRef idx="minor">
            <a:schemeClr val="dk1"/>
          </a:fontRef>
        </p:style>
        <p:txBody>
          <a:bodyPr rtlCol="1">
            <a:normAutofit/>
          </a:bodyPr>
          <a:lstStyle/>
          <a:p>
            <a:pPr fontAlgn="auto">
              <a:spcAft>
                <a:spcPts val="0"/>
              </a:spcAft>
              <a:buFont typeface="Arial" pitchFamily="34" charset="0"/>
              <a:buChar char="•"/>
              <a:defRPr/>
            </a:pPr>
            <a:endParaRPr lang="fa-IR" dirty="0"/>
          </a:p>
        </p:txBody>
      </p:sp>
      <p:sp>
        <p:nvSpPr>
          <p:cNvPr id="2" name="Title 1"/>
          <p:cNvSpPr>
            <a:spLocks noGrp="1"/>
          </p:cNvSpPr>
          <p:nvPr>
            <p:ph type="title"/>
          </p:nvPr>
        </p:nvSpPr>
        <p:spPr>
          <a:xfrm>
            <a:off x="0" y="0"/>
            <a:ext cx="9144000" cy="6858000"/>
          </a:xfrm>
          <a:ln>
            <a:noFill/>
          </a:ln>
        </p:spPr>
        <p:style>
          <a:lnRef idx="1">
            <a:schemeClr val="accent5"/>
          </a:lnRef>
          <a:fillRef idx="2">
            <a:schemeClr val="accent5"/>
          </a:fillRef>
          <a:effectRef idx="1">
            <a:schemeClr val="accent5"/>
          </a:effectRef>
          <a:fontRef idx="minor">
            <a:schemeClr val="dk1"/>
          </a:fontRef>
        </p:style>
        <p:txBody>
          <a:bodyPr rtlCol="1">
            <a:normAutofit/>
          </a:bodyPr>
          <a:lstStyle/>
          <a:p>
            <a:pPr fontAlgn="auto">
              <a:spcAft>
                <a:spcPts val="0"/>
              </a:spcAft>
              <a:defRPr/>
            </a:pPr>
            <a:r>
              <a:rPr lang="fa-IR" sz="2400" dirty="0" smtClean="0">
                <a:effectLst>
                  <a:outerShdw blurRad="38100" dist="38100" dir="2700000" algn="tl">
                    <a:srgbClr val="000000">
                      <a:alpha val="43137"/>
                    </a:srgbClr>
                  </a:outerShdw>
                </a:effectLst>
                <a:latin typeface="ASh Amir" pitchFamily="2" charset="0"/>
                <a:cs typeface="Titr Mazar" pitchFamily="2" charset="-78"/>
              </a:rPr>
              <a:t>اگر نتيجه ي دوران 180 درجه اي يك شكل حول يك نقطه روي آن منطبق شود، مي گوييم شكل </a:t>
            </a:r>
            <a:r>
              <a:rPr lang="fa-IR" sz="2400" dirty="0" smtClean="0">
                <a:solidFill>
                  <a:schemeClr val="accent6"/>
                </a:solidFill>
                <a:effectLst>
                  <a:outerShdw blurRad="38100" dist="38100" dir="2700000" algn="tl">
                    <a:srgbClr val="000000">
                      <a:alpha val="43137"/>
                    </a:srgbClr>
                  </a:outerShdw>
                </a:effectLst>
                <a:latin typeface="ASh Amir" pitchFamily="2" charset="0"/>
                <a:cs typeface="Titr Mazar" pitchFamily="2" charset="-78"/>
              </a:rPr>
              <a:t>مركز تقارن </a:t>
            </a:r>
            <a:r>
              <a:rPr lang="fa-IR" sz="2400" dirty="0" smtClean="0">
                <a:effectLst>
                  <a:outerShdw blurRad="38100" dist="38100" dir="2700000" algn="tl">
                    <a:srgbClr val="000000">
                      <a:alpha val="43137"/>
                    </a:srgbClr>
                  </a:outerShdw>
                </a:effectLst>
                <a:latin typeface="ASh Amir" pitchFamily="2" charset="0"/>
                <a:cs typeface="Titr Mazar" pitchFamily="2" charset="-78"/>
              </a:rPr>
              <a:t>دارد و نقطه ي مورد نظر، مركز تقارن شكل است.</a:t>
            </a:r>
            <a:endParaRPr lang="en-US" sz="2400" dirty="0">
              <a:effectLst>
                <a:outerShdw blurRad="38100" dist="38100" dir="2700000" algn="tl">
                  <a:srgbClr val="000000">
                    <a:alpha val="43137"/>
                  </a:srgbClr>
                </a:outerShdw>
              </a:effectLst>
              <a:latin typeface="ASh Amir" pitchFamily="2" charset="0"/>
              <a:cs typeface="Titr Mazar"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1"/>
          <p:cNvGraphicFramePr>
            <a:graphicFrameLocks noChangeAspect="1"/>
          </p:cNvGraphicFramePr>
          <p:nvPr/>
        </p:nvGraphicFramePr>
        <p:xfrm>
          <a:off x="1763713" y="1196975"/>
          <a:ext cx="5178425" cy="4097338"/>
        </p:xfrm>
        <a:graphic>
          <a:graphicData uri="http://schemas.openxmlformats.org/presentationml/2006/ole">
            <p:oleObj spid="_x0000_s26626" name="ISIS/Draw Sketch" r:id="rId3" imgW="3437890" imgH="2716530" progId="">
              <p:embed/>
            </p:oleObj>
          </a:graphicData>
        </a:graphic>
      </p:graphicFrame>
      <p:sp>
        <p:nvSpPr>
          <p:cNvPr id="3" name="Regular Pentagon 2"/>
          <p:cNvSpPr/>
          <p:nvPr/>
        </p:nvSpPr>
        <p:spPr>
          <a:xfrm>
            <a:off x="2339752" y="1554721"/>
            <a:ext cx="1643074" cy="1500198"/>
          </a:xfrm>
          <a:prstGeom prst="pentag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1"/>
          <p:cNvGraphicFramePr>
            <a:graphicFrameLocks noChangeAspect="1"/>
          </p:cNvGraphicFramePr>
          <p:nvPr/>
        </p:nvGraphicFramePr>
        <p:xfrm>
          <a:off x="1763713" y="1196975"/>
          <a:ext cx="5211762" cy="4122738"/>
        </p:xfrm>
        <a:graphic>
          <a:graphicData uri="http://schemas.openxmlformats.org/presentationml/2006/ole">
            <p:oleObj spid="_x0000_s27650" name="ISIS/Draw Sketch" r:id="rId3" imgW="3436560" imgH="2720160" progId="">
              <p:embed/>
            </p:oleObj>
          </a:graphicData>
        </a:graphic>
      </p:graphicFrame>
      <p:sp>
        <p:nvSpPr>
          <p:cNvPr id="3" name="Regular Pentagon 2"/>
          <p:cNvSpPr/>
          <p:nvPr/>
        </p:nvSpPr>
        <p:spPr>
          <a:xfrm>
            <a:off x="2411760" y="1628800"/>
            <a:ext cx="1643074" cy="1500198"/>
          </a:xfrm>
          <a:prstGeom prst="pentagon">
            <a:avLst/>
          </a:prstGeom>
        </p:spPr>
        <p:style>
          <a:lnRef idx="0">
            <a:schemeClr val="accent1"/>
          </a:lnRef>
          <a:fillRef idx="3">
            <a:schemeClr val="accent1"/>
          </a:fillRef>
          <a:effectRef idx="3">
            <a:schemeClr val="accent1"/>
          </a:effectRef>
          <a:fontRef idx="minor">
            <a:schemeClr val="lt1"/>
          </a:fontRef>
        </p:style>
        <p:txBody>
          <a:bodyPr rtlCol="1" anchor="ctr"/>
          <a:lstStyle/>
          <a:p>
            <a:pPr algn="ctr" rtl="1" fontAlgn="auto">
              <a:spcBef>
                <a:spcPts val="0"/>
              </a:spcBef>
              <a:spcAft>
                <a:spcPts val="0"/>
              </a:spcAft>
              <a:defRPr/>
            </a:pPr>
            <a:endParaRPr lang="fa-IR"/>
          </a:p>
        </p:txBody>
      </p:sp>
      <p:sp>
        <p:nvSpPr>
          <p:cNvPr id="4" name="Regular Pentagon 3"/>
          <p:cNvSpPr/>
          <p:nvPr/>
        </p:nvSpPr>
        <p:spPr>
          <a:xfrm>
            <a:off x="4572000" y="1628800"/>
            <a:ext cx="1643074" cy="1500198"/>
          </a:xfrm>
          <a:prstGeom prst="pentag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1"/>
          <p:cNvGraphicFramePr>
            <a:graphicFrameLocks noChangeAspect="1"/>
          </p:cNvGraphicFramePr>
          <p:nvPr/>
        </p:nvGraphicFramePr>
        <p:xfrm>
          <a:off x="1692275" y="1196975"/>
          <a:ext cx="5268913" cy="4168775"/>
        </p:xfrm>
        <a:graphic>
          <a:graphicData uri="http://schemas.openxmlformats.org/presentationml/2006/ole">
            <p:oleObj spid="_x0000_s28674" name="ISIS/Draw Sketch" r:id="rId3" imgW="3436560" imgH="2720160" progId="">
              <p:embed/>
            </p:oleObj>
          </a:graphicData>
        </a:graphic>
      </p:graphicFrame>
      <p:sp>
        <p:nvSpPr>
          <p:cNvPr id="3" name="Regular Pentagon 2"/>
          <p:cNvSpPr/>
          <p:nvPr/>
        </p:nvSpPr>
        <p:spPr>
          <a:xfrm>
            <a:off x="2411413" y="1497013"/>
            <a:ext cx="1643062" cy="1500187"/>
          </a:xfrm>
          <a:prstGeom prst="pentagon">
            <a:avLst/>
          </a:prstGeom>
        </p:spPr>
        <p:style>
          <a:lnRef idx="1">
            <a:schemeClr val="accent3"/>
          </a:lnRef>
          <a:fillRef idx="3">
            <a:schemeClr val="accent3"/>
          </a:fillRef>
          <a:effectRef idx="2">
            <a:schemeClr val="accent3"/>
          </a:effectRef>
          <a:fontRef idx="minor">
            <a:schemeClr val="lt1"/>
          </a:fontRef>
        </p:style>
        <p:txBody>
          <a:bodyPr rtlCol="1" anchor="ctr"/>
          <a:lstStyle/>
          <a:p>
            <a:pPr algn="ctr" rtl="1" fontAlgn="auto">
              <a:spcBef>
                <a:spcPts val="0"/>
              </a:spcBef>
              <a:spcAft>
                <a:spcPts val="0"/>
              </a:spcAft>
              <a:defRPr/>
            </a:pPr>
            <a:endParaRPr lang="fa-IR"/>
          </a:p>
        </p:txBody>
      </p:sp>
      <p:sp>
        <p:nvSpPr>
          <p:cNvPr id="4" name="Regular Pentagon 3"/>
          <p:cNvSpPr/>
          <p:nvPr/>
        </p:nvSpPr>
        <p:spPr>
          <a:xfrm rot="2142025">
            <a:off x="4567302" y="3623431"/>
            <a:ext cx="1643074" cy="1500198"/>
          </a:xfrm>
          <a:prstGeom prst="pentag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08038" y="954088"/>
            <a:ext cx="7627937" cy="1570037"/>
          </a:xfrm>
          <a:prstGeom prst="rect">
            <a:avLst/>
          </a:prstGeom>
          <a:noFill/>
          <a:ln w="9525">
            <a:noFill/>
            <a:miter lim="800000"/>
            <a:headEnd/>
            <a:tailEnd/>
          </a:ln>
        </p:spPr>
        <p:txBody>
          <a:bodyPr>
            <a:spAutoFit/>
          </a:bodyPr>
          <a:lstStyle/>
          <a:p>
            <a:pPr algn="just" rtl="1"/>
            <a:r>
              <a:rPr lang="fa-IR" sz="2400" b="1">
                <a:solidFill>
                  <a:srgbClr val="0070C0"/>
                </a:solidFill>
                <a:cs typeface="B Jalal" pitchFamily="2" charset="-78"/>
              </a:rPr>
              <a:t>بنابر مطالبی که ارائه شد می توان گفت که مرکز تقارن یک شکل، نقطه ای یکتاست. یعنی یک شکل یا مرکز تقارن دارد و یا </a:t>
            </a:r>
            <a:r>
              <a:rPr lang="fa-IR" sz="2400">
                <a:cs typeface="B Jalal" pitchFamily="2" charset="-78"/>
              </a:rPr>
              <a:t> </a:t>
            </a:r>
            <a:r>
              <a:rPr lang="fa-IR" sz="2400" b="1">
                <a:solidFill>
                  <a:srgbClr val="0070C0"/>
                </a:solidFill>
                <a:cs typeface="B Jalal" pitchFamily="2" charset="-78"/>
              </a:rPr>
              <a:t>ندارد و اگر شکلی دارای مرکز تقارن باشد، تعداد آن فقط یک عدد  است. </a:t>
            </a:r>
          </a:p>
          <a:p>
            <a:pPr algn="just" rtl="1"/>
            <a:r>
              <a:rPr lang="fa-IR" sz="2400" b="1">
                <a:solidFill>
                  <a:srgbClr val="002060"/>
                </a:solidFill>
                <a:cs typeface="B Jalal" pitchFamily="2" charset="-78"/>
              </a:rPr>
              <a:t>پس هیچ شکلی دو یا بیشتر از دو مرکز تقارن نمی تواند داشته باشد.</a:t>
            </a:r>
          </a:p>
        </p:txBody>
      </p:sp>
      <p:sp>
        <p:nvSpPr>
          <p:cNvPr id="4" name="TextBox 3"/>
          <p:cNvSpPr txBox="1">
            <a:spLocks noChangeArrowheads="1"/>
          </p:cNvSpPr>
          <p:nvPr/>
        </p:nvSpPr>
        <p:spPr bwMode="auto">
          <a:xfrm>
            <a:off x="808038" y="2781300"/>
            <a:ext cx="7627937" cy="2308225"/>
          </a:xfrm>
          <a:prstGeom prst="rect">
            <a:avLst/>
          </a:prstGeom>
          <a:noFill/>
          <a:ln w="9525">
            <a:noFill/>
            <a:miter lim="800000"/>
            <a:headEnd/>
            <a:tailEnd/>
          </a:ln>
        </p:spPr>
        <p:txBody>
          <a:bodyPr>
            <a:spAutoFit/>
          </a:bodyPr>
          <a:lstStyle/>
          <a:p>
            <a:pPr algn="r" rtl="1"/>
            <a:r>
              <a:rPr lang="fa-IR" sz="2400" b="1">
                <a:solidFill>
                  <a:srgbClr val="0070C0"/>
                </a:solidFill>
                <a:cs typeface="B Jalal" pitchFamily="2" charset="-78"/>
              </a:rPr>
              <a:t>اما محور تقارن یک شکل، خطی یکتا نیست، ممکن است  وجود نداشته باشد و یا در صورت وجود داشتن، یکی یا بیشتر از یکی باشد. مثل  متوازی الاضلاع که محور تقارن ندارد. ذوزنقه ی متساوی الساقین که یک محور تقارن دارد و </a:t>
            </a:r>
          </a:p>
          <a:p>
            <a:pPr algn="r" rtl="1"/>
            <a:r>
              <a:rPr lang="fa-IR" sz="2400" b="1">
                <a:solidFill>
                  <a:srgbClr val="0070C0"/>
                </a:solidFill>
                <a:cs typeface="B Jalal" pitchFamily="2" charset="-78"/>
              </a:rPr>
              <a:t>مستطیل که دو محور تقارن دارد و یا دایره  که بی شمار محور تقارن دارد.</a:t>
            </a:r>
            <a:endParaRPr lang="en-US" sz="2400" b="1">
              <a:solidFill>
                <a:srgbClr val="0070C0"/>
              </a:solidFill>
              <a:cs typeface="B Jalal"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15875" y="1052513"/>
            <a:ext cx="8967788" cy="439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714488"/>
            <a:ext cx="8001000" cy="1216025"/>
          </a:xfrm>
        </p:spPr>
        <p:txBody>
          <a:bodyPr rtlCol="1">
            <a:normAutofit/>
          </a:bodyPr>
          <a:lstStyle/>
          <a:p>
            <a:pPr fontAlgn="auto">
              <a:spcAft>
                <a:spcPts val="0"/>
              </a:spcAft>
              <a:defRPr/>
            </a:pPr>
            <a:r>
              <a:rPr lang="fa-IR" sz="6000" b="1" dirty="0" smtClean="0">
                <a:solidFill>
                  <a:srgbClr val="3333CC"/>
                </a:solidFill>
                <a:effectLst>
                  <a:outerShdw blurRad="38100" dist="38100" dir="2700000" algn="tl">
                    <a:srgbClr val="000000">
                      <a:alpha val="43137"/>
                    </a:srgbClr>
                  </a:outerShdw>
                </a:effectLst>
                <a:latin typeface="Times New Roman" pitchFamily="18" charset="0"/>
                <a:cs typeface="B Badr" pitchFamily="2" charset="-78"/>
              </a:rPr>
              <a:t>تقارن چیست؟</a:t>
            </a:r>
            <a:endParaRPr lang="en-US" sz="6000" b="1" dirty="0">
              <a:solidFill>
                <a:srgbClr val="3333CC"/>
              </a:solidFill>
              <a:effectLst>
                <a:outerShdw blurRad="38100" dist="38100" dir="2700000" algn="tl">
                  <a:srgbClr val="000000">
                    <a:alpha val="43137"/>
                  </a:srgbClr>
                </a:outerShdw>
              </a:effectLst>
              <a:latin typeface="Times New Roman" pitchFamily="18" charset="0"/>
              <a:cs typeface="B Badr"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80988" y="1262063"/>
            <a:ext cx="9532938" cy="4951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71475" y="409575"/>
            <a:ext cx="8401050" cy="603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38138" y="833438"/>
            <a:ext cx="8467725" cy="519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235200" y="0"/>
            <a:ext cx="4568825" cy="6862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517525" y="1268413"/>
            <a:ext cx="8035925" cy="41179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27013" y="1844675"/>
            <a:ext cx="8916987" cy="293528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935038"/>
            <a:ext cx="9144000" cy="48228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11188" y="3086100"/>
            <a:ext cx="7662862" cy="10636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63500" y="1773238"/>
            <a:ext cx="8894763" cy="312578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857232"/>
            <a:ext cx="8767762" cy="260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cs typeface="Times New Roman" pitchFamily="18" charset="0"/>
            </a:endParaRPr>
          </a:p>
        </p:txBody>
      </p:sp>
      <p:pic>
        <p:nvPicPr>
          <p:cNvPr id="5123" name="Picture 2"/>
          <p:cNvPicPr>
            <a:picLocks noChangeAspect="1" noChangeArrowheads="1"/>
          </p:cNvPicPr>
          <p:nvPr/>
        </p:nvPicPr>
        <p:blipFill>
          <a:blip r:embed="rId2" cstate="print"/>
          <a:srcRect/>
          <a:stretch>
            <a:fillRect/>
          </a:stretch>
        </p:blipFill>
        <p:spPr bwMode="auto">
          <a:xfrm>
            <a:off x="3609975" y="1862138"/>
            <a:ext cx="1924050" cy="31337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07950" y="1916113"/>
            <a:ext cx="8747125" cy="344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98438" y="1341438"/>
            <a:ext cx="8632825" cy="467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79388" y="406400"/>
            <a:ext cx="8636000" cy="5894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042988" y="122238"/>
            <a:ext cx="7129462" cy="6546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85720" y="1214422"/>
            <a:ext cx="8542337" cy="325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755650" y="182563"/>
            <a:ext cx="7777163" cy="637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1196975"/>
            <a:ext cx="8897938" cy="4672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116013" y="73025"/>
            <a:ext cx="6911975" cy="671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68313" y="2271713"/>
            <a:ext cx="8135937" cy="3017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575"/>
            <a:ext cx="8229600" cy="1143000"/>
          </a:xfrm>
        </p:spPr>
        <p:txBody>
          <a:bodyPr rtlCol="1">
            <a:noAutofit/>
          </a:bodyPr>
          <a:lstStyle/>
          <a:p>
            <a:pPr fontAlgn="auto">
              <a:lnSpc>
                <a:spcPct val="200000"/>
              </a:lnSpc>
              <a:spcAft>
                <a:spcPts val="0"/>
              </a:spcAft>
              <a:defRPr/>
            </a:pPr>
            <a:r>
              <a:rPr lang="fa-IR" sz="6000" b="1" dirty="0" smtClean="0">
                <a:solidFill>
                  <a:srgbClr val="C00000"/>
                </a:solidFill>
                <a:effectLst>
                  <a:outerShdw blurRad="38100" dist="38100" dir="2700000" algn="tl">
                    <a:srgbClr val="000000">
                      <a:alpha val="43137"/>
                    </a:srgbClr>
                  </a:outerShdw>
                </a:effectLst>
                <a:cs typeface="B Lotus" pitchFamily="2" charset="-78"/>
              </a:rPr>
              <a:t>دوران و مرتبه آن</a:t>
            </a:r>
            <a:r>
              <a:rPr lang="fa-IR" sz="7200" b="1" dirty="0" smtClean="0">
                <a:solidFill>
                  <a:srgbClr val="C00000"/>
                </a:solidFill>
                <a:cs typeface="B Lotus" pitchFamily="2" charset="-78"/>
              </a:rPr>
              <a:t/>
            </a:r>
            <a:br>
              <a:rPr lang="fa-IR" sz="7200" b="1" dirty="0" smtClean="0">
                <a:solidFill>
                  <a:srgbClr val="C00000"/>
                </a:solidFill>
                <a:cs typeface="B Lotus" pitchFamily="2" charset="-78"/>
              </a:rPr>
            </a:br>
            <a:endParaRPr lang="en-US" b="1" dirty="0">
              <a:solidFill>
                <a:srgbClr val="00B050"/>
              </a:solidFill>
              <a:effectLst>
                <a:outerShdw blurRad="38100" dist="38100" dir="2700000" algn="tl">
                  <a:srgbClr val="000000">
                    <a:alpha val="43137"/>
                  </a:srgbClr>
                </a:outerShdw>
              </a:effectLst>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476375" y="2136775"/>
            <a:ext cx="6191250" cy="3046413"/>
          </a:xfrm>
          <a:prstGeom prst="rect">
            <a:avLst/>
          </a:prstGeom>
          <a:noFill/>
          <a:ln w="9525">
            <a:noFill/>
            <a:miter lim="800000"/>
            <a:headEnd/>
            <a:tailEnd/>
          </a:ln>
        </p:spPr>
        <p:txBody>
          <a:bodyPr>
            <a:spAutoFit/>
          </a:bodyPr>
          <a:lstStyle/>
          <a:p>
            <a:pPr algn="just" rtl="1"/>
            <a:r>
              <a:rPr lang="fa-IR" sz="2400" b="1">
                <a:solidFill>
                  <a:srgbClr val="7030A0"/>
                </a:solidFill>
                <a:cs typeface="B Lotus" pitchFamily="2" charset="-78"/>
              </a:rPr>
              <a:t>تقارن های هندسی </a:t>
            </a:r>
            <a:r>
              <a:rPr lang="fa-IR" sz="2400">
                <a:cs typeface="B Lotus" pitchFamily="2" charset="-78"/>
              </a:rPr>
              <a:t>آشنا ترین تقارن ها هستند. در این این گونه تقارن ها شئ مورد نظر یک فرم هندسی (یک مجموعه نقطه) است و تبدیل نیز یک تبدیل هندسی (تبدیل نقاط در یک فضای مختصات) است. مثلا یک خط مستقیم دارای تقارن جابه جایی است که تبدیل تقارن در آن جابه جایی به اندازه ی محدود است. در چنین حالتی می گوییم شئ مورد نظر یعنی خط مستقیم نسبت به تبدیل یعنی جابه جایی همگن است، یا در واقع فرقی نمی کند خط را کجا قرار داده باشیم.</a:t>
            </a:r>
            <a:endParaRPr lang="en-US" sz="2400">
              <a:cs typeface="B Lotus" pitchFamily="2" charset="-78"/>
            </a:endParaRPr>
          </a:p>
        </p:txBody>
      </p:sp>
      <p:pic>
        <p:nvPicPr>
          <p:cNvPr id="6147" name="Picture 2"/>
          <p:cNvPicPr>
            <a:picLocks noChangeAspect="1" noChangeArrowheads="1"/>
          </p:cNvPicPr>
          <p:nvPr/>
        </p:nvPicPr>
        <p:blipFill>
          <a:blip r:embed="rId3" cstate="print"/>
          <a:srcRect/>
          <a:stretch>
            <a:fillRect/>
          </a:stretch>
        </p:blipFill>
        <p:spPr bwMode="auto">
          <a:xfrm>
            <a:off x="7164388" y="-26988"/>
            <a:ext cx="1990725" cy="2124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50"/>
          </a:xfrm>
        </p:spPr>
        <p:txBody>
          <a:bodyPr/>
          <a:lstStyle/>
          <a:p>
            <a:r>
              <a:rPr lang="fa-IR" smtClean="0">
                <a:cs typeface="B Koodak" pitchFamily="2" charset="-78"/>
              </a:rPr>
              <a:t>حالا مي خواهيم بفهميم كه مثلث نيز مركز دوران دارد يا نه.</a:t>
            </a:r>
          </a:p>
        </p:txBody>
      </p:sp>
      <p:sp>
        <p:nvSpPr>
          <p:cNvPr id="52227" name="Content Placeholder 2"/>
          <p:cNvSpPr>
            <a:spLocks noGrp="1"/>
          </p:cNvSpPr>
          <p:nvPr>
            <p:ph idx="1"/>
          </p:nvPr>
        </p:nvSpPr>
        <p:spPr/>
        <p:txBody>
          <a:bodyPr/>
          <a:lstStyle/>
          <a:p>
            <a:endParaRPr lang="fa-IR" smtClean="0"/>
          </a:p>
        </p:txBody>
      </p:sp>
      <p:grpSp>
        <p:nvGrpSpPr>
          <p:cNvPr id="10" name="Group 9"/>
          <p:cNvGrpSpPr>
            <a:grpSpLocks/>
          </p:cNvGrpSpPr>
          <p:nvPr/>
        </p:nvGrpSpPr>
        <p:grpSpPr bwMode="auto">
          <a:xfrm>
            <a:off x="3071813" y="2643188"/>
            <a:ext cx="3143250" cy="3143250"/>
            <a:chOff x="3071802" y="2643182"/>
            <a:chExt cx="3143272" cy="3143272"/>
          </a:xfrm>
        </p:grpSpPr>
        <p:sp>
          <p:nvSpPr>
            <p:cNvPr id="5" name="Rectangle 4"/>
            <p:cNvSpPr/>
            <p:nvPr/>
          </p:nvSpPr>
          <p:spPr>
            <a:xfrm>
              <a:off x="307180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en-US" sz="4000" dirty="0">
                  <a:solidFill>
                    <a:schemeClr val="tx1"/>
                  </a:solidFill>
                  <a:cs typeface="+mj-cs"/>
                </a:rPr>
                <a:t>A</a:t>
              </a:r>
              <a:endParaRPr lang="fa-IR" sz="4000" dirty="0">
                <a:solidFill>
                  <a:schemeClr val="tx1"/>
                </a:solidFill>
                <a:cs typeface="+mj-cs"/>
              </a:endParaRPr>
            </a:p>
          </p:txBody>
        </p:sp>
        <p:sp>
          <p:nvSpPr>
            <p:cNvPr id="9" name="Isosceles Triangle 8"/>
            <p:cNvSpPr/>
            <p:nvPr/>
          </p:nvSpPr>
          <p:spPr>
            <a:xfrm>
              <a:off x="3571867" y="3286123"/>
              <a:ext cx="2000264" cy="1843101"/>
            </a:xfrm>
            <a:prstGeom prst="triangl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grpSp>
      <p:sp>
        <p:nvSpPr>
          <p:cNvPr id="8" name="Isosceles Triangle 7"/>
          <p:cNvSpPr/>
          <p:nvPr/>
        </p:nvSpPr>
        <p:spPr>
          <a:xfrm>
            <a:off x="3571875" y="3286125"/>
            <a:ext cx="2000250" cy="184308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9144000" cy="2225675"/>
          </a:xfrm>
        </p:spPr>
        <p:txBody>
          <a:bodyPr/>
          <a:lstStyle/>
          <a:p>
            <a:r>
              <a:rPr lang="fa-IR" sz="4000" smtClean="0">
                <a:cs typeface="B Koodak" pitchFamily="2" charset="-78"/>
              </a:rPr>
              <a:t>مركز تقارن مربع </a:t>
            </a:r>
            <a:br>
              <a:rPr lang="fa-IR" sz="4000" smtClean="0">
                <a:cs typeface="B Koodak" pitchFamily="2" charset="-78"/>
              </a:rPr>
            </a:br>
            <a:r>
              <a:rPr lang="fa-IR" sz="4000" smtClean="0">
                <a:cs typeface="B Koodak" pitchFamily="2" charset="-78"/>
              </a:rPr>
              <a:t>كاغذ پوستي «آ» را به اندازه 180 درجه مي چرخانيم. </a:t>
            </a:r>
          </a:p>
        </p:txBody>
      </p:sp>
      <p:grpSp>
        <p:nvGrpSpPr>
          <p:cNvPr id="7" name="Group 6"/>
          <p:cNvGrpSpPr>
            <a:grpSpLocks/>
          </p:cNvGrpSpPr>
          <p:nvPr/>
        </p:nvGrpSpPr>
        <p:grpSpPr bwMode="auto">
          <a:xfrm>
            <a:off x="3071813" y="2643188"/>
            <a:ext cx="3143250" cy="3143250"/>
            <a:chOff x="571472" y="2643182"/>
            <a:chExt cx="3143272" cy="3143272"/>
          </a:xfrm>
        </p:grpSpPr>
        <p:sp>
          <p:nvSpPr>
            <p:cNvPr id="6" name="Rectangle 5"/>
            <p:cNvSpPr/>
            <p:nvPr/>
          </p:nvSpPr>
          <p:spPr>
            <a:xfrm>
              <a:off x="57147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fa-IR" sz="4000" dirty="0">
                  <a:solidFill>
                    <a:schemeClr val="tx1"/>
                  </a:solidFill>
                  <a:cs typeface="+mj-cs"/>
                </a:rPr>
                <a:t>آ</a:t>
              </a:r>
            </a:p>
          </p:txBody>
        </p:sp>
        <p:sp>
          <p:nvSpPr>
            <p:cNvPr id="4" name="Action Button: Custom 3">
              <a:hlinkClick r:id="" action="ppaction://noaction" highlightClick="1"/>
            </p:cNvPr>
            <p:cNvSpPr/>
            <p:nvPr/>
          </p:nvSpPr>
          <p:spPr>
            <a:xfrm>
              <a:off x="1071537" y="3214686"/>
              <a:ext cx="2043127" cy="1900250"/>
            </a:xfrm>
            <a:prstGeom prst="actionButtonBlank">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fa-IR"/>
            </a:p>
          </p:txBody>
        </p:sp>
      </p:grpSp>
      <p:sp>
        <p:nvSpPr>
          <p:cNvPr id="5" name="Action Button: Custom 4">
            <a:hlinkClick r:id="" action="ppaction://noaction" highlightClick="1"/>
          </p:cNvPr>
          <p:cNvSpPr/>
          <p:nvPr/>
        </p:nvSpPr>
        <p:spPr>
          <a:xfrm>
            <a:off x="3571875" y="3214688"/>
            <a:ext cx="2043113" cy="1900237"/>
          </a:xfrm>
          <a:prstGeom prst="actionButtonBlank">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12"/>
          </a:xfrm>
        </p:spPr>
        <p:txBody>
          <a:bodyPr/>
          <a:lstStyle/>
          <a:p>
            <a:r>
              <a:rPr lang="fa-IR" smtClean="0">
                <a:cs typeface="B Koodak" pitchFamily="2" charset="-78"/>
              </a:rPr>
              <a:t>5 ضلعي:</a:t>
            </a:r>
          </a:p>
        </p:txBody>
      </p:sp>
      <p:sp>
        <p:nvSpPr>
          <p:cNvPr id="54275" name="Content Placeholder 2"/>
          <p:cNvSpPr>
            <a:spLocks noGrp="1"/>
          </p:cNvSpPr>
          <p:nvPr>
            <p:ph idx="1"/>
          </p:nvPr>
        </p:nvSpPr>
        <p:spPr/>
        <p:txBody>
          <a:bodyPr/>
          <a:lstStyle/>
          <a:p>
            <a:pPr>
              <a:buFont typeface="Arial" charset="0"/>
              <a:buNone/>
            </a:pPr>
            <a:endParaRPr lang="fa-IR" smtClean="0"/>
          </a:p>
        </p:txBody>
      </p:sp>
      <p:grpSp>
        <p:nvGrpSpPr>
          <p:cNvPr id="9" name="Group 8"/>
          <p:cNvGrpSpPr>
            <a:grpSpLocks/>
          </p:cNvGrpSpPr>
          <p:nvPr/>
        </p:nvGrpSpPr>
        <p:grpSpPr bwMode="auto">
          <a:xfrm>
            <a:off x="3071813" y="2643188"/>
            <a:ext cx="3143250" cy="3143250"/>
            <a:chOff x="3071802" y="2643182"/>
            <a:chExt cx="3143272" cy="3143272"/>
          </a:xfrm>
        </p:grpSpPr>
        <p:sp>
          <p:nvSpPr>
            <p:cNvPr id="5" name="Rectangle 4"/>
            <p:cNvSpPr/>
            <p:nvPr/>
          </p:nvSpPr>
          <p:spPr>
            <a:xfrm>
              <a:off x="307180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en-US" sz="4000" dirty="0">
                  <a:solidFill>
                    <a:schemeClr val="tx1"/>
                  </a:solidFill>
                  <a:cs typeface="+mj-cs"/>
                </a:rPr>
                <a:t>A</a:t>
              </a:r>
              <a:endParaRPr lang="fa-IR" sz="4000" dirty="0">
                <a:solidFill>
                  <a:schemeClr val="tx1"/>
                </a:solidFill>
                <a:cs typeface="+mj-cs"/>
              </a:endParaRPr>
            </a:p>
          </p:txBody>
        </p:sp>
        <p:sp>
          <p:nvSpPr>
            <p:cNvPr id="8" name="Regular Pentagon 7"/>
            <p:cNvSpPr/>
            <p:nvPr/>
          </p:nvSpPr>
          <p:spPr>
            <a:xfrm>
              <a:off x="3500430" y="3214686"/>
              <a:ext cx="2143140" cy="1914538"/>
            </a:xfrm>
            <a:prstGeom prst="pentag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grpSp>
      <p:sp>
        <p:nvSpPr>
          <p:cNvPr id="10" name="Regular Pentagon 9"/>
          <p:cNvSpPr/>
          <p:nvPr/>
        </p:nvSpPr>
        <p:spPr>
          <a:xfrm>
            <a:off x="3500438" y="3214688"/>
            <a:ext cx="2143125" cy="1914525"/>
          </a:xfrm>
          <a:prstGeom prst="pent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39862"/>
          </a:xfrm>
        </p:spPr>
        <p:txBody>
          <a:bodyPr/>
          <a:lstStyle/>
          <a:p>
            <a:r>
              <a:rPr lang="fa-IR" smtClean="0">
                <a:cs typeface="B Koodak" pitchFamily="2" charset="-78"/>
              </a:rPr>
              <a:t>6 ضلعي:</a:t>
            </a:r>
          </a:p>
        </p:txBody>
      </p:sp>
      <p:sp>
        <p:nvSpPr>
          <p:cNvPr id="55299" name="Content Placeholder 2"/>
          <p:cNvSpPr>
            <a:spLocks noGrp="1"/>
          </p:cNvSpPr>
          <p:nvPr>
            <p:ph idx="1"/>
          </p:nvPr>
        </p:nvSpPr>
        <p:spPr/>
        <p:txBody>
          <a:bodyPr/>
          <a:lstStyle/>
          <a:p>
            <a:endParaRPr lang="fa-IR" smtClean="0"/>
          </a:p>
        </p:txBody>
      </p:sp>
      <p:grpSp>
        <p:nvGrpSpPr>
          <p:cNvPr id="11" name="Group 10"/>
          <p:cNvGrpSpPr>
            <a:grpSpLocks/>
          </p:cNvGrpSpPr>
          <p:nvPr/>
        </p:nvGrpSpPr>
        <p:grpSpPr bwMode="auto">
          <a:xfrm>
            <a:off x="3071813" y="2643188"/>
            <a:ext cx="3143250" cy="3143250"/>
            <a:chOff x="3071802" y="2643182"/>
            <a:chExt cx="3143272" cy="3143272"/>
          </a:xfrm>
        </p:grpSpPr>
        <p:sp>
          <p:nvSpPr>
            <p:cNvPr id="5" name="Rectangle 4"/>
            <p:cNvSpPr/>
            <p:nvPr/>
          </p:nvSpPr>
          <p:spPr>
            <a:xfrm>
              <a:off x="307180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en-US" sz="4000" dirty="0">
                  <a:solidFill>
                    <a:schemeClr val="tx1"/>
                  </a:solidFill>
                  <a:cs typeface="+mj-cs"/>
                </a:rPr>
                <a:t>A</a:t>
              </a:r>
              <a:endParaRPr lang="fa-IR" sz="4000" dirty="0">
                <a:solidFill>
                  <a:schemeClr val="tx1"/>
                </a:solidFill>
                <a:cs typeface="+mj-cs"/>
              </a:endParaRPr>
            </a:p>
          </p:txBody>
        </p:sp>
        <p:sp>
          <p:nvSpPr>
            <p:cNvPr id="8" name="Hexagon 7"/>
            <p:cNvSpPr/>
            <p:nvPr/>
          </p:nvSpPr>
          <p:spPr>
            <a:xfrm>
              <a:off x="3571867" y="3286123"/>
              <a:ext cx="2000264" cy="1843101"/>
            </a:xfrm>
            <a:prstGeom prst="hexag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grpSp>
      <p:sp>
        <p:nvSpPr>
          <p:cNvPr id="10" name="Hexagon 9"/>
          <p:cNvSpPr/>
          <p:nvPr/>
        </p:nvSpPr>
        <p:spPr>
          <a:xfrm>
            <a:off x="3571875" y="3286125"/>
            <a:ext cx="2000250" cy="1843088"/>
          </a:xfrm>
          <a:prstGeom prst="hex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39862"/>
          </a:xfrm>
        </p:spPr>
        <p:txBody>
          <a:bodyPr/>
          <a:lstStyle/>
          <a:p>
            <a:r>
              <a:rPr lang="fa-IR" smtClean="0">
                <a:cs typeface="B Koodak" pitchFamily="2" charset="-78"/>
              </a:rPr>
              <a:t>7 ضلعي:</a:t>
            </a:r>
          </a:p>
        </p:txBody>
      </p:sp>
      <p:sp>
        <p:nvSpPr>
          <p:cNvPr id="56323" name="Content Placeholder 2"/>
          <p:cNvSpPr>
            <a:spLocks noGrp="1"/>
          </p:cNvSpPr>
          <p:nvPr>
            <p:ph idx="1"/>
          </p:nvPr>
        </p:nvSpPr>
        <p:spPr/>
        <p:txBody>
          <a:bodyPr/>
          <a:lstStyle/>
          <a:p>
            <a:endParaRPr lang="fa-IR" smtClean="0"/>
          </a:p>
        </p:txBody>
      </p:sp>
      <p:grpSp>
        <p:nvGrpSpPr>
          <p:cNvPr id="11" name="Group 10"/>
          <p:cNvGrpSpPr>
            <a:grpSpLocks/>
          </p:cNvGrpSpPr>
          <p:nvPr/>
        </p:nvGrpSpPr>
        <p:grpSpPr bwMode="auto">
          <a:xfrm>
            <a:off x="3071813" y="2643188"/>
            <a:ext cx="3143250" cy="3143250"/>
            <a:chOff x="3071802" y="2643182"/>
            <a:chExt cx="3143272" cy="3143272"/>
          </a:xfrm>
        </p:grpSpPr>
        <p:sp>
          <p:nvSpPr>
            <p:cNvPr id="5" name="Rectangle 4"/>
            <p:cNvSpPr/>
            <p:nvPr/>
          </p:nvSpPr>
          <p:spPr>
            <a:xfrm>
              <a:off x="307180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en-US" sz="4000" dirty="0">
                  <a:solidFill>
                    <a:schemeClr val="tx1"/>
                  </a:solidFill>
                  <a:cs typeface="+mj-cs"/>
                </a:rPr>
                <a:t>A</a:t>
              </a:r>
              <a:endParaRPr lang="fa-IR" sz="4000" dirty="0">
                <a:solidFill>
                  <a:schemeClr val="tx1"/>
                </a:solidFill>
                <a:cs typeface="+mj-cs"/>
              </a:endParaRPr>
            </a:p>
          </p:txBody>
        </p:sp>
        <p:sp>
          <p:nvSpPr>
            <p:cNvPr id="10" name="Heptagon 9"/>
            <p:cNvSpPr/>
            <p:nvPr/>
          </p:nvSpPr>
          <p:spPr>
            <a:xfrm>
              <a:off x="3571867" y="3143247"/>
              <a:ext cx="2071703" cy="2000264"/>
            </a:xfrm>
            <a:prstGeom prst="heptag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grpSp>
      <p:sp>
        <p:nvSpPr>
          <p:cNvPr id="12" name="Heptagon 11"/>
          <p:cNvSpPr/>
          <p:nvPr/>
        </p:nvSpPr>
        <p:spPr>
          <a:xfrm>
            <a:off x="3571875" y="3143250"/>
            <a:ext cx="2071688" cy="2000250"/>
          </a:xfrm>
          <a:prstGeom prst="hept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68425"/>
          </a:xfrm>
        </p:spPr>
        <p:txBody>
          <a:bodyPr/>
          <a:lstStyle/>
          <a:p>
            <a:r>
              <a:rPr lang="fa-IR" smtClean="0">
                <a:cs typeface="B Koodak" pitchFamily="2" charset="-78"/>
              </a:rPr>
              <a:t>8 ضلعي:</a:t>
            </a:r>
          </a:p>
        </p:txBody>
      </p:sp>
      <p:sp>
        <p:nvSpPr>
          <p:cNvPr id="57347" name="Content Placeholder 2"/>
          <p:cNvSpPr>
            <a:spLocks noGrp="1"/>
          </p:cNvSpPr>
          <p:nvPr>
            <p:ph idx="1"/>
          </p:nvPr>
        </p:nvSpPr>
        <p:spPr/>
        <p:txBody>
          <a:bodyPr/>
          <a:lstStyle/>
          <a:p>
            <a:endParaRPr lang="fa-IR" smtClean="0"/>
          </a:p>
        </p:txBody>
      </p:sp>
      <p:grpSp>
        <p:nvGrpSpPr>
          <p:cNvPr id="9" name="Group 8"/>
          <p:cNvGrpSpPr>
            <a:grpSpLocks/>
          </p:cNvGrpSpPr>
          <p:nvPr/>
        </p:nvGrpSpPr>
        <p:grpSpPr bwMode="auto">
          <a:xfrm>
            <a:off x="3071813" y="2643188"/>
            <a:ext cx="3143250" cy="3143250"/>
            <a:chOff x="3071802" y="2643182"/>
            <a:chExt cx="3143272" cy="3143272"/>
          </a:xfrm>
        </p:grpSpPr>
        <p:sp>
          <p:nvSpPr>
            <p:cNvPr id="5" name="Rectangle 4"/>
            <p:cNvSpPr/>
            <p:nvPr/>
          </p:nvSpPr>
          <p:spPr>
            <a:xfrm>
              <a:off x="3071802" y="2643182"/>
              <a:ext cx="3143272" cy="3143272"/>
            </a:xfrm>
            <a:prstGeom prst="rect">
              <a:avLst/>
            </a:prstGeom>
            <a:solidFill>
              <a:schemeClr val="accent4">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rtl="1" fontAlgn="auto">
                <a:spcBef>
                  <a:spcPts val="0"/>
                </a:spcBef>
                <a:spcAft>
                  <a:spcPts val="0"/>
                </a:spcAft>
                <a:defRPr/>
              </a:pPr>
              <a:r>
                <a:rPr lang="en-US" sz="4000" dirty="0">
                  <a:solidFill>
                    <a:schemeClr val="tx1"/>
                  </a:solidFill>
                  <a:cs typeface="+mj-cs"/>
                </a:rPr>
                <a:t>A</a:t>
              </a:r>
              <a:endParaRPr lang="fa-IR" sz="4000" dirty="0">
                <a:solidFill>
                  <a:schemeClr val="tx1"/>
                </a:solidFill>
                <a:cs typeface="+mj-cs"/>
              </a:endParaRPr>
            </a:p>
          </p:txBody>
        </p:sp>
        <p:sp>
          <p:nvSpPr>
            <p:cNvPr id="8" name="Octagon 7"/>
            <p:cNvSpPr/>
            <p:nvPr/>
          </p:nvSpPr>
          <p:spPr>
            <a:xfrm>
              <a:off x="3714743" y="3286123"/>
              <a:ext cx="1785951" cy="1857388"/>
            </a:xfrm>
            <a:prstGeom prst="octag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grpSp>
      <p:sp>
        <p:nvSpPr>
          <p:cNvPr id="10" name="Octagon 9"/>
          <p:cNvSpPr/>
          <p:nvPr/>
        </p:nvSpPr>
        <p:spPr>
          <a:xfrm>
            <a:off x="3714750" y="3286125"/>
            <a:ext cx="1785938" cy="1857375"/>
          </a:xfrm>
          <a:prstGeom prst="octag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fa-I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10800000">
                                      <p:cBhvr>
                                        <p:cTn id="13"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68288" y="981075"/>
            <a:ext cx="8662987"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0" y="96838"/>
            <a:ext cx="9036050" cy="674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403350" y="88900"/>
            <a:ext cx="6337300" cy="668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07950" y="1557338"/>
            <a:ext cx="8928100" cy="351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042988" y="2565400"/>
            <a:ext cx="6913562" cy="2676525"/>
          </a:xfrm>
          <a:prstGeom prst="rect">
            <a:avLst/>
          </a:prstGeom>
          <a:noFill/>
          <a:ln w="9525">
            <a:noFill/>
            <a:miter lim="800000"/>
            <a:headEnd/>
            <a:tailEnd/>
          </a:ln>
        </p:spPr>
        <p:txBody>
          <a:bodyPr>
            <a:spAutoFit/>
          </a:bodyPr>
          <a:lstStyle/>
          <a:p>
            <a:pPr algn="r" rtl="1"/>
            <a:r>
              <a:rPr lang="fa-IR" sz="2400" b="1">
                <a:solidFill>
                  <a:srgbClr val="00B050"/>
                </a:solidFill>
                <a:cs typeface="B Lotus" pitchFamily="2" charset="-78"/>
              </a:rPr>
              <a:t>انواع تغییرات تقارنی</a:t>
            </a:r>
          </a:p>
          <a:p>
            <a:pPr algn="r" rtl="1"/>
            <a:r>
              <a:rPr lang="fa-IR" sz="2400">
                <a:cs typeface="B Lotus" pitchFamily="2" charset="-78"/>
              </a:rPr>
              <a:t>1-تقارن بازتابی :مثلا اگر بتوان شکل را طوری تصور کرد که انگار قسمتی از ان به طور ایینه ای نسبت به قسمت دیگر تکرار شده است.</a:t>
            </a:r>
          </a:p>
          <a:p>
            <a:pPr algn="r" rtl="1"/>
            <a:r>
              <a:rPr lang="fa-IR" sz="2400">
                <a:cs typeface="B Lotus" pitchFamily="2" charset="-78"/>
              </a:rPr>
              <a:t>2-تقارن چرخشی: اگر شکل نسبت به یک نقطه ی خاص چرخش کند.</a:t>
            </a:r>
          </a:p>
          <a:p>
            <a:pPr algn="r" rtl="1"/>
            <a:r>
              <a:rPr lang="fa-IR" sz="2400">
                <a:cs typeface="B Lotus" pitchFamily="2" charset="-78"/>
              </a:rPr>
              <a:t>3-تقارن انتقالی: اگر شکل جابجا شود ولی تغییری نکند.</a:t>
            </a:r>
          </a:p>
          <a:p>
            <a:pPr algn="r" rtl="1"/>
            <a:r>
              <a:rPr lang="fa-IR" sz="2400">
                <a:cs typeface="B Lotus" pitchFamily="2" charset="-78"/>
              </a:rPr>
              <a:t>4-تقارن تجانسی : اگر تنها ابعاد شکل تغییر کند و در کلیت تغییری بوجود نیایید.</a:t>
            </a:r>
          </a:p>
        </p:txBody>
      </p:sp>
      <p:pic>
        <p:nvPicPr>
          <p:cNvPr id="7171" name="Picture 2"/>
          <p:cNvPicPr>
            <a:picLocks noChangeAspect="1" noChangeArrowheads="1"/>
          </p:cNvPicPr>
          <p:nvPr/>
        </p:nvPicPr>
        <p:blipFill>
          <a:blip r:embed="rId2" cstate="print"/>
          <a:srcRect/>
          <a:stretch>
            <a:fillRect/>
          </a:stretch>
        </p:blipFill>
        <p:spPr bwMode="auto">
          <a:xfrm>
            <a:off x="3779838" y="333375"/>
            <a:ext cx="200025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33338" y="1052513"/>
            <a:ext cx="8918575" cy="4954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9525" y="1916113"/>
            <a:ext cx="8991600" cy="3500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928670"/>
            <a:ext cx="8761413"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1835150" y="149225"/>
            <a:ext cx="5400675" cy="6646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80963" y="765175"/>
            <a:ext cx="8982075" cy="475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900113" y="77788"/>
            <a:ext cx="7632700" cy="645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452438" y="415925"/>
            <a:ext cx="8223250" cy="6037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55575" y="1341438"/>
            <a:ext cx="8991600" cy="4103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755650" y="26988"/>
            <a:ext cx="7777163" cy="668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04788" y="1484313"/>
            <a:ext cx="8939212" cy="432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نمونه ای از تقارن بازتابی"/>
          <p:cNvPicPr>
            <a:picLocks noChangeAspect="1" noChangeArrowheads="1"/>
          </p:cNvPicPr>
          <p:nvPr/>
        </p:nvPicPr>
        <p:blipFill>
          <a:blip r:embed="rId2" cstate="print"/>
          <a:srcRect/>
          <a:stretch>
            <a:fillRect/>
          </a:stretch>
        </p:blipFill>
        <p:spPr bwMode="auto">
          <a:xfrm>
            <a:off x="857250" y="3000375"/>
            <a:ext cx="7143750" cy="3067050"/>
          </a:xfrm>
          <a:prstGeom prst="rect">
            <a:avLst/>
          </a:prstGeom>
          <a:noFill/>
          <a:ln w="9525">
            <a:noFill/>
            <a:miter lim="800000"/>
            <a:headEnd/>
            <a:tailEnd/>
          </a:ln>
        </p:spPr>
      </p:pic>
      <p:sp>
        <p:nvSpPr>
          <p:cNvPr id="8195" name="Rectangle 2"/>
          <p:cNvSpPr>
            <a:spLocks noChangeArrowheads="1"/>
          </p:cNvSpPr>
          <p:nvPr/>
        </p:nvSpPr>
        <p:spPr bwMode="auto">
          <a:xfrm>
            <a:off x="714375" y="284163"/>
            <a:ext cx="7572375" cy="1200150"/>
          </a:xfrm>
          <a:prstGeom prst="rect">
            <a:avLst/>
          </a:prstGeom>
          <a:noFill/>
          <a:ln w="9525">
            <a:noFill/>
            <a:miter lim="800000"/>
            <a:headEnd/>
            <a:tailEnd/>
          </a:ln>
        </p:spPr>
        <p:txBody>
          <a:bodyPr>
            <a:spAutoFit/>
          </a:bodyPr>
          <a:lstStyle/>
          <a:p>
            <a:pPr algn="r" rtl="1"/>
            <a:r>
              <a:rPr lang="fa-IR" sz="2400" b="1">
                <a:cs typeface="B Lotus" pitchFamily="2" charset="-78"/>
              </a:rPr>
              <a:t>تقارن بازتابی (آیینه ای) :</a:t>
            </a:r>
          </a:p>
          <a:p>
            <a:pPr algn="r" rtl="1"/>
            <a:r>
              <a:rPr lang="fa-IR" sz="2400">
                <a:cs typeface="B Lotus" pitchFamily="2" charset="-78"/>
              </a:rPr>
              <a:t>بیشترین میزان تقارنی که ما در طبیعت میبینم از همین نوع بازتابی است . این نوع تقارن می تواند ، عمودی ، مورب یا چیزی بین این دو حالت باشد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917575" y="260350"/>
            <a:ext cx="6711950" cy="6408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65088" y="1844675"/>
            <a:ext cx="9013825" cy="316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755650" y="158750"/>
            <a:ext cx="7458075"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395288" y="2060575"/>
            <a:ext cx="8494712" cy="344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547813" y="-7938"/>
            <a:ext cx="5938837" cy="6750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020763" y="0"/>
            <a:ext cx="7007225" cy="676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285720" y="1071546"/>
            <a:ext cx="8177212"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61925" y="1484313"/>
            <a:ext cx="8662988" cy="3960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512763" y="407988"/>
            <a:ext cx="8020050" cy="611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666875" y="166688"/>
            <a:ext cx="5810250" cy="652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ardis\Desktop\Desctop 24 ordibehesht 94\تالیف پنجم و ...!\tagharon\t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pardis\AppData\Local\Temp\425310723_6418.jpg"/>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5" name="Oval 23"/>
          <p:cNvSpPr>
            <a:spLocks noChangeArrowheads="1"/>
          </p:cNvSpPr>
          <p:nvPr/>
        </p:nvSpPr>
        <p:spPr bwMode="auto">
          <a:xfrm>
            <a:off x="0" y="44624"/>
            <a:ext cx="9144000" cy="6813376"/>
          </a:xfrm>
          <a:prstGeom prst="ellipse">
            <a:avLst/>
          </a:prstGeom>
          <a:blipFill dpi="0" rotWithShape="1">
            <a:blip r:embed="rId2" cstate="print"/>
            <a:srcRect/>
            <a:stretch>
              <a:fillRect r="-2436"/>
            </a:stretch>
          </a:blipFill>
          <a:ln w="0" cap="sq">
            <a:solidFill>
              <a:srgbClr val="FFFF00"/>
            </a:solidFill>
            <a:round/>
            <a:headEnd type="none" w="sm" len="sm"/>
            <a:tailEnd type="none" w="sm" len="sm"/>
          </a:ln>
          <a:effectLst/>
          <a:extLst/>
        </p:spPr>
        <p:txBody>
          <a:bodyPr wrap="none" anchor="ctr"/>
          <a:lstStyle/>
          <a:p>
            <a:pPr algn="ctr" rtl="1" fontAlgn="auto">
              <a:spcBef>
                <a:spcPts val="0"/>
              </a:spcBef>
              <a:spcAft>
                <a:spcPts val="0"/>
              </a:spcAft>
              <a:defRPr/>
            </a:pPr>
            <a:endParaRPr lang="fa-I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2  Esfehan" pitchFamily="2" charset="-78"/>
            </a:endParaRPr>
          </a:p>
          <a:p>
            <a:pPr algn="ctr" rtl="1" fontAlgn="auto">
              <a:spcBef>
                <a:spcPts val="0"/>
              </a:spcBef>
              <a:spcAft>
                <a:spcPts val="0"/>
              </a:spcAft>
              <a:defRPr/>
            </a:pPr>
            <a:endParaRPr lang="fa-I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2  Esfehan" pitchFamily="2" charset="-78"/>
            </a:endParaRPr>
          </a:p>
          <a:p>
            <a:pPr algn="ctr" rtl="1" fontAlgn="auto">
              <a:spcBef>
                <a:spcPts val="0"/>
              </a:spcBef>
              <a:spcAft>
                <a:spcPts val="0"/>
              </a:spcAft>
              <a:defRPr/>
            </a:pPr>
            <a:endParaRPr lang="fa-I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2  Esfehan" pitchFamily="2" charset="-78"/>
            </a:endParaRPr>
          </a:p>
          <a:p>
            <a:pPr algn="ctr" rtl="1" fontAlgn="auto">
              <a:spcBef>
                <a:spcPts val="0"/>
              </a:spcBef>
              <a:spcAft>
                <a:spcPts val="0"/>
              </a:spcAft>
              <a:defRPr/>
            </a:pPr>
            <a:endParaRPr lang="fa-IR"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2  Esfehan" pitchFamily="2" charset="-78"/>
            </a:endParaRPr>
          </a:p>
        </p:txBody>
      </p:sp>
      <p:sp>
        <p:nvSpPr>
          <p:cNvPr id="74759" name="WordArt 7"/>
          <p:cNvSpPr>
            <a:spLocks noChangeArrowheads="1" noChangeShapeType="1" noTextEdit="1"/>
          </p:cNvSpPr>
          <p:nvPr/>
        </p:nvSpPr>
        <p:spPr bwMode="auto">
          <a:xfrm rot="-447996">
            <a:off x="1784350" y="-31750"/>
            <a:ext cx="5184775" cy="2520950"/>
          </a:xfrm>
          <a:prstGeom prst="rect">
            <a:avLst/>
          </a:prstGeom>
        </p:spPr>
        <p:txBody>
          <a:bodyPr wrap="none" fromWordArt="1">
            <a:prstTxWarp prst="textTriangle">
              <a:avLst>
                <a:gd name="adj" fmla="val 61597"/>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18900000" scaled="1"/>
                </a:gradFill>
                <a:latin typeface="Times New Roman"/>
                <a:cs typeface="Times New Roman"/>
              </a:rPr>
              <a:t>Thank you for spending time with me.</a:t>
            </a:r>
          </a:p>
          <a:p>
            <a:pPr algn="ctr"/>
            <a:endParaRPr lang="en-US" sz="3600" kern="10">
              <a:ln w="9525">
                <a:round/>
                <a:headEnd/>
                <a:tailEnd/>
              </a:ln>
              <a:gradFill rotWithShape="1">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18900000" scaled="1"/>
              </a:gradFill>
              <a:latin typeface="Times New Roman"/>
              <a:cs typeface="Times New Roman"/>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74759"/>
                                        </p:tgtEl>
                                        <p:attrNameLst>
                                          <p:attrName>style.visibility</p:attrName>
                                        </p:attrNameLst>
                                      </p:cBhvr>
                                      <p:to>
                                        <p:strVal val="visible"/>
                                      </p:to>
                                    </p:set>
                                    <p:anim calcmode="lin" valueType="num">
                                      <p:cBhvr>
                                        <p:cTn id="7" dur="7000" fill="hold"/>
                                        <p:tgtEl>
                                          <p:spTgt spid="74759"/>
                                        </p:tgtEl>
                                        <p:attrNameLst>
                                          <p:attrName>ppt_w</p:attrName>
                                        </p:attrNameLst>
                                      </p:cBhvr>
                                      <p:tavLst>
                                        <p:tav tm="0" fmla="#ppt_w*sin(2.5*pi*$)">
                                          <p:val>
                                            <p:fltVal val="0"/>
                                          </p:val>
                                        </p:tav>
                                        <p:tav tm="100000">
                                          <p:val>
                                            <p:fltVal val="1"/>
                                          </p:val>
                                        </p:tav>
                                      </p:tavLst>
                                    </p:anim>
                                    <p:anim calcmode="lin" valueType="num">
                                      <p:cBhvr>
                                        <p:cTn id="8" dur="7000" fill="hold"/>
                                        <p:tgtEl>
                                          <p:spTgt spid="747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ardis\Desktop\Desctop 24 ordibehesht 94\تالیف پنجم و ...!\tagharon\t10.jpg"/>
          <p:cNvPicPr>
            <a:picLocks noChangeAspect="1" noChangeArrowheads="1"/>
          </p:cNvPicPr>
          <p:nvPr/>
        </p:nvPicPr>
        <p:blipFill>
          <a:blip r:embed="rId2" cstate="print"/>
          <a:srcRect/>
          <a:stretch>
            <a:fillRect/>
          </a:stretch>
        </p:blipFill>
        <p:spPr bwMode="auto">
          <a:xfrm>
            <a:off x="528638" y="549275"/>
            <a:ext cx="7894637" cy="590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68352_پاورپوینت-فصل-4-ریاضی-ششم(تقارن-،دورا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68352_پاورپوینت-فصل-4-ریاضی-ششم(تقارن-،دوران</Template>
  <TotalTime>1</TotalTime>
  <Words>562</Words>
  <Application>Microsoft Office PowerPoint</Application>
  <PresentationFormat>On-screen Show (4:3)</PresentationFormat>
  <Paragraphs>43</Paragraphs>
  <Slides>81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68352_پاورپوینت-فصل-4-ریاضی-ششم(تقارن-،دوران</vt:lpstr>
      <vt:lpstr>ISIS/Draw Sketch</vt:lpstr>
      <vt:lpstr>Slide 1</vt:lpstr>
      <vt:lpstr>Slide 2</vt:lpstr>
      <vt:lpstr>تقارن چیست؟</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اگر نتيجه ي دوران 180 درجه اي يك شكل حول يك نقطه روي آن منطبق شود، مي گوييم شكل مركز تقارن دارد و نقطه ي مورد نظر، مركز تقارن شكل است.</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دوران و مرتبه آن </vt:lpstr>
      <vt:lpstr>حالا مي خواهيم بفهميم كه مثلث نيز مركز دوران دارد يا نه.</vt:lpstr>
      <vt:lpstr>مركز تقارن مربع  كاغذ پوستي «آ» را به اندازه 180 درجه مي چرخانيم. </vt:lpstr>
      <vt:lpstr>5 ضلعي:</vt:lpstr>
      <vt:lpstr>6 ضلعي:</vt:lpstr>
      <vt:lpstr>7 ضلعي:</vt:lpstr>
      <vt:lpstr>8 ضلعي:</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cp:revision>
  <dcterms:created xsi:type="dcterms:W3CDTF">2016-09-27T08:42:31Z</dcterms:created>
  <dcterms:modified xsi:type="dcterms:W3CDTF">2016-09-27T08:44:16Z</dcterms:modified>
</cp:coreProperties>
</file>