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2" r:id="rId2"/>
    <p:sldId id="256" r:id="rId3"/>
    <p:sldId id="257" r:id="rId4"/>
    <p:sldId id="258" r:id="rId5"/>
    <p:sldId id="259" r:id="rId6"/>
    <p:sldId id="260" r:id="rId7"/>
    <p:sldId id="261" r:id="rId8"/>
    <p:sldId id="262" r:id="rId9"/>
    <p:sldId id="263" r:id="rId10"/>
    <p:sldId id="264" r:id="rId11"/>
    <p:sldId id="265" r:id="rId12"/>
    <p:sldId id="291" r:id="rId13"/>
    <p:sldId id="266" r:id="rId14"/>
    <p:sldId id="267" r:id="rId15"/>
    <p:sldId id="268" r:id="rId16"/>
    <p:sldId id="269" r:id="rId17"/>
    <p:sldId id="285" r:id="rId18"/>
    <p:sldId id="270" r:id="rId19"/>
    <p:sldId id="271" r:id="rId20"/>
    <p:sldId id="272" r:id="rId21"/>
    <p:sldId id="273" r:id="rId22"/>
    <p:sldId id="274" r:id="rId23"/>
    <p:sldId id="275" r:id="rId24"/>
    <p:sldId id="276" r:id="rId25"/>
    <p:sldId id="277" r:id="rId26"/>
    <p:sldId id="280" r:id="rId27"/>
    <p:sldId id="281" r:id="rId28"/>
    <p:sldId id="278" r:id="rId29"/>
    <p:sldId id="279" r:id="rId30"/>
    <p:sldId id="286" r:id="rId31"/>
    <p:sldId id="282" r:id="rId32"/>
    <p:sldId id="287" r:id="rId33"/>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8" autoAdjust="0"/>
    <p:restoredTop sz="94728" autoAdjust="0"/>
  </p:normalViewPr>
  <p:slideViewPr>
    <p:cSldViewPr>
      <p:cViewPr>
        <p:scale>
          <a:sx n="66" d="100"/>
          <a:sy n="66" d="100"/>
        </p:scale>
        <p:origin x="70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nl-NL"/>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nl-NL"/>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nl-NL"/>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3F44C2-8CAD-43B1-B096-43F8977CAFF8}" type="slidenum">
              <a:rPr lang="nl-NL"/>
              <a:pPr/>
              <a:t>‹#›</a:t>
            </a:fld>
            <a:endParaRPr lang="nl-NL"/>
          </a:p>
        </p:txBody>
      </p:sp>
    </p:spTree>
    <p:extLst>
      <p:ext uri="{BB962C8B-B14F-4D97-AF65-F5344CB8AC3E}">
        <p14:creationId xmlns:p14="http://schemas.microsoft.com/office/powerpoint/2010/main" val="2293816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517752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401833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2108974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3158408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471388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3542093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199874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1535792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710487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3882623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171554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4294715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468601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ln/>
        </p:spPr>
      </p:sp>
      <p:sp>
        <p:nvSpPr>
          <p:cNvPr id="6758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1532461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ln/>
        </p:spPr>
      </p:sp>
      <p:sp>
        <p:nvSpPr>
          <p:cNvPr id="6861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1944996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ln/>
        </p:spPr>
      </p:sp>
      <p:sp>
        <p:nvSpPr>
          <p:cNvPr id="6963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1253880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1327092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ln/>
        </p:spPr>
      </p:sp>
      <p:sp>
        <p:nvSpPr>
          <p:cNvPr id="7168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821031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80288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557021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257713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402960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3767225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882681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1340147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148522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166618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2823322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424403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69828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12906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244759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FB2284F8-22F8-4381-8B82-E0FE3566A1B2}" type="slidenum">
              <a:rPr lang="nl-NL"/>
              <a:pPr/>
              <a:t>‹#›</a:t>
            </a:fld>
            <a:endParaRPr lang="nl-NL"/>
          </a:p>
        </p:txBody>
      </p:sp>
    </p:spTree>
    <p:extLst>
      <p:ext uri="{BB962C8B-B14F-4D97-AF65-F5344CB8AC3E}">
        <p14:creationId xmlns:p14="http://schemas.microsoft.com/office/powerpoint/2010/main" val="627549567"/>
      </p:ext>
    </p:extLst>
  </p:cSld>
  <p:clrMapOvr>
    <a:masterClrMapping/>
  </p:clrMapOvr>
  <p:transition spd="slow" advClick="0" advTm="1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BE"/>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4B73E0F5-F4DA-4F26-A0A4-1BF7FF41F6A3}" type="slidenum">
              <a:rPr lang="nl-NL"/>
              <a:pPr/>
              <a:t>‹#›</a:t>
            </a:fld>
            <a:endParaRPr lang="nl-NL"/>
          </a:p>
        </p:txBody>
      </p:sp>
    </p:spTree>
    <p:extLst>
      <p:ext uri="{BB962C8B-B14F-4D97-AF65-F5344CB8AC3E}">
        <p14:creationId xmlns:p14="http://schemas.microsoft.com/office/powerpoint/2010/main" val="209517588"/>
      </p:ext>
    </p:extLst>
  </p:cSld>
  <p:clrMapOvr>
    <a:masterClrMapping/>
  </p:clrMapOvr>
  <p:transition spd="slow" advClick="0" advTm="1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522EF729-8A75-45FF-90D3-BC49F09F24C9}" type="slidenum">
              <a:rPr lang="nl-NL"/>
              <a:pPr/>
              <a:t>‹#›</a:t>
            </a:fld>
            <a:endParaRPr lang="nl-NL"/>
          </a:p>
        </p:txBody>
      </p:sp>
    </p:spTree>
    <p:extLst>
      <p:ext uri="{BB962C8B-B14F-4D97-AF65-F5344CB8AC3E}">
        <p14:creationId xmlns:p14="http://schemas.microsoft.com/office/powerpoint/2010/main" val="2606851959"/>
      </p:ext>
    </p:extLst>
  </p:cSld>
  <p:clrMapOvr>
    <a:masterClrMapping/>
  </p:clrMapOvr>
  <p:transition spd="slow" advClick="0" advTm="10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BE"/>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46E038A0-C681-4B2C-85B1-E773FB610184}" type="slidenum">
              <a:rPr lang="nl-NL"/>
              <a:pPr/>
              <a:t>‹#›</a:t>
            </a:fld>
            <a:endParaRPr lang="nl-NL"/>
          </a:p>
        </p:txBody>
      </p:sp>
    </p:spTree>
    <p:extLst>
      <p:ext uri="{BB962C8B-B14F-4D97-AF65-F5344CB8AC3E}">
        <p14:creationId xmlns:p14="http://schemas.microsoft.com/office/powerpoint/2010/main" val="1191592326"/>
      </p:ext>
    </p:extLst>
  </p:cSld>
  <p:clrMapOvr>
    <a:masterClrMapping/>
  </p:clrMapOvr>
  <p:transition spd="slow" advClick="0" advTm="10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BB23270A-2B30-473B-9E20-AB2FB015DFF7}" type="slidenum">
              <a:rPr lang="nl-NL"/>
              <a:pPr/>
              <a:t>‹#›</a:t>
            </a:fld>
            <a:endParaRPr lang="nl-NL"/>
          </a:p>
        </p:txBody>
      </p:sp>
    </p:spTree>
    <p:extLst>
      <p:ext uri="{BB962C8B-B14F-4D97-AF65-F5344CB8AC3E}">
        <p14:creationId xmlns:p14="http://schemas.microsoft.com/office/powerpoint/2010/main" val="138926703"/>
      </p:ext>
    </p:extLst>
  </p:cSld>
  <p:clrMapOvr>
    <a:masterClrMapping/>
  </p:clrMapOvr>
  <p:transition spd="slow" advClick="0" advTm="1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CAEF87E8-9BBC-437A-A64C-09F8209341FF}" type="slidenum">
              <a:rPr lang="nl-NL"/>
              <a:pPr/>
              <a:t>‹#›</a:t>
            </a:fld>
            <a:endParaRPr lang="nl-NL"/>
          </a:p>
        </p:txBody>
      </p:sp>
    </p:spTree>
    <p:extLst>
      <p:ext uri="{BB962C8B-B14F-4D97-AF65-F5344CB8AC3E}">
        <p14:creationId xmlns:p14="http://schemas.microsoft.com/office/powerpoint/2010/main" val="564844003"/>
      </p:ext>
    </p:extLst>
  </p:cSld>
  <p:clrMapOvr>
    <a:masterClrMapping/>
  </p:clrMapOvr>
  <p:transition spd="slow" advClick="0" advTm="1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fld id="{2CDBCF48-6D37-4313-BF63-4BDA2FE8F3C7}" type="slidenum">
              <a:rPr lang="nl-NL"/>
              <a:pPr/>
              <a:t>‹#›</a:t>
            </a:fld>
            <a:endParaRPr lang="nl-NL"/>
          </a:p>
        </p:txBody>
      </p:sp>
    </p:spTree>
    <p:extLst>
      <p:ext uri="{BB962C8B-B14F-4D97-AF65-F5344CB8AC3E}">
        <p14:creationId xmlns:p14="http://schemas.microsoft.com/office/powerpoint/2010/main" val="4155224265"/>
      </p:ext>
    </p:extLst>
  </p:cSld>
  <p:clrMapOvr>
    <a:masterClrMapping/>
  </p:clrMapOvr>
  <p:transition spd="slow" advClick="0" advTm="1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fld id="{CD77637F-09E1-49D7-81B0-212CAA8B93E7}" type="slidenum">
              <a:rPr lang="nl-NL"/>
              <a:pPr/>
              <a:t>‹#›</a:t>
            </a:fld>
            <a:endParaRPr lang="nl-NL"/>
          </a:p>
        </p:txBody>
      </p:sp>
    </p:spTree>
    <p:extLst>
      <p:ext uri="{BB962C8B-B14F-4D97-AF65-F5344CB8AC3E}">
        <p14:creationId xmlns:p14="http://schemas.microsoft.com/office/powerpoint/2010/main" val="2096281559"/>
      </p:ext>
    </p:extLst>
  </p:cSld>
  <p:clrMapOvr>
    <a:masterClrMapping/>
  </p:clrMapOvr>
  <p:transition spd="slow" advClick="0" advTm="1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fld id="{BB0EF843-EDF6-4B79-B04F-50A7A3BC3AE5}" type="slidenum">
              <a:rPr lang="nl-NL"/>
              <a:pPr/>
              <a:t>‹#›</a:t>
            </a:fld>
            <a:endParaRPr lang="nl-NL"/>
          </a:p>
        </p:txBody>
      </p:sp>
    </p:spTree>
    <p:extLst>
      <p:ext uri="{BB962C8B-B14F-4D97-AF65-F5344CB8AC3E}">
        <p14:creationId xmlns:p14="http://schemas.microsoft.com/office/powerpoint/2010/main" val="3646342475"/>
      </p:ext>
    </p:extLst>
  </p:cSld>
  <p:clrMapOvr>
    <a:masterClrMapping/>
  </p:clrMapOvr>
  <p:transition spd="slow" advClick="0" advTm="1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0915A3E3-C2AB-4427-9FA1-EA74A2C05548}" type="slidenum">
              <a:rPr lang="nl-NL"/>
              <a:pPr/>
              <a:t>‹#›</a:t>
            </a:fld>
            <a:endParaRPr lang="nl-NL"/>
          </a:p>
        </p:txBody>
      </p:sp>
    </p:spTree>
    <p:extLst>
      <p:ext uri="{BB962C8B-B14F-4D97-AF65-F5344CB8AC3E}">
        <p14:creationId xmlns:p14="http://schemas.microsoft.com/office/powerpoint/2010/main" val="3118590276"/>
      </p:ext>
    </p:extLst>
  </p:cSld>
  <p:clrMapOvr>
    <a:masterClrMapping/>
  </p:clrMapOvr>
  <p:transition spd="slow" advClick="0" advTm="1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FA0F873E-6181-4D91-8AEC-CB8198B336DB}" type="slidenum">
              <a:rPr lang="nl-NL"/>
              <a:pPr/>
              <a:t>‹#›</a:t>
            </a:fld>
            <a:endParaRPr lang="nl-NL"/>
          </a:p>
        </p:txBody>
      </p:sp>
    </p:spTree>
    <p:extLst>
      <p:ext uri="{BB962C8B-B14F-4D97-AF65-F5344CB8AC3E}">
        <p14:creationId xmlns:p14="http://schemas.microsoft.com/office/powerpoint/2010/main" val="2658303170"/>
      </p:ext>
    </p:extLst>
  </p:cSld>
  <p:clrMapOvr>
    <a:masterClrMapping/>
  </p:clrMapOvr>
  <p:transition spd="slow" advClick="0" advTm="1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9E8D11F-8896-4E3E-B057-54FD970E3264}" type="slidenum">
              <a:rPr lang="nl-NL"/>
              <a:pPr/>
              <a:t>‹#›</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advClick="0" advTm="10000">
    <p:random/>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hyperlink" Target="http://ali.afzal.samadi.free.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subTitle" idx="1"/>
          </p:nvPr>
        </p:nvSpPr>
        <p:spPr>
          <a:xfrm>
            <a:off x="0" y="2708275"/>
            <a:ext cx="9144000" cy="1752600"/>
          </a:xfrm>
        </p:spPr>
        <p:txBody>
          <a:bodyPr/>
          <a:lstStyle/>
          <a:p>
            <a:pPr eaLnBrk="1" hangingPunct="1">
              <a:lnSpc>
                <a:spcPct val="80000"/>
              </a:lnSpc>
            </a:pPr>
            <a:r>
              <a:rPr lang="nl-NL" sz="2800" b="1" dirty="0" smtClean="0">
                <a:solidFill>
                  <a:srgbClr val="FFFF00"/>
                </a:solidFill>
                <a:latin typeface="Monotype Corsiva" panose="03010101010201010101" pitchFamily="66" charset="0"/>
              </a:rPr>
              <a:t>ETONNEZ-VOUS,</a:t>
            </a:r>
          </a:p>
          <a:p>
            <a:pPr eaLnBrk="1" hangingPunct="1">
              <a:lnSpc>
                <a:spcPct val="80000"/>
              </a:lnSpc>
            </a:pPr>
            <a:r>
              <a:rPr lang="nl-NL" sz="2800" b="1" dirty="0" smtClean="0">
                <a:solidFill>
                  <a:srgbClr val="FFFF00"/>
                </a:solidFill>
                <a:latin typeface="Monotype Corsiva" panose="03010101010201010101" pitchFamily="66" charset="0"/>
              </a:rPr>
              <a:t>EMERVEILLEZ-VOUS !</a:t>
            </a:r>
          </a:p>
          <a:p>
            <a:pPr eaLnBrk="1" hangingPunct="1">
              <a:lnSpc>
                <a:spcPct val="80000"/>
              </a:lnSpc>
            </a:pPr>
            <a:endParaRPr lang="nl-NL" sz="2800" b="1" dirty="0" smtClean="0">
              <a:solidFill>
                <a:srgbClr val="FFFF00"/>
              </a:solidFill>
              <a:latin typeface="Monotype Corsiva" panose="03010101010201010101" pitchFamily="66" charset="0"/>
            </a:endParaRPr>
          </a:p>
          <a:p>
            <a:pPr eaLnBrk="1" hangingPunct="1">
              <a:lnSpc>
                <a:spcPct val="80000"/>
              </a:lnSpc>
            </a:pPr>
            <a:endParaRPr lang="nl-NL" sz="1400" dirty="0" smtClean="0">
              <a:solidFill>
                <a:schemeClr val="folHlink"/>
              </a:solidFill>
            </a:endParaRPr>
          </a:p>
          <a:p>
            <a:pPr eaLnBrk="1" hangingPunct="1">
              <a:lnSpc>
                <a:spcPct val="80000"/>
              </a:lnSpc>
            </a:pPr>
            <a:endParaRPr lang="nl-NL" sz="2800" b="1" dirty="0" smtClean="0">
              <a:solidFill>
                <a:srgbClr val="FFFF00"/>
              </a:solidFill>
              <a:latin typeface="Monotype Corsiva" panose="03010101010201010101" pitchFamily="66" charset="0"/>
            </a:endParaRPr>
          </a:p>
        </p:txBody>
      </p:sp>
      <p:sp>
        <p:nvSpPr>
          <p:cNvPr id="2052" name="Text Box 4"/>
          <p:cNvSpPr txBox="1">
            <a:spLocks noChangeArrowheads="1"/>
          </p:cNvSpPr>
          <p:nvPr/>
        </p:nvSpPr>
        <p:spPr bwMode="auto">
          <a:xfrm>
            <a:off x="1692275" y="1412875"/>
            <a:ext cx="61420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4800">
                <a:solidFill>
                  <a:srgbClr val="FFFF00"/>
                </a:solidFill>
                <a:cs typeface="B Nazanin" pitchFamily="2" charset="-78"/>
              </a:rPr>
              <a:t>تعجب کنید و شگفته شوید</a:t>
            </a:r>
            <a:endParaRPr lang="es-ES" sz="4800">
              <a:solidFill>
                <a:srgbClr val="FFFF00"/>
              </a:solidFill>
              <a:cs typeface="B Nazanin" pitchFamily="2" charset="-78"/>
            </a:endParaRPr>
          </a:p>
        </p:txBody>
      </p:sp>
    </p:spTree>
    <p:custDataLst>
      <p:tags r:id="rId1"/>
    </p:custDataLst>
  </p:cSld>
  <p:clrMapOvr>
    <a:masterClrMapping/>
  </p:clrMapOvr>
  <p:transition spd="slow" advClick="0" advTm="15281">
    <p:random/>
    <p:sndAc>
      <p:stSnd loop="1">
        <p:snd r:embed="rId4" name="167RogerWilliamsTheImpossibleDrea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p:cTn id="7" dur="2000" fill="hold"/>
                                        <p:tgtEl>
                                          <p:spTgt spid="4710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7106">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7106">
                                            <p:txEl>
                                              <p:pRg st="0" end="0"/>
                                            </p:txEl>
                                          </p:spTgt>
                                        </p:tgtEl>
                                      </p:cBhvr>
                                    </p:animEffect>
                                  </p:childTnLst>
                                </p:cTn>
                              </p:par>
                            </p:childTnLst>
                          </p:cTn>
                        </p:par>
                        <p:par>
                          <p:cTn id="10" fill="hold" nodeType="afterGroup">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7106">
                                            <p:txEl>
                                              <p:pRg st="1" end="1"/>
                                            </p:txEl>
                                          </p:spTgt>
                                        </p:tgtEl>
                                        <p:attrNameLst>
                                          <p:attrName>style.visibility</p:attrName>
                                        </p:attrNameLst>
                                      </p:cBhvr>
                                      <p:to>
                                        <p:strVal val="visible"/>
                                      </p:to>
                                    </p:set>
                                    <p:anim calcmode="lin" valueType="num">
                                      <p:cBhvr>
                                        <p:cTn id="13" dur="2000" fill="hold"/>
                                        <p:tgtEl>
                                          <p:spTgt spid="47106">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47106">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471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ST_DeepFiel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0"/>
            <a:ext cx="7740650"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0" y="1052513"/>
            <a:ext cx="20510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000" b="1">
                <a:solidFill>
                  <a:schemeClr val="bg1"/>
                </a:solidFill>
                <a:cs typeface="B Nazanin" pitchFamily="2" charset="-78"/>
              </a:rPr>
              <a:t>در دنیای قابل دید رس</a:t>
            </a:r>
          </a:p>
          <a:p>
            <a:pPr algn="ctr" eaLnBrk="1" hangingPunct="1"/>
            <a:r>
              <a:rPr lang="fa-IR" sz="2000" b="1">
                <a:solidFill>
                  <a:schemeClr val="bg1"/>
                </a:solidFill>
                <a:cs typeface="B Nazanin" pitchFamily="2" charset="-78"/>
              </a:rPr>
              <a:t>حد اقل صد میلیار نظام </a:t>
            </a:r>
          </a:p>
          <a:p>
            <a:pPr algn="ctr" eaLnBrk="1" hangingPunct="1"/>
            <a:r>
              <a:rPr lang="fa-IR" sz="2000" b="1">
                <a:solidFill>
                  <a:schemeClr val="bg1"/>
                </a:solidFill>
                <a:cs typeface="B Nazanin" pitchFamily="2" charset="-78"/>
              </a:rPr>
              <a:t>ستاره ای به نام کهکشان و جود دارد .</a:t>
            </a:r>
            <a:endParaRPr lang="fr-FR" sz="2000" b="1">
              <a:solidFill>
                <a:schemeClr val="bg1"/>
              </a:solidFill>
              <a:cs typeface="B Nazanin" pitchFamily="2" charset="-78"/>
            </a:endParaRPr>
          </a:p>
          <a:p>
            <a:pPr algn="ctr" eaLnBrk="1" hangingPunct="1"/>
            <a:endParaRPr lang="fa-IR" sz="2000" b="1">
              <a:solidFill>
                <a:schemeClr val="bg1"/>
              </a:solidFill>
              <a:cs typeface="B Nazanin" pitchFamily="2" charset="-78"/>
            </a:endParaRPr>
          </a:p>
          <a:p>
            <a:pPr algn="ctr" eaLnBrk="1" hangingPunct="1"/>
            <a:r>
              <a:rPr lang="fa-IR" sz="2000" b="1">
                <a:solidFill>
                  <a:schemeClr val="bg1"/>
                </a:solidFill>
                <a:cs typeface="B Nazanin" pitchFamily="2" charset="-78"/>
              </a:rPr>
              <a:t> هر یک از آنها به طور متوسط یکصدو پنجاه میلیارد ستاره دارند.</a:t>
            </a:r>
            <a:r>
              <a:rPr lang="nl-NL" b="1">
                <a:solidFill>
                  <a:schemeClr val="bg1"/>
                </a:solidFill>
              </a:rPr>
              <a:t> </a:t>
            </a:r>
          </a:p>
        </p:txBody>
      </p:sp>
    </p:spTree>
  </p:cSld>
  <p:clrMapOvr>
    <a:masterClrMapping/>
  </p:clrMapOvr>
  <p:transition spd="slow" advClick="0" advTm="9562">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fbeelding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0"/>
            <a:ext cx="6300787"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395288" y="692150"/>
            <a:ext cx="2108200"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000" b="1">
                <a:solidFill>
                  <a:schemeClr val="bg1"/>
                </a:solidFill>
                <a:cs typeface="B Nazanin" pitchFamily="2" charset="-78"/>
              </a:rPr>
              <a:t>این تصویر جهان قابل رؤیت را نمایش می دهد.</a:t>
            </a:r>
          </a:p>
          <a:p>
            <a:pPr algn="ctr" eaLnBrk="1" hangingPunct="1"/>
            <a:endParaRPr lang="fa-IR" sz="2000" b="1">
              <a:solidFill>
                <a:schemeClr val="bg1"/>
              </a:solidFill>
              <a:cs typeface="B Nazanin" pitchFamily="2" charset="-78"/>
            </a:endParaRPr>
          </a:p>
          <a:p>
            <a:pPr algn="ctr" eaLnBrk="1" hangingPunct="1"/>
            <a:r>
              <a:rPr lang="fa-IR" sz="2000" b="1">
                <a:solidFill>
                  <a:schemeClr val="bg1"/>
                </a:solidFill>
                <a:cs typeface="B Nazanin" pitchFamily="2" charset="-78"/>
              </a:rPr>
              <a:t>کره ایست به قطر 28 میلیارد سال نوری که در آن پانزده تریارد خورشید بزرگتر و یا کوچکتر از  خورشید ما وجود دارد.</a:t>
            </a:r>
          </a:p>
          <a:p>
            <a:pPr algn="ctr" eaLnBrk="1" hangingPunct="1"/>
            <a:endParaRPr lang="nl-NL" sz="2000" b="1">
              <a:solidFill>
                <a:schemeClr val="bg1"/>
              </a:solidFill>
              <a:cs typeface="B Nazanin" pitchFamily="2" charset="-78"/>
            </a:endParaRPr>
          </a:p>
          <a:p>
            <a:pPr algn="ctr" eaLnBrk="1" hangingPunct="1"/>
            <a:r>
              <a:rPr lang="fa-IR" sz="2000" b="1">
                <a:solidFill>
                  <a:schemeClr val="bg1"/>
                </a:solidFill>
                <a:cs typeface="B Nazanin" pitchFamily="2" charset="-78"/>
              </a:rPr>
              <a:t>یک تریارد عبارتست از عدد یک و 21 صفر درمقابل آن.</a:t>
            </a:r>
          </a:p>
          <a:p>
            <a:pPr algn="ctr" eaLnBrk="1" hangingPunct="1"/>
            <a:r>
              <a:rPr lang="fr-FR" b="1">
                <a:solidFill>
                  <a:schemeClr val="bg1"/>
                </a:solidFill>
                <a:cs typeface="Arial" panose="020B0604020202020204" pitchFamily="34" charset="0"/>
              </a:rPr>
              <a:t>1 Trilliard</a:t>
            </a:r>
            <a:endParaRPr lang="nl-NL" b="1">
              <a:solidFill>
                <a:schemeClr val="bg1"/>
              </a:solidFill>
              <a:cs typeface="Arial" panose="020B0604020202020204" pitchFamily="34" charset="0"/>
            </a:endParaRPr>
          </a:p>
          <a:p>
            <a:pPr algn="ctr" eaLnBrk="1" hangingPunct="1"/>
            <a:r>
              <a:rPr lang="nl-NL" b="1">
                <a:solidFill>
                  <a:schemeClr val="bg1"/>
                </a:solidFill>
              </a:rPr>
              <a:t>(1000 000 000 000 000 000 000).  </a:t>
            </a:r>
          </a:p>
        </p:txBody>
      </p:sp>
    </p:spTree>
  </p:cSld>
  <p:clrMapOvr>
    <a:masterClrMapping/>
  </p:clrMapOvr>
  <p:transition spd="slow" advClick="0" advTm="12438">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476375" y="2133600"/>
            <a:ext cx="56880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4000">
                <a:solidFill>
                  <a:schemeClr val="folHlink"/>
                </a:solidFill>
                <a:cs typeface="B Nazanin" pitchFamily="2" charset="-78"/>
              </a:rPr>
              <a:t>اکنون از جهان بی نهایت بزرگ </a:t>
            </a:r>
          </a:p>
          <a:p>
            <a:pPr algn="ctr" eaLnBrk="1" hangingPunct="1"/>
            <a:r>
              <a:rPr lang="fa-IR" sz="4000">
                <a:solidFill>
                  <a:schemeClr val="folHlink"/>
                </a:solidFill>
                <a:cs typeface="B Nazanin" pitchFamily="2" charset="-78"/>
              </a:rPr>
              <a:t>به دنیای بی نهایت کوچکتر برویم.</a:t>
            </a:r>
            <a:r>
              <a:rPr lang="nl-NL" sz="4000">
                <a:solidFill>
                  <a:schemeClr val="folHlink"/>
                </a:solidFill>
              </a:rPr>
              <a:t> </a:t>
            </a:r>
          </a:p>
        </p:txBody>
      </p:sp>
    </p:spTree>
  </p:cSld>
  <p:clrMapOvr>
    <a:masterClrMapping/>
  </p:clrMapOvr>
  <p:transition spd="slow" advClick="0" advTm="4625">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fbeeld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2913"/>
            <a:ext cx="9144000" cy="51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250825" y="333375"/>
            <a:ext cx="86756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000" b="1">
                <a:solidFill>
                  <a:schemeClr val="bg1"/>
                </a:solidFill>
                <a:cs typeface="B Nazanin" pitchFamily="2" charset="-78"/>
              </a:rPr>
              <a:t>بدن ما از صد هزار میلیارد سلول تشکیل شده است که همواره همگی با هم همکاری داشته تا ما </a:t>
            </a:r>
          </a:p>
          <a:p>
            <a:pPr algn="ctr" eaLnBrk="1" hangingPunct="1"/>
            <a:r>
              <a:rPr lang="fa-IR" sz="2000" b="1">
                <a:solidFill>
                  <a:schemeClr val="bg1"/>
                </a:solidFill>
                <a:cs typeface="B Nazanin" pitchFamily="2" charset="-78"/>
              </a:rPr>
              <a:t>ده ها سال زندگی کنیم. در حدود صد نوع سلول متفاوت این مجموعه را تشکیل می دهند که هریک محل،طول عمر واهمیت حیاتی مستقل از دیگری  داشته با  این وجود همواره با یکدیگر تشریک مساعی دارند تا ما زنده بمانیم.</a:t>
            </a:r>
            <a:r>
              <a:rPr lang="nl-NL" b="1">
                <a:solidFill>
                  <a:schemeClr val="bg1"/>
                </a:solidFill>
              </a:rPr>
              <a:t>. </a:t>
            </a:r>
          </a:p>
        </p:txBody>
      </p:sp>
    </p:spTree>
  </p:cSld>
  <p:clrMapOvr>
    <a:masterClrMapping/>
  </p:clrMapOvr>
  <p:transition spd="slow" advClick="0" advTm="18329">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fbeelding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0"/>
            <a:ext cx="6411912"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0" y="333375"/>
            <a:ext cx="2627313"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000" b="1">
                <a:solidFill>
                  <a:schemeClr val="bg1"/>
                </a:solidFill>
                <a:cs typeface="B Nazanin" pitchFamily="2" charset="-78"/>
              </a:rPr>
              <a:t>مغز ما از صد میلیارد سلول عصبی تشکیل شده که هریک به تنهایی با هزار سلول دیگر اتصال دارند. بنابراین  مغز ما در ارتباط با صدهزار میلیارد  سلول دیگر است.</a:t>
            </a:r>
          </a:p>
          <a:p>
            <a:pPr algn="ctr" eaLnBrk="1" hangingPunct="1"/>
            <a:r>
              <a:rPr lang="fa-IR" sz="2000" b="1">
                <a:solidFill>
                  <a:schemeClr val="bg1"/>
                </a:solidFill>
                <a:cs typeface="B Nazanin" pitchFamily="2" charset="-78"/>
              </a:rPr>
              <a:t>به عبارت دیگر تعداد پیوندهای سلولهای عصبی با سلولهای دیگر معادل  تعداد ستارگان موجود در هزاران کهکشان  نظیر کهکشان راه شیری ما است.</a:t>
            </a:r>
            <a:endParaRPr lang="nl-NL" sz="2000" b="1">
              <a:solidFill>
                <a:schemeClr val="bg1"/>
              </a:solidFill>
              <a:cs typeface="B Nazanin" pitchFamily="2" charset="-78"/>
            </a:endParaRPr>
          </a:p>
        </p:txBody>
      </p:sp>
      <p:pic>
        <p:nvPicPr>
          <p:cNvPr id="15364" name="Picture 4" descr="Afbeelding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4719638"/>
            <a:ext cx="25908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Afbeelding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9638"/>
            <a:ext cx="25908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Afbeelding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719638"/>
            <a:ext cx="25908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Afbeelding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719638"/>
            <a:ext cx="25908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4719">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fbeelding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0"/>
            <a:ext cx="4935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539750" y="765175"/>
            <a:ext cx="25558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000" b="1">
                <a:solidFill>
                  <a:schemeClr val="bg1"/>
                </a:solidFill>
                <a:cs typeface="B Nazanin" pitchFamily="2" charset="-78"/>
              </a:rPr>
              <a:t>برخی از سلولهای عصبی نظیر این سلول پورکینی</a:t>
            </a:r>
          </a:p>
          <a:p>
            <a:pPr algn="ctr" eaLnBrk="1" hangingPunct="1"/>
            <a:r>
              <a:rPr lang="fr-FR" sz="2000" b="1">
                <a:solidFill>
                  <a:schemeClr val="bg1"/>
                </a:solidFill>
                <a:cs typeface="B Nazanin" pitchFamily="2" charset="-78"/>
              </a:rPr>
              <a:t>Purkinie</a:t>
            </a:r>
          </a:p>
          <a:p>
            <a:pPr algn="ctr" eaLnBrk="1" hangingPunct="1"/>
            <a:r>
              <a:rPr lang="fa-IR" sz="2000" b="1">
                <a:solidFill>
                  <a:schemeClr val="bg1"/>
                </a:solidFill>
                <a:cs typeface="B Nazanin" pitchFamily="2" charset="-78"/>
              </a:rPr>
              <a:t>هریک از آنها با 250.000 سلول دیگر پیوند دارند</a:t>
            </a:r>
          </a:p>
          <a:p>
            <a:pPr algn="ctr" eaLnBrk="1" hangingPunct="1"/>
            <a:endParaRPr lang="fa-IR" sz="2000" b="1">
              <a:solidFill>
                <a:schemeClr val="bg1"/>
              </a:solidFill>
              <a:cs typeface="B Nazanin" pitchFamily="2" charset="-78"/>
            </a:endParaRPr>
          </a:p>
          <a:p>
            <a:pPr algn="ctr" eaLnBrk="1" hangingPunct="1"/>
            <a:r>
              <a:rPr lang="fa-IR" sz="2000" b="1">
                <a:solidFill>
                  <a:schemeClr val="bg1"/>
                </a:solidFill>
                <a:cs typeface="B Nazanin" pitchFamily="2" charset="-78"/>
              </a:rPr>
              <a:t>این سلولها نقش فعاالی در یادگیری عکس العمل های خود بخودی (اتوماتیک) دارند. مثلا“ عکس العمل های ما در حال  رانندگی.</a:t>
            </a:r>
            <a:r>
              <a:rPr lang="fa-IR" b="1">
                <a:solidFill>
                  <a:schemeClr val="bg1"/>
                </a:solidFill>
                <a:cs typeface="Arial" panose="020B0604020202020204" pitchFamily="34" charset="0"/>
              </a:rPr>
              <a:t> </a:t>
            </a:r>
            <a:endParaRPr lang="nl-NL" b="1">
              <a:solidFill>
                <a:schemeClr val="bg1"/>
              </a:solidFill>
              <a:cs typeface="Arial" panose="020B0604020202020204" pitchFamily="34" charset="0"/>
            </a:endParaRPr>
          </a:p>
        </p:txBody>
      </p:sp>
    </p:spTree>
  </p:cSld>
  <p:clrMapOvr>
    <a:masterClrMapping/>
  </p:clrMapOvr>
  <p:transition spd="slow" advClick="0" advTm="11375">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fbeelding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981075"/>
            <a:ext cx="402272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1042988" y="1484313"/>
            <a:ext cx="25558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000" b="1">
                <a:solidFill>
                  <a:schemeClr val="bg1"/>
                </a:solidFill>
                <a:cs typeface="B Nazanin" pitchFamily="2" charset="-78"/>
              </a:rPr>
              <a:t>مغز ما بیست میلیون میلیارد محاسبه در ثانیه انجام می دهد.</a:t>
            </a:r>
          </a:p>
          <a:p>
            <a:pPr algn="ctr" eaLnBrk="1" hangingPunct="1"/>
            <a:r>
              <a:rPr lang="fa-IR" sz="2000" b="1">
                <a:solidFill>
                  <a:schemeClr val="bg1"/>
                </a:solidFill>
                <a:cs typeface="B Nazanin" pitchFamily="2" charset="-78"/>
              </a:rPr>
              <a:t>یعنی سرعتش هزار بار بیشتر از پیشرفته ترین رایانه ساختۀ دست بشر است.</a:t>
            </a:r>
            <a:r>
              <a:rPr lang="nl-NL" b="1">
                <a:solidFill>
                  <a:schemeClr val="bg1"/>
                </a:solidFill>
              </a:rPr>
              <a:t> </a:t>
            </a:r>
          </a:p>
        </p:txBody>
      </p:sp>
    </p:spTree>
  </p:cSld>
  <p:clrMapOvr>
    <a:masterClrMapping/>
  </p:clrMapOvr>
  <p:transition spd="slow" advClick="0" advTm="750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2636838"/>
            <a:ext cx="9144000" cy="1470025"/>
          </a:xfrm>
        </p:spPr>
        <p:txBody>
          <a:bodyPr/>
          <a:lstStyle/>
          <a:p>
            <a:pPr eaLnBrk="1" hangingPunct="1"/>
            <a:r>
              <a:rPr lang="fa-IR" b="1" smtClean="0">
                <a:solidFill>
                  <a:schemeClr val="folHlink"/>
                </a:solidFill>
                <a:cs typeface="B Nazanin" pitchFamily="2" charset="-78"/>
              </a:rPr>
              <a:t>خلاصه شگفته شوید!</a:t>
            </a:r>
            <a:r>
              <a:rPr lang="nl-NL" b="1" smtClean="0">
                <a:solidFill>
                  <a:schemeClr val="folHlink"/>
                </a:solidFill>
                <a:cs typeface="B Nazanin" pitchFamily="2" charset="-78"/>
              </a:rPr>
              <a:t> </a:t>
            </a:r>
          </a:p>
        </p:txBody>
      </p:sp>
    </p:spTree>
  </p:cSld>
  <p:clrMapOvr>
    <a:masterClrMapping/>
  </p:clrMapOvr>
  <p:transition spd="slow" advClick="0" advTm="4469">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fbeelding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789363"/>
            <a:ext cx="23844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Afbeelding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221163"/>
            <a:ext cx="24177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Afbeelding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1484313"/>
            <a:ext cx="23495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Afbeelding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549275"/>
            <a:ext cx="28543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p:cNvSpPr>
            <a:spLocks noChangeArrowheads="1"/>
          </p:cNvSpPr>
          <p:nvPr/>
        </p:nvSpPr>
        <p:spPr bwMode="auto">
          <a:xfrm>
            <a:off x="179388" y="1268413"/>
            <a:ext cx="30241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400" b="1">
                <a:solidFill>
                  <a:schemeClr val="folHlink"/>
                </a:solidFill>
                <a:cs typeface="B Nazanin" pitchFamily="2" charset="-78"/>
              </a:rPr>
              <a:t>از نظام یک بلور برف </a:t>
            </a:r>
          </a:p>
          <a:p>
            <a:pPr algn="ctr" eaLnBrk="1" hangingPunct="1"/>
            <a:r>
              <a:rPr lang="fa-IR" sz="2400" b="1">
                <a:solidFill>
                  <a:schemeClr val="folHlink"/>
                </a:solidFill>
                <a:cs typeface="B Nazanin" pitchFamily="2" charset="-78"/>
              </a:rPr>
              <a:t>گرفته تا....</a:t>
            </a:r>
            <a:endParaRPr lang="nl-NL" sz="2400" b="1">
              <a:solidFill>
                <a:schemeClr val="folHlink"/>
              </a:solidFill>
              <a:cs typeface="B Nazanin" pitchFamily="2" charset="-78"/>
            </a:endParaRPr>
          </a:p>
        </p:txBody>
      </p:sp>
    </p:spTree>
  </p:cSld>
  <p:clrMapOvr>
    <a:masterClrMapping/>
  </p:clrMapOvr>
  <p:transition spd="slow" advClick="0" advTm="6265">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fbeelding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9463"/>
            <a:ext cx="9144000" cy="60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0" y="-171450"/>
            <a:ext cx="396081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sz="2400" b="1">
                <a:solidFill>
                  <a:schemeClr val="folHlink"/>
                </a:solidFill>
                <a:cs typeface="B Nazanin" pitchFamily="2" charset="-78"/>
              </a:rPr>
              <a:t>… </a:t>
            </a:r>
            <a:r>
              <a:rPr lang="fa-IR" sz="2400" b="1">
                <a:solidFill>
                  <a:schemeClr val="folHlink"/>
                </a:solidFill>
                <a:cs typeface="B Nazanin" pitchFamily="2" charset="-78"/>
              </a:rPr>
              <a:t>تا زیبایی منظره ای برفی</a:t>
            </a:r>
            <a:endParaRPr lang="nl-NL" sz="2400" b="1">
              <a:solidFill>
                <a:schemeClr val="folHlink"/>
              </a:solidFill>
              <a:cs typeface="B Nazanin" pitchFamily="2" charset="-78"/>
            </a:endParaRPr>
          </a:p>
        </p:txBody>
      </p:sp>
    </p:spTree>
  </p:cSld>
  <p:clrMapOvr>
    <a:masterClrMapping/>
  </p:clrMapOvr>
  <p:transition spd="slow" advClick="0" advTm="6188">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1916113"/>
            <a:ext cx="9144000" cy="4525962"/>
          </a:xfrm>
        </p:spPr>
        <p:txBody>
          <a:bodyPr/>
          <a:lstStyle/>
          <a:p>
            <a:pPr algn="ctr" eaLnBrk="1" hangingPunct="1">
              <a:buFontTx/>
              <a:buNone/>
            </a:pPr>
            <a:r>
              <a:rPr lang="fa-IR" smtClean="0">
                <a:solidFill>
                  <a:schemeClr val="bg1"/>
                </a:solidFill>
                <a:cs typeface="B Nazanin" pitchFamily="2" charset="-78"/>
              </a:rPr>
              <a:t>انگیزۀ گریز از مسائل عادی و روز مره </a:t>
            </a:r>
          </a:p>
          <a:p>
            <a:pPr algn="ctr" eaLnBrk="1" hangingPunct="1">
              <a:buFontTx/>
              <a:buNone/>
            </a:pPr>
            <a:r>
              <a:rPr lang="fa-IR" smtClean="0">
                <a:solidFill>
                  <a:schemeClr val="bg1"/>
                </a:solidFill>
                <a:cs typeface="B Nazanin" pitchFamily="2" charset="-78"/>
              </a:rPr>
              <a:t>انسان را به نحو حیرت انگیزی</a:t>
            </a:r>
          </a:p>
          <a:p>
            <a:pPr algn="ctr" eaLnBrk="1" hangingPunct="1">
              <a:buFontTx/>
              <a:buNone/>
            </a:pPr>
            <a:r>
              <a:rPr lang="fa-IR" smtClean="0">
                <a:solidFill>
                  <a:schemeClr val="bg1"/>
                </a:solidFill>
                <a:cs typeface="B Nazanin" pitchFamily="2" charset="-78"/>
              </a:rPr>
              <a:t>به سوی پژوهش در علم و هنر هدایت کرد.</a:t>
            </a:r>
            <a:r>
              <a:rPr lang="nl-NL" smtClean="0">
                <a:solidFill>
                  <a:schemeClr val="bg1"/>
                </a:solidFill>
              </a:rPr>
              <a:t> </a:t>
            </a:r>
            <a:br>
              <a:rPr lang="nl-NL" smtClean="0">
                <a:solidFill>
                  <a:schemeClr val="bg1"/>
                </a:solidFill>
              </a:rPr>
            </a:br>
            <a:endParaRPr lang="nl-NL" smtClean="0">
              <a:solidFill>
                <a:schemeClr val="bg1"/>
              </a:solidFill>
            </a:endParaRPr>
          </a:p>
          <a:p>
            <a:pPr algn="ctr" eaLnBrk="1" hangingPunct="1">
              <a:buFontTx/>
              <a:buNone/>
            </a:pPr>
            <a:r>
              <a:rPr lang="nl-NL" i="1" smtClean="0">
                <a:solidFill>
                  <a:schemeClr val="bg1"/>
                </a:solidFill>
              </a:rPr>
              <a:t>    Albert Einstein</a:t>
            </a:r>
            <a:r>
              <a:rPr lang="nl-NL" smtClean="0">
                <a:solidFill>
                  <a:schemeClr val="bg1"/>
                </a:solidFill>
              </a:rPr>
              <a:t> </a:t>
            </a:r>
          </a:p>
        </p:txBody>
      </p:sp>
    </p:spTree>
    <p:custDataLst>
      <p:tags r:id="rId1"/>
    </p:custDataLst>
  </p:cSld>
  <p:clrMapOvr>
    <a:masterClrMapping/>
  </p:clrMapOvr>
  <p:transition spd="slow" advClick="0" advTm="6626">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074">
                                            <p:txEl>
                                              <p:pRg st="0" end="0"/>
                                            </p:txEl>
                                          </p:spTgt>
                                        </p:tgtEl>
                                        <p:attrNameLst>
                                          <p:attrName>style.visibility</p:attrName>
                                        </p:attrNameLst>
                                      </p:cBhvr>
                                      <p:to>
                                        <p:strVal val="visible"/>
                                      </p:to>
                                    </p:set>
                                    <p:anim calcmode="discrete" valueType="clr">
                                      <p:cBhvr override="childStyle">
                                        <p:cTn id="7" dur="80"/>
                                        <p:tgtEl>
                                          <p:spTgt spid="307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4">
                                            <p:txEl>
                                              <p:pRg st="0" end="0"/>
                                            </p:txEl>
                                          </p:spTgt>
                                        </p:tgtEl>
                                        <p:attrNameLst>
                                          <p:attrName>fill.type</p:attrName>
                                        </p:attrNameLst>
                                      </p:cBhvr>
                                      <p:to>
                                        <p:strVal val="solid"/>
                                      </p:to>
                                    </p:set>
                                  </p:childTnLst>
                                </p:cTn>
                              </p:par>
                            </p:childTnLst>
                          </p:cTn>
                        </p:par>
                        <p:par>
                          <p:cTn id="10" fill="hold" nodeType="afterGroup">
                            <p:stCondLst>
                              <p:cond delay="11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074">
                                            <p:txEl>
                                              <p:pRg st="1" end="1"/>
                                            </p:txEl>
                                          </p:spTgt>
                                        </p:tgtEl>
                                        <p:attrNameLst>
                                          <p:attrName>style.visibility</p:attrName>
                                        </p:attrNameLst>
                                      </p:cBhvr>
                                      <p:to>
                                        <p:strVal val="visible"/>
                                      </p:to>
                                    </p:set>
                                    <p:anim calcmode="discrete" valueType="clr">
                                      <p:cBhvr override="childStyle">
                                        <p:cTn id="13" dur="80"/>
                                        <p:tgtEl>
                                          <p:spTgt spid="307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074">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074">
                                            <p:txEl>
                                              <p:pRg st="1" end="1"/>
                                            </p:txEl>
                                          </p:spTgt>
                                        </p:tgtEl>
                                        <p:attrNameLst>
                                          <p:attrName>fill.type</p:attrName>
                                        </p:attrNameLst>
                                      </p:cBhvr>
                                      <p:to>
                                        <p:strVal val="solid"/>
                                      </p:to>
                                    </p:set>
                                  </p:childTnLst>
                                </p:cTn>
                              </p:par>
                            </p:childTnLst>
                          </p:cTn>
                        </p:par>
                        <p:par>
                          <p:cTn id="16" fill="hold" nodeType="afterGroup">
                            <p:stCondLst>
                              <p:cond delay="20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074">
                                            <p:txEl>
                                              <p:pRg st="2" end="2"/>
                                            </p:txEl>
                                          </p:spTgt>
                                        </p:tgtEl>
                                        <p:attrNameLst>
                                          <p:attrName>style.visibility</p:attrName>
                                        </p:attrNameLst>
                                      </p:cBhvr>
                                      <p:to>
                                        <p:strVal val="visible"/>
                                      </p:to>
                                    </p:set>
                                    <p:anim calcmode="discrete" valueType="clr">
                                      <p:cBhvr override="childStyle">
                                        <p:cTn id="19" dur="80"/>
                                        <p:tgtEl>
                                          <p:spTgt spid="307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74">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074">
                                            <p:txEl>
                                              <p:pRg st="2" end="2"/>
                                            </p:txEl>
                                          </p:spTgt>
                                        </p:tgtEl>
                                        <p:attrNameLst>
                                          <p:attrName>fill.type</p:attrName>
                                        </p:attrNameLst>
                                      </p:cBhvr>
                                      <p:to>
                                        <p:strVal val="solid"/>
                                      </p:to>
                                    </p:set>
                                  </p:childTnLst>
                                </p:cTn>
                              </p:par>
                            </p:childTnLst>
                          </p:cTn>
                        </p:par>
                        <p:par>
                          <p:cTn id="22" fill="hold" nodeType="afterGroup">
                            <p:stCondLst>
                              <p:cond delay="328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074">
                                            <p:txEl>
                                              <p:pRg st="3" end="3"/>
                                            </p:txEl>
                                          </p:spTgt>
                                        </p:tgtEl>
                                        <p:attrNameLst>
                                          <p:attrName>style.visibility</p:attrName>
                                        </p:attrNameLst>
                                      </p:cBhvr>
                                      <p:to>
                                        <p:strVal val="visible"/>
                                      </p:to>
                                    </p:set>
                                    <p:anim calcmode="discrete" valueType="clr">
                                      <p:cBhvr override="childStyle">
                                        <p:cTn id="25" dur="80"/>
                                        <p:tgtEl>
                                          <p:spTgt spid="307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074">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307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fbeelding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1375"/>
            <a:ext cx="913765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0" y="-242888"/>
            <a:ext cx="4859338" cy="14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800" b="1">
                <a:solidFill>
                  <a:schemeClr val="folHlink"/>
                </a:solidFill>
                <a:cs typeface="B Nazanin" pitchFamily="2" charset="-78"/>
              </a:rPr>
              <a:t>از زیبایی طبیعت سیّاره</a:t>
            </a:r>
            <a:endParaRPr lang="nl-NL" sz="2800" b="1">
              <a:solidFill>
                <a:schemeClr val="folHlink"/>
              </a:solidFill>
              <a:cs typeface="B Nazanin" pitchFamily="2" charset="-78"/>
            </a:endParaRPr>
          </a:p>
        </p:txBody>
      </p:sp>
    </p:spTree>
  </p:cSld>
  <p:clrMapOvr>
    <a:masterClrMapping/>
  </p:clrMapOvr>
  <p:transition spd="slow" advClick="0" advTm="4312">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fbeelding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731838"/>
            <a:ext cx="6126163"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ChangeArrowheads="1"/>
          </p:cNvSpPr>
          <p:nvPr/>
        </p:nvSpPr>
        <p:spPr bwMode="auto">
          <a:xfrm>
            <a:off x="0" y="-242888"/>
            <a:ext cx="4248150" cy="14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sz="2400" b="1">
                <a:solidFill>
                  <a:schemeClr val="folHlink"/>
                </a:solidFill>
                <a:cs typeface="B Nazanin" pitchFamily="2" charset="-78"/>
              </a:rPr>
              <a:t>… </a:t>
            </a:r>
            <a:r>
              <a:rPr lang="fa-IR" sz="2400" b="1">
                <a:solidFill>
                  <a:schemeClr val="folHlink"/>
                </a:solidFill>
                <a:cs typeface="B Nazanin" pitchFamily="2" charset="-78"/>
              </a:rPr>
              <a:t>تا سیّارات دیگر منظومه شمسی</a:t>
            </a:r>
            <a:endParaRPr lang="nl-NL" sz="2400" b="1">
              <a:solidFill>
                <a:schemeClr val="folHlink"/>
              </a:solidFill>
              <a:cs typeface="B Nazanin" pitchFamily="2" charset="-78"/>
            </a:endParaRPr>
          </a:p>
        </p:txBody>
      </p:sp>
    </p:spTree>
  </p:cSld>
  <p:clrMapOvr>
    <a:masterClrMapping/>
  </p:clrMapOvr>
  <p:transition spd="slow" advClick="0" advTm="6578">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fbeeldin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759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0" y="-387350"/>
            <a:ext cx="42481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800" b="1">
                <a:solidFill>
                  <a:schemeClr val="folHlink"/>
                </a:solidFill>
                <a:cs typeface="B Nazanin" pitchFamily="2" charset="-78"/>
              </a:rPr>
              <a:t>از کوچکترین موجود زنده...</a:t>
            </a:r>
            <a:endParaRPr lang="nl-NL" sz="2800" b="1">
              <a:solidFill>
                <a:schemeClr val="folHlink"/>
              </a:solidFill>
              <a:cs typeface="B Nazanin" pitchFamily="2" charset="-78"/>
            </a:endParaRPr>
          </a:p>
        </p:txBody>
      </p:sp>
    </p:spTree>
  </p:cSld>
  <p:clrMapOvr>
    <a:masterClrMapping/>
  </p:clrMapOvr>
  <p:transition spd="slow" advClick="0" advTm="6344">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fbeelding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827088" y="476250"/>
            <a:ext cx="350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a-IR" sz="2800" b="1">
                <a:solidFill>
                  <a:schemeClr val="folHlink"/>
                </a:solidFill>
                <a:cs typeface="B Nazanin" pitchFamily="2" charset="-78"/>
              </a:rPr>
              <a:t>تا بزرگترین موجودات دنیا...</a:t>
            </a:r>
            <a:endParaRPr lang="nl-NL" sz="2800" b="1">
              <a:solidFill>
                <a:schemeClr val="folHlink"/>
              </a:solidFill>
              <a:cs typeface="B Nazanin" pitchFamily="2" charset="-78"/>
            </a:endParaRPr>
          </a:p>
        </p:txBody>
      </p:sp>
    </p:spTree>
  </p:cSld>
  <p:clrMapOvr>
    <a:masterClrMapping/>
  </p:clrMapOvr>
  <p:transition spd="slow" advClick="0" advTm="4938">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fbeelding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388" y="0"/>
            <a:ext cx="64246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ChangeArrowheads="1"/>
          </p:cNvSpPr>
          <p:nvPr/>
        </p:nvSpPr>
        <p:spPr bwMode="auto">
          <a:xfrm>
            <a:off x="179388" y="1196975"/>
            <a:ext cx="24844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800" b="1">
                <a:solidFill>
                  <a:schemeClr val="folHlink"/>
                </a:solidFill>
                <a:cs typeface="B Nazanin" pitchFamily="2" charset="-78"/>
              </a:rPr>
              <a:t>از انسانی که در حالت جنین  است تا....</a:t>
            </a:r>
            <a:endParaRPr lang="nl-NL" sz="2800" b="1">
              <a:solidFill>
                <a:schemeClr val="folHlink"/>
              </a:solidFill>
              <a:cs typeface="B Nazanin" pitchFamily="2" charset="-78"/>
            </a:endParaRPr>
          </a:p>
        </p:txBody>
      </p:sp>
    </p:spTree>
  </p:cSld>
  <p:clrMapOvr>
    <a:masterClrMapping/>
  </p:clrMapOvr>
  <p:transition spd="slow" advClick="0" advTm="5266">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fbeelding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0" y="0"/>
            <a:ext cx="6951663"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ChangeArrowheads="1"/>
          </p:cNvSpPr>
          <p:nvPr/>
        </p:nvSpPr>
        <p:spPr bwMode="auto">
          <a:xfrm>
            <a:off x="0" y="1484313"/>
            <a:ext cx="2484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NL" sz="2400" b="1">
                <a:solidFill>
                  <a:schemeClr val="folHlink"/>
                </a:solidFill>
              </a:rPr>
              <a:t>… </a:t>
            </a:r>
            <a:r>
              <a:rPr lang="fa-IR" sz="2400" b="1">
                <a:solidFill>
                  <a:schemeClr val="folHlink"/>
                </a:solidFill>
                <a:cs typeface="B Nazanin" pitchFamily="2" charset="-78"/>
              </a:rPr>
              <a:t>تا انسانی که به قلۀ دانش ، علم و صنعت رسیده...</a:t>
            </a:r>
            <a:r>
              <a:rPr lang="nl-NL" sz="2400">
                <a:solidFill>
                  <a:schemeClr val="folHlink"/>
                </a:solidFill>
              </a:rPr>
              <a:t> </a:t>
            </a:r>
          </a:p>
        </p:txBody>
      </p:sp>
    </p:spTree>
  </p:cSld>
  <p:clrMapOvr>
    <a:masterClrMapping/>
  </p:clrMapOvr>
  <p:transition spd="slow" advClick="0" advTm="7000">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fbeelding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8700"/>
            <a:ext cx="874395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0" y="-242888"/>
            <a:ext cx="4248150" cy="14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800" b="1">
                <a:solidFill>
                  <a:schemeClr val="folHlink"/>
                </a:solidFill>
                <a:cs typeface="B Nazanin" pitchFamily="2" charset="-78"/>
              </a:rPr>
              <a:t>زیبایی یک غروب را لمس کنید</a:t>
            </a:r>
            <a:endParaRPr lang="nl-NL" sz="2800">
              <a:solidFill>
                <a:schemeClr val="folHlink"/>
              </a:solidFill>
              <a:cs typeface="B Nazanin" pitchFamily="2" charset="-78"/>
            </a:endParaRPr>
          </a:p>
        </p:txBody>
      </p:sp>
    </p:spTree>
  </p:cSld>
  <p:clrMapOvr>
    <a:masterClrMapping/>
  </p:clrMapOvr>
  <p:transition spd="slow" advClick="0" advTm="5250">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fbeelding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03250"/>
            <a:ext cx="10080626" cy="806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0" y="188913"/>
            <a:ext cx="5003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800" b="1">
                <a:solidFill>
                  <a:schemeClr val="folHlink"/>
                </a:solidFill>
                <a:cs typeface="B Nazanin" pitchFamily="2" charset="-78"/>
              </a:rPr>
              <a:t>از تصویر طلوع سیّاره ای دیگر از منظومه شمسی حیرت زده و شگفته شوید</a:t>
            </a:r>
            <a:endParaRPr lang="nl-NL" sz="2800" b="1">
              <a:solidFill>
                <a:schemeClr val="folHlink"/>
              </a:solidFill>
              <a:cs typeface="B Nazanin" pitchFamily="2" charset="-78"/>
            </a:endParaRPr>
          </a:p>
        </p:txBody>
      </p:sp>
    </p:spTree>
  </p:cSld>
  <p:clrMapOvr>
    <a:masterClrMapping/>
  </p:clrMapOvr>
  <p:transition spd="slow" advClick="0" advTm="6063">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fbeelding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ChangeArrowheads="1"/>
          </p:cNvSpPr>
          <p:nvPr/>
        </p:nvSpPr>
        <p:spPr bwMode="auto">
          <a:xfrm>
            <a:off x="0" y="188913"/>
            <a:ext cx="3600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800" b="1">
                <a:solidFill>
                  <a:srgbClr val="FFFF00"/>
                </a:solidFill>
                <a:cs typeface="B Nazanin" pitchFamily="2" charset="-78"/>
              </a:rPr>
              <a:t>به پیچیدگی درونی یک برگ نگاه کنید و شگفته شوید</a:t>
            </a:r>
            <a:endParaRPr lang="nl-NL" sz="2800" b="1">
              <a:solidFill>
                <a:srgbClr val="FFFF00"/>
              </a:solidFill>
              <a:cs typeface="B Nazanin" pitchFamily="2" charset="-78"/>
            </a:endParaRPr>
          </a:p>
        </p:txBody>
      </p:sp>
    </p:spTree>
  </p:cSld>
  <p:clrMapOvr>
    <a:masterClrMapping/>
  </p:clrMapOvr>
  <p:transition spd="slow" advClick="0" advTm="6250">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fbeelding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0" y="0"/>
            <a:ext cx="36718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800" b="1">
                <a:solidFill>
                  <a:srgbClr val="FFFF00"/>
                </a:solidFill>
                <a:cs typeface="B Nazanin" pitchFamily="2" charset="-78"/>
              </a:rPr>
              <a:t>از نظم ریاضی که در یک گل کلم فرنگی وجود دارد.</a:t>
            </a:r>
            <a:r>
              <a:rPr lang="nl-NL" sz="2400">
                <a:solidFill>
                  <a:schemeClr val="folHlink"/>
                </a:solidFill>
              </a:rPr>
              <a:t> </a:t>
            </a:r>
          </a:p>
        </p:txBody>
      </p:sp>
    </p:spTree>
  </p:cSld>
  <p:clrMapOvr>
    <a:masterClrMapping/>
  </p:clrMapOvr>
  <p:transition spd="slow" advClick="0" advTm="5203">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Afbeeld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0"/>
            <a:ext cx="9467850" cy="757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6"/>
          <p:cNvSpPr>
            <a:spLocks noChangeArrowheads="1"/>
          </p:cNvSpPr>
          <p:nvPr/>
        </p:nvSpPr>
        <p:spPr bwMode="auto">
          <a:xfrm>
            <a:off x="7451725" y="0"/>
            <a:ext cx="1692275" cy="62071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BE"/>
          </a:p>
        </p:txBody>
      </p:sp>
      <p:sp>
        <p:nvSpPr>
          <p:cNvPr id="4101" name="Rectangle 5"/>
          <p:cNvSpPr>
            <a:spLocks noChangeArrowheads="1"/>
          </p:cNvSpPr>
          <p:nvPr/>
        </p:nvSpPr>
        <p:spPr bwMode="auto">
          <a:xfrm>
            <a:off x="5076825" y="0"/>
            <a:ext cx="406717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4800" b="1">
                <a:solidFill>
                  <a:schemeClr val="bg1"/>
                </a:solidFill>
                <a:cs typeface="B Nazanin" pitchFamily="2" charset="-78"/>
              </a:rPr>
              <a:t>از شناخت دنیا و زندگی شگفت زده شوید</a:t>
            </a:r>
            <a:endParaRPr lang="nl-NL" sz="4800" b="1">
              <a:solidFill>
                <a:schemeClr val="bg1"/>
              </a:solidFill>
              <a:cs typeface="B Nazanin" pitchFamily="2" charset="-78"/>
            </a:endParaRPr>
          </a:p>
        </p:txBody>
      </p:sp>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2000" fill="hold"/>
                                        <p:tgtEl>
                                          <p:spTgt spid="4101"/>
                                        </p:tgtEl>
                                        <p:attrNameLst>
                                          <p:attrName>ppt_w</p:attrName>
                                        </p:attrNameLst>
                                      </p:cBhvr>
                                      <p:tavLst>
                                        <p:tav tm="0">
                                          <p:val>
                                            <p:fltVal val="0"/>
                                          </p:val>
                                        </p:tav>
                                        <p:tav tm="100000">
                                          <p:val>
                                            <p:strVal val="#ppt_w"/>
                                          </p:val>
                                        </p:tav>
                                      </p:tavLst>
                                    </p:anim>
                                    <p:anim calcmode="lin" valueType="num">
                                      <p:cBhvr>
                                        <p:cTn id="8" dur="2000" fill="hold"/>
                                        <p:tgtEl>
                                          <p:spTgt spid="41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2708275"/>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4000" b="1">
                <a:solidFill>
                  <a:schemeClr val="folHlink"/>
                </a:solidFill>
                <a:cs typeface="B Nazanin" pitchFamily="2" charset="-78"/>
              </a:rPr>
              <a:t>و برای پایان دادن به این همه شگفتی در جهان</a:t>
            </a:r>
          </a:p>
          <a:p>
            <a:pPr algn="ctr" eaLnBrk="1" hangingPunct="1"/>
            <a:r>
              <a:rPr lang="fa-IR" sz="4000" b="1">
                <a:solidFill>
                  <a:schemeClr val="folHlink"/>
                </a:solidFill>
                <a:cs typeface="B Nazanin" pitchFamily="2" charset="-78"/>
              </a:rPr>
              <a:t>جملاتی از بزرکترین نبوغ مغز بشری را</a:t>
            </a:r>
          </a:p>
          <a:p>
            <a:pPr algn="ctr" eaLnBrk="1" hangingPunct="1"/>
            <a:r>
              <a:rPr lang="fa-IR" sz="4000" b="1">
                <a:solidFill>
                  <a:schemeClr val="folHlink"/>
                </a:solidFill>
                <a:cs typeface="B Nazanin" pitchFamily="2" charset="-78"/>
              </a:rPr>
              <a:t>که در پی می آید بخوانید.</a:t>
            </a:r>
            <a:endParaRPr lang="nl-NL" sz="4000">
              <a:solidFill>
                <a:schemeClr val="folHlink"/>
              </a:solidFill>
              <a:cs typeface="B Nazanin" pitchFamily="2" charset="-78"/>
            </a:endParaRPr>
          </a:p>
        </p:txBody>
      </p:sp>
    </p:spTree>
  </p:cSld>
  <p:clrMapOvr>
    <a:masterClrMapping/>
  </p:clrMapOvr>
  <p:transition spd="slow" advClick="0" advTm="7717">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4818"/>
                                        </p:tgtEl>
                                        <p:attrNameLst>
                                          <p:attrName>style.visibility</p:attrName>
                                        </p:attrNameLst>
                                      </p:cBhvr>
                                      <p:to>
                                        <p:strVal val="visible"/>
                                      </p:to>
                                    </p:set>
                                    <p:anim calcmode="discrete" valueType="clr">
                                      <p:cBhvr override="childStyle">
                                        <p:cTn id="7" dur="80"/>
                                        <p:tgtEl>
                                          <p:spTgt spid="348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18"/>
                                        </p:tgtEl>
                                        <p:attrNameLst>
                                          <p:attrName>fillcolor</p:attrName>
                                        </p:attrNameLst>
                                      </p:cBhvr>
                                      <p:tavLst>
                                        <p:tav tm="0">
                                          <p:val>
                                            <p:clrVal>
                                              <a:schemeClr val="accent2"/>
                                            </p:clrVal>
                                          </p:val>
                                        </p:tav>
                                        <p:tav tm="50000">
                                          <p:val>
                                            <p:clrVal>
                                              <a:schemeClr val="hlink"/>
                                            </p:clrVal>
                                          </p:val>
                                        </p:tav>
                                      </p:tavLst>
                                    </p:anim>
                                    <p:set>
                                      <p:cBhvr>
                                        <p:cTn id="9" dur="80"/>
                                        <p:tgtEl>
                                          <p:spTgt spid="348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fbeelding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83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5724525" y="260350"/>
            <a:ext cx="3240088"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000" b="1" i="1">
                <a:solidFill>
                  <a:srgbClr val="FFFF00"/>
                </a:solidFill>
                <a:cs typeface="B Nazanin" pitchFamily="2" charset="-78"/>
              </a:rPr>
              <a:t>زمانی فرا می رسد که حس می کنی از حد خاص خود و عدم تکامل بشریت رها شده ای.</a:t>
            </a:r>
          </a:p>
          <a:p>
            <a:pPr algn="ctr" eaLnBrk="1" hangingPunct="1"/>
            <a:r>
              <a:rPr lang="fa-IR" sz="2000" b="1" i="1">
                <a:solidFill>
                  <a:srgbClr val="FFFF00"/>
                </a:solidFill>
                <a:cs typeface="B Nazanin" pitchFamily="2" charset="-78"/>
              </a:rPr>
              <a:t>در چنین لحظه ایست که مشاهده خواهی کرد ، در کوشه ای دور افتاده از جهان هستی و بر روی سیّاره ای بسیار کوچک قرار گرفته و نگاهت معطوف به شگفتی های جهان و زیبایی های عمیق درونی اشیاء شده و ابدیتی دست نیافتنی را درک خواهی کرد.</a:t>
            </a:r>
          </a:p>
          <a:p>
            <a:pPr algn="ctr" eaLnBrk="1" hangingPunct="1"/>
            <a:r>
              <a:rPr lang="fa-IR" sz="2000" b="1" i="1">
                <a:solidFill>
                  <a:srgbClr val="FFFF00"/>
                </a:solidFill>
                <a:cs typeface="B Nazanin" pitchFamily="2" charset="-78"/>
              </a:rPr>
              <a:t>زندگی و مرگ در هم آمیخته تحول و مقصدی در پیش رونیست.</a:t>
            </a:r>
          </a:p>
          <a:p>
            <a:pPr algn="ctr" eaLnBrk="1" hangingPunct="1"/>
            <a:r>
              <a:rPr lang="fa-IR" sz="2800" b="1" i="1">
                <a:solidFill>
                  <a:srgbClr val="FFFF00"/>
                </a:solidFill>
                <a:cs typeface="B Nazanin" pitchFamily="2" charset="-78"/>
              </a:rPr>
              <a:t>فقط بودن مطرح است</a:t>
            </a:r>
            <a:r>
              <a:rPr lang="fa-IR" b="1" i="1">
                <a:solidFill>
                  <a:srgbClr val="FFFF00"/>
                </a:solidFill>
                <a:cs typeface="Arial" panose="020B0604020202020204" pitchFamily="34" charset="0"/>
              </a:rPr>
              <a:t> </a:t>
            </a:r>
            <a:r>
              <a:rPr lang="nl-NL" b="1" i="1">
                <a:solidFill>
                  <a:srgbClr val="FFFF00"/>
                </a:solidFill>
              </a:rPr>
              <a:t> </a:t>
            </a:r>
            <a:br>
              <a:rPr lang="nl-NL" b="1" i="1">
                <a:solidFill>
                  <a:srgbClr val="FFFF00"/>
                </a:solidFill>
              </a:rPr>
            </a:br>
            <a:endParaRPr lang="nl-NL" b="1" i="1">
              <a:solidFill>
                <a:srgbClr val="FFFF00"/>
              </a:solidFill>
            </a:endParaRPr>
          </a:p>
          <a:p>
            <a:pPr algn="ctr" eaLnBrk="1" hangingPunct="1"/>
            <a:r>
              <a:rPr lang="nl-NL" b="1" i="1">
                <a:solidFill>
                  <a:srgbClr val="FFFF00"/>
                </a:solidFill>
              </a:rPr>
              <a:t>Albert Einstein </a:t>
            </a:r>
          </a:p>
        </p:txBody>
      </p:sp>
    </p:spTree>
  </p:cSld>
  <p:clrMapOvr>
    <a:masterClrMapping/>
  </p:clrMapOvr>
  <p:transition spd="slow" advClick="0" advTm="21233">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9699"/>
                                        </p:tgtEl>
                                        <p:attrNameLst>
                                          <p:attrName>style.visibility</p:attrName>
                                        </p:attrNameLst>
                                      </p:cBhvr>
                                      <p:to>
                                        <p:strVal val="visible"/>
                                      </p:to>
                                    </p:set>
                                    <p:anim calcmode="discrete" valueType="clr">
                                      <p:cBhvr override="childStyle">
                                        <p:cTn id="7" dur="80"/>
                                        <p:tgtEl>
                                          <p:spTgt spid="296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9"/>
                                        </p:tgtEl>
                                        <p:attrNameLst>
                                          <p:attrName>fillcolor</p:attrName>
                                        </p:attrNameLst>
                                      </p:cBhvr>
                                      <p:tavLst>
                                        <p:tav tm="0">
                                          <p:val>
                                            <p:clrVal>
                                              <a:schemeClr val="accent2"/>
                                            </p:clrVal>
                                          </p:val>
                                        </p:tav>
                                        <p:tav tm="50000">
                                          <p:val>
                                            <p:clrVal>
                                              <a:schemeClr val="hlink"/>
                                            </p:clrVal>
                                          </p:val>
                                        </p:tav>
                                      </p:tavLst>
                                    </p:anim>
                                    <p:set>
                                      <p:cBhvr>
                                        <p:cTn id="9" dur="80"/>
                                        <p:tgtEl>
                                          <p:spTgt spid="296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4213" y="836613"/>
            <a:ext cx="7772400" cy="1728787"/>
          </a:xfrm>
          <a:noFill/>
        </p:spPr>
        <p:txBody>
          <a:bodyPr/>
          <a:lstStyle/>
          <a:p>
            <a:pPr eaLnBrk="1" hangingPunct="1"/>
            <a:r>
              <a:rPr lang="fa-IR" sz="8000" b="1" smtClean="0">
                <a:solidFill>
                  <a:schemeClr val="folHlink"/>
                </a:solidFill>
                <a:cs typeface="B Nazanin" pitchFamily="2" charset="-78"/>
              </a:rPr>
              <a:t>پایان</a:t>
            </a:r>
            <a:endParaRPr lang="nl-NL" sz="8000" b="1" smtClean="0">
              <a:solidFill>
                <a:schemeClr val="folHlink"/>
              </a:solidFill>
              <a:cs typeface="B Nazanin" pitchFamily="2" charset="-78"/>
            </a:endParaRPr>
          </a:p>
        </p:txBody>
      </p:sp>
      <p:sp>
        <p:nvSpPr>
          <p:cNvPr id="36867" name="Rectangle 3"/>
          <p:cNvSpPr>
            <a:spLocks noGrp="1" noChangeArrowheads="1"/>
          </p:cNvSpPr>
          <p:nvPr>
            <p:ph type="subTitle" idx="1"/>
          </p:nvPr>
        </p:nvSpPr>
        <p:spPr>
          <a:xfrm>
            <a:off x="900113" y="2852738"/>
            <a:ext cx="6904037" cy="1944687"/>
          </a:xfrm>
        </p:spPr>
        <p:txBody>
          <a:bodyPr/>
          <a:lstStyle/>
          <a:p>
            <a:pPr eaLnBrk="1" hangingPunct="1">
              <a:lnSpc>
                <a:spcPct val="80000"/>
              </a:lnSpc>
            </a:pPr>
            <a:r>
              <a:rPr lang="fa-IR" sz="3600" b="1" smtClean="0">
                <a:solidFill>
                  <a:schemeClr val="folHlink"/>
                </a:solidFill>
                <a:cs typeface="B Nazanin" pitchFamily="2" charset="-78"/>
              </a:rPr>
              <a:t>بگذار دوستان و آشنایانت این شگفتی ها را ببینند و در این احساس با تو شریک شوند.</a:t>
            </a:r>
            <a:endParaRPr lang="fa-IR" sz="2800" smtClean="0">
              <a:solidFill>
                <a:schemeClr val="folHlink"/>
              </a:solidFill>
              <a:cs typeface="B Nazanin" pitchFamily="2" charset="-78"/>
            </a:endParaRPr>
          </a:p>
          <a:p>
            <a:pPr eaLnBrk="1" hangingPunct="1">
              <a:lnSpc>
                <a:spcPct val="80000"/>
              </a:lnSpc>
            </a:pPr>
            <a:endParaRPr lang="fa-IR" sz="1800" smtClean="0">
              <a:solidFill>
                <a:schemeClr val="folHlink"/>
              </a:solidFill>
              <a:cs typeface="B Nazanin" pitchFamily="2" charset="-78"/>
            </a:endParaRPr>
          </a:p>
          <a:p>
            <a:pPr eaLnBrk="1" hangingPunct="1">
              <a:lnSpc>
                <a:spcPct val="80000"/>
              </a:lnSpc>
            </a:pPr>
            <a:endParaRPr lang="nl-NL" sz="1000" smtClean="0">
              <a:solidFill>
                <a:schemeClr val="folHlink"/>
              </a:solidFill>
              <a:cs typeface="B Nazanin" pitchFamily="2" charset="-78"/>
            </a:endParaRPr>
          </a:p>
          <a:p>
            <a:pPr eaLnBrk="1" hangingPunct="1">
              <a:lnSpc>
                <a:spcPct val="80000"/>
              </a:lnSpc>
            </a:pPr>
            <a:r>
              <a:rPr lang="nl-BE" sz="800" b="1" smtClean="0">
                <a:solidFill>
                  <a:schemeClr val="folHlink"/>
                </a:solidFill>
                <a:latin typeface="Vivaldi" pitchFamily="66" charset="0"/>
              </a:rPr>
              <a:t> </a:t>
            </a:r>
            <a:endParaRPr lang="nl-NL" sz="800" b="1" smtClean="0">
              <a:solidFill>
                <a:schemeClr val="folHlink"/>
              </a:solidFill>
              <a:latin typeface="Vivaldi" pitchFamily="66" charset="0"/>
            </a:endParaRPr>
          </a:p>
        </p:txBody>
      </p:sp>
      <p:sp>
        <p:nvSpPr>
          <p:cNvPr id="33797" name="Text Box 5"/>
          <p:cNvSpPr txBox="1">
            <a:spLocks noChangeArrowheads="1"/>
          </p:cNvSpPr>
          <p:nvPr/>
        </p:nvSpPr>
        <p:spPr bwMode="auto">
          <a:xfrm>
            <a:off x="3616325" y="5437188"/>
            <a:ext cx="528796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fa-IR">
                <a:solidFill>
                  <a:schemeClr val="folHlink"/>
                </a:solidFill>
                <a:cs typeface="Arial" panose="020B0604020202020204" pitchFamily="34" charset="0"/>
              </a:rPr>
              <a:t>ترجمه از علی افضل صمدی</a:t>
            </a:r>
            <a:r>
              <a:rPr lang="fr-FR">
                <a:solidFill>
                  <a:schemeClr val="folHlink"/>
                </a:solidFill>
                <a:cs typeface="Arial" panose="020B0604020202020204" pitchFamily="34" charset="0"/>
              </a:rPr>
              <a:t>  </a:t>
            </a:r>
            <a:r>
              <a:rPr lang="fr-FR">
                <a:solidFill>
                  <a:schemeClr val="folHlink"/>
                </a:solidFill>
                <a:cs typeface="Arial" panose="020B0604020202020204" pitchFamily="34" charset="0"/>
                <a:hlinkClick r:id="rId4"/>
              </a:rPr>
              <a:t>http://ali.afzal.samadi.free.fr/</a:t>
            </a:r>
            <a:endParaRPr lang="fr-FR">
              <a:solidFill>
                <a:schemeClr val="folHlink"/>
              </a:solidFill>
              <a:cs typeface="Arial" panose="020B0604020202020204" pitchFamily="34" charset="0"/>
            </a:endParaRPr>
          </a:p>
          <a:p>
            <a:endParaRPr lang="es-ES"/>
          </a:p>
        </p:txBody>
      </p:sp>
    </p:spTree>
    <p:custDataLst>
      <p:tags r:id="rId1"/>
    </p:custDataLst>
  </p:cSld>
  <p:clrMapOvr>
    <a:masterClrMapping/>
  </p:clrMapOvr>
  <p:transition spd="slow" advTm="19719">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2000" fill="hold"/>
                                        <p:tgtEl>
                                          <p:spTgt spid="36866"/>
                                        </p:tgtEl>
                                        <p:attrNameLst>
                                          <p:attrName>ppt_w</p:attrName>
                                        </p:attrNameLst>
                                      </p:cBhvr>
                                      <p:tavLst>
                                        <p:tav tm="0">
                                          <p:val>
                                            <p:fltVal val="0"/>
                                          </p:val>
                                        </p:tav>
                                        <p:tav tm="100000">
                                          <p:val>
                                            <p:strVal val="#ppt_w"/>
                                          </p:val>
                                        </p:tav>
                                      </p:tavLst>
                                    </p:anim>
                                    <p:anim calcmode="lin" valueType="num">
                                      <p:cBhvr>
                                        <p:cTn id="8" dur="2000" fill="hold"/>
                                        <p:tgtEl>
                                          <p:spTgt spid="36866"/>
                                        </p:tgtEl>
                                        <p:attrNameLst>
                                          <p:attrName>ppt_h</p:attrName>
                                        </p:attrNameLst>
                                      </p:cBhvr>
                                      <p:tavLst>
                                        <p:tav tm="0">
                                          <p:val>
                                            <p:fltVal val="0"/>
                                          </p:val>
                                        </p:tav>
                                        <p:tav tm="100000">
                                          <p:val>
                                            <p:strVal val="#ppt_h"/>
                                          </p:val>
                                        </p:tav>
                                      </p:tavLst>
                                    </p:anim>
                                    <p:animEffect transition="in" filter="fade">
                                      <p:cBhvr>
                                        <p:cTn id="9" dur="2000"/>
                                        <p:tgtEl>
                                          <p:spTgt spid="36866"/>
                                        </p:tgtEl>
                                      </p:cBhvr>
                                    </p:animEffect>
                                  </p:childTnLst>
                                </p:cTn>
                              </p:par>
                            </p:childTnLst>
                          </p:cTn>
                        </p:par>
                        <p:par>
                          <p:cTn id="10" fill="hold" nodeType="afterGroup">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p:cTn id="13" dur="20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6867">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3686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6867">
                                            <p:txEl>
                                              <p:pRg st="3" end="3"/>
                                            </p:txEl>
                                          </p:spTgt>
                                        </p:tgtEl>
                                        <p:attrNameLst>
                                          <p:attrName>style.visibility</p:attrName>
                                        </p:attrNameLst>
                                      </p:cBhvr>
                                      <p:to>
                                        <p:strVal val="visible"/>
                                      </p:to>
                                    </p:set>
                                    <p:anim calcmode="lin" valueType="num">
                                      <p:cBhvr>
                                        <p:cTn id="20" dur="20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21" dur="2000" fill="hold"/>
                                        <p:tgtEl>
                                          <p:spTgt spid="36867">
                                            <p:txEl>
                                              <p:pRg st="3" end="3"/>
                                            </p:txEl>
                                          </p:spTgt>
                                        </p:tgtEl>
                                        <p:attrNameLst>
                                          <p:attrName>ppt_h</p:attrName>
                                        </p:attrNameLst>
                                      </p:cBhvr>
                                      <p:tavLst>
                                        <p:tav tm="0">
                                          <p:val>
                                            <p:fltVal val="0"/>
                                          </p:val>
                                        </p:tav>
                                        <p:tav tm="100000">
                                          <p:val>
                                            <p:strVal val="#ppt_h"/>
                                          </p:val>
                                        </p:tav>
                                      </p:tavLst>
                                    </p:anim>
                                    <p:animEffect transition="in" filter="fade">
                                      <p:cBhvr>
                                        <p:cTn id="22" dur="20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Afbeeld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700213"/>
            <a:ext cx="7058025"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5"/>
          <p:cNvSpPr>
            <a:spLocks noChangeArrowheads="1"/>
          </p:cNvSpPr>
          <p:nvPr/>
        </p:nvSpPr>
        <p:spPr bwMode="auto">
          <a:xfrm>
            <a:off x="0" y="188913"/>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fa-IR" sz="3200">
                <a:solidFill>
                  <a:schemeClr val="bg1"/>
                </a:solidFill>
                <a:cs typeface="B Nazanin" pitchFamily="2" charset="-78"/>
              </a:rPr>
              <a:t>به عنوان مثال عادی ترین جلوۀ زندگی را در</a:t>
            </a:r>
          </a:p>
          <a:p>
            <a:pPr algn="ctr" eaLnBrk="1" hangingPunct="1">
              <a:spcBef>
                <a:spcPct val="20000"/>
              </a:spcBef>
            </a:pPr>
            <a:r>
              <a:rPr lang="fa-IR" sz="3200">
                <a:solidFill>
                  <a:schemeClr val="bg1"/>
                </a:solidFill>
                <a:cs typeface="B Nazanin" pitchFamily="2" charset="-78"/>
              </a:rPr>
              <a:t>طلوع روزانه خورشید بیابید.</a:t>
            </a:r>
            <a:r>
              <a:rPr lang="nl-NL" sz="3200">
                <a:solidFill>
                  <a:schemeClr val="bg1"/>
                </a:solidFill>
              </a:rPr>
              <a:t> </a:t>
            </a:r>
          </a:p>
        </p:txBody>
      </p:sp>
    </p:spTree>
  </p:cSld>
  <p:clrMapOvr>
    <a:masterClrMapping/>
  </p:clrMapOvr>
  <p:transition spd="slow" advClick="0" advTm="6797">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Afbeeldin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0"/>
            <a:ext cx="6048375"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0" y="692150"/>
            <a:ext cx="313213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b="1">
                <a:solidFill>
                  <a:schemeClr val="bg1"/>
                </a:solidFill>
                <a:cs typeface="B Nazanin" pitchFamily="2" charset="-78"/>
              </a:rPr>
              <a:t>خورشید ستاره ایست یک میلیون بار</a:t>
            </a:r>
          </a:p>
          <a:p>
            <a:pPr algn="ctr" eaLnBrk="1" hangingPunct="1"/>
            <a:r>
              <a:rPr lang="fa-IR" b="1">
                <a:solidFill>
                  <a:schemeClr val="bg1"/>
                </a:solidFill>
                <a:cs typeface="B Nazanin" pitchFamily="2" charset="-78"/>
              </a:rPr>
              <a:t>بزرگتر از سیّارۀ زمین. </a:t>
            </a:r>
          </a:p>
          <a:p>
            <a:pPr algn="ctr" eaLnBrk="1" hangingPunct="1"/>
            <a:r>
              <a:rPr lang="fa-IR" b="1">
                <a:solidFill>
                  <a:schemeClr val="bg1"/>
                </a:solidFill>
                <a:cs typeface="B Nazanin" pitchFamily="2" charset="-78"/>
              </a:rPr>
              <a:t> </a:t>
            </a:r>
          </a:p>
          <a:p>
            <a:pPr algn="ctr" eaLnBrk="1" hangingPunct="1"/>
            <a:r>
              <a:rPr lang="fa-IR" b="1">
                <a:solidFill>
                  <a:schemeClr val="bg1"/>
                </a:solidFill>
                <a:cs typeface="B Nazanin" pitchFamily="2" charset="-78"/>
              </a:rPr>
              <a:t>خورشید در هر ثانیه 600 میلیون تن </a:t>
            </a:r>
          </a:p>
          <a:p>
            <a:pPr algn="ctr" eaLnBrk="1" hangingPunct="1"/>
            <a:r>
              <a:rPr lang="fa-IR" b="1">
                <a:solidFill>
                  <a:schemeClr val="bg1"/>
                </a:solidFill>
                <a:cs typeface="B Nazanin" pitchFamily="2" charset="-78"/>
              </a:rPr>
              <a:t>هیدروژن را از طریق گداخت هسته ای می سوزاند.</a:t>
            </a:r>
          </a:p>
          <a:p>
            <a:pPr algn="ctr" eaLnBrk="1" hangingPunct="1"/>
            <a:endParaRPr lang="fa-IR" b="1">
              <a:solidFill>
                <a:schemeClr val="bg1"/>
              </a:solidFill>
              <a:cs typeface="B Nazanin" pitchFamily="2" charset="-78"/>
            </a:endParaRPr>
          </a:p>
          <a:p>
            <a:pPr algn="ctr" eaLnBrk="1" hangingPunct="1"/>
            <a:r>
              <a:rPr lang="fa-IR" b="1">
                <a:solidFill>
                  <a:schemeClr val="bg1"/>
                </a:solidFill>
                <a:cs typeface="B Nazanin" pitchFamily="2" charset="-78"/>
              </a:rPr>
              <a:t>پنج میلیارد سال است که این گداخت هسته ای در درون خورشید انجام می گیرد و عنصر هلیم از اتصال 4 اتم هیدروژن حاصل می گردد.</a:t>
            </a:r>
          </a:p>
          <a:p>
            <a:pPr algn="ctr" eaLnBrk="1" hangingPunct="1"/>
            <a:endParaRPr lang="fa-IR" b="1">
              <a:solidFill>
                <a:schemeClr val="bg1"/>
              </a:solidFill>
              <a:cs typeface="B Nazanin" pitchFamily="2" charset="-78"/>
            </a:endParaRPr>
          </a:p>
          <a:p>
            <a:pPr algn="ctr" eaLnBrk="1" hangingPunct="1"/>
            <a:r>
              <a:rPr lang="fa-IR" b="1">
                <a:solidFill>
                  <a:schemeClr val="bg1"/>
                </a:solidFill>
                <a:cs typeface="B Nazanin" pitchFamily="2" charset="-78"/>
              </a:rPr>
              <a:t>پنج میلیارد سال دیگر این گداخت اتمی ادامه خواهد یافت.</a:t>
            </a:r>
            <a:r>
              <a:rPr lang="fa-IR" b="1">
                <a:solidFill>
                  <a:schemeClr val="bg1"/>
                </a:solidFill>
                <a:cs typeface="Arial" panose="020B0604020202020204" pitchFamily="34" charset="0"/>
              </a:rPr>
              <a:t>     </a:t>
            </a:r>
            <a:endParaRPr lang="nl-NL" b="1">
              <a:solidFill>
                <a:schemeClr val="bg1"/>
              </a:solidFill>
              <a:cs typeface="Arial" panose="020B0604020202020204" pitchFamily="34" charset="0"/>
            </a:endParaRPr>
          </a:p>
        </p:txBody>
      </p:sp>
    </p:spTree>
  </p:cSld>
  <p:clrMapOvr>
    <a:masterClrMapping/>
  </p:clrMapOvr>
  <p:transition spd="slow" advClick="0" advTm="16734">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51_The-Cats-Eye-Neb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323850" y="692150"/>
            <a:ext cx="2303463"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b="1">
                <a:solidFill>
                  <a:schemeClr val="bg1"/>
                </a:solidFill>
                <a:cs typeface="B Nazanin" pitchFamily="2" charset="-78"/>
              </a:rPr>
              <a:t>زمانی که منابع سوختی ستاره ای تمام می شود مرگ و یا فروپاشی اش آغاز می گردد.</a:t>
            </a:r>
          </a:p>
          <a:p>
            <a:pPr algn="ctr" eaLnBrk="1" hangingPunct="1"/>
            <a:endParaRPr lang="fr-FR" b="1">
              <a:solidFill>
                <a:schemeClr val="bg1"/>
              </a:solidFill>
              <a:cs typeface="B Nazanin" pitchFamily="2" charset="-78"/>
            </a:endParaRPr>
          </a:p>
          <a:p>
            <a:pPr algn="ctr" eaLnBrk="1" hangingPunct="1"/>
            <a:r>
              <a:rPr lang="fa-IR" b="1">
                <a:solidFill>
                  <a:schemeClr val="bg1"/>
                </a:solidFill>
                <a:cs typeface="B Nazanin" pitchFamily="2" charset="-78"/>
              </a:rPr>
              <a:t>این تصویر مرگ و یا فروپاشی ستاره ای را  که در فاصله سه هزار سال نوری از ما است نمایش می دهد.</a:t>
            </a:r>
          </a:p>
          <a:p>
            <a:pPr algn="ctr" eaLnBrk="1" hangingPunct="1"/>
            <a:endParaRPr lang="fa-IR" b="1">
              <a:solidFill>
                <a:schemeClr val="bg1"/>
              </a:solidFill>
              <a:cs typeface="B Nazanin" pitchFamily="2" charset="-78"/>
            </a:endParaRPr>
          </a:p>
          <a:p>
            <a:pPr algn="ctr" eaLnBrk="1" hangingPunct="1"/>
            <a:r>
              <a:rPr lang="fa-IR" b="1">
                <a:solidFill>
                  <a:schemeClr val="bg1"/>
                </a:solidFill>
                <a:cs typeface="B Nazanin" pitchFamily="2" charset="-78"/>
              </a:rPr>
              <a:t>یک سال نوری معادل ده هزار میلیارد کیلومتر است.</a:t>
            </a:r>
          </a:p>
          <a:p>
            <a:pPr algn="ctr" eaLnBrk="1" hangingPunct="1"/>
            <a:r>
              <a:rPr lang="fr-FR" b="1">
                <a:solidFill>
                  <a:schemeClr val="bg1"/>
                </a:solidFill>
                <a:cs typeface="B Nazanin" pitchFamily="2" charset="-78"/>
              </a:rPr>
              <a:t>10.000.000.000.000</a:t>
            </a:r>
            <a:r>
              <a:rPr lang="fr-FR" b="1">
                <a:solidFill>
                  <a:schemeClr val="bg1"/>
                </a:solidFill>
                <a:cs typeface="Arial" panose="020B0604020202020204" pitchFamily="34" charset="0"/>
              </a:rPr>
              <a:t> Km</a:t>
            </a:r>
            <a:endParaRPr lang="nl-NL" b="1">
              <a:solidFill>
                <a:schemeClr val="bg1"/>
              </a:solidFill>
              <a:cs typeface="Arial" panose="020B0604020202020204" pitchFamily="34" charset="0"/>
            </a:endParaRPr>
          </a:p>
        </p:txBody>
      </p:sp>
    </p:spTree>
  </p:cSld>
  <p:clrMapOvr>
    <a:masterClrMapping/>
  </p:clrMapOvr>
  <p:transition spd="slow" advClick="0" advTm="12516">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18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p:cNvSpPr txBox="1">
            <a:spLocks noChangeArrowheads="1"/>
          </p:cNvSpPr>
          <p:nvPr/>
        </p:nvSpPr>
        <p:spPr bwMode="auto">
          <a:xfrm>
            <a:off x="323850" y="765175"/>
            <a:ext cx="21082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b="1">
                <a:solidFill>
                  <a:schemeClr val="bg1"/>
                </a:solidFill>
                <a:cs typeface="B Nazanin" pitchFamily="2" charset="-78"/>
              </a:rPr>
              <a:t>این توده سحاب ستاره ای میلیونها بار بزرگتر از منظومه شمسی است.</a:t>
            </a:r>
          </a:p>
          <a:p>
            <a:pPr algn="ctr" eaLnBrk="1" hangingPunct="1"/>
            <a:endParaRPr lang="fa-IR" b="1">
              <a:solidFill>
                <a:schemeClr val="bg1"/>
              </a:solidFill>
              <a:cs typeface="B Nazanin" pitchFamily="2" charset="-78"/>
            </a:endParaRPr>
          </a:p>
          <a:p>
            <a:pPr algn="ctr" eaLnBrk="1" hangingPunct="1"/>
            <a:r>
              <a:rPr lang="fa-IR" b="1">
                <a:solidFill>
                  <a:schemeClr val="bg1"/>
                </a:solidFill>
                <a:cs typeface="B Nazanin" pitchFamily="2" charset="-78"/>
              </a:rPr>
              <a:t>در درون این توده سحابها ستارگانی چون خورشید زاده می شوند.</a:t>
            </a:r>
          </a:p>
          <a:p>
            <a:pPr algn="ctr" eaLnBrk="1" hangingPunct="1"/>
            <a:endParaRPr lang="fa-IR" b="1">
              <a:solidFill>
                <a:schemeClr val="bg1"/>
              </a:solidFill>
              <a:cs typeface="B Nazanin" pitchFamily="2" charset="-78"/>
            </a:endParaRPr>
          </a:p>
          <a:p>
            <a:pPr algn="ctr" eaLnBrk="1" hangingPunct="1"/>
            <a:r>
              <a:rPr lang="fa-IR" b="1">
                <a:solidFill>
                  <a:schemeClr val="bg1"/>
                </a:solidFill>
                <a:cs typeface="B Nazanin" pitchFamily="2" charset="-78"/>
              </a:rPr>
              <a:t>در واقع توده سحابهای کیهانی در زمان فروپاشی ستاره ای،</a:t>
            </a:r>
            <a:endParaRPr lang="fr-FR" b="1">
              <a:solidFill>
                <a:schemeClr val="bg1"/>
              </a:solidFill>
              <a:cs typeface="B Nazanin" pitchFamily="2" charset="-78"/>
            </a:endParaRPr>
          </a:p>
          <a:p>
            <a:pPr algn="ctr" eaLnBrk="1" hangingPunct="1"/>
            <a:r>
              <a:rPr lang="fa-IR" b="1">
                <a:solidFill>
                  <a:schemeClr val="bg1"/>
                </a:solidFill>
                <a:cs typeface="B Nazanin" pitchFamily="2" charset="-78"/>
              </a:rPr>
              <a:t> زایشگاه ستارگان دیگر می گردند</a:t>
            </a:r>
            <a:endParaRPr lang="nl-NL" b="1">
              <a:solidFill>
                <a:schemeClr val="bg1"/>
              </a:solidFill>
              <a:cs typeface="B Nazanin" pitchFamily="2" charset="-78"/>
            </a:endParaRPr>
          </a:p>
        </p:txBody>
      </p:sp>
    </p:spTree>
  </p:cSld>
  <p:clrMapOvr>
    <a:masterClrMapping/>
  </p:clrMapOvr>
  <p:transition spd="slow" advClick="0" advTm="13438">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Afbeelding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60013"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323850" y="836613"/>
            <a:ext cx="20875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400" b="1">
                <a:solidFill>
                  <a:schemeClr val="bg1"/>
                </a:solidFill>
                <a:cs typeface="B Nazanin" pitchFamily="2" charset="-78"/>
              </a:rPr>
              <a:t>توده سحاب اوریون</a:t>
            </a:r>
          </a:p>
          <a:p>
            <a:pPr algn="ctr" eaLnBrk="1" hangingPunct="1"/>
            <a:r>
              <a:rPr lang="fr-FR" sz="2400" b="1">
                <a:solidFill>
                  <a:schemeClr val="bg1"/>
                </a:solidFill>
                <a:cs typeface="B Nazanin" pitchFamily="2" charset="-78"/>
              </a:rPr>
              <a:t>Orion</a:t>
            </a:r>
          </a:p>
          <a:p>
            <a:pPr algn="ctr" eaLnBrk="1" hangingPunct="1"/>
            <a:r>
              <a:rPr lang="fa-IR" sz="2400" b="1">
                <a:solidFill>
                  <a:schemeClr val="bg1"/>
                </a:solidFill>
                <a:cs typeface="B Nazanin" pitchFamily="2" charset="-78"/>
              </a:rPr>
              <a:t>1500 سال نوری از ما فاصله دارد</a:t>
            </a:r>
            <a:endParaRPr lang="nl-NL" sz="2400" b="1">
              <a:solidFill>
                <a:schemeClr val="bg1"/>
              </a:solidFill>
              <a:cs typeface="B Nazanin" pitchFamily="2" charset="-78"/>
            </a:endParaRPr>
          </a:p>
        </p:txBody>
      </p:sp>
    </p:spTree>
  </p:cSld>
  <p:clrMapOvr>
    <a:masterClrMapping/>
  </p:clrMapOvr>
  <p:transition spd="slow" advClick="0" advTm="4375">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fbeelding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323850" y="4797425"/>
            <a:ext cx="331311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a-IR" sz="2000" b="1">
                <a:solidFill>
                  <a:schemeClr val="bg1"/>
                </a:solidFill>
                <a:cs typeface="B Nazanin" pitchFamily="2" charset="-78"/>
              </a:rPr>
              <a:t>این  کهکشان ستاره ای بسیار شبیه به</a:t>
            </a:r>
          </a:p>
          <a:p>
            <a:pPr algn="ctr" eaLnBrk="1" hangingPunct="1"/>
            <a:r>
              <a:rPr lang="fa-IR" sz="2000" b="1">
                <a:solidFill>
                  <a:schemeClr val="bg1"/>
                </a:solidFill>
                <a:cs typeface="B Nazanin" pitchFamily="2" charset="-78"/>
              </a:rPr>
              <a:t>کهکشان ما یعنی راه شیری است و بیش از سیصد هزار میلیارد  ستاره دارد.</a:t>
            </a:r>
            <a:r>
              <a:rPr lang="nl-NL" b="1">
                <a:solidFill>
                  <a:schemeClr val="bg1"/>
                </a:solidFill>
              </a:rPr>
              <a:t> </a:t>
            </a:r>
          </a:p>
        </p:txBody>
      </p:sp>
    </p:spTree>
  </p:cSld>
  <p:clrMapOvr>
    <a:masterClrMapping/>
  </p:clrMapOvr>
  <p:transition spd="slow" advClick="0" advTm="6766">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4.1"/>
</p:tagLst>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EmerveillezVous2</Template>
  <TotalTime>0</TotalTime>
  <Words>782</Words>
  <Application>Microsoft Office PowerPoint</Application>
  <PresentationFormat>On-screen Show (4:3)</PresentationFormat>
  <Paragraphs>90</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Monotype Corsiva</vt:lpstr>
      <vt:lpstr>Vivaldi</vt:lpstr>
      <vt:lpstr>B Nazanin</vt:lpstr>
      <vt:lpstr>Standaardontwerp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خلاصه شگفته شوید!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پایان</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 arzi</dc:creator>
  <cp:lastModifiedBy>omid arzi</cp:lastModifiedBy>
  <cp:revision>1</cp:revision>
  <dcterms:created xsi:type="dcterms:W3CDTF">2022-04-06T08:27:27Z</dcterms:created>
  <dcterms:modified xsi:type="dcterms:W3CDTF">2022-04-06T08:28:06Z</dcterms:modified>
</cp:coreProperties>
</file>