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673" autoAdjust="0"/>
  </p:normalViewPr>
  <p:slideViewPr>
    <p:cSldViewPr>
      <p:cViewPr>
        <p:scale>
          <a:sx n="106" d="100"/>
          <a:sy n="106" d="100"/>
        </p:scale>
        <p:origin x="-318" y="1464"/>
      </p:cViewPr>
      <p:guideLst>
        <p:guide orient="horz" pos="2160"/>
        <p:guide pos="2880"/>
      </p:guideLst>
    </p:cSldViewPr>
  </p:slideViewPr>
  <p:outlineViewPr>
    <p:cViewPr>
      <p:scale>
        <a:sx n="33" d="100"/>
        <a:sy n="33" d="100"/>
      </p:scale>
      <p:origin x="0" y="340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10F8DF45-F1AE-4F41-ABF0-AB9E6F07A06F}"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0F8DF45-F1AE-4F41-ABF0-AB9E6F07A06F}"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0F8DF45-F1AE-4F41-ABF0-AB9E6F07A06F}"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97435C-F7CE-4522-A32B-97C2B5E3967F}" type="datetimeFigureOut">
              <a:rPr lang="fa-IR" smtClean="0"/>
              <a:pPr/>
              <a:t>02/13/1435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10F8DF45-F1AE-4F41-ABF0-AB9E6F07A06F}"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F97435C-F7CE-4522-A32B-97C2B5E3967F}" type="datetimeFigureOut">
              <a:rPr lang="fa-IR" smtClean="0"/>
              <a:pPr/>
              <a:t>02/13/1435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F8DF45-F1AE-4F41-ABF0-AB9E6F07A06F}"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4605136" cy="648072"/>
          </a:xfrm>
        </p:spPr>
        <p:txBody>
          <a:bodyPr>
            <a:normAutofit/>
          </a:bodyPr>
          <a:lstStyle/>
          <a:p>
            <a:r>
              <a:rPr lang="fa-IR" sz="2800" dirty="0" smtClean="0">
                <a:solidFill>
                  <a:srgbClr val="C00000"/>
                </a:solidFill>
              </a:rPr>
              <a:t>آداب زندگی</a:t>
            </a:r>
            <a:endParaRPr lang="fa-IR" sz="2800" dirty="0">
              <a:solidFill>
                <a:srgbClr val="C00000"/>
              </a:solidFill>
            </a:endParaRPr>
          </a:p>
        </p:txBody>
      </p:sp>
      <p:sp>
        <p:nvSpPr>
          <p:cNvPr id="3" name="Subtitle 2"/>
          <p:cNvSpPr>
            <a:spLocks noGrp="1"/>
          </p:cNvSpPr>
          <p:nvPr>
            <p:ph type="subTitle" idx="1"/>
          </p:nvPr>
        </p:nvSpPr>
        <p:spPr>
          <a:xfrm>
            <a:off x="539552" y="692696"/>
            <a:ext cx="7854696" cy="6165304"/>
          </a:xfrm>
        </p:spPr>
        <p:txBody>
          <a:bodyPr>
            <a:normAutofit/>
          </a:bodyPr>
          <a:lstStyle/>
          <a:p>
            <a:r>
              <a:rPr lang="fa-IR" sz="1200" dirty="0" smtClean="0"/>
              <a:t>باهرکس روبه رو میشد ازبزرگ و کوچک در سلام کردن برآنها پیشی می گرفت . </a:t>
            </a:r>
          </a:p>
          <a:p>
            <a:r>
              <a:rPr lang="fa-IR" sz="1200" dirty="0" smtClean="0"/>
              <a:t>همیشه لبخند برلب داشت اما بلند نمیخندید . در کنار مردم می نشست و برای خود جای مخصوصی نداشت . خوشرو وخوش اخلاق بود و می فرمود : خداوند کسی را که با ترش رویی با دیگران دیدار کند دشمن می دارد . هرکه با او سخن می گفت به سخنانش گوش می داد تا سخنش پایان یابد .در نزد ایشان همه به نوبت سخن می گفتند.</a:t>
            </a:r>
          </a:p>
          <a:p>
            <a:r>
              <a:rPr lang="fa-IR" sz="1200" dirty="0" smtClean="0"/>
              <a:t>هرگاه مهمانی برای وی می آمد به احترام او ازجابرمی خاست و چند قدمی به استقبالش می رفت .   </a:t>
            </a:r>
          </a:p>
          <a:p>
            <a:r>
              <a:rPr lang="fa-IR" sz="1200" dirty="0" smtClean="0"/>
              <a:t>آنچه در شروع درس خواندید بخشی از ادابی بود که پیامبر در ارتباط خود با دیگران رعایت می کرد. </a:t>
            </a:r>
          </a:p>
          <a:p>
            <a:r>
              <a:rPr lang="fa-IR" sz="1200" dirty="0" smtClean="0"/>
              <a:t>چه خوب است که ما نیز سعی کنیم به پیروی از پیامبرمان در گفتار و رفتار خود با دیگران به خوبی عمل کنیم .</a:t>
            </a:r>
          </a:p>
          <a:p>
            <a:r>
              <a:rPr lang="fa-IR" sz="1200" dirty="0" smtClean="0"/>
              <a:t>به رفتارهایی که ما هنگام روبه رو شدن با دیگران و برای رعایت ادب در برابر آنان انجام می دهیم آداب معاشرت می گویند . رعایت این اداب نشان دهنده احترامی است که ما به فرد مقابل خود می گذاریم .</a:t>
            </a:r>
          </a:p>
          <a:p>
            <a:r>
              <a:rPr lang="fa-IR" sz="1200" dirty="0" smtClean="0"/>
              <a:t>خدا در قرآن به ما چنین سفارش می کند : </a:t>
            </a:r>
          </a:p>
          <a:p>
            <a:r>
              <a:rPr lang="fa-IR" sz="1400" dirty="0"/>
              <a:t> </a:t>
            </a:r>
            <a:r>
              <a:rPr lang="fa-IR" sz="1400" dirty="0" smtClean="0"/>
              <a:t>                                                   وقولوا للناس حسنا </a:t>
            </a:r>
          </a:p>
          <a:p>
            <a:r>
              <a:rPr lang="fa-IR" sz="1400" dirty="0"/>
              <a:t> </a:t>
            </a:r>
            <a:r>
              <a:rPr lang="fa-IR" sz="1400" dirty="0" smtClean="0"/>
              <a:t>                                             با مردم به نیکی سخن بگویید .</a:t>
            </a:r>
          </a:p>
          <a:p>
            <a:r>
              <a:rPr lang="fa-IR" sz="1400" dirty="0"/>
              <a:t> </a:t>
            </a:r>
            <a:r>
              <a:rPr lang="fa-IR" sz="1400" dirty="0" smtClean="0"/>
              <a:t>                                                                                 سوره بقره آیه ی 8</a:t>
            </a:r>
            <a:r>
              <a:rPr lang="fa-IR" sz="1200" dirty="0" smtClean="0"/>
              <a:t>3</a:t>
            </a:r>
          </a:p>
          <a:p>
            <a:endParaRPr lang="fa-IR" sz="12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4036666"/>
            <a:ext cx="3456384" cy="2821334"/>
          </a:xfrm>
          <a:prstGeom prst="rect">
            <a:avLst/>
          </a:prstGeom>
        </p:spPr>
      </p:pic>
    </p:spTree>
    <p:extLst>
      <p:ext uri="{BB962C8B-B14F-4D97-AF65-F5344CB8AC3E}">
        <p14:creationId xmlns:p14="http://schemas.microsoft.com/office/powerpoint/2010/main" val="188512752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xit" presetSubtype="0" fill="hold" nodeType="clickEffect">
                                  <p:stCondLst>
                                    <p:cond delay="0"/>
                                  </p:stCondLst>
                                  <p:childTnLst>
                                    <p:anim calcmode="lin" valueType="num">
                                      <p:cBhvr>
                                        <p:cTn id="56" dur="1000"/>
                                        <p:tgtEl>
                                          <p:spTgt spid="5"/>
                                        </p:tgtEl>
                                        <p:attrNameLst>
                                          <p:attrName>ppt_w</p:attrName>
                                        </p:attrNameLst>
                                      </p:cBhvr>
                                      <p:tavLst>
                                        <p:tav tm="0">
                                          <p:val>
                                            <p:strVal val="ppt_w"/>
                                          </p:val>
                                        </p:tav>
                                        <p:tav tm="100000">
                                          <p:val>
                                            <p:fltVal val="0"/>
                                          </p:val>
                                        </p:tav>
                                      </p:tavLst>
                                    </p:anim>
                                    <p:anim calcmode="lin" valueType="num">
                                      <p:cBhvr>
                                        <p:cTn id="57" dur="1000"/>
                                        <p:tgtEl>
                                          <p:spTgt spid="5"/>
                                        </p:tgtEl>
                                        <p:attrNameLst>
                                          <p:attrName>ppt_h</p:attrName>
                                        </p:attrNameLst>
                                      </p:cBhvr>
                                      <p:tavLst>
                                        <p:tav tm="0">
                                          <p:val>
                                            <p:strVal val="ppt_h"/>
                                          </p:val>
                                        </p:tav>
                                        <p:tav tm="100000">
                                          <p:val>
                                            <p:fltVal val="0"/>
                                          </p:val>
                                        </p:tav>
                                      </p:tavLst>
                                    </p:anim>
                                    <p:anim calcmode="lin" valueType="num">
                                      <p:cBhvr>
                                        <p:cTn id="58" dur="1000"/>
                                        <p:tgtEl>
                                          <p:spTgt spid="5"/>
                                        </p:tgtEl>
                                        <p:attrNameLst>
                                          <p:attrName>style.rotation</p:attrName>
                                        </p:attrNameLst>
                                      </p:cBhvr>
                                      <p:tavLst>
                                        <p:tav tm="0">
                                          <p:val>
                                            <p:fltVal val="0"/>
                                          </p:val>
                                        </p:tav>
                                        <p:tav tm="100000">
                                          <p:val>
                                            <p:fltVal val="90"/>
                                          </p:val>
                                        </p:tav>
                                      </p:tavLst>
                                    </p:anim>
                                    <p:animEffect transition="out" filter="fade">
                                      <p:cBhvr>
                                        <p:cTn id="59" dur="1000"/>
                                        <p:tgtEl>
                                          <p:spTgt spid="5"/>
                                        </p:tgtEl>
                                      </p:cBhvr>
                                    </p:animEffect>
                                    <p:set>
                                      <p:cBhvr>
                                        <p:cTn id="60"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60648"/>
            <a:ext cx="7851648" cy="6597352"/>
          </a:xfrm>
        </p:spPr>
        <p:txBody>
          <a:bodyPr>
            <a:normAutofit/>
          </a:bodyPr>
          <a:lstStyle/>
          <a:p>
            <a:endParaRPr lang="fa-IR" sz="1200" dirty="0"/>
          </a:p>
        </p:txBody>
      </p:sp>
      <p:sp>
        <p:nvSpPr>
          <p:cNvPr id="3" name="Subtitle 2"/>
          <p:cNvSpPr>
            <a:spLocks noGrp="1"/>
          </p:cNvSpPr>
          <p:nvPr>
            <p:ph type="subTitle" idx="1"/>
          </p:nvPr>
        </p:nvSpPr>
        <p:spPr>
          <a:xfrm>
            <a:off x="533400" y="260648"/>
            <a:ext cx="7854696" cy="6597352"/>
          </a:xfrm>
        </p:spPr>
        <p:txBody>
          <a:bodyPr>
            <a:normAutofit/>
          </a:bodyPr>
          <a:lstStyle/>
          <a:p>
            <a:r>
              <a:rPr lang="fa-IR" sz="1200" dirty="0" smtClean="0"/>
              <a:t>درباره چگونگی رفتار با دیگران ۀدلب و دستورات زیادی در دیت ما وجود دارد آدابی که عمل به آنها می تواند صمیمیت و مهربانی را در بین ما افزایش دهد و جلوی برخی ناراحتی ها و کدورتها را بگیرد . در این جا به چند نمونه از این آداب اشاره می کنیم :</a:t>
            </a:r>
          </a:p>
          <a:p>
            <a:r>
              <a:rPr lang="fa-IR" sz="1200" dirty="0" smtClean="0"/>
              <a:t>                     </a:t>
            </a:r>
          </a:p>
          <a:p>
            <a:endParaRPr lang="fa-IR" sz="1200" dirty="0"/>
          </a:p>
          <a:p>
            <a:endParaRPr lang="fa-IR" sz="1200" dirty="0" smtClean="0"/>
          </a:p>
          <a:p>
            <a:endParaRPr lang="fa-IR" sz="1200" dirty="0"/>
          </a:p>
          <a:p>
            <a:endParaRPr lang="fa-IR" sz="1200" dirty="0" smtClean="0"/>
          </a:p>
          <a:p>
            <a:endParaRPr lang="fa-IR" sz="1200" dirty="0"/>
          </a:p>
          <a:p>
            <a:endParaRPr lang="fa-IR" sz="1200" dirty="0" smtClean="0"/>
          </a:p>
          <a:p>
            <a:endParaRPr lang="fa-IR" sz="1200" dirty="0"/>
          </a:p>
          <a:p>
            <a:endParaRPr lang="fa-IR" sz="1200" dirty="0" smtClean="0"/>
          </a:p>
          <a:p>
            <a:endParaRPr lang="fa-IR" sz="1200" dirty="0"/>
          </a:p>
          <a:p>
            <a:endParaRPr lang="fa-IR" sz="1200" dirty="0" smtClean="0"/>
          </a:p>
          <a:p>
            <a:endParaRPr lang="fa-IR" sz="1200" dirty="0"/>
          </a:p>
          <a:p>
            <a:endParaRPr lang="fa-IR" sz="1200" dirty="0" smtClean="0"/>
          </a:p>
          <a:p>
            <a:endParaRPr lang="fa-IR" sz="1200" dirty="0"/>
          </a:p>
          <a:p>
            <a:endParaRPr lang="fa-IR" sz="1200" dirty="0" smtClean="0"/>
          </a:p>
          <a:p>
            <a:endParaRPr lang="fa-IR" sz="1200" dirty="0"/>
          </a:p>
          <a:p>
            <a:r>
              <a:rPr lang="fa-IR" sz="1400" dirty="0" smtClean="0"/>
              <a:t>1_  سکوت به هنگام صحبت دیگران </a:t>
            </a:r>
          </a:p>
          <a:p>
            <a:r>
              <a:rPr lang="fa-IR" sz="1200" dirty="0" smtClean="0"/>
              <a:t>در هنگام صحبت با دیگران آرام سخن بگوییم صدای خود را بلند نکنیم و با داد و فریاد  حرف نزنیم . وقتی کسی با ما صحبت میکند نیز مراقب باشیم سخن اورا قطع نکنیم  صبر کنیم تا حرف طرف مقابل تمام شئد و سپس ما سخن بگوییم . پیامبر اسلام  ( ص ) در این باره می فرمایند : </a:t>
            </a:r>
          </a:p>
          <a:p>
            <a:r>
              <a:rPr lang="fa-IR" sz="1200" dirty="0"/>
              <a:t> </a:t>
            </a:r>
            <a:r>
              <a:rPr lang="fa-IR" sz="1200" dirty="0" smtClean="0"/>
              <a:t>                                         </a:t>
            </a:r>
          </a:p>
          <a:p>
            <a:r>
              <a:rPr lang="fa-IR" sz="1200" dirty="0"/>
              <a:t> </a:t>
            </a:r>
            <a:r>
              <a:rPr lang="fa-IR" sz="1200" dirty="0" smtClean="0"/>
              <a:t>                                 </a:t>
            </a:r>
            <a:r>
              <a:rPr lang="fa-IR" sz="1400" dirty="0" smtClean="0"/>
              <a:t>هر کس سخن دیگری را قطع کند </a:t>
            </a:r>
          </a:p>
          <a:p>
            <a:r>
              <a:rPr lang="fa-IR" sz="1400" dirty="0"/>
              <a:t> </a:t>
            </a:r>
            <a:r>
              <a:rPr lang="fa-IR" sz="1400" dirty="0" smtClean="0"/>
              <a:t>                           </a:t>
            </a:r>
          </a:p>
          <a:p>
            <a:r>
              <a:rPr lang="fa-IR" sz="1400" dirty="0"/>
              <a:t> </a:t>
            </a:r>
            <a:r>
              <a:rPr lang="fa-IR" sz="1400" dirty="0" smtClean="0"/>
              <a:t>                              گویا به صورتش چنگ زده است </a:t>
            </a:r>
          </a:p>
          <a:p>
            <a:r>
              <a:rPr lang="fa-IR" sz="1400" dirty="0"/>
              <a:t> </a:t>
            </a:r>
            <a:endParaRPr lang="fa-IR" sz="12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1800" y="830694"/>
            <a:ext cx="3052568" cy="2886338"/>
          </a:xfrm>
          <a:prstGeom prst="rect">
            <a:avLst/>
          </a:prstGeom>
        </p:spPr>
      </p:pic>
    </p:spTree>
    <p:extLst>
      <p:ext uri="{BB962C8B-B14F-4D97-AF65-F5344CB8AC3E}">
        <p14:creationId xmlns:p14="http://schemas.microsoft.com/office/powerpoint/2010/main" val="269071501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7" presetID="10" presetClass="emph" presetSubtype="0" fill="hold" grpId="0" nodeType="withEffect">
                                  <p:stCondLst>
                                    <p:cond delay="0"/>
                                  </p:stCondLst>
                                  <p:childTnLst>
                                    <p:anim calcmode="discrete" valueType="str">
                                      <p:cBhvr override="childStyle">
                                        <p:cTn id="8"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9" presetID="10" presetClass="emph" presetSubtype="0" fill="hold" grpId="0" nodeType="withEffect">
                                  <p:stCondLst>
                                    <p:cond delay="0"/>
                                  </p:stCondLst>
                                  <p:childTnLst>
                                    <p:anim calcmode="discrete" valueType="str">
                                      <p:cBhvr override="childStyle">
                                        <p:cTn id="10" dur="2000" fill="hold"/>
                                        <p:tgtEl>
                                          <p:spTgt spid="3">
                                            <p:txEl>
                                              <p:pRg st="17" end="17"/>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1" presetID="10" presetClass="emph" presetSubtype="0" fill="hold" grpId="0" nodeType="withEffect">
                                  <p:stCondLst>
                                    <p:cond delay="0"/>
                                  </p:stCondLst>
                                  <p:childTnLst>
                                    <p:anim calcmode="discrete" valueType="str">
                                      <p:cBhvr override="childStyle">
                                        <p:cTn id="12" dur="2000" fill="hold"/>
                                        <p:tgtEl>
                                          <p:spTgt spid="3">
                                            <p:txEl>
                                              <p:pRg st="18" end="18"/>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3" presetID="10" presetClass="emph" presetSubtype="0" fill="hold" grpId="0" nodeType="withEffect">
                                  <p:stCondLst>
                                    <p:cond delay="0"/>
                                  </p:stCondLst>
                                  <p:childTnLst>
                                    <p:anim calcmode="discrete" valueType="str">
                                      <p:cBhvr override="childStyle">
                                        <p:cTn id="14" dur="2000" fill="hold"/>
                                        <p:tgtEl>
                                          <p:spTgt spid="3">
                                            <p:txEl>
                                              <p:pRg st="19" end="19"/>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5" presetID="10" presetClass="emph" presetSubtype="0" fill="hold" grpId="0" nodeType="withEffect">
                                  <p:stCondLst>
                                    <p:cond delay="0"/>
                                  </p:stCondLst>
                                  <p:childTnLst>
                                    <p:anim calcmode="discrete" valueType="str">
                                      <p:cBhvr override="childStyle">
                                        <p:cTn id="16" dur="2000" fill="hold"/>
                                        <p:tgtEl>
                                          <p:spTgt spid="3">
                                            <p:txEl>
                                              <p:pRg st="20" end="2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7" presetID="10" presetClass="emph" presetSubtype="0" fill="hold" grpId="0" nodeType="withEffect">
                                  <p:stCondLst>
                                    <p:cond delay="0"/>
                                  </p:stCondLst>
                                  <p:childTnLst>
                                    <p:anim calcmode="discrete" valueType="str">
                                      <p:cBhvr override="childStyle">
                                        <p:cTn id="18" dur="2000" fill="hold"/>
                                        <p:tgtEl>
                                          <p:spTgt spid="3">
                                            <p:txEl>
                                              <p:pRg st="21" end="2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9" presetID="10" presetClass="emph" presetSubtype="0" fill="hold" grpId="0" nodeType="withEffect">
                                  <p:stCondLst>
                                    <p:cond delay="0"/>
                                  </p:stCondLst>
                                  <p:childTnLst>
                                    <p:anim calcmode="discrete" valueType="str">
                                      <p:cBhvr override="childStyle">
                                        <p:cTn id="20" dur="2000" fill="hold"/>
                                        <p:tgtEl>
                                          <p:spTgt spid="3">
                                            <p:txEl>
                                              <p:pRg st="22" end="2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21" presetID="10" presetClass="emph" presetSubtype="0" fill="hold" grpId="0" nodeType="withEffect">
                                  <p:stCondLst>
                                    <p:cond delay="0"/>
                                  </p:stCondLst>
                                  <p:childTnLst>
                                    <p:anim calcmode="discrete" valueType="str">
                                      <p:cBhvr override="childStyle">
                                        <p:cTn id="22" dur="2000" fill="hold"/>
                                        <p:tgtEl>
                                          <p:spTgt spid="3">
                                            <p:txEl>
                                              <p:pRg st="23" end="2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88640"/>
            <a:ext cx="8712968" cy="6669360"/>
          </a:xfrm>
        </p:spPr>
        <p:txBody>
          <a:bodyPr>
            <a:normAutofit/>
          </a:bodyPr>
          <a:lstStyle/>
          <a:p>
            <a:r>
              <a:rPr lang="fa-IR" sz="1400" dirty="0" smtClean="0"/>
              <a:t>2 _ در گوشی صحبت نکردن </a:t>
            </a:r>
          </a:p>
          <a:p>
            <a:endParaRPr lang="fa-IR" sz="1200" dirty="0"/>
          </a:p>
          <a:p>
            <a:r>
              <a:rPr lang="fa-IR" sz="1200" dirty="0" smtClean="0"/>
              <a:t>مراقب باشیم  در حضوردیگران با اطرافیان خود در گوشی صحبت نکنیم . زیرا آنها فکر می کنند که ما درباره ی آن ها حرف می زنیم و این کار موجب ناراحتی آنان می شود . خداوند در قرآن کریم در این باره می فرماید : </a:t>
            </a:r>
          </a:p>
          <a:p>
            <a:endParaRPr lang="fa-IR" sz="1200" dirty="0"/>
          </a:p>
          <a:p>
            <a:r>
              <a:rPr lang="fa-IR" sz="1400" dirty="0" smtClean="0"/>
              <a:t>                                                                  انما النجوی من الشیطان </a:t>
            </a:r>
          </a:p>
          <a:p>
            <a:r>
              <a:rPr lang="fa-IR" sz="1400" dirty="0"/>
              <a:t> </a:t>
            </a:r>
            <a:r>
              <a:rPr lang="fa-IR" sz="1400" dirty="0" smtClean="0"/>
              <a:t>                                                 در گوشی صحیت کردن از کارهای شیطان است .</a:t>
            </a:r>
          </a:p>
          <a:p>
            <a:r>
              <a:rPr lang="fa-IR" sz="1400" dirty="0"/>
              <a:t> </a:t>
            </a:r>
            <a:r>
              <a:rPr lang="fa-IR" sz="1400" dirty="0" smtClean="0"/>
              <a:t>                                                                                                         سوره ی مجادله آیه ی10</a:t>
            </a:r>
          </a:p>
          <a:p>
            <a:endParaRPr lang="fa-IR" sz="1400" dirty="0"/>
          </a:p>
          <a:p>
            <a:endParaRPr lang="fa-IR" sz="1400" dirty="0" smtClean="0"/>
          </a:p>
          <a:p>
            <a:r>
              <a:rPr lang="fa-IR" sz="1400" dirty="0" smtClean="0"/>
              <a:t>3_ دروی از مسخره کردن </a:t>
            </a:r>
          </a:p>
          <a:p>
            <a:endParaRPr lang="fa-IR" sz="1400" dirty="0"/>
          </a:p>
          <a:p>
            <a:r>
              <a:rPr lang="fa-IR" sz="1200" dirty="0" smtClean="0"/>
              <a:t>برخی افراد برای شادی و تفریح دوستان خود را مسخره میکنند و آنها را با نام ها و لقب های زشت صدا می زنند . آنها می خندند اما دوستانشان دل شکسته و غمگین می شود .</a:t>
            </a:r>
          </a:p>
          <a:p>
            <a:endParaRPr lang="fa-IR" sz="1200" dirty="0"/>
          </a:p>
          <a:p>
            <a:r>
              <a:rPr lang="fa-IR" sz="1400" dirty="0" smtClean="0"/>
              <a:t>4_ احترام به بزرگ ترها </a:t>
            </a:r>
          </a:p>
          <a:p>
            <a:endParaRPr lang="fa-IR" sz="1400" dirty="0"/>
          </a:p>
          <a:p>
            <a:r>
              <a:rPr lang="fa-IR" sz="1200" dirty="0" smtClean="0"/>
              <a:t>یکی از کارهای پسندیده احترام گذاشتن به بزرگترها است . به ویژه کسانی که سنی ازآنها گذسته و به دوران پیری رسیده اند . پیامبر در این باره می فرماید : </a:t>
            </a:r>
          </a:p>
          <a:p>
            <a:endParaRPr lang="fa-IR" sz="1200" dirty="0"/>
          </a:p>
          <a:p>
            <a:r>
              <a:rPr lang="fa-IR" sz="1200" dirty="0" smtClean="0"/>
              <a:t>                                         </a:t>
            </a:r>
            <a:r>
              <a:rPr lang="fa-IR" sz="1400" dirty="0" smtClean="0"/>
              <a:t>احترام به سالمندان احترام گذاشتن به خداوند است .</a:t>
            </a:r>
          </a:p>
          <a:p>
            <a:endParaRPr lang="fa-IR" sz="1400" dirty="0"/>
          </a:p>
          <a:p>
            <a:r>
              <a:rPr lang="fa-IR" sz="1200" dirty="0" smtClean="0"/>
              <a:t>چه خوب است سعی کنیم تا جلوتر از بزرگترها حرکت نکنیم هنگام نشستن به آنها پشت نکنیم پای خود را پیش آنها دراز نکینم وازهرکاری که بی احترامی به آنهاست خودداری کنیم  . </a:t>
            </a:r>
            <a:endParaRPr lang="fa-IR" sz="1200" dirty="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400" dirty="0" smtClean="0"/>
          </a:p>
          <a:p>
            <a:endParaRPr lang="fa-IR" sz="1400" dirty="0"/>
          </a:p>
          <a:p>
            <a:endParaRPr lang="fa-IR" sz="12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314888"/>
            <a:ext cx="1878554" cy="1556792"/>
          </a:xfrm>
          <a:prstGeom prst="rect">
            <a:avLst/>
          </a:prstGeom>
        </p:spPr>
      </p:pic>
    </p:spTree>
    <p:extLst>
      <p:ext uri="{BB962C8B-B14F-4D97-AF65-F5344CB8AC3E}">
        <p14:creationId xmlns:p14="http://schemas.microsoft.com/office/powerpoint/2010/main" val="64053309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50"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382000" cy="3048000"/>
          </a:xfrm>
        </p:spPr>
        <p:txBody>
          <a:bodyPr>
            <a:normAutofit/>
          </a:bodyPr>
          <a:lstStyle/>
          <a:p>
            <a:r>
              <a:rPr lang="fa-IR" dirty="0" smtClean="0"/>
              <a:t>کارگردان وجمع آوری کننده :آرمین سالم</a:t>
            </a:r>
            <a:br>
              <a:rPr lang="fa-IR" dirty="0" smtClean="0"/>
            </a:br>
            <a:r>
              <a:rPr lang="fa-IR" dirty="0" smtClean="0"/>
              <a:t>دبستان غیر دولتی حکیم نظامی نیشابور</a:t>
            </a:r>
            <a:endParaRPr lang="en-US" dirty="0"/>
          </a:p>
        </p:txBody>
      </p:sp>
      <p:sp>
        <p:nvSpPr>
          <p:cNvPr id="3" name="Subtitle 2"/>
          <p:cNvSpPr>
            <a:spLocks noGrp="1"/>
          </p:cNvSpPr>
          <p:nvPr>
            <p:ph type="subTitle" idx="1"/>
          </p:nvPr>
        </p:nvSpPr>
        <p:spPr>
          <a:xfrm flipH="1">
            <a:off x="9324527" y="5085184"/>
            <a:ext cx="144015" cy="864096"/>
          </a:xfrm>
        </p:spPr>
        <p:txBody>
          <a:bodyPr vert="horz" lIns="0" rIns="18288">
            <a:normAutofit/>
          </a:bodyPr>
          <a:lstStyle/>
          <a:p>
            <a:endParaRPr lang="fa-IR" sz="800" dirty="0" smtClean="0"/>
          </a:p>
          <a:p>
            <a:endParaRPr lang="fa-IR" sz="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2312" y="3889593"/>
            <a:ext cx="4683688" cy="2968406"/>
          </a:xfrm>
          <a:prstGeom prst="rect">
            <a:avLst/>
          </a:prstGeom>
        </p:spPr>
      </p:pic>
    </p:spTree>
    <p:extLst>
      <p:ext uri="{BB962C8B-B14F-4D97-AF65-F5344CB8AC3E}">
        <p14:creationId xmlns:p14="http://schemas.microsoft.com/office/powerpoint/2010/main" val="148508173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TotalTime>
  <Words>558</Words>
  <Application>Microsoft Office PowerPoint</Application>
  <PresentationFormat>On-screen Show (4:3)</PresentationFormat>
  <Paragraphs>80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آداب زندگی</vt:lpstr>
      <vt:lpstr>PowerPoint Presentation</vt:lpstr>
      <vt:lpstr>PowerPoint Presentation</vt:lpstr>
      <vt:lpstr>کارگردان وجمع آوری کننده :آرمین سالم دبستان غیر دولتی حکیم نظامی نیشابور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آداب زندگی</dc:title>
  <dc:creator>Arian</dc:creator>
  <cp:lastModifiedBy>Nasir2</cp:lastModifiedBy>
  <cp:revision>19</cp:revision>
  <dcterms:created xsi:type="dcterms:W3CDTF">2013-12-09T16:05:00Z</dcterms:created>
  <dcterms:modified xsi:type="dcterms:W3CDTF">2013-12-16T06:00:44Z</dcterms:modified>
</cp:coreProperties>
</file>