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58" r:id="rId5"/>
    <p:sldId id="259" r:id="rId6"/>
    <p:sldId id="260" r:id="rId7"/>
    <p:sldId id="262" r:id="rId8"/>
    <p:sldId id="275" r:id="rId9"/>
    <p:sldId id="282" r:id="rId10"/>
    <p:sldId id="283" r:id="rId11"/>
    <p:sldId id="284" r:id="rId12"/>
    <p:sldId id="285" r:id="rId13"/>
    <p:sldId id="263" r:id="rId14"/>
    <p:sldId id="267" r:id="rId15"/>
    <p:sldId id="266"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0694" y="428604"/>
            <a:ext cx="3000396" cy="928694"/>
          </a:xfrm>
        </p:spPr>
        <p:txBody>
          <a:bodyPr>
            <a:normAutofit fontScale="90000"/>
          </a:bodyPr>
          <a:lstStyle/>
          <a:p>
            <a:r>
              <a:rPr lang="fa-IR" dirty="0" smtClean="0">
                <a:solidFill>
                  <a:schemeClr val="tx1"/>
                </a:solidFill>
              </a:rPr>
              <a:t>درس سیزدهم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13</a:t>
            </a:r>
            <a:endParaRPr lang="fa-IR" sz="6000" dirty="0"/>
          </a:p>
        </p:txBody>
      </p:sp>
      <p:sp>
        <p:nvSpPr>
          <p:cNvPr id="7" name="Rectangle 6"/>
          <p:cNvSpPr/>
          <p:nvPr/>
        </p:nvSpPr>
        <p:spPr>
          <a:xfrm>
            <a:off x="0" y="214290"/>
            <a:ext cx="5143536" cy="1015663"/>
          </a:xfrm>
          <a:prstGeom prst="rect">
            <a:avLst/>
          </a:prstGeom>
        </p:spPr>
        <p:txBody>
          <a:bodyPr wrap="square">
            <a:spAutoFit/>
          </a:bodyPr>
          <a:lstStyle/>
          <a:p>
            <a:r>
              <a:rPr lang="fa-IR" sz="6000" b="1" dirty="0" smtClean="0"/>
              <a:t>سالم بمانيم</a:t>
            </a:r>
            <a:endParaRPr lang="fa-IR" sz="6000" dirty="0">
              <a:solidFill>
                <a:srgbClr val="FFFF00"/>
              </a:solidFill>
              <a:cs typeface="2  Baran" pitchFamily="2" charset="-78"/>
            </a:endParaRPr>
          </a:p>
        </p:txBody>
      </p:sp>
      <p:pic>
        <p:nvPicPr>
          <p:cNvPr id="16" name="Picture 15" descr="15032008087.jpg"/>
          <p:cNvPicPr>
            <a:picLocks noChangeAspect="1"/>
          </p:cNvPicPr>
          <p:nvPr/>
        </p:nvPicPr>
        <p:blipFill>
          <a:blip r:embed="rId2"/>
          <a:stretch>
            <a:fillRect/>
          </a:stretch>
        </p:blipFill>
        <p:spPr>
          <a:xfrm>
            <a:off x="1924328" y="1068196"/>
            <a:ext cx="5433754" cy="40753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2800" b="1" dirty="0" smtClean="0">
                <a:solidFill>
                  <a:srgbClr val="00B050"/>
                </a:solidFill>
              </a:rPr>
              <a:t>سدهاي دفاعي بدن:</a:t>
            </a:r>
            <a:r>
              <a:rPr lang="en-US" sz="2800" dirty="0" smtClean="0"/>
              <a:t/>
            </a:r>
            <a:br>
              <a:rPr lang="en-US" sz="2800" dirty="0" smtClean="0"/>
            </a:br>
            <a:r>
              <a:rPr lang="fa-IR" sz="2800" b="1" dirty="0" smtClean="0"/>
              <a:t> سد دوم</a:t>
            </a:r>
            <a:r>
              <a:rPr lang="en-US" sz="2800" dirty="0" smtClean="0"/>
              <a:t/>
            </a:r>
            <a:br>
              <a:rPr lang="en-US" sz="2800" dirty="0" smtClean="0"/>
            </a:br>
            <a:r>
              <a:rPr lang="fa-IR" sz="2800" dirty="0" smtClean="0"/>
              <a:t>ميكروب با عبور از سد اول يعني پوست، با سد دوم برخورد مي‌كند كه گلبول‌هاي سفيد خون هستند و به دو روش بيگانه‌خواري و ترشح پادتن با ميكروب‌ها مبارزه مي‌كنند.</a:t>
            </a:r>
            <a:br>
              <a:rPr lang="fa-IR" sz="2800" dirty="0" smtClean="0"/>
            </a:br>
            <a:r>
              <a:rPr lang="fa-IR" sz="2800" b="1" dirty="0" smtClean="0"/>
              <a:t> انواع گلبول‌هاي سفيد (</a:t>
            </a:r>
            <a:r>
              <a:rPr lang="en-US" sz="2800" b="1" dirty="0" smtClean="0"/>
              <a:t>WBC </a:t>
            </a:r>
            <a:r>
              <a:rPr lang="fa-IR" sz="2800" b="1" dirty="0" smtClean="0"/>
              <a:t>– لكوسيت‌ها)</a:t>
            </a:r>
            <a:r>
              <a:rPr lang="en-US" sz="2800" dirty="0" smtClean="0"/>
              <a:t> </a:t>
            </a:r>
            <a:br>
              <a:rPr lang="en-US" sz="2800" dirty="0" smtClean="0"/>
            </a:br>
            <a:r>
              <a:rPr lang="fa-IR" sz="2800" b="1" dirty="0" smtClean="0"/>
              <a:t> نوع اول </a:t>
            </a:r>
            <a:r>
              <a:rPr lang="fa-IR" sz="2400" b="1" dirty="0" smtClean="0"/>
              <a:t> </a:t>
            </a:r>
            <a:r>
              <a:rPr lang="fa-IR" sz="2400" b="1" dirty="0" smtClean="0">
                <a:solidFill>
                  <a:srgbClr val="7030A0"/>
                </a:solidFill>
              </a:rPr>
              <a:t>گرانولوسيت            </a:t>
            </a:r>
            <a:r>
              <a:rPr lang="fa-IR" sz="2400" dirty="0" smtClean="0">
                <a:solidFill>
                  <a:srgbClr val="7030A0"/>
                </a:solidFill>
              </a:rPr>
              <a:t>(هسته‌ي چندقسمتي،سيتوپلاسم دانه‌دار )</a:t>
            </a:r>
            <a:r>
              <a:rPr lang="en-US" sz="2800" dirty="0" smtClean="0"/>
              <a:t/>
            </a:r>
            <a:br>
              <a:rPr lang="en-US" sz="2800" dirty="0" smtClean="0"/>
            </a:br>
            <a:r>
              <a:rPr lang="fa-IR" sz="2800" dirty="0" smtClean="0"/>
              <a:t>1- نوتروفيل- هسته‌ي چندقسمتي: مي‌تواند از رگ‌ها خارج شود. وظيفه‌ي آن بيگانه‌خواري است.</a:t>
            </a:r>
            <a:r>
              <a:rPr lang="en-US" sz="2800" dirty="0" smtClean="0"/>
              <a:t/>
            </a:r>
            <a:br>
              <a:rPr lang="en-US" sz="2800" dirty="0" smtClean="0"/>
            </a:br>
            <a:r>
              <a:rPr lang="fa-IR" sz="2800" dirty="0" smtClean="0"/>
              <a:t>2- اسيدوفيل يا ائوزينوفيل: هسته‌ي دو قسمتي دمبلي‌شكل دارد. وظيفه‌ي آن مبارزه با عفونت‌هاي انگلي است.</a:t>
            </a:r>
            <a:r>
              <a:rPr lang="en-US" sz="2800" dirty="0" smtClean="0"/>
              <a:t/>
            </a:r>
            <a:br>
              <a:rPr lang="en-US" sz="2800" dirty="0" smtClean="0"/>
            </a:br>
            <a:r>
              <a:rPr lang="fa-IR" sz="2800" dirty="0" smtClean="0"/>
              <a:t>3- بازوفيل: هسته‌ي دوقسمتي روي هم افتاده دارد. وظيفه‌ي آن ترشح دو ماده‌ي هپارين (ضدانعقاد) و هيستامين (گشادكننده‌ي رگ) است.</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2800" b="1" dirty="0" smtClean="0">
                <a:solidFill>
                  <a:srgbClr val="00B050"/>
                </a:solidFill>
              </a:rPr>
              <a:t>سدهاي دفاعي بدن:</a:t>
            </a:r>
            <a:r>
              <a:rPr lang="en-US" sz="2800" dirty="0" smtClean="0"/>
              <a:t/>
            </a:r>
            <a:br>
              <a:rPr lang="en-US" sz="2800" dirty="0" smtClean="0"/>
            </a:br>
            <a:r>
              <a:rPr lang="fa-IR" sz="2800" b="1" dirty="0" smtClean="0"/>
              <a:t> سد دوم</a:t>
            </a:r>
            <a:r>
              <a:rPr lang="en-US" sz="2800" dirty="0" smtClean="0"/>
              <a:t/>
            </a:r>
            <a:br>
              <a:rPr lang="en-US" sz="2800" dirty="0" smtClean="0"/>
            </a:br>
            <a:r>
              <a:rPr lang="fa-IR" sz="2800" dirty="0" smtClean="0"/>
              <a:t>ميكروب با عبور از سد اول يعني پوست، با سد دوم برخورد مي‌كند كه گلبول‌هاي سفيد خون هستند و به دو روش بيگانه‌خواري و ترشح پادتن با ميكروب‌ها مبارزه مي‌كنند.</a:t>
            </a:r>
            <a:br>
              <a:rPr lang="fa-IR" sz="2800" dirty="0" smtClean="0"/>
            </a:br>
            <a:r>
              <a:rPr lang="fa-IR" sz="2800" b="1" dirty="0" smtClean="0"/>
              <a:t> انواع گلبول‌هاي سفيد (</a:t>
            </a:r>
            <a:r>
              <a:rPr lang="en-US" sz="2800" b="1" dirty="0" smtClean="0"/>
              <a:t>WBC </a:t>
            </a:r>
            <a:r>
              <a:rPr lang="fa-IR" sz="2800" b="1" dirty="0" smtClean="0"/>
              <a:t>– لكوسيت‌ها)</a:t>
            </a:r>
            <a:r>
              <a:rPr lang="en-US" sz="2800" dirty="0" smtClean="0"/>
              <a:t> </a:t>
            </a:r>
            <a:br>
              <a:rPr lang="en-US" sz="2800" dirty="0" smtClean="0"/>
            </a:br>
            <a:r>
              <a:rPr lang="fa-IR" sz="2800" dirty="0" smtClean="0"/>
              <a:t> </a:t>
            </a:r>
            <a:r>
              <a:rPr lang="fa-IR" sz="2800" b="1" dirty="0" smtClean="0"/>
              <a:t>نوع دوم</a:t>
            </a:r>
            <a:r>
              <a:rPr lang="fa-IR" sz="2400" b="1" dirty="0" smtClean="0"/>
              <a:t> </a:t>
            </a:r>
            <a:r>
              <a:rPr lang="fa-IR" sz="2700" dirty="0" smtClean="0">
                <a:solidFill>
                  <a:srgbClr val="7030A0"/>
                </a:solidFill>
              </a:rPr>
              <a:t>آگرانولوسيت(هسته‌ي يك‌قسمتي،سيتوپلاسم بدون‌دانه‌ </a:t>
            </a:r>
            <a:r>
              <a:rPr lang="en-US" sz="2700" dirty="0" smtClean="0">
                <a:solidFill>
                  <a:srgbClr val="7030A0"/>
                </a:solidFill>
              </a:rPr>
              <a:t>(</a:t>
            </a:r>
            <a:r>
              <a:rPr lang="en-US" sz="2800" dirty="0" smtClean="0"/>
              <a:t/>
            </a:r>
            <a:br>
              <a:rPr lang="en-US" sz="2800" dirty="0" smtClean="0"/>
            </a:br>
            <a:r>
              <a:rPr lang="fa-IR" sz="2400" dirty="0" smtClean="0"/>
              <a:t> 1- لنفوسيت: هسته‌ي گرد دارد و دو نوع است: </a:t>
            </a:r>
            <a:r>
              <a:rPr lang="en-US" sz="2400" dirty="0" smtClean="0"/>
              <a:t>B</a:t>
            </a:r>
            <a:r>
              <a:rPr lang="fa-IR" sz="2400" dirty="0" smtClean="0"/>
              <a:t>- ترشح پادتن  </a:t>
            </a:r>
            <a:r>
              <a:rPr lang="en-US" sz="2400" dirty="0" smtClean="0"/>
              <a:t>T</a:t>
            </a:r>
            <a:r>
              <a:rPr lang="fa-IR" sz="2400" dirty="0" smtClean="0"/>
              <a:t>- مبارزه با سلول‌هاي سرطاني و ويروس‌ها</a:t>
            </a:r>
            <a:r>
              <a:rPr lang="en-US" sz="2400" dirty="0" smtClean="0"/>
              <a:t/>
            </a:r>
            <a:br>
              <a:rPr lang="en-US" sz="2400" dirty="0" smtClean="0"/>
            </a:br>
            <a:r>
              <a:rPr lang="fa-IR" sz="2400" dirty="0" smtClean="0"/>
              <a:t>2- منوسيت: هسته‌ي لوبيايي شكل دارد و مي‌تواند از رگ‌ها خارج شود. وظيفه‌ي آن بيگانه‌خواري است. پس از خروج از خون و جايگيري در بافت‌هاي ديگر به آن ماكروفاژ گفته مي‌شود.</a:t>
            </a:r>
            <a:r>
              <a:rPr lang="en-US" sz="2400" dirty="0" smtClean="0"/>
              <a:t/>
            </a:r>
            <a:br>
              <a:rPr lang="en-US" sz="2400" dirty="0" smtClean="0"/>
            </a:b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b="1" dirty="0" smtClean="0">
                <a:cs typeface="2  Lotus" pitchFamily="2" charset="-78"/>
              </a:rPr>
              <a:t> </a:t>
            </a:r>
            <a:r>
              <a:rPr lang="fa-IR" sz="2800" b="1" dirty="0" smtClean="0">
                <a:solidFill>
                  <a:srgbClr val="00B050"/>
                </a:solidFill>
                <a:cs typeface="2  Lotus" pitchFamily="2" charset="-78"/>
              </a:rPr>
              <a:t>واکسن چیست </a:t>
            </a:r>
            <a:r>
              <a:rPr lang="en-US" sz="2800" b="1" dirty="0" smtClean="0">
                <a:solidFill>
                  <a:srgbClr val="00B050"/>
                </a:solidFill>
                <a:cs typeface="2  Lotus" pitchFamily="2" charset="-78"/>
              </a:rPr>
              <a:t>?</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 </a:t>
            </a:r>
            <a:r>
              <a:rPr lang="fa-IR" sz="2400" b="1" dirty="0" smtClean="0">
                <a:cs typeface="2  Lotus" pitchFamily="2" charset="-78"/>
              </a:rPr>
              <a:t>واكسن‌هاي قديمي، ميكروب كشته‌شده، ضعيف‌شده يا مقداري از سم ميكروب بودند كه با ورود به بدن، گلبول‌هاي سفيد را تحريك مي‌كردند تا در برابر آن پادتن بسازند </a:t>
            </a:r>
            <a:br>
              <a:rPr lang="fa-IR" sz="2400" b="1" dirty="0" smtClean="0">
                <a:cs typeface="2  Lotus" pitchFamily="2" charset="-78"/>
              </a:rPr>
            </a:br>
            <a:r>
              <a:rPr lang="fa-IR" sz="2400" b="1" dirty="0" smtClean="0">
                <a:solidFill>
                  <a:srgbClr val="00B050"/>
                </a:solidFill>
                <a:cs typeface="2  Lotus" pitchFamily="2" charset="-78"/>
              </a:rPr>
              <a:t>واکسن های جدید چگونه است ؟ </a:t>
            </a:r>
            <a:r>
              <a:rPr lang="fa-IR" sz="2400" b="1" dirty="0" smtClean="0">
                <a:cs typeface="2  Lotus" pitchFamily="2" charset="-78"/>
              </a:rPr>
              <a:t/>
            </a:r>
            <a:br>
              <a:rPr lang="fa-IR" sz="2400" b="1" dirty="0" smtClean="0">
                <a:cs typeface="2  Lotus" pitchFamily="2" charset="-78"/>
              </a:rPr>
            </a:br>
            <a:r>
              <a:rPr lang="fa-IR" sz="2800" b="1" dirty="0" smtClean="0">
                <a:cs typeface="2  Lotus" pitchFamily="2" charset="-78"/>
              </a:rPr>
              <a:t> واكسن‌هاي امروزي بيشتر از طريق مهندسي ژنتيك توليد مي‌شوند كه در آنها ژن آنتي‌ژن‌ساز يك ميكروب بيماري‌زا را خارج كرده و وارد يك ميكروب غيربيماري‌زا مي‌نمايند. اين ميكروب با داشتن آنتي‌ژن شبيه ميكروب بيماري‌زا مي‌تواند به‌عنوان واكسن مورد استفاده قرار گيرد. </a:t>
            </a:r>
            <a:r>
              <a:rPr lang="en-US" sz="2800" b="1" dirty="0" smtClean="0">
                <a:cs typeface="2  Lotus" pitchFamily="2" charset="-78"/>
              </a:rPr>
              <a:t/>
            </a:r>
            <a:br>
              <a:rPr lang="en-US" sz="2800" b="1" dirty="0" smtClean="0">
                <a:cs typeface="2  Lotus" pitchFamily="2" charset="-78"/>
              </a:rPr>
            </a:br>
            <a:r>
              <a:rPr lang="en-US" sz="2800" b="1" dirty="0" smtClean="0">
                <a:cs typeface="2  Lotus" pitchFamily="2" charset="-78"/>
              </a:rPr>
              <a:t/>
            </a:r>
            <a:br>
              <a:rPr lang="en-US" sz="2800" b="1" dirty="0" smtClean="0">
                <a:cs typeface="2  Lotus" pitchFamily="2" charset="-78"/>
              </a:rPr>
            </a:br>
            <a:endParaRPr lang="en-US" sz="2800" b="1" dirty="0">
              <a:cs typeface="2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cs typeface="2  Lotus" pitchFamily="2" charset="-78"/>
              </a:rPr>
              <a:t>نكات آموزشي و فعاليت‌هاي پيشنهادي</a:t>
            </a:r>
            <a:endParaRPr lang="fa-IR" b="1" dirty="0">
              <a:cs typeface="2  Lotus" pitchFamily="2" charset="-78"/>
            </a:endParaRPr>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b="1" dirty="0">
              <a:cs typeface="2  Lotus" pitchFamily="2" charset="-78"/>
            </a:endParaRPr>
          </a:p>
        </p:txBody>
      </p:sp>
      <p:sp>
        <p:nvSpPr>
          <p:cNvPr id="19457" name="Rectangle 1"/>
          <p:cNvSpPr>
            <a:spLocks noChangeArrowheads="1"/>
          </p:cNvSpPr>
          <p:nvPr/>
        </p:nvSpPr>
        <p:spPr bwMode="auto">
          <a:xfrm>
            <a:off x="0" y="928670"/>
            <a:ext cx="892965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سعي شود در هر مبحث علمي، نظر دانش‌آموزان نيز خواسته شود تا در مورد آن اظهار نظر نمايند.</a:t>
            </a:r>
            <a:endParaRPr lang="en-US" sz="3200" b="1" dirty="0" smtClean="0">
              <a:cs typeface="2  Lotus" pitchFamily="2" charset="-78"/>
            </a:endParaRPr>
          </a:p>
          <a:p>
            <a:pPr lvl="0"/>
            <a:r>
              <a:rPr lang="fa-IR" sz="3200" b="1" dirty="0" smtClean="0">
                <a:cs typeface="2  Lotus" pitchFamily="2" charset="-78"/>
              </a:rPr>
              <a:t>در مورد «اطلاعات جمع‌آوري كنيد» گزارش‌هاي دانش‌آموزان را بررسي و در كلاس در مورد آنها بحث كنيد.</a:t>
            </a:r>
            <a:endParaRPr lang="en-US" sz="3200" b="1" dirty="0" smtClean="0">
              <a:cs typeface="2  Lotus" pitchFamily="2" charset="-78"/>
            </a:endParaRPr>
          </a:p>
          <a:p>
            <a:pPr lvl="0"/>
            <a:r>
              <a:rPr lang="fa-IR" sz="3200" b="1" dirty="0" smtClean="0">
                <a:cs typeface="2  Lotus" pitchFamily="2" charset="-78"/>
              </a:rPr>
              <a:t>در قسمت «گفت‌وگو كنيد» سعي كنيد بيشتر دانش‌آموزان صحبت كنند تا كلاس از حالت يكنواختي خارج و فعال شود.</a:t>
            </a:r>
            <a:endParaRPr lang="en-US" sz="3200" b="1" dirty="0" smtClean="0">
              <a:cs typeface="2  Lotus" pitchFamily="2" charset="-78"/>
            </a:endParaRPr>
          </a:p>
          <a:p>
            <a:pPr lvl="0"/>
            <a:r>
              <a:rPr lang="fa-IR" sz="3200" b="1" dirty="0" smtClean="0">
                <a:cs typeface="2  Lotus" pitchFamily="2" charset="-78"/>
              </a:rPr>
              <a:t>در مورد بعضي از مباحث، لازم است با تأكيد بيشتري تدريس انجام شود؛ از جمله: بالابردن مقاومت بدن، واكسن‌ها، رفتارهاي سالم.</a:t>
            </a:r>
            <a:endParaRPr lang="en-US" sz="3200" b="1" dirty="0">
              <a:cs typeface="2  Lotus"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برای این درس طراحی کنید.</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428596" y="1285860"/>
          <a:ext cx="8215370" cy="5357827"/>
        </p:xfrm>
        <a:graphic>
          <a:graphicData uri="http://schemas.openxmlformats.org/drawingml/2006/table">
            <a:tbl>
              <a:tblPr rtl="1"/>
              <a:tblGrid>
                <a:gridCol w="1697638"/>
                <a:gridCol w="2061112"/>
                <a:gridCol w="2181700"/>
                <a:gridCol w="2274920"/>
              </a:tblGrid>
              <a:tr h="417721">
                <a:tc>
                  <a:txBody>
                    <a:bodyPr/>
                    <a:lstStyle/>
                    <a:p>
                      <a:pPr marL="457200" algn="ctr" rtl="1">
                        <a:lnSpc>
                          <a:spcPct val="115000"/>
                        </a:lnSpc>
                        <a:spcAft>
                          <a:spcPts val="0"/>
                        </a:spcAft>
                      </a:pPr>
                      <a:r>
                        <a:rPr lang="fa-IR" sz="1400" b="1" dirty="0">
                          <a:latin typeface="Traditional Arabic"/>
                          <a:ea typeface="Calibri"/>
                          <a:cs typeface="2  Zar"/>
                        </a:rPr>
                        <a:t>ملاک‌ها</a:t>
                      </a:r>
                      <a:endParaRPr lang="en-US" sz="1100"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2  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2  Zar"/>
                        </a:rPr>
                        <a:t>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2  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1203">
                <a:tc>
                  <a:txBody>
                    <a:bodyPr/>
                    <a:lstStyle/>
                    <a:p>
                      <a:pPr marL="457200" algn="ctr" rtl="1">
                        <a:lnSpc>
                          <a:spcPct val="115000"/>
                        </a:lnSpc>
                        <a:spcAft>
                          <a:spcPts val="0"/>
                        </a:spcAft>
                      </a:pPr>
                      <a:r>
                        <a:rPr lang="fa-IR" sz="2800" b="1" dirty="0">
                          <a:latin typeface="Traditional Arabic"/>
                          <a:ea typeface="Calibri"/>
                          <a:cs typeface="2  Lotus" pitchFamily="2" charset="-78"/>
                        </a:rPr>
                        <a:t>گزارش دادن</a:t>
                      </a:r>
                      <a:endParaRPr lang="en-US" sz="2000" b="1" dirty="0">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dirty="0">
                          <a:latin typeface="Traditional Arabic"/>
                          <a:ea typeface="Calibri"/>
                          <a:cs typeface="2  Lotus" pitchFamily="2" charset="-78"/>
                        </a:rPr>
                        <a:t>گزارش </a:t>
                      </a:r>
                      <a:r>
                        <a:rPr lang="fa-IR" sz="2800" b="1" dirty="0" smtClean="0">
                          <a:latin typeface="Traditional Arabic"/>
                          <a:ea typeface="Calibri"/>
                          <a:cs typeface="2  Lotus" pitchFamily="2" charset="-78"/>
                        </a:rPr>
                        <a:t>بيماري</a:t>
                      </a:r>
                      <a:r>
                        <a:rPr lang="fa-IR" sz="2800" b="1" dirty="0" smtClean="0">
                          <a:latin typeface="Calibri"/>
                          <a:ea typeface="Calibri"/>
                          <a:cs typeface="2  Lotus" pitchFamily="2" charset="-78"/>
                        </a:rPr>
                        <a:t>‌هاي </a:t>
                      </a:r>
                      <a:r>
                        <a:rPr lang="fa-IR" sz="2800" b="1" dirty="0">
                          <a:latin typeface="Calibri"/>
                          <a:ea typeface="Calibri"/>
                          <a:cs typeface="2  Lotus" pitchFamily="2" charset="-78"/>
                        </a:rPr>
                        <a:t>واگير و غيرواگير</a:t>
                      </a:r>
                      <a:endParaRPr lang="en-US" sz="20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dirty="0">
                          <a:latin typeface="Traditional Arabic"/>
                          <a:ea typeface="Calibri"/>
                          <a:cs typeface="2  Lotus" pitchFamily="2" charset="-78"/>
                        </a:rPr>
                        <a:t>گزارش راه‌هاي پيشگيري</a:t>
                      </a:r>
                      <a:endParaRPr lang="en-US" sz="20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dirty="0">
                          <a:latin typeface="Traditional Arabic"/>
                          <a:ea typeface="Calibri"/>
                          <a:cs typeface="2  Lotus" pitchFamily="2" charset="-78"/>
                        </a:rPr>
                        <a:t>گزارش راه‌هاي افزايش مقاومت و رفتارهاي سالم</a:t>
                      </a:r>
                      <a:endParaRPr lang="en-US" sz="20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8903">
                <a:tc>
                  <a:txBody>
                    <a:bodyPr/>
                    <a:lstStyle/>
                    <a:p>
                      <a:pPr marL="457200" algn="ctr" rtl="1">
                        <a:lnSpc>
                          <a:spcPct val="115000"/>
                        </a:lnSpc>
                        <a:spcAft>
                          <a:spcPts val="0"/>
                        </a:spcAft>
                      </a:pPr>
                      <a:r>
                        <a:rPr lang="fa-IR" sz="2800" b="1">
                          <a:latin typeface="Traditional Arabic"/>
                          <a:ea typeface="Calibri"/>
                          <a:cs typeface="2  Lotus" pitchFamily="2" charset="-78"/>
                        </a:rPr>
                        <a:t>مقايسه كردن</a:t>
                      </a:r>
                      <a:endParaRPr lang="en-US" sz="2000" b="1">
                        <a:latin typeface="Calibri"/>
                        <a:ea typeface="Calibri"/>
                        <a:cs typeface="2  Lotus" pitchFamily="2" charset="-78"/>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a:latin typeface="Traditional Arabic"/>
                          <a:ea typeface="Calibri"/>
                          <a:cs typeface="2  Lotus" pitchFamily="2" charset="-78"/>
                        </a:rPr>
                        <a:t>مقايسه‌ي بيماري‌هاي واگير و غيرواگير</a:t>
                      </a:r>
                      <a:endParaRPr lang="en-US" sz="2000" b="1">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a:latin typeface="Traditional Arabic"/>
                          <a:ea typeface="Calibri"/>
                          <a:cs typeface="2  Lotus" pitchFamily="2" charset="-78"/>
                        </a:rPr>
                        <a:t>مقايسه‌ي راه‌هاي پيشگيري از بيماري‌هاي مختلف</a:t>
                      </a:r>
                      <a:endParaRPr lang="en-US" sz="2000" b="1">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800" b="1" dirty="0">
                          <a:latin typeface="Traditional Arabic"/>
                          <a:ea typeface="Calibri"/>
                          <a:cs typeface="2  Lotus" pitchFamily="2" charset="-78"/>
                        </a:rPr>
                        <a:t>مقايسه‌ي رفتارهاي سالم و ناسالم</a:t>
                      </a:r>
                      <a:endParaRPr lang="en-US" sz="2000" b="1" dirty="0">
                        <a:latin typeface="Calibri"/>
                        <a:ea typeface="Calibri"/>
                        <a:cs typeface="2  Lotus" pitchFamily="2" charset="-78"/>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13</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785918" y="1071546"/>
            <a:ext cx="5461097" cy="4000528"/>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002060"/>
                </a:solidFill>
              </a:rPr>
              <a:t>چرا به عوامل بیماری زا میکروب می گویند ؟ </a:t>
            </a:r>
            <a:endParaRPr lang="fa-IR" sz="2000" dirty="0">
              <a:solidFill>
                <a:srgbClr val="002060"/>
              </a:solidFill>
            </a:endParaRPr>
          </a:p>
        </p:txBody>
      </p:sp>
      <p:sp>
        <p:nvSpPr>
          <p:cNvPr id="7" name="Rectangle 6"/>
          <p:cNvSpPr/>
          <p:nvPr/>
        </p:nvSpPr>
        <p:spPr>
          <a:xfrm>
            <a:off x="-500098" y="500042"/>
            <a:ext cx="9286940" cy="584775"/>
          </a:xfrm>
          <a:prstGeom prst="rect">
            <a:avLst/>
          </a:prstGeom>
        </p:spPr>
        <p:txBody>
          <a:bodyPr wrap="square">
            <a:spAutoFit/>
          </a:bodyPr>
          <a:lstStyle/>
          <a:p>
            <a:r>
              <a:rPr lang="fa-IR" sz="3200" b="1" dirty="0" smtClean="0"/>
              <a:t>چند بیماری واگیر وغیر واگیررابیان کنید ؟ </a:t>
            </a:r>
            <a:endParaRPr lang="fa-IR" sz="32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600" b="1" dirty="0" smtClean="0">
                <a:cs typeface="2  Lotus" pitchFamily="2" charset="-78"/>
              </a:rPr>
              <a:t>بحث اصلي اين درس،‌ بيماري‌هاي واگير و غيرواگير است كه ضمن مقايسه‌ي آنها، راه‌هايي را براي جلوگيري از مبتلاشدن به اين بيماري‌‌ها معرفي مي‌كند و در كنار آن، سدهاي دفاعي بدن توضيح داده مي‌شود. همچنين به راه‌هاي بالابردن مقاومت بدن براي پيشگيري از بيماري‌هاي واگير و بعضي از رفتارهاي سالم كه از بروز بيماري‌هاي غيرواگير جلوگيري مي‌كنند اشاره‌اي مي‌شود.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28802"/>
            <a:ext cx="9144000" cy="4929198"/>
          </a:xfrm>
        </p:spPr>
        <p:txBody>
          <a:bodyPr>
            <a:noAutofit/>
          </a:bodyPr>
          <a:lstStyle/>
          <a:p>
            <a:pPr algn="r"/>
            <a:r>
              <a:rPr lang="fa-IR" sz="4000" dirty="0" smtClean="0">
                <a:cs typeface="2  Koodak" pitchFamily="2" charset="-78"/>
              </a:rPr>
              <a:t/>
            </a:r>
            <a:br>
              <a:rPr lang="fa-IR" sz="4000" dirty="0" smtClean="0">
                <a:cs typeface="2  Koodak" pitchFamily="2" charset="-78"/>
              </a:rPr>
            </a:br>
            <a:r>
              <a:rPr lang="fa-IR" sz="4000" dirty="0" smtClean="0">
                <a:cs typeface="2  Koodak" pitchFamily="2" charset="-78"/>
              </a:rPr>
              <a:t>در پايان اين درس انتظار مي‌رود دانش‌آموزان بتوانند:</a:t>
            </a:r>
            <a:r>
              <a:rPr lang="en-US" sz="4000" dirty="0" smtClean="0">
                <a:cs typeface="2  Koodak" pitchFamily="2" charset="-78"/>
              </a:rPr>
              <a:t/>
            </a:r>
            <a:br>
              <a:rPr lang="en-US" sz="4000" dirty="0" smtClean="0">
                <a:cs typeface="2  Koodak" pitchFamily="2" charset="-78"/>
              </a:rPr>
            </a:br>
            <a:r>
              <a:rPr lang="fa-IR" sz="3600" dirty="0" smtClean="0">
                <a:cs typeface="2  Koodak"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a:t>
            </a:r>
            <a:r>
              <a:rPr lang="fa-IR" sz="3600" b="1" dirty="0" smtClean="0">
                <a:solidFill>
                  <a:schemeClr val="tx1"/>
                </a:solidFill>
                <a:cs typeface="2  Lotus" pitchFamily="2" charset="-78"/>
              </a:rPr>
              <a:t>تفاوت بيماري‌هاي واگير و غيرواگير را بيان كند و بعضي از عوامل مؤثر در بروز آنها را گزارش نمايد.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سطح2:</a:t>
            </a:r>
            <a:r>
              <a:rPr lang="fa-IR" sz="3600" b="1" dirty="0" smtClean="0">
                <a:cs typeface="2  Lotus" pitchFamily="2" charset="-78"/>
              </a:rPr>
              <a:t> </a:t>
            </a:r>
            <a:r>
              <a:rPr lang="fa-IR" sz="3600" b="1" dirty="0" smtClean="0">
                <a:solidFill>
                  <a:schemeClr val="tx1"/>
                </a:solidFill>
                <a:cs typeface="2  Lotus" pitchFamily="2" charset="-78"/>
              </a:rPr>
              <a:t>با ذكر مثال‌هايي بيماري‌هاي واگير و غيرواگير را مقايسه نمايد و راه‌هاي پيشگيري از آنها را بيان نمايد.</a:t>
            </a:r>
            <a:r>
              <a:rPr lang="en-US" sz="3600" b="1" dirty="0" smtClean="0">
                <a:cs typeface="2  Lotus" pitchFamily="2" charset="-78"/>
              </a:rPr>
              <a:t/>
            </a:r>
            <a:br>
              <a:rPr lang="en-US" sz="3600" b="1" dirty="0" smtClean="0">
                <a:cs typeface="2  Lotus" pitchFamily="2" charset="-78"/>
              </a:rPr>
            </a:br>
            <a:r>
              <a:rPr lang="fa-IR" sz="3600" b="1" dirty="0" smtClean="0">
                <a:solidFill>
                  <a:srgbClr val="FFFF00"/>
                </a:solidFill>
                <a:cs typeface="2  Lotus" pitchFamily="2" charset="-78"/>
              </a:rPr>
              <a:t>سطح 3:</a:t>
            </a:r>
            <a:r>
              <a:rPr lang="fa-IR" sz="3600" b="1" dirty="0" smtClean="0">
                <a:cs typeface="2  Lotus" pitchFamily="2" charset="-78"/>
              </a:rPr>
              <a:t> </a:t>
            </a:r>
            <a:r>
              <a:rPr lang="fa-IR" sz="3600" b="1" dirty="0" smtClean="0">
                <a:solidFill>
                  <a:schemeClr val="tx1"/>
                </a:solidFill>
                <a:cs typeface="2  Lotus" pitchFamily="2" charset="-78"/>
              </a:rPr>
              <a:t>بتواند واگير و غيرواگير بودن بيماري را تشخيص دهد و به راه‌هاي بالابردن مقاومت بدن براي جلوگيري از بيماري‌هاي واگير و رفتارهاي سالم براي جلوگيري از بيماري‌هاي غيرواگير اشاره نمايد.</a:t>
            </a:r>
            <a:r>
              <a:rPr lang="en-US" sz="3600" dirty="0" smtClean="0"/>
              <a:t/>
            </a:r>
            <a:br>
              <a:rPr lang="en-US" sz="3600" dirty="0" smtClean="0"/>
            </a:br>
            <a:r>
              <a:rPr lang="en-US" sz="3600" dirty="0" smtClean="0">
                <a:cs typeface="2  Koodak" pitchFamily="2" charset="-78"/>
              </a:rPr>
              <a:t/>
            </a:r>
            <a:br>
              <a:rPr lang="en-US" sz="3600" dirty="0" smtClean="0">
                <a:cs typeface="2  Koodak" pitchFamily="2" charset="-78"/>
              </a:rPr>
            </a:br>
            <a:endParaRPr lang="fa-IR" sz="6000" dirty="0">
              <a:solidFill>
                <a:schemeClr val="tx1"/>
              </a:solidFill>
              <a:cs typeface="2  Koodak" pitchFamily="2" charset="-78"/>
            </a:endParaRPr>
          </a:p>
        </p:txBody>
      </p:sp>
      <p:sp>
        <p:nvSpPr>
          <p:cNvPr id="3" name="Subtitle 2"/>
          <p:cNvSpPr>
            <a:spLocks noGrp="1"/>
          </p:cNvSpPr>
          <p:nvPr>
            <p:ph type="subTitle" idx="1"/>
          </p:nvPr>
        </p:nvSpPr>
        <p:spPr/>
        <p:txBody>
          <a:bodyPr/>
          <a:lstStyle/>
          <a:p>
            <a:pPr algn="ctr"/>
            <a:r>
              <a:rPr lang="fa-IR" dirty="0" smtClean="0"/>
              <a:t>درس سیزدهم   علوم پایه ششم  </a:t>
            </a:r>
            <a:endParaRPr lang="fa-IR" dirty="0"/>
          </a:p>
        </p:txBody>
      </p:sp>
      <p:sp>
        <p:nvSpPr>
          <p:cNvPr id="4" name="Rounded Rectangle 3"/>
          <p:cNvSpPr/>
          <p:nvPr/>
        </p:nvSpPr>
        <p:spPr>
          <a:xfrm>
            <a:off x="1571604" y="0"/>
            <a:ext cx="6000792" cy="357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400" b="1" dirty="0" smtClean="0">
                <a:cs typeface="2  Lotus" pitchFamily="2" charset="-78"/>
              </a:rPr>
              <a:t>بهترين راه براي جلوگيري از همه‌ي بيماري‌هاي واگير، رعايت بهداشت فردي و عمومي است</a:t>
            </a:r>
            <a:r>
              <a:rPr lang="fa-IR" sz="4400" dirty="0" smtClean="0"/>
              <a:t>.</a:t>
            </a:r>
            <a:endParaRPr lang="en-US" sz="4400" dirty="0"/>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سیزدهم </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a:stretch>
            <a:fillRect/>
          </a:stretch>
        </p:blipFill>
        <p:spPr>
          <a:xfrm>
            <a:off x="2143108" y="514662"/>
            <a:ext cx="5857916" cy="3485841"/>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lnSpcReduction="10000"/>
          </a:bodyPr>
          <a:lstStyle/>
          <a:p>
            <a:pPr lvl="0" algn="ctr"/>
            <a:r>
              <a:rPr lang="fa-IR" sz="4400" b="1" dirty="0" smtClean="0">
                <a:cs typeface="2  Lotus" pitchFamily="2" charset="-78"/>
              </a:rPr>
              <a:t>فيلم و لوح فشرده‌ي آموزشي مربوط به بيماري‌هاي واگير، راه‌هاي ورود ميكروب به بدن و چگونگي بيگانه‌خواري گلبول‌هاي سفيد و انواع واكسن</a:t>
            </a:r>
            <a:endParaRPr lang="en-US" sz="4400" b="1" dirty="0" smtClean="0">
              <a:cs typeface="2  Lotus" pitchFamily="2" charset="-78"/>
            </a:endParaRPr>
          </a:p>
          <a:p>
            <a:pPr lvl="0" algn="ctr"/>
            <a:r>
              <a:rPr lang="fa-IR" sz="4400" b="1" dirty="0" smtClean="0">
                <a:cs typeface="2  Lotus" pitchFamily="2" charset="-78"/>
              </a:rPr>
              <a:t>تصاويري از انواع ميكروب‌ها</a:t>
            </a:r>
            <a:endParaRPr lang="en-US" sz="44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سیزدهم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solidFill>
                  <a:srgbClr val="FF0000"/>
                </a:solidFill>
                <a:cs typeface="2  Lotus" pitchFamily="2" charset="-78"/>
              </a:rPr>
              <a:t>دانستنی های برای معلم</a:t>
            </a:r>
            <a:r>
              <a:rPr lang="fa-IR" sz="3200" b="1" dirty="0" smtClean="0">
                <a:cs typeface="2  Lotus" pitchFamily="2" charset="-78"/>
              </a:rPr>
              <a:t/>
            </a:r>
            <a:br>
              <a:rPr lang="fa-IR" sz="3200" b="1" dirty="0" smtClean="0">
                <a:cs typeface="2  Lotus" pitchFamily="2" charset="-78"/>
              </a:rPr>
            </a:br>
            <a:r>
              <a:rPr lang="fa-IR" sz="3200" dirty="0" smtClean="0"/>
              <a:t> </a:t>
            </a:r>
            <a:r>
              <a:rPr lang="fa-IR" sz="3200" b="1" dirty="0" smtClean="0">
                <a:cs typeface="2  Lotus" pitchFamily="2" charset="-78"/>
              </a:rPr>
              <a:t>ميكروب‌ها يا عوامل بيماري‌زا به راه‌هاي مختلفي مي‌توانند وارد بدن ما شوند؛ از جمله:</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هوا، مثل سرماخوردگي، آنفلوآنزا</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آب و غذا؛ مثل حصبه، وبا، اسهال خوني</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حشرات؛ مثل مالاريا، سالك، خواب آفريقايي</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زخم‌ها؛ مثل كزاز</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تماس؛ مثل جوش‌هاي پوستي</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تماس جنسي؛ مثل سوزاك، سيفليس، ايدز</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2800" b="1" dirty="0" smtClean="0">
                <a:cs typeface="2  Lotus" pitchFamily="2" charset="-78"/>
              </a:rPr>
              <a:t>بعضي از جانوران، ناقل بيماري‌ها هستند و مي‌توانند عامل بيماري‌ را به ما منتقل نمايند؛ از جمله:</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پشه‌ي آنوفل		 	ناقل بيماري مالاريا</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مگس تسه تسه			ناقل بيماري خواب آفريقايي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پشه خاكي			ناقل بيماري سالك</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سگ				ناقل بيماري هاري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موش				ناقل بيماري طاعون</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خوك، گاو و حلزون		ناقل بعضي از كرم‌هاي انگلي</a:t>
            </a:r>
            <a:endParaRPr lang="en-US" sz="4000" b="1" dirty="0">
              <a:solidFill>
                <a:schemeClr val="tx1"/>
              </a:solidFill>
              <a:cs typeface="2  Lotus" pitchFamily="2" charset="-78"/>
            </a:endParaRPr>
          </a:p>
        </p:txBody>
      </p:sp>
      <p:sp>
        <p:nvSpPr>
          <p:cNvPr id="3" name="Left Arrow 2"/>
          <p:cNvSpPr/>
          <p:nvPr/>
        </p:nvSpPr>
        <p:spPr>
          <a:xfrm>
            <a:off x="5143504" y="3429000"/>
            <a:ext cx="1785950"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Left Arrow 3"/>
          <p:cNvSpPr/>
          <p:nvPr/>
        </p:nvSpPr>
        <p:spPr>
          <a:xfrm>
            <a:off x="5072066" y="3857628"/>
            <a:ext cx="1785950"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Left Arrow 5"/>
          <p:cNvSpPr/>
          <p:nvPr/>
        </p:nvSpPr>
        <p:spPr>
          <a:xfrm>
            <a:off x="5357818" y="4357694"/>
            <a:ext cx="1785950"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Left Arrow 6"/>
          <p:cNvSpPr/>
          <p:nvPr/>
        </p:nvSpPr>
        <p:spPr>
          <a:xfrm>
            <a:off x="5143504" y="4714884"/>
            <a:ext cx="2857520" cy="142876"/>
          </a:xfrm>
          <a:prstGeom prst="leftArrow">
            <a:avLst>
              <a:gd name="adj1" fmla="val 899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Left Arrow 7"/>
          <p:cNvSpPr/>
          <p:nvPr/>
        </p:nvSpPr>
        <p:spPr>
          <a:xfrm>
            <a:off x="5143504" y="5143512"/>
            <a:ext cx="271464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Left Arrow 8"/>
          <p:cNvSpPr/>
          <p:nvPr/>
        </p:nvSpPr>
        <p:spPr>
          <a:xfrm>
            <a:off x="5214942" y="5500702"/>
            <a:ext cx="1071570"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2800" b="1" dirty="0" smtClean="0">
                <a:solidFill>
                  <a:srgbClr val="00B050"/>
                </a:solidFill>
              </a:rPr>
              <a:t>سدهاي دفاعي بدن:</a:t>
            </a:r>
            <a:r>
              <a:rPr lang="en-US" sz="2800" dirty="0" smtClean="0"/>
              <a:t/>
            </a:r>
            <a:br>
              <a:rPr lang="en-US" sz="2800" dirty="0" smtClean="0"/>
            </a:br>
            <a:r>
              <a:rPr lang="fa-IR" sz="2800" b="1" dirty="0" smtClean="0">
                <a:solidFill>
                  <a:srgbClr val="00B0F0"/>
                </a:solidFill>
              </a:rPr>
              <a:t>سد اول: پوست و ترشحات آن</a:t>
            </a:r>
            <a:r>
              <a:rPr lang="en-US" sz="2800" dirty="0" smtClean="0"/>
              <a:t/>
            </a:r>
            <a:br>
              <a:rPr lang="en-US" sz="2800" dirty="0" smtClean="0"/>
            </a:br>
            <a:r>
              <a:rPr lang="fa-IR" sz="3200" b="1" dirty="0" smtClean="0">
                <a:cs typeface="2  Lotus" pitchFamily="2" charset="-78"/>
              </a:rPr>
              <a:t>پوست با داشتن لايه‌اي از سلول مرده به نام شاخي، جلوي ورود  ميكروب‌ها را به بدن مي‌گيرد. در عين حال اگر ميكروبي روي پوست قرار بگيرد، ترشحات پوست ازجمله عرق، چربي و مخاط با نامساعدكردن شرايط رشد ميكروب، آن را از بين مي‌برد.</a:t>
            </a:r>
            <a:r>
              <a:rPr lang="en-US" sz="3200" b="1" dirty="0" smtClean="0">
                <a:cs typeface="2  Lotus" pitchFamily="2" charset="-78"/>
              </a:rPr>
              <a:t/>
            </a:r>
            <a:br>
              <a:rPr lang="en-US" sz="3200" b="1" dirty="0" smtClean="0">
                <a:cs typeface="2  Lotus" pitchFamily="2" charset="-78"/>
              </a:rPr>
            </a:br>
            <a:r>
              <a:rPr lang="fa-IR" sz="3200" b="1" dirty="0" smtClean="0">
                <a:cs typeface="2  Lotus" pitchFamily="2" charset="-78"/>
              </a:rPr>
              <a:t> وجود بافت پوششي مژه‌دار در مجاري تنفسي به حركت و خروج مخاط به همراه ميكروب كمك مي‌كند</a:t>
            </a:r>
            <a:endParaRPr lang="en-US" sz="32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سیزدهم سالم بمانیم(مناسب برای مطالعه آموزگاران)</Template>
  <TotalTime>0</TotalTime>
  <Words>344</Words>
  <Application>Microsoft Office PowerPoint</Application>
  <PresentationFormat>On-screen Show (4:3)</PresentationFormat>
  <Paragraphs>44</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2  Baran</vt:lpstr>
      <vt:lpstr>2  Koodak</vt:lpstr>
      <vt:lpstr>2  Lotus</vt:lpstr>
      <vt:lpstr>2  Zar</vt:lpstr>
      <vt:lpstr>Arial</vt:lpstr>
      <vt:lpstr>Calibri</vt:lpstr>
      <vt:lpstr>Traditional Arabic</vt:lpstr>
      <vt:lpstr>Tw Cen MT</vt:lpstr>
      <vt:lpstr>Wingdings</vt:lpstr>
      <vt:lpstr>Wingdings 2</vt:lpstr>
      <vt:lpstr>Median</vt:lpstr>
      <vt:lpstr>درس سیزدهم :      </vt:lpstr>
      <vt:lpstr>فعالیت:      </vt:lpstr>
      <vt:lpstr>درس در يك نگاه </vt:lpstr>
      <vt:lpstr> در پايان اين درس انتظار مي‌رود دانش‌آموزان بتوانند:  سطح 1: تفاوت بيماري‌هاي واگير و غيرواگير را بيان كند و بعضي از عوامل مؤثر در بروز آنها را گزارش نمايد. سطح2: با ذكر مثال‌هايي بيماري‌هاي واگير و غيرواگير را مقايسه نمايد و راه‌هاي پيشگيري از آنها را بيان نمايد. سطح 3: بتواند واگير و غيرواگير بودن بيماري را تشخيص دهد و به راه‌هاي بالابردن مقاومت بدن براي جلوگيري از بيماري‌هاي واگير و رفتارهاي سالم براي جلوگيري از بيماري‌هاي غيرواگير اشاره نمايد.  </vt:lpstr>
      <vt:lpstr>علوم پایه ششم  درس سیزدهم </vt:lpstr>
      <vt:lpstr>مواد و وسايل لازم</vt:lpstr>
      <vt:lpstr>دانستنی های برای معلم  ميكروب‌ها يا عوامل بيماري‌زا به راه‌هاي مختلفي مي‌توانند وارد بدن ما شوند؛ از جمله: هوا، مثل سرماخوردگي، آنفلوآنزا آب و غذا؛ مثل حصبه، وبا، اسهال خوني حشرات؛ مثل مالاريا، سالك، خواب آفريقايي زخم‌ها؛ مثل كزاز تماس؛ مثل جوش‌هاي پوستي تماس جنسي؛ مثل سوزاك، سيفليس، ايدز</vt:lpstr>
      <vt:lpstr>دانستنی های برای معلم  بعضي از جانوران، ناقل بيماري‌ها هستند و مي‌توانند عامل بيماري‌ را به ما منتقل نمايند؛ از جمله: پشه‌ي آنوفل    ناقل بيماري مالاريا مگس تسه تسه   ناقل بيماري خواب آفريقايي پشه خاكي   ناقل بيماري سالك سگ    ناقل بيماري هاري موش    ناقل بيماري طاعون خوك، گاو و حلزون  ناقل بعضي از كرم‌هاي انگلي</vt:lpstr>
      <vt:lpstr>دانستنی های برای معلم  سدهاي دفاعي بدن: سد اول: پوست و ترشحات آن پوست با داشتن لايه‌اي از سلول مرده به نام شاخي، جلوي ورود  ميكروب‌ها را به بدن مي‌گيرد. در عين حال اگر ميكروبي روي پوست قرار بگيرد، ترشحات پوست ازجمله عرق، چربي و مخاط با نامساعدكردن شرايط رشد ميكروب، آن را از بين مي‌برد.  وجود بافت پوششي مژه‌دار در مجاري تنفسي به حركت و خروج مخاط به همراه ميكروب كمك مي‌كند</vt:lpstr>
      <vt:lpstr>دانستنی های برای معلم  سدهاي دفاعي بدن:  سد دوم ميكروب با عبور از سد اول يعني پوست، با سد دوم برخورد مي‌كند كه گلبول‌هاي سفيد خون هستند و به دو روش بيگانه‌خواري و ترشح پادتن با ميكروب‌ها مبارزه مي‌كنند.  انواع گلبول‌هاي سفيد (WBC – لكوسيت‌ها)   نوع اول  گرانولوسيت            (هسته‌ي چندقسمتي،سيتوپلاسم دانه‌دار ) 1- نوتروفيل- هسته‌ي چندقسمتي: مي‌تواند از رگ‌ها خارج شود. وظيفه‌ي آن بيگانه‌خواري است. 2- اسيدوفيل يا ائوزينوفيل: هسته‌ي دو قسمتي دمبلي‌شكل دارد. وظيفه‌ي آن مبارزه با عفونت‌هاي انگلي است. 3- بازوفيل: هسته‌ي دوقسمتي روي هم افتاده دارد. وظيفه‌ي آن ترشح دو ماده‌ي هپارين (ضدانعقاد) و هيستامين (گشادكننده‌ي رگ) است. </vt:lpstr>
      <vt:lpstr>دانستنی های برای معلم  سدهاي دفاعي بدن:  سد دوم ميكروب با عبور از سد اول يعني پوست، با سد دوم برخورد مي‌كند كه گلبول‌هاي سفيد خون هستند و به دو روش بيگانه‌خواري و ترشح پادتن با ميكروب‌ها مبارزه مي‌كنند.  انواع گلبول‌هاي سفيد (WBC – لكوسيت‌ها)   نوع دوم آگرانولوسيت(هسته‌ي يك‌قسمتي،سيتوپلاسم بدون‌دانه‌ (  1- لنفوسيت: هسته‌ي گرد دارد و دو نوع است: B- ترشح پادتن  T- مبارزه با سلول‌هاي سرطاني و ويروس‌ها 2- منوسيت: هسته‌ي لوبيايي شكل دارد و مي‌تواند از رگ‌ها خارج شود. وظيفه‌ي آن بيگانه‌خواري است. پس از خروج از خون و جايگيري در بافت‌هاي ديگر به آن ماكروفاژ گفته مي‌شود.  </vt:lpstr>
      <vt:lpstr>دانستنی های برای معلم  واکسن چیست ?  واكسن‌هاي قديمي، ميكروب كشته‌شده، ضعيف‌شده يا مقداري از سم ميكروب بودند كه با ورود به بدن، گلبول‌هاي سفيد را تحريك مي‌كردند تا در برابر آن پادتن بسازند  واکسن های جدید چگونه است ؟   واكسن‌هاي امروزي بيشتر از طريق مهندسي ژنتيك توليد مي‌شوند كه در آنها ژن آنتي‌ژن‌ساز يك ميكروب بيماري‌زا را خارج كرده و وارد يك ميكروب غيربيماري‌زا مي‌نمايند. اين ميكروب با داشتن آنتي‌ژن شبيه ميكروب بيماري‌زا مي‌تواند به‌عنوان واكسن مورد استفاده قرار گيرد.   </vt:lpstr>
      <vt:lpstr>نكات آموزشي و فعاليت‌هاي پيشنهادي</vt:lpstr>
      <vt:lpstr>با توجه به ملاک های ارزشیابی 5سوال برای این درس طراحی کنید.</vt:lpstr>
      <vt:lpstr>جدول ارزشيابي ملاک ها و سطوح عملکرد</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سیزدهم :      </dc:title>
  <dc:creator>omid arzi</dc:creator>
  <cp:lastModifiedBy>omid arzi</cp:lastModifiedBy>
  <cp:revision>1</cp:revision>
  <dcterms:created xsi:type="dcterms:W3CDTF">2022-02-04T07:30:38Z</dcterms:created>
  <dcterms:modified xsi:type="dcterms:W3CDTF">2022-02-04T07:30:52Z</dcterms:modified>
</cp:coreProperties>
</file>