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C0EC78-4DAD-476B-A377-BC5897D62E03}" type="datetimeFigureOut">
              <a:rPr lang="en-US" smtClean="0"/>
              <a:t>5/8/2013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9143E-DF97-4278-8718-E1E4B2D19648}" type="slidenum">
              <a:rPr lang="en-US" smtClean="0"/>
              <a:t>‹#›</a:t>
            </a:fld>
            <a:endParaRPr lang="en-US"/>
          </a:p>
        </p:txBody>
      </p:sp>
    </p:spTree>
    <p:extLst>
      <p:ext uri="{BB962C8B-B14F-4D97-AF65-F5344CB8AC3E}">
        <p14:creationId xmlns:p14="http://schemas.microsoft.com/office/powerpoint/2010/main" val="2184492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F9143E-DF97-4278-8718-E1E4B2D19648}" type="slidenum">
              <a:rPr lang="en-US" smtClean="0"/>
              <a:t>15</a:t>
            </a:fld>
            <a:endParaRPr lang="en-US"/>
          </a:p>
        </p:txBody>
      </p:sp>
    </p:spTree>
    <p:extLst>
      <p:ext uri="{BB962C8B-B14F-4D97-AF65-F5344CB8AC3E}">
        <p14:creationId xmlns:p14="http://schemas.microsoft.com/office/powerpoint/2010/main" val="20306730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D8BD707-D9CF-40AE-B4C6-C98DA3205C09}" type="datetimeFigureOut">
              <a:rPr lang="en-US" smtClean="0"/>
              <a:pPr/>
              <a:t>5/8/2013</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5/8/2013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1D8BD707-D9CF-40AE-B4C6-C98DA3205C09}" type="datetimeFigureOut">
              <a:rPr lang="en-US" smtClean="0"/>
              <a:pPr/>
              <a:t>5/8/2013</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1D8BD707-D9CF-40AE-B4C6-C98DA3205C09}" type="datetimeFigureOut">
              <a:rPr lang="en-US" smtClean="0"/>
              <a:pPr/>
              <a:t>5/8/2013</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D8BD707-D9CF-40AE-B4C6-C98DA3205C09}" type="datetimeFigureOut">
              <a:rPr lang="en-US" smtClean="0"/>
              <a:pPr/>
              <a:t>5/8/2013</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98964" y="30078"/>
            <a:ext cx="4946072" cy="584775"/>
          </a:xfrm>
          <a:prstGeom prst="rect">
            <a:avLst/>
          </a:prstGeom>
        </p:spPr>
        <p:txBody>
          <a:bodyPr wrap="square">
            <a:spAutoFit/>
          </a:bodyPr>
          <a:lstStyle/>
          <a:p>
            <a:pPr algn="ctr" rtl="1"/>
            <a:r>
              <a:rPr lang="fa-IR"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به نام تنها معمار هستی</a:t>
            </a:r>
            <a:endParaRPr 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5" name="Rectangle 4"/>
          <p:cNvSpPr/>
          <p:nvPr/>
        </p:nvSpPr>
        <p:spPr>
          <a:xfrm>
            <a:off x="2317093" y="997526"/>
            <a:ext cx="4509813" cy="461665"/>
          </a:xfrm>
          <a:prstGeom prst="rect">
            <a:avLst/>
          </a:prstGeom>
        </p:spPr>
        <p:txBody>
          <a:bodyPr wrap="square">
            <a:spAutoFit/>
          </a:bodyPr>
          <a:lstStyle/>
          <a:p>
            <a:pPr algn="ctr" rtl="1"/>
            <a:r>
              <a:rPr lang="fa-I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دانشگاه آزاد اسلامی واحد سقز</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TextBox 5"/>
          <p:cNvSpPr txBox="1"/>
          <p:nvPr/>
        </p:nvSpPr>
        <p:spPr>
          <a:xfrm>
            <a:off x="2296389" y="5410200"/>
            <a:ext cx="6705600" cy="461665"/>
          </a:xfrm>
          <a:prstGeom prst="rect">
            <a:avLst/>
          </a:prstGeom>
          <a:noFill/>
        </p:spPr>
        <p:txBody>
          <a:bodyPr wrap="square" rtlCol="0">
            <a:spAutoFit/>
          </a:bodyPr>
          <a:lstStyle/>
          <a:p>
            <a:pPr algn="r" rtl="1"/>
            <a:r>
              <a:rPr lang="fa-IR"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دانشجویان:   </a:t>
            </a:r>
            <a:r>
              <a:rPr lang="fa-I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کمـال سعیدنژاد - محسن غفوری - هوزان عرفانی</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TextBox 6"/>
          <p:cNvSpPr txBox="1"/>
          <p:nvPr/>
        </p:nvSpPr>
        <p:spPr>
          <a:xfrm>
            <a:off x="2746661" y="4219575"/>
            <a:ext cx="6262255" cy="461665"/>
          </a:xfrm>
          <a:prstGeom prst="rect">
            <a:avLst/>
          </a:prstGeom>
          <a:noFill/>
        </p:spPr>
        <p:txBody>
          <a:bodyPr wrap="square" rtlCol="0">
            <a:spAutoFit/>
          </a:bodyPr>
          <a:lstStyle/>
          <a:p>
            <a:pPr algn="r" rtl="1"/>
            <a:r>
              <a:rPr lang="fa-IR"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استاد:             </a:t>
            </a:r>
            <a:r>
              <a:rPr lang="fa-I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خانم مهندس رحیم نژاد</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TextBox 7"/>
          <p:cNvSpPr txBox="1"/>
          <p:nvPr/>
        </p:nvSpPr>
        <p:spPr>
          <a:xfrm>
            <a:off x="2074715" y="1771090"/>
            <a:ext cx="6934201" cy="400110"/>
          </a:xfrm>
          <a:prstGeom prst="rect">
            <a:avLst/>
          </a:prstGeom>
          <a:noFill/>
        </p:spPr>
        <p:txBody>
          <a:bodyPr wrap="square" rtlCol="0">
            <a:spAutoFit/>
          </a:bodyPr>
          <a:lstStyle/>
          <a:p>
            <a:pPr algn="r"/>
            <a:r>
              <a:rPr lang="fa-IR"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درس و عنوان:        </a:t>
            </a:r>
            <a:r>
              <a:rPr lang="fa-I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آشنایی با مرمت </a:t>
            </a:r>
            <a:r>
              <a:rPr lang="fa-I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ابنیه(</a:t>
            </a:r>
            <a:r>
              <a:rPr lang="fa-I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کاخ گلستان</a:t>
            </a:r>
            <a:r>
              <a:rPr lang="fa-I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 name="TextBox 8"/>
          <p:cNvSpPr txBox="1"/>
          <p:nvPr/>
        </p:nvSpPr>
        <p:spPr>
          <a:xfrm>
            <a:off x="2649679" y="6324600"/>
            <a:ext cx="3276600" cy="400110"/>
          </a:xfrm>
          <a:prstGeom prst="rect">
            <a:avLst/>
          </a:prstGeom>
          <a:noFill/>
        </p:spPr>
        <p:txBody>
          <a:bodyPr wrap="square" rtlCol="0">
            <a:spAutoFit/>
          </a:bodyPr>
          <a:lstStyle/>
          <a:p>
            <a:pPr algn="ctr" rtl="1"/>
            <a:r>
              <a:rPr lang="fa-IR" sz="2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سال تحصیلی:    نیم سال اول92</a:t>
            </a:r>
            <a:endParaRPr lang="en-US"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 name="TextBox 9"/>
          <p:cNvSpPr txBox="1"/>
          <p:nvPr/>
        </p:nvSpPr>
        <p:spPr>
          <a:xfrm>
            <a:off x="3931225" y="2783903"/>
            <a:ext cx="5105400" cy="461665"/>
          </a:xfrm>
          <a:prstGeom prst="rect">
            <a:avLst/>
          </a:prstGeom>
          <a:noFill/>
        </p:spPr>
        <p:txBody>
          <a:bodyPr wrap="square" rtlCol="0">
            <a:spAutoFit/>
          </a:bodyPr>
          <a:lstStyle/>
          <a:p>
            <a:pPr algn="r" rtl="1"/>
            <a:r>
              <a:rPr lang="fa-IR"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رشته تحصیلی:     </a:t>
            </a:r>
            <a:r>
              <a:rPr lang="fa-I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مهندسی معماری</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1" name="Picture 2"/>
          <p:cNvPicPr>
            <a:picLocks noChangeAspect="1" noChangeArrowheads="1"/>
          </p:cNvPicPr>
          <p:nvPr/>
        </p:nvPicPr>
        <p:blipFill>
          <a:blip r:embed="rId2"/>
          <a:srcRect/>
          <a:stretch>
            <a:fillRect/>
          </a:stretch>
        </p:blipFill>
        <p:spPr bwMode="auto">
          <a:xfrm>
            <a:off x="8322250" y="67115"/>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 name="Picture 2" descr="C:\Users\architect\Desktop\maramat\کاخ گلستان\ن.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13" y="2514600"/>
            <a:ext cx="3872951" cy="262629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643861"/>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80">
                                          <p:stCondLst>
                                            <p:cond delay="0"/>
                                          </p:stCondLst>
                                        </p:cTn>
                                        <p:tgtEl>
                                          <p:spTgt spid="7"/>
                                        </p:tgtEl>
                                      </p:cBhvr>
                                    </p:animEffect>
                                    <p:anim calcmode="lin" valueType="num">
                                      <p:cBhvr>
                                        <p:cTn id="4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5" dur="26">
                                          <p:stCondLst>
                                            <p:cond delay="650"/>
                                          </p:stCondLst>
                                        </p:cTn>
                                        <p:tgtEl>
                                          <p:spTgt spid="7"/>
                                        </p:tgtEl>
                                      </p:cBhvr>
                                      <p:to x="100000" y="60000"/>
                                    </p:animScale>
                                    <p:animScale>
                                      <p:cBhvr>
                                        <p:cTn id="46" dur="166" decel="50000">
                                          <p:stCondLst>
                                            <p:cond delay="676"/>
                                          </p:stCondLst>
                                        </p:cTn>
                                        <p:tgtEl>
                                          <p:spTgt spid="7"/>
                                        </p:tgtEl>
                                      </p:cBhvr>
                                      <p:to x="100000" y="100000"/>
                                    </p:animScale>
                                    <p:animScale>
                                      <p:cBhvr>
                                        <p:cTn id="47" dur="26">
                                          <p:stCondLst>
                                            <p:cond delay="1312"/>
                                          </p:stCondLst>
                                        </p:cTn>
                                        <p:tgtEl>
                                          <p:spTgt spid="7"/>
                                        </p:tgtEl>
                                      </p:cBhvr>
                                      <p:to x="100000" y="80000"/>
                                    </p:animScale>
                                    <p:animScale>
                                      <p:cBhvr>
                                        <p:cTn id="48" dur="166" decel="50000">
                                          <p:stCondLst>
                                            <p:cond delay="1338"/>
                                          </p:stCondLst>
                                        </p:cTn>
                                        <p:tgtEl>
                                          <p:spTgt spid="7"/>
                                        </p:tgtEl>
                                      </p:cBhvr>
                                      <p:to x="100000" y="100000"/>
                                    </p:animScale>
                                    <p:animScale>
                                      <p:cBhvr>
                                        <p:cTn id="49" dur="26">
                                          <p:stCondLst>
                                            <p:cond delay="1642"/>
                                          </p:stCondLst>
                                        </p:cTn>
                                        <p:tgtEl>
                                          <p:spTgt spid="7"/>
                                        </p:tgtEl>
                                      </p:cBhvr>
                                      <p:to x="100000" y="90000"/>
                                    </p:animScale>
                                    <p:animScale>
                                      <p:cBhvr>
                                        <p:cTn id="50" dur="166" decel="50000">
                                          <p:stCondLst>
                                            <p:cond delay="1668"/>
                                          </p:stCondLst>
                                        </p:cTn>
                                        <p:tgtEl>
                                          <p:spTgt spid="7"/>
                                        </p:tgtEl>
                                      </p:cBhvr>
                                      <p:to x="100000" y="100000"/>
                                    </p:animScale>
                                    <p:animScale>
                                      <p:cBhvr>
                                        <p:cTn id="51" dur="26">
                                          <p:stCondLst>
                                            <p:cond delay="1808"/>
                                          </p:stCondLst>
                                        </p:cTn>
                                        <p:tgtEl>
                                          <p:spTgt spid="7"/>
                                        </p:tgtEl>
                                      </p:cBhvr>
                                      <p:to x="100000" y="95000"/>
                                    </p:animScale>
                                    <p:animScale>
                                      <p:cBhvr>
                                        <p:cTn id="52" dur="166" decel="50000">
                                          <p:stCondLst>
                                            <p:cond delay="1834"/>
                                          </p:stCondLst>
                                        </p:cTn>
                                        <p:tgtEl>
                                          <p:spTgt spid="7"/>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down)">
                                      <p:cBhvr>
                                        <p:cTn id="55" dur="580">
                                          <p:stCondLst>
                                            <p:cond delay="0"/>
                                          </p:stCondLst>
                                        </p:cTn>
                                        <p:tgtEl>
                                          <p:spTgt spid="6"/>
                                        </p:tgtEl>
                                      </p:cBhvr>
                                    </p:animEffect>
                                    <p:anim calcmode="lin" valueType="num">
                                      <p:cBhvr>
                                        <p:cTn id="5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1" dur="26">
                                          <p:stCondLst>
                                            <p:cond delay="650"/>
                                          </p:stCondLst>
                                        </p:cTn>
                                        <p:tgtEl>
                                          <p:spTgt spid="6"/>
                                        </p:tgtEl>
                                      </p:cBhvr>
                                      <p:to x="100000" y="60000"/>
                                    </p:animScale>
                                    <p:animScale>
                                      <p:cBhvr>
                                        <p:cTn id="62" dur="166" decel="50000">
                                          <p:stCondLst>
                                            <p:cond delay="676"/>
                                          </p:stCondLst>
                                        </p:cTn>
                                        <p:tgtEl>
                                          <p:spTgt spid="6"/>
                                        </p:tgtEl>
                                      </p:cBhvr>
                                      <p:to x="100000" y="100000"/>
                                    </p:animScale>
                                    <p:animScale>
                                      <p:cBhvr>
                                        <p:cTn id="63" dur="26">
                                          <p:stCondLst>
                                            <p:cond delay="1312"/>
                                          </p:stCondLst>
                                        </p:cTn>
                                        <p:tgtEl>
                                          <p:spTgt spid="6"/>
                                        </p:tgtEl>
                                      </p:cBhvr>
                                      <p:to x="100000" y="80000"/>
                                    </p:animScale>
                                    <p:animScale>
                                      <p:cBhvr>
                                        <p:cTn id="64" dur="166" decel="50000">
                                          <p:stCondLst>
                                            <p:cond delay="1338"/>
                                          </p:stCondLst>
                                        </p:cTn>
                                        <p:tgtEl>
                                          <p:spTgt spid="6"/>
                                        </p:tgtEl>
                                      </p:cBhvr>
                                      <p:to x="100000" y="100000"/>
                                    </p:animScale>
                                    <p:animScale>
                                      <p:cBhvr>
                                        <p:cTn id="65" dur="26">
                                          <p:stCondLst>
                                            <p:cond delay="1642"/>
                                          </p:stCondLst>
                                        </p:cTn>
                                        <p:tgtEl>
                                          <p:spTgt spid="6"/>
                                        </p:tgtEl>
                                      </p:cBhvr>
                                      <p:to x="100000" y="90000"/>
                                    </p:animScale>
                                    <p:animScale>
                                      <p:cBhvr>
                                        <p:cTn id="66" dur="166" decel="50000">
                                          <p:stCondLst>
                                            <p:cond delay="1668"/>
                                          </p:stCondLst>
                                        </p:cTn>
                                        <p:tgtEl>
                                          <p:spTgt spid="6"/>
                                        </p:tgtEl>
                                      </p:cBhvr>
                                      <p:to x="100000" y="100000"/>
                                    </p:animScale>
                                    <p:animScale>
                                      <p:cBhvr>
                                        <p:cTn id="67" dur="26">
                                          <p:stCondLst>
                                            <p:cond delay="1808"/>
                                          </p:stCondLst>
                                        </p:cTn>
                                        <p:tgtEl>
                                          <p:spTgt spid="6"/>
                                        </p:tgtEl>
                                      </p:cBhvr>
                                      <p:to x="100000" y="95000"/>
                                    </p:animScale>
                                    <p:animScale>
                                      <p:cBhvr>
                                        <p:cTn id="68" dur="166" decel="50000">
                                          <p:stCondLst>
                                            <p:cond delay="1834"/>
                                          </p:stCondLst>
                                        </p:cTn>
                                        <p:tgtEl>
                                          <p:spTgt spid="6"/>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wipe(down)">
                                      <p:cBhvr>
                                        <p:cTn id="71" dur="580">
                                          <p:stCondLst>
                                            <p:cond delay="0"/>
                                          </p:stCondLst>
                                        </p:cTn>
                                        <p:tgtEl>
                                          <p:spTgt spid="9"/>
                                        </p:tgtEl>
                                      </p:cBhvr>
                                    </p:animEffect>
                                    <p:anim calcmode="lin" valueType="num">
                                      <p:cBhvr>
                                        <p:cTn id="7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7" dur="26">
                                          <p:stCondLst>
                                            <p:cond delay="650"/>
                                          </p:stCondLst>
                                        </p:cTn>
                                        <p:tgtEl>
                                          <p:spTgt spid="9"/>
                                        </p:tgtEl>
                                      </p:cBhvr>
                                      <p:to x="100000" y="60000"/>
                                    </p:animScale>
                                    <p:animScale>
                                      <p:cBhvr>
                                        <p:cTn id="78" dur="166" decel="50000">
                                          <p:stCondLst>
                                            <p:cond delay="676"/>
                                          </p:stCondLst>
                                        </p:cTn>
                                        <p:tgtEl>
                                          <p:spTgt spid="9"/>
                                        </p:tgtEl>
                                      </p:cBhvr>
                                      <p:to x="100000" y="100000"/>
                                    </p:animScale>
                                    <p:animScale>
                                      <p:cBhvr>
                                        <p:cTn id="79" dur="26">
                                          <p:stCondLst>
                                            <p:cond delay="1312"/>
                                          </p:stCondLst>
                                        </p:cTn>
                                        <p:tgtEl>
                                          <p:spTgt spid="9"/>
                                        </p:tgtEl>
                                      </p:cBhvr>
                                      <p:to x="100000" y="80000"/>
                                    </p:animScale>
                                    <p:animScale>
                                      <p:cBhvr>
                                        <p:cTn id="80" dur="166" decel="50000">
                                          <p:stCondLst>
                                            <p:cond delay="1338"/>
                                          </p:stCondLst>
                                        </p:cTn>
                                        <p:tgtEl>
                                          <p:spTgt spid="9"/>
                                        </p:tgtEl>
                                      </p:cBhvr>
                                      <p:to x="100000" y="100000"/>
                                    </p:animScale>
                                    <p:animScale>
                                      <p:cBhvr>
                                        <p:cTn id="81" dur="26">
                                          <p:stCondLst>
                                            <p:cond delay="1642"/>
                                          </p:stCondLst>
                                        </p:cTn>
                                        <p:tgtEl>
                                          <p:spTgt spid="9"/>
                                        </p:tgtEl>
                                      </p:cBhvr>
                                      <p:to x="100000" y="90000"/>
                                    </p:animScale>
                                    <p:animScale>
                                      <p:cBhvr>
                                        <p:cTn id="82" dur="166" decel="50000">
                                          <p:stCondLst>
                                            <p:cond delay="1668"/>
                                          </p:stCondLst>
                                        </p:cTn>
                                        <p:tgtEl>
                                          <p:spTgt spid="9"/>
                                        </p:tgtEl>
                                      </p:cBhvr>
                                      <p:to x="100000" y="100000"/>
                                    </p:animScale>
                                    <p:animScale>
                                      <p:cBhvr>
                                        <p:cTn id="83" dur="26">
                                          <p:stCondLst>
                                            <p:cond delay="1808"/>
                                          </p:stCondLst>
                                        </p:cTn>
                                        <p:tgtEl>
                                          <p:spTgt spid="9"/>
                                        </p:tgtEl>
                                      </p:cBhvr>
                                      <p:to x="100000" y="95000"/>
                                    </p:animScale>
                                    <p:animScale>
                                      <p:cBhvr>
                                        <p:cTn id="84" dur="166" decel="50000">
                                          <p:stCondLst>
                                            <p:cond delay="1834"/>
                                          </p:stCondLst>
                                        </p:cTn>
                                        <p:tgtEl>
                                          <p:spTgt spid="9"/>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4"/>
                                        </p:tgtEl>
                                        <p:attrNameLst>
                                          <p:attrName>style.visibility</p:attrName>
                                        </p:attrNameLst>
                                      </p:cBhvr>
                                      <p:to>
                                        <p:strVal val="visible"/>
                                      </p:to>
                                    </p:set>
                                    <p:animEffect transition="in" filter="wipe(down)">
                                      <p:cBhvr>
                                        <p:cTn id="87" dur="580">
                                          <p:stCondLst>
                                            <p:cond delay="0"/>
                                          </p:stCondLst>
                                        </p:cTn>
                                        <p:tgtEl>
                                          <p:spTgt spid="4"/>
                                        </p:tgtEl>
                                      </p:cBhvr>
                                    </p:animEffect>
                                    <p:anim calcmode="lin" valueType="num">
                                      <p:cBhvr>
                                        <p:cTn id="8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93" dur="26">
                                          <p:stCondLst>
                                            <p:cond delay="650"/>
                                          </p:stCondLst>
                                        </p:cTn>
                                        <p:tgtEl>
                                          <p:spTgt spid="4"/>
                                        </p:tgtEl>
                                      </p:cBhvr>
                                      <p:to x="100000" y="60000"/>
                                    </p:animScale>
                                    <p:animScale>
                                      <p:cBhvr>
                                        <p:cTn id="94" dur="166" decel="50000">
                                          <p:stCondLst>
                                            <p:cond delay="676"/>
                                          </p:stCondLst>
                                        </p:cTn>
                                        <p:tgtEl>
                                          <p:spTgt spid="4"/>
                                        </p:tgtEl>
                                      </p:cBhvr>
                                      <p:to x="100000" y="100000"/>
                                    </p:animScale>
                                    <p:animScale>
                                      <p:cBhvr>
                                        <p:cTn id="95" dur="26">
                                          <p:stCondLst>
                                            <p:cond delay="1312"/>
                                          </p:stCondLst>
                                        </p:cTn>
                                        <p:tgtEl>
                                          <p:spTgt spid="4"/>
                                        </p:tgtEl>
                                      </p:cBhvr>
                                      <p:to x="100000" y="80000"/>
                                    </p:animScale>
                                    <p:animScale>
                                      <p:cBhvr>
                                        <p:cTn id="96" dur="166" decel="50000">
                                          <p:stCondLst>
                                            <p:cond delay="1338"/>
                                          </p:stCondLst>
                                        </p:cTn>
                                        <p:tgtEl>
                                          <p:spTgt spid="4"/>
                                        </p:tgtEl>
                                      </p:cBhvr>
                                      <p:to x="100000" y="100000"/>
                                    </p:animScale>
                                    <p:animScale>
                                      <p:cBhvr>
                                        <p:cTn id="97" dur="26">
                                          <p:stCondLst>
                                            <p:cond delay="1642"/>
                                          </p:stCondLst>
                                        </p:cTn>
                                        <p:tgtEl>
                                          <p:spTgt spid="4"/>
                                        </p:tgtEl>
                                      </p:cBhvr>
                                      <p:to x="100000" y="90000"/>
                                    </p:animScale>
                                    <p:animScale>
                                      <p:cBhvr>
                                        <p:cTn id="98" dur="166" decel="50000">
                                          <p:stCondLst>
                                            <p:cond delay="1668"/>
                                          </p:stCondLst>
                                        </p:cTn>
                                        <p:tgtEl>
                                          <p:spTgt spid="4"/>
                                        </p:tgtEl>
                                      </p:cBhvr>
                                      <p:to x="100000" y="100000"/>
                                    </p:animScale>
                                    <p:animScale>
                                      <p:cBhvr>
                                        <p:cTn id="99" dur="26">
                                          <p:stCondLst>
                                            <p:cond delay="1808"/>
                                          </p:stCondLst>
                                        </p:cTn>
                                        <p:tgtEl>
                                          <p:spTgt spid="4"/>
                                        </p:tgtEl>
                                      </p:cBhvr>
                                      <p:to x="100000" y="95000"/>
                                    </p:animScale>
                                    <p:animScale>
                                      <p:cBhvr>
                                        <p:cTn id="100" dur="166" decel="50000">
                                          <p:stCondLst>
                                            <p:cond delay="1834"/>
                                          </p:stCondLst>
                                        </p:cTn>
                                        <p:tgtEl>
                                          <p:spTgt spid="4"/>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5"/>
                                        </p:tgtEl>
                                        <p:attrNameLst>
                                          <p:attrName>style.visibility</p:attrName>
                                        </p:attrNameLst>
                                      </p:cBhvr>
                                      <p:to>
                                        <p:strVal val="visible"/>
                                      </p:to>
                                    </p:set>
                                    <p:animEffect transition="in" filter="wipe(down)">
                                      <p:cBhvr>
                                        <p:cTn id="103" dur="580">
                                          <p:stCondLst>
                                            <p:cond delay="0"/>
                                          </p:stCondLst>
                                        </p:cTn>
                                        <p:tgtEl>
                                          <p:spTgt spid="5"/>
                                        </p:tgtEl>
                                      </p:cBhvr>
                                    </p:animEffect>
                                    <p:anim calcmode="lin" valueType="num">
                                      <p:cBhvr>
                                        <p:cTn id="10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09" dur="26">
                                          <p:stCondLst>
                                            <p:cond delay="650"/>
                                          </p:stCondLst>
                                        </p:cTn>
                                        <p:tgtEl>
                                          <p:spTgt spid="5"/>
                                        </p:tgtEl>
                                      </p:cBhvr>
                                      <p:to x="100000" y="60000"/>
                                    </p:animScale>
                                    <p:animScale>
                                      <p:cBhvr>
                                        <p:cTn id="110" dur="166" decel="50000">
                                          <p:stCondLst>
                                            <p:cond delay="676"/>
                                          </p:stCondLst>
                                        </p:cTn>
                                        <p:tgtEl>
                                          <p:spTgt spid="5"/>
                                        </p:tgtEl>
                                      </p:cBhvr>
                                      <p:to x="100000" y="100000"/>
                                    </p:animScale>
                                    <p:animScale>
                                      <p:cBhvr>
                                        <p:cTn id="111" dur="26">
                                          <p:stCondLst>
                                            <p:cond delay="1312"/>
                                          </p:stCondLst>
                                        </p:cTn>
                                        <p:tgtEl>
                                          <p:spTgt spid="5"/>
                                        </p:tgtEl>
                                      </p:cBhvr>
                                      <p:to x="100000" y="80000"/>
                                    </p:animScale>
                                    <p:animScale>
                                      <p:cBhvr>
                                        <p:cTn id="112" dur="166" decel="50000">
                                          <p:stCondLst>
                                            <p:cond delay="1338"/>
                                          </p:stCondLst>
                                        </p:cTn>
                                        <p:tgtEl>
                                          <p:spTgt spid="5"/>
                                        </p:tgtEl>
                                      </p:cBhvr>
                                      <p:to x="100000" y="100000"/>
                                    </p:animScale>
                                    <p:animScale>
                                      <p:cBhvr>
                                        <p:cTn id="113" dur="26">
                                          <p:stCondLst>
                                            <p:cond delay="1642"/>
                                          </p:stCondLst>
                                        </p:cTn>
                                        <p:tgtEl>
                                          <p:spTgt spid="5"/>
                                        </p:tgtEl>
                                      </p:cBhvr>
                                      <p:to x="100000" y="90000"/>
                                    </p:animScale>
                                    <p:animScale>
                                      <p:cBhvr>
                                        <p:cTn id="114" dur="166" decel="50000">
                                          <p:stCondLst>
                                            <p:cond delay="1668"/>
                                          </p:stCondLst>
                                        </p:cTn>
                                        <p:tgtEl>
                                          <p:spTgt spid="5"/>
                                        </p:tgtEl>
                                      </p:cBhvr>
                                      <p:to x="100000" y="100000"/>
                                    </p:animScale>
                                    <p:animScale>
                                      <p:cBhvr>
                                        <p:cTn id="115" dur="26">
                                          <p:stCondLst>
                                            <p:cond delay="1808"/>
                                          </p:stCondLst>
                                        </p:cTn>
                                        <p:tgtEl>
                                          <p:spTgt spid="5"/>
                                        </p:tgtEl>
                                      </p:cBhvr>
                                      <p:to x="100000" y="95000"/>
                                    </p:animScale>
                                    <p:animScale>
                                      <p:cBhvr>
                                        <p:cTn id="11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255" y="803564"/>
            <a:ext cx="7162800" cy="1938992"/>
          </a:xfrm>
          <a:prstGeom prst="rect">
            <a:avLst/>
          </a:prstGeom>
        </p:spPr>
        <p:txBody>
          <a:bodyPr wrap="square">
            <a:spAutoFit/>
          </a:bodyPr>
          <a:lstStyle/>
          <a:p>
            <a:pPr algn="r" rtl="1"/>
            <a:r>
              <a:rPr lang="ar-SA" sz="2000" dirty="0"/>
              <a:t> </a:t>
            </a:r>
            <a:endParaRPr lang="en-US" sz="2000" dirty="0"/>
          </a:p>
          <a:p>
            <a:pPr algn="r" rtl="1"/>
            <a:r>
              <a:rPr lang="ar-SA" sz="2000" dirty="0"/>
              <a:t>ب: آلودگی  هوا. قرار گرفتن اين مجموعه در مركز شهر و تاثير اسيد سولفوريك موجود در هوا باعث فرسايش شديد بخش هایی  گرديده است.</a:t>
            </a:r>
            <a:endParaRPr lang="en-US" sz="2000" dirty="0"/>
          </a:p>
          <a:p>
            <a:pPr algn="r" rtl="1"/>
            <a:r>
              <a:rPr lang="ar-SA" sz="2000" dirty="0"/>
              <a:t> </a:t>
            </a:r>
            <a:endParaRPr lang="en-US" sz="2000" dirty="0"/>
          </a:p>
          <a:p>
            <a:pPr algn="r" rtl="1"/>
            <a:r>
              <a:rPr lang="ar-SA" sz="2000" dirty="0"/>
              <a:t>ج: فرسايش . تغيير خواص مصالح سنتی  به كار رفته در بناهای  مجموعه كاخ گلستان به دليل گذشت زمان.</a:t>
            </a:r>
            <a:endParaRPr lang="en-US" sz="2000" dirty="0"/>
          </a:p>
        </p:txBody>
      </p:sp>
      <p:pic>
        <p:nvPicPr>
          <p:cNvPr id="9218" name="Picture 2" descr="C:\Users\architect\Desktop\maramat\کاخ گلستان\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886115"/>
            <a:ext cx="5029200" cy="276955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a:srcRect/>
          <a:stretch>
            <a:fillRect/>
          </a:stretch>
        </p:blipFill>
        <p:spPr bwMode="auto">
          <a:xfrm>
            <a:off x="8229600" y="67115"/>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931472584"/>
      </p:ext>
    </p:extLst>
  </p:cSld>
  <p:clrMapOvr>
    <a:masterClrMapping/>
  </p:clrMapOvr>
  <p:transition spd="slow">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72200" y="1066800"/>
            <a:ext cx="1713931" cy="400110"/>
          </a:xfrm>
          <a:prstGeom prst="rect">
            <a:avLst/>
          </a:prstGeom>
        </p:spPr>
        <p:txBody>
          <a:bodyPr wrap="none">
            <a:spAutoFit/>
          </a:bodyPr>
          <a:lstStyle/>
          <a:p>
            <a:pPr algn="r"/>
            <a:r>
              <a:rPr lang="ar-SA" sz="2000" dirty="0"/>
              <a:t> 2-  عامل انسانی:</a:t>
            </a:r>
            <a:endParaRPr lang="en-US" sz="2000" dirty="0"/>
          </a:p>
        </p:txBody>
      </p:sp>
      <p:sp>
        <p:nvSpPr>
          <p:cNvPr id="3" name="Rectangle 2"/>
          <p:cNvSpPr/>
          <p:nvPr/>
        </p:nvSpPr>
        <p:spPr>
          <a:xfrm>
            <a:off x="6172200" y="1525857"/>
            <a:ext cx="2057400" cy="4401205"/>
          </a:xfrm>
          <a:prstGeom prst="rect">
            <a:avLst/>
          </a:prstGeom>
        </p:spPr>
        <p:txBody>
          <a:bodyPr wrap="square">
            <a:spAutoFit/>
          </a:bodyPr>
          <a:lstStyle/>
          <a:p>
            <a:pPr algn="r"/>
            <a:r>
              <a:rPr lang="ar-SA" sz="2000" dirty="0"/>
              <a:t> تخريب به وسيله مردم و حكام وقت كه از آن جمله می  توان آسيب به تزئينات اصلی  عمارت بادگير را نام بردكه شرح آن بعداَ خواهد آمد. همچنين دخل و تصرف و ساخت و سازهای  ناهمگون با معماری  مجموعه. عكس شماره  1  نشان دهنده یکی  از اين معماری  های  ناهمــگون می  باشد.</a:t>
            </a:r>
            <a:endParaRPr lang="en-US" sz="2000" dirty="0"/>
          </a:p>
        </p:txBody>
      </p:sp>
      <p:pic>
        <p:nvPicPr>
          <p:cNvPr id="10243" name="Picture 3" descr="C:\Users\architect\Desktop\maramat\کاخ گلستان\eivantakhtmarmartalarainekakhgolestan-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6266" y="1595129"/>
            <a:ext cx="5005151" cy="3657600"/>
          </a:xfrm>
          <a:prstGeom prst="round2DiagRect">
            <a:avLst>
              <a:gd name="adj1" fmla="val 16667"/>
              <a:gd name="adj2" fmla="val 0"/>
            </a:avLst>
          </a:prstGeom>
          <a:ln w="88900" cap="sq">
            <a:solidFill>
              <a:srgbClr val="FFFFFF"/>
            </a:solidFill>
            <a:miter lim="800000"/>
          </a:ln>
          <a:effectLst>
            <a:glow rad="63500">
              <a:schemeClr val="accent2">
                <a:satMod val="175000"/>
                <a:alpha val="40000"/>
              </a:schemeClr>
            </a:glow>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a:srcRect/>
          <a:stretch>
            <a:fillRect/>
          </a:stretch>
        </p:blipFill>
        <p:spPr bwMode="auto">
          <a:xfrm>
            <a:off x="8229600" y="67115"/>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931472584"/>
      </p:ext>
    </p:extLst>
  </p:cSld>
  <p:clrMapOvr>
    <a:masterClrMapping/>
  </p:clrMapOvr>
  <p:transition spd="slow">
    <p:cover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5200" y="1143000"/>
            <a:ext cx="4572000" cy="2308324"/>
          </a:xfrm>
          <a:prstGeom prst="rect">
            <a:avLst/>
          </a:prstGeom>
        </p:spPr>
        <p:txBody>
          <a:bodyPr>
            <a:spAutoFit/>
          </a:bodyPr>
          <a:lstStyle/>
          <a:p>
            <a:pPr algn="r" rtl="1"/>
            <a:r>
              <a:rPr lang="ar-SA" sz="2400" b="1" dirty="0"/>
              <a:t>ساخت و ساز ناهمگون با معماری مجموعه</a:t>
            </a:r>
            <a:endParaRPr lang="en-US" sz="2400" b="1" dirty="0"/>
          </a:p>
          <a:p>
            <a:pPr algn="r" rtl="1"/>
            <a:r>
              <a:rPr lang="ar-SA" sz="2000" dirty="0"/>
              <a:t> </a:t>
            </a:r>
            <a:endParaRPr lang="en-US" sz="2000" dirty="0"/>
          </a:p>
          <a:p>
            <a:pPr algn="r" rtl="1"/>
            <a:r>
              <a:rPr lang="ar-SA" sz="2000" dirty="0"/>
              <a:t>    با توجه به محدوديت ها و با اتكاء به امكانات موجود ‌و روش های مرمتی سعی در نگاهداری و مرمت و تزريق كاربری جديد و متناسب با مجموعه گرديده است. اهم اين اقدامات به شرح زير است :</a:t>
            </a:r>
            <a:endParaRPr lang="en-US" sz="2000" dirty="0"/>
          </a:p>
          <a:p>
            <a:pPr algn="r" rtl="1"/>
            <a:r>
              <a:rPr lang="ar-SA" sz="2000" dirty="0"/>
              <a:t> </a:t>
            </a:r>
            <a:endParaRPr lang="en-US" sz="2000" dirty="0"/>
          </a:p>
        </p:txBody>
      </p:sp>
      <p:sp>
        <p:nvSpPr>
          <p:cNvPr id="3" name="Rectangle 2"/>
          <p:cNvSpPr/>
          <p:nvPr/>
        </p:nvSpPr>
        <p:spPr>
          <a:xfrm>
            <a:off x="3505200" y="3048000"/>
            <a:ext cx="4572000" cy="1938992"/>
          </a:xfrm>
          <a:prstGeom prst="rect">
            <a:avLst/>
          </a:prstGeom>
        </p:spPr>
        <p:txBody>
          <a:bodyPr>
            <a:spAutoFit/>
          </a:bodyPr>
          <a:lstStyle/>
          <a:p>
            <a:pPr algn="r" rtl="1"/>
            <a:r>
              <a:rPr lang="ar-SA" sz="2000" dirty="0"/>
              <a:t> </a:t>
            </a:r>
            <a:endParaRPr lang="en-US" sz="2000" dirty="0"/>
          </a:p>
          <a:p>
            <a:pPr algn="r" rtl="1"/>
            <a:r>
              <a:rPr lang="ar-SA" sz="2000" dirty="0"/>
              <a:t>1- مرمت تالار الماس و تبديل آن به مـوزه آثار و اشــياء دوره فتحعلی  شــاه قاجار(1156-1213)</a:t>
            </a:r>
            <a:endParaRPr lang="en-US" sz="2000" dirty="0"/>
          </a:p>
          <a:p>
            <a:pPr algn="r" rtl="1"/>
            <a:r>
              <a:rPr lang="ar-SA" sz="2000" dirty="0"/>
              <a:t> </a:t>
            </a:r>
            <a:endParaRPr lang="en-US" sz="2000" dirty="0"/>
          </a:p>
          <a:p>
            <a:pPr algn="r"/>
            <a:r>
              <a:rPr lang="ar-SA" sz="2000" dirty="0"/>
              <a:t>در اين مجموعه ارسي ها, آئينه كاری  ها و گچ بری  ها مرمت گرديده است. </a:t>
            </a:r>
            <a:endParaRPr lang="en-US" sz="2000" dirty="0"/>
          </a:p>
        </p:txBody>
      </p:sp>
      <p:pic>
        <p:nvPicPr>
          <p:cNvPr id="11266" name="Picture 2" descr="C:\Users\architect\Desktop\maramat\کاخ گلستان\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297162"/>
            <a:ext cx="2685953" cy="32861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srcRect/>
          <a:stretch>
            <a:fillRect/>
          </a:stretch>
        </p:blipFill>
        <p:spPr bwMode="auto">
          <a:xfrm>
            <a:off x="8229600" y="67115"/>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931472584"/>
      </p:ext>
    </p:extLst>
  </p:cSld>
  <p:clrMapOvr>
    <a:masterClrMapping/>
  </p:clrMapOvr>
  <p:transition spd="slow">
    <p:cover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066800"/>
            <a:ext cx="6934200" cy="1015663"/>
          </a:xfrm>
          <a:prstGeom prst="rect">
            <a:avLst/>
          </a:prstGeom>
        </p:spPr>
        <p:txBody>
          <a:bodyPr wrap="square">
            <a:spAutoFit/>
          </a:bodyPr>
          <a:lstStyle/>
          <a:p>
            <a:pPr algn="r" rtl="1"/>
            <a:r>
              <a:rPr lang="ar-SA" sz="2000" dirty="0"/>
              <a:t> </a:t>
            </a:r>
            <a:r>
              <a:rPr lang="ar-SA" sz="2000" dirty="0" smtClean="0"/>
              <a:t>2-  </a:t>
            </a:r>
            <a:r>
              <a:rPr lang="ar-SA" sz="2000" dirty="0"/>
              <a:t>باز سازی  حوض مقابل ايوان تخت مرمر كه شامل يك آب نمای  طويل و مستطيل شكل و يك آب نمای بیضی  شكل  می  باشد. بازسازی  اين دو  آب نما  از زمستان سال  1373  آغاز و تا پايان  1374  ادامه داشت. </a:t>
            </a:r>
            <a:endParaRPr lang="en-US" sz="2000" dirty="0"/>
          </a:p>
        </p:txBody>
      </p:sp>
      <p:pic>
        <p:nvPicPr>
          <p:cNvPr id="12290" name="Picture 2" descr="C:\Users\architect\Desktop\maramat\کاخ گلستان\748550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799" y="2667000"/>
            <a:ext cx="6920345" cy="31313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a:srcRect/>
          <a:stretch>
            <a:fillRect/>
          </a:stretch>
        </p:blipFill>
        <p:spPr bwMode="auto">
          <a:xfrm>
            <a:off x="8229600" y="67115"/>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931472584"/>
      </p:ext>
    </p:extLst>
  </p:cSld>
  <p:clrMapOvr>
    <a:masterClrMapping/>
  </p:clrMapOvr>
  <p:transition spd="slow">
    <p:cover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143000"/>
            <a:ext cx="6781800" cy="707886"/>
          </a:xfrm>
          <a:prstGeom prst="rect">
            <a:avLst/>
          </a:prstGeom>
        </p:spPr>
        <p:txBody>
          <a:bodyPr wrap="square">
            <a:spAutoFit/>
          </a:bodyPr>
          <a:lstStyle/>
          <a:p>
            <a:pPr algn="r" rtl="1"/>
            <a:r>
              <a:rPr lang="ar-SA" sz="2000" dirty="0"/>
              <a:t>در گذشته در مقابل تالار آئينه آب نمايی  به طول تقريبي صد متر قرار داشته كه در سال  1381  بخشی  از آن مجددا بازسازی  گرديده است. </a:t>
            </a:r>
            <a:endParaRPr lang="en-US" sz="2000" dirty="0"/>
          </a:p>
        </p:txBody>
      </p:sp>
      <p:pic>
        <p:nvPicPr>
          <p:cNvPr id="13314" name="Picture 2" descr="C:\Users\architect\Desktop\maramat\کاخ گلستان\imag65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509" y="2068525"/>
            <a:ext cx="5638800" cy="352862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a:srcRect/>
          <a:stretch>
            <a:fillRect/>
          </a:stretch>
        </p:blipFill>
        <p:spPr bwMode="auto">
          <a:xfrm>
            <a:off x="8229600" y="67115"/>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931472584"/>
      </p:ext>
    </p:extLst>
  </p:cSld>
  <p:clrMapOvr>
    <a:masterClrMapping/>
  </p:clrMapOvr>
  <p:transition spd="slow">
    <p:cover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066800"/>
            <a:ext cx="7162800" cy="1015663"/>
          </a:xfrm>
          <a:prstGeom prst="rect">
            <a:avLst/>
          </a:prstGeom>
        </p:spPr>
        <p:txBody>
          <a:bodyPr wrap="square">
            <a:spAutoFit/>
          </a:bodyPr>
          <a:lstStyle/>
          <a:p>
            <a:pPr algn="r" rtl="1"/>
            <a:r>
              <a:rPr lang="ar-SA" sz="2000" dirty="0"/>
              <a:t> </a:t>
            </a:r>
            <a:endParaRPr lang="en-US" sz="2000" dirty="0"/>
          </a:p>
          <a:p>
            <a:pPr algn="r" rtl="1"/>
            <a:r>
              <a:rPr lang="ar-SA" sz="2000" dirty="0"/>
              <a:t>3-  گوشواره های شرقی  و غربی  ايوان تخت مرمر و نقاشی های ترســيم شده بر بدنه اين بناها  مربوط به پادشاهی  فتحعلی  شاه قاجار  (1156-  1213  ه. ق )</a:t>
            </a:r>
            <a:endParaRPr lang="en-US" sz="2000" dirty="0"/>
          </a:p>
        </p:txBody>
      </p:sp>
      <p:sp>
        <p:nvSpPr>
          <p:cNvPr id="3" name="Rectangle 2"/>
          <p:cNvSpPr/>
          <p:nvPr/>
        </p:nvSpPr>
        <p:spPr>
          <a:xfrm>
            <a:off x="990600" y="2082463"/>
            <a:ext cx="7162800" cy="1015663"/>
          </a:xfrm>
          <a:prstGeom prst="rect">
            <a:avLst/>
          </a:prstGeom>
        </p:spPr>
        <p:txBody>
          <a:bodyPr wrap="square">
            <a:spAutoFit/>
          </a:bodyPr>
          <a:lstStyle/>
          <a:p>
            <a:pPr algn="r"/>
            <a:r>
              <a:rPr lang="ar-SA" sz="2000" dirty="0"/>
              <a:t> به اين  بناها, به  دلایلی  كه ذكر شد, در زمان پهلوی  و انقلاب آسيب های  جدی  وارد آمد. مرمت اين دو گوشوار از سال  1374  آغاز شد و تا سال  1377  ادامه يافت. عكس های  اين دو گوشوار قبل و بعد از مرمت.</a:t>
            </a:r>
            <a:endParaRPr lang="en-US" sz="2000" dirty="0"/>
          </a:p>
        </p:txBody>
      </p:sp>
      <p:pic>
        <p:nvPicPr>
          <p:cNvPr id="14338" name="Picture 2" descr="C:\Users\architect\Desktop\maramat\کاخ گلستان\Image1278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8562" y="3098126"/>
            <a:ext cx="6497637" cy="26533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a:srcRect/>
          <a:stretch>
            <a:fillRect/>
          </a:stretch>
        </p:blipFill>
        <p:spPr bwMode="auto">
          <a:xfrm>
            <a:off x="8229600" y="67115"/>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931472584"/>
      </p:ext>
    </p:extLst>
  </p:cSld>
  <p:clrMapOvr>
    <a:masterClrMapping/>
  </p:clrMapOvr>
  <p:transition spd="slow">
    <p:cover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1600" y="1066800"/>
            <a:ext cx="2709396" cy="400110"/>
          </a:xfrm>
          <a:prstGeom prst="rect">
            <a:avLst/>
          </a:prstGeom>
        </p:spPr>
        <p:txBody>
          <a:bodyPr wrap="none">
            <a:spAutoFit/>
          </a:bodyPr>
          <a:lstStyle/>
          <a:p>
            <a:pPr algn="r" rtl="1"/>
            <a:r>
              <a:rPr lang="ar-SA" sz="2000" dirty="0"/>
              <a:t>4-  مرمت عمارت چادر خانه:</a:t>
            </a:r>
            <a:endParaRPr lang="en-US" sz="2000" dirty="0"/>
          </a:p>
        </p:txBody>
      </p:sp>
      <p:sp>
        <p:nvSpPr>
          <p:cNvPr id="3" name="Rectangle 2"/>
          <p:cNvSpPr/>
          <p:nvPr/>
        </p:nvSpPr>
        <p:spPr>
          <a:xfrm>
            <a:off x="4800600" y="1265183"/>
            <a:ext cx="3276600" cy="4093428"/>
          </a:xfrm>
          <a:prstGeom prst="rect">
            <a:avLst/>
          </a:prstGeom>
        </p:spPr>
        <p:txBody>
          <a:bodyPr wrap="square">
            <a:spAutoFit/>
          </a:bodyPr>
          <a:lstStyle/>
          <a:p>
            <a:pPr algn="r" rtl="1"/>
            <a:r>
              <a:rPr lang="ar-SA" sz="2000" dirty="0"/>
              <a:t> </a:t>
            </a:r>
            <a:endParaRPr lang="en-US" sz="2000" dirty="0"/>
          </a:p>
          <a:p>
            <a:pPr algn="r" rtl="1"/>
            <a:r>
              <a:rPr lang="ar-SA" sz="2000" dirty="0"/>
              <a:t> در  ضلع جنوبی  مجموعه, بنایی قدیمی  وجود دارد كه  به چادر خانه مـعروف اسـت. به نظر می  رسد كه اين بنا هم زمان با تالار الماس و بادگير ساخته شده باشد. اين بنا در سال  1377  مرمت گرديد. كارهای مرمتی  شامل تعمير سنگ های كف, دفع رطوبت و گچ كاری  و نقاشی  و نور پردازی می  باشد. اين بنا در حال حاضر به عنوان نمايشگاه موقت و سالن سخن رانی  مورد استفاده قرار می  گيرد.</a:t>
            </a:r>
            <a:endParaRPr lang="en-US" sz="2000" dirty="0"/>
          </a:p>
        </p:txBody>
      </p:sp>
      <p:pic>
        <p:nvPicPr>
          <p:cNvPr id="15362" name="Picture 2" descr="C:\Users\architect\Desktop\maramat\کاخ گلستان\kakh_golest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65182"/>
            <a:ext cx="3482998" cy="42212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srcRect/>
          <a:stretch>
            <a:fillRect/>
          </a:stretch>
        </p:blipFill>
        <p:spPr bwMode="auto">
          <a:xfrm>
            <a:off x="8229600" y="67115"/>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117995378"/>
      </p:ext>
    </p:extLst>
  </p:cSld>
  <p:clrMapOvr>
    <a:masterClrMapping/>
  </p:clrMapOvr>
  <p:transition spd="slow">
    <p:cover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990600"/>
            <a:ext cx="6934200" cy="707886"/>
          </a:xfrm>
          <a:prstGeom prst="rect">
            <a:avLst/>
          </a:prstGeom>
        </p:spPr>
        <p:txBody>
          <a:bodyPr wrap="square">
            <a:spAutoFit/>
          </a:bodyPr>
          <a:lstStyle/>
          <a:p>
            <a:pPr algn="r"/>
            <a:r>
              <a:rPr lang="ar-SA" sz="2000" dirty="0" smtClean="0"/>
              <a:t>5-  </a:t>
            </a:r>
            <a:r>
              <a:rPr lang="ar-SA" sz="2000" dirty="0"/>
              <a:t>مرمت و ساماندهی  تالار حوض خانه واقع در ضلع شمالی  مجموعه زير تالار عاج و تبديل آن به موزه آثار نقاشان اروپایی</a:t>
            </a:r>
            <a:endParaRPr lang="en-US" sz="2000" dirty="0"/>
          </a:p>
        </p:txBody>
      </p:sp>
      <p:pic>
        <p:nvPicPr>
          <p:cNvPr id="16386" name="Picture 2" descr="C:\Users\architect\Desktop\maramat\کاخ گلستان\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3" y="2057400"/>
            <a:ext cx="3890522" cy="384688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srcRect/>
          <a:stretch>
            <a:fillRect/>
          </a:stretch>
        </p:blipFill>
        <p:spPr bwMode="auto">
          <a:xfrm>
            <a:off x="8229600" y="67115"/>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117995378"/>
      </p:ext>
    </p:extLst>
  </p:cSld>
  <p:clrMapOvr>
    <a:masterClrMapping/>
  </p:clrMapOvr>
  <p:transition spd="slow">
    <p:cover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143000"/>
            <a:ext cx="6858000" cy="1323439"/>
          </a:xfrm>
          <a:prstGeom prst="rect">
            <a:avLst/>
          </a:prstGeom>
        </p:spPr>
        <p:txBody>
          <a:bodyPr wrap="square">
            <a:spAutoFit/>
          </a:bodyPr>
          <a:lstStyle/>
          <a:p>
            <a:pPr algn="r" rtl="1"/>
            <a:r>
              <a:rPr lang="ar-SA" sz="2000" dirty="0"/>
              <a:t> </a:t>
            </a:r>
            <a:r>
              <a:rPr lang="ar-SA" sz="2000" dirty="0" smtClean="0"/>
              <a:t>6-  </a:t>
            </a:r>
            <a:r>
              <a:rPr lang="ar-SA" sz="2000" dirty="0"/>
              <a:t>تالار بلور:</a:t>
            </a:r>
            <a:endParaRPr lang="en-US" sz="2000" dirty="0"/>
          </a:p>
          <a:p>
            <a:pPr algn="r" rtl="1"/>
            <a:r>
              <a:rPr lang="ar-SA" sz="2000" dirty="0"/>
              <a:t> </a:t>
            </a:r>
            <a:endParaRPr lang="en-US" sz="2000" dirty="0"/>
          </a:p>
          <a:p>
            <a:pPr algn="r" rtl="1"/>
            <a:r>
              <a:rPr lang="ar-SA" sz="2000" dirty="0"/>
              <a:t>  اين تالار مشرف به خيابان ناصر خسرو می  بــاشد و دارای ایوانی  بسيار زيبا با آئينه كاری  های  استثنایی  است. اين تالار به سال  1379  مرمت گرديد.</a:t>
            </a:r>
            <a:endParaRPr lang="en-US" sz="2000" dirty="0"/>
          </a:p>
        </p:txBody>
      </p:sp>
      <p:pic>
        <p:nvPicPr>
          <p:cNvPr id="17410" name="Picture 2" descr="C:\Users\architect\Desktop\maramat\کاخ گلستان\eivantakhtmarmartalarainekakhgolestan-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496196"/>
            <a:ext cx="7162800" cy="33509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a:srcRect/>
          <a:stretch>
            <a:fillRect/>
          </a:stretch>
        </p:blipFill>
        <p:spPr bwMode="auto">
          <a:xfrm>
            <a:off x="8229600" y="67115"/>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117995378"/>
      </p:ext>
    </p:extLst>
  </p:cSld>
  <p:clrMapOvr>
    <a:masterClrMapping/>
  </p:clrMapOvr>
  <p:transition spd="slow">
    <p:cover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219200"/>
            <a:ext cx="7086600" cy="1631216"/>
          </a:xfrm>
          <a:prstGeom prst="rect">
            <a:avLst/>
          </a:prstGeom>
        </p:spPr>
        <p:txBody>
          <a:bodyPr wrap="square">
            <a:spAutoFit/>
          </a:bodyPr>
          <a:lstStyle/>
          <a:p>
            <a:pPr algn="r"/>
            <a:r>
              <a:rPr lang="ar-SA" sz="2000" dirty="0"/>
              <a:t>به دلیل فرسودگی خرپاهای چوبی و احتمال بروز آتش سوزی از سال  1377به بعد اقدام به جایگزینی خرپاهای فلزی به جای خرپاهای چوبی شد.   تالار برليان ‎‎</a:t>
            </a:r>
            <a:r>
              <a:rPr lang="fa-IR" sz="2000" dirty="0"/>
              <a:t>‏‎‎‏‎‎‏در سال     1377؛ تالار عاج در سال  1379؛ سرسرا و تالار آئينه در سال  1380؛ و تالار سلام و تخت مرمر در سال  1381  به ترتيب در ميان  بناهایی  بودند كه تعويض خرپا در آنها صورت گرفت</a:t>
            </a:r>
            <a:endParaRPr lang="en-US" sz="2000" dirty="0"/>
          </a:p>
        </p:txBody>
      </p:sp>
      <p:pic>
        <p:nvPicPr>
          <p:cNvPr id="18434" name="Picture 2" descr="C:\Users\architect\Desktop\maramat\کاخ گلستان\aks_haie_Ghajari_000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918" y="2829634"/>
            <a:ext cx="7297882" cy="31321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a:srcRect/>
          <a:stretch>
            <a:fillRect/>
          </a:stretch>
        </p:blipFill>
        <p:spPr bwMode="auto">
          <a:xfrm>
            <a:off x="8229600" y="67115"/>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117995378"/>
      </p:ext>
    </p:extLst>
  </p:cSld>
  <p:clrMapOvr>
    <a:masterClrMapping/>
  </p:clrMapOvr>
  <p:transition spd="slow">
    <p:cover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219200"/>
            <a:ext cx="7010400" cy="1938992"/>
          </a:xfrm>
          <a:prstGeom prst="rect">
            <a:avLst/>
          </a:prstGeom>
        </p:spPr>
        <p:txBody>
          <a:bodyPr wrap="square">
            <a:spAutoFit/>
          </a:bodyPr>
          <a:lstStyle/>
          <a:p>
            <a:pPr algn="r" rtl="1"/>
            <a:r>
              <a:rPr lang="ar-SA" sz="2000" dirty="0"/>
              <a:t>هر اثر هنری حاوی پيام های انسانی  و هنری  است. اين پيام ها با مطالعه تاریخی  اثر هنری  مشخص خواهند شد. در حيطه عملكرد يك اثر تاریخی  آميزه ای  از عقايد و فرهنگ ها تجسم پيدا  می  كند. بنابراين توجه به اين نكته ضروری  است كه يك بنای تاریخی  قبل از آنكه معرف صورت مسئله فنی- ساختمانی  باشد، در بر گيرنده يك سلسله روش های  تفكر و كردار است و به نوعی  بازگو كننده راه و رسم زندگی  مردم عصر خود می  باشد.</a:t>
            </a:r>
            <a:endParaRPr lang="en-US" sz="2000" dirty="0"/>
          </a:p>
        </p:txBody>
      </p:sp>
      <p:pic>
        <p:nvPicPr>
          <p:cNvPr id="2050" name="Picture 2" descr="C:\Users\architect\Desktop\maramat\کاخ گلستان\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276600"/>
            <a:ext cx="5734050" cy="249330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3"/>
          <a:srcRect/>
          <a:stretch>
            <a:fillRect/>
          </a:stretch>
        </p:blipFill>
        <p:spPr bwMode="auto">
          <a:xfrm>
            <a:off x="8229600" y="67115"/>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593880539"/>
      </p:ext>
    </p:extLst>
  </p:cSld>
  <p:clrMapOvr>
    <a:masterClrMapping/>
  </p:clrMapOvr>
  <p:transition spd="slow">
    <p:cover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143000"/>
            <a:ext cx="7239000" cy="1938992"/>
          </a:xfrm>
          <a:prstGeom prst="rect">
            <a:avLst/>
          </a:prstGeom>
        </p:spPr>
        <p:txBody>
          <a:bodyPr wrap="square">
            <a:spAutoFit/>
          </a:bodyPr>
          <a:lstStyle/>
          <a:p>
            <a:pPr algn="r" rtl="1"/>
            <a:r>
              <a:rPr lang="fa-IR" sz="2000" dirty="0"/>
              <a:t> </a:t>
            </a:r>
            <a:endParaRPr lang="en-US" sz="2000" dirty="0"/>
          </a:p>
          <a:p>
            <a:pPr algn="r" rtl="1"/>
            <a:r>
              <a:rPr lang="fa-IR" sz="2000" dirty="0"/>
              <a:t>8-تغييركاربری ساختمان خوابگاه به ساختمان کتابخانه و مرکز اسناد کاخ گلستان  </a:t>
            </a:r>
            <a:endParaRPr lang="en-US" sz="2000" dirty="0"/>
          </a:p>
          <a:p>
            <a:pPr algn="r" rtl="1"/>
            <a:r>
              <a:rPr lang="fa-IR" sz="2000" dirty="0"/>
              <a:t> </a:t>
            </a:r>
            <a:endParaRPr lang="en-US" sz="2000" dirty="0"/>
          </a:p>
          <a:p>
            <a:pPr algn="r" rtl="1"/>
            <a:r>
              <a:rPr lang="fa-IR" sz="2000" dirty="0"/>
              <a:t> </a:t>
            </a:r>
            <a:r>
              <a:rPr lang="fa-IR" sz="2000" dirty="0" smtClean="0"/>
              <a:t>9-  </a:t>
            </a:r>
            <a:r>
              <a:rPr lang="fa-IR" sz="2000" dirty="0"/>
              <a:t>در سال  1379  سامان دهي و مرمت كاخ ابيض به منظور تغییر  كاربری  وتغيير  آن به موزه مردم شناسی  شروع گرديد. اين عمليات تا اواسط سال  1380  ادامه داشت.</a:t>
            </a:r>
            <a:endParaRPr lang="en-US" sz="2000" dirty="0"/>
          </a:p>
        </p:txBody>
      </p:sp>
      <p:pic>
        <p:nvPicPr>
          <p:cNvPr id="19458" name="Picture 2" descr="C:\Users\architect\Desktop\maramat\کاخ گلستان\DSC007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200400"/>
            <a:ext cx="6934200" cy="26408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a:srcRect/>
          <a:stretch>
            <a:fillRect/>
          </a:stretch>
        </p:blipFill>
        <p:spPr bwMode="auto">
          <a:xfrm>
            <a:off x="8229600" y="67115"/>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117995378"/>
      </p:ext>
    </p:extLst>
  </p:cSld>
  <p:clrMapOvr>
    <a:masterClrMapping/>
  </p:clrMapOvr>
  <p:transition spd="slow">
    <p:cover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0600" y="1143000"/>
            <a:ext cx="7162800" cy="1631216"/>
          </a:xfrm>
          <a:prstGeom prst="rect">
            <a:avLst/>
          </a:prstGeom>
        </p:spPr>
        <p:txBody>
          <a:bodyPr wrap="square">
            <a:spAutoFit/>
          </a:bodyPr>
          <a:lstStyle/>
          <a:p>
            <a:pPr algn="r" rtl="1"/>
            <a:r>
              <a:rPr lang="fa-IR" sz="2000" dirty="0" smtClean="0"/>
              <a:t>10-  </a:t>
            </a:r>
            <a:r>
              <a:rPr lang="fa-IR" sz="2000" dirty="0"/>
              <a:t>مرمت آئينه كاری  و گچ بری  های  تالار برليان:</a:t>
            </a:r>
            <a:endParaRPr lang="en-US" sz="2000" dirty="0"/>
          </a:p>
          <a:p>
            <a:pPr algn="r" rtl="1"/>
            <a:r>
              <a:rPr lang="fa-IR" sz="2000" dirty="0"/>
              <a:t> </a:t>
            </a:r>
            <a:endParaRPr lang="en-US" sz="2000" dirty="0"/>
          </a:p>
          <a:p>
            <a:pPr algn="r" rtl="1"/>
            <a:r>
              <a:rPr lang="fa-IR" sz="2000" dirty="0"/>
              <a:t>    بعد از تعويض شيروانی  و خرپاهای  تالار برليان, مرمت آئينه ها و گچ بری  های  اين بنای  زيبا آغاز شد. كه در سال  1379  به پايان رسيد.</a:t>
            </a:r>
            <a:endParaRPr lang="en-US" sz="2000" dirty="0"/>
          </a:p>
          <a:p>
            <a:pPr algn="r" rtl="1"/>
            <a:r>
              <a:rPr lang="fa-IR" sz="2000" dirty="0"/>
              <a:t> </a:t>
            </a:r>
            <a:endParaRPr lang="en-US" sz="2000" dirty="0"/>
          </a:p>
        </p:txBody>
      </p:sp>
      <p:pic>
        <p:nvPicPr>
          <p:cNvPr id="20482" name="Picture 2" descr="C:\Users\architect\Desktop\maramat\کاخ گلستان\78510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774216"/>
            <a:ext cx="7162800" cy="30221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a:srcRect/>
          <a:stretch>
            <a:fillRect/>
          </a:stretch>
        </p:blipFill>
        <p:spPr bwMode="auto">
          <a:xfrm>
            <a:off x="8229600" y="67115"/>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769609058"/>
      </p:ext>
    </p:extLst>
  </p:cSld>
  <p:clrMapOvr>
    <a:masterClrMapping/>
  </p:clrMapOvr>
  <p:transition spd="slow">
    <p:cover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1443841"/>
            <a:ext cx="6629400" cy="3785652"/>
          </a:xfrm>
          <a:prstGeom prst="rect">
            <a:avLst/>
          </a:prstGeom>
        </p:spPr>
        <p:txBody>
          <a:bodyPr wrap="square">
            <a:spAutoFit/>
          </a:bodyPr>
          <a:lstStyle/>
          <a:p>
            <a:pPr algn="r" rtl="1"/>
            <a:r>
              <a:rPr lang="fa-IR" sz="2000" dirty="0"/>
              <a:t> </a:t>
            </a:r>
            <a:endParaRPr lang="en-US" sz="2000" dirty="0"/>
          </a:p>
          <a:p>
            <a:pPr algn="r" rtl="1"/>
            <a:r>
              <a:rPr lang="fa-IR" sz="2000" dirty="0"/>
              <a:t>11-  مرمت عمارت بادگير</a:t>
            </a:r>
            <a:endParaRPr lang="en-US" sz="2000" dirty="0"/>
          </a:p>
          <a:p>
            <a:pPr algn="r" rtl="1"/>
            <a:r>
              <a:rPr lang="fa-IR" sz="2000" dirty="0"/>
              <a:t> </a:t>
            </a:r>
            <a:endParaRPr lang="en-US" sz="2000" dirty="0"/>
          </a:p>
          <a:p>
            <a:pPr algn="r" rtl="1"/>
            <a:r>
              <a:rPr lang="fa-IR" sz="2000" dirty="0"/>
              <a:t>        در ضلع  جنوبی  مجموعه در مجاورت چادرخانه, عمارت بسيار زیبایی  قرار دارد كه به  عمارت بادگير مشهور است. اين عمارت در زمان فتحعلی  شاه بنا شده است. وزارت راه و ترابری  در سال  1326  تصميم به مرمت اين بنا گرفت. و بعد از پاره ای  مرمت ها  از جمله ايجاد سيستم گرمایشی, محور های  خر پاهای چوبی  تالار اصلی  را جمع كردند. اين اقدام غير كارشناسانه سبب شكسته شدن تير افقی  خرپا گرديد و باعث ريزش تزئيــنات بنا در پاره ای  از بخش ها به ويژه سقف بنا گرديد. مرمت اين بنا از سال  1380  آغاز شده و همچنان ادامه دارد.</a:t>
            </a:r>
            <a:endParaRPr lang="en-US" sz="2000" dirty="0"/>
          </a:p>
          <a:p>
            <a:pPr algn="r" rtl="1"/>
            <a:r>
              <a:rPr lang="fa-IR" sz="2000" dirty="0"/>
              <a:t> </a:t>
            </a:r>
            <a:endParaRPr lang="en-US" sz="2000" dirty="0"/>
          </a:p>
        </p:txBody>
      </p:sp>
      <p:pic>
        <p:nvPicPr>
          <p:cNvPr id="3" name="Picture 2"/>
          <p:cNvPicPr>
            <a:picLocks noChangeAspect="1" noChangeArrowheads="1"/>
          </p:cNvPicPr>
          <p:nvPr/>
        </p:nvPicPr>
        <p:blipFill>
          <a:blip r:embed="rId2"/>
          <a:srcRect/>
          <a:stretch>
            <a:fillRect/>
          </a:stretch>
        </p:blipFill>
        <p:spPr bwMode="auto">
          <a:xfrm>
            <a:off x="8229600" y="67115"/>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584152582"/>
      </p:ext>
    </p:extLst>
  </p:cSld>
  <p:clrMapOvr>
    <a:masterClrMapping/>
  </p:clrMapOvr>
  <p:transition spd="slow">
    <p:cover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066800"/>
            <a:ext cx="7086600" cy="1631216"/>
          </a:xfrm>
          <a:prstGeom prst="rect">
            <a:avLst/>
          </a:prstGeom>
        </p:spPr>
        <p:txBody>
          <a:bodyPr wrap="square">
            <a:spAutoFit/>
          </a:bodyPr>
          <a:lstStyle/>
          <a:p>
            <a:pPr algn="r" rtl="1"/>
            <a:r>
              <a:rPr lang="fa-IR" sz="2000" dirty="0" smtClean="0"/>
              <a:t> 12-احداث توقفگاه زيرزمینی</a:t>
            </a:r>
            <a:endParaRPr lang="en-US" sz="2000" dirty="0" smtClean="0"/>
          </a:p>
          <a:p>
            <a:pPr algn="r" rtl="1"/>
            <a:r>
              <a:rPr lang="fa-IR" sz="2000" dirty="0" smtClean="0"/>
              <a:t> </a:t>
            </a:r>
            <a:endParaRPr lang="en-US" sz="2000" dirty="0" smtClean="0"/>
          </a:p>
          <a:p>
            <a:pPr algn="r" rtl="1"/>
            <a:r>
              <a:rPr lang="fa-IR" sz="2000" dirty="0" smtClean="0"/>
              <a:t>  ساختمان اين توقفگاه  به وسعت تقريباَ  600  متر مربع به منظور توقف وسائل نقليه و عدم ورود آنها به محوطه و در نهايت ايجاد محیطی  آرام برای بازديد كنندگان در سال  1375  شروع و در همان سال به پايان رسيد</a:t>
            </a:r>
            <a:endParaRPr lang="en-US" sz="2000" dirty="0"/>
          </a:p>
        </p:txBody>
      </p:sp>
      <p:pic>
        <p:nvPicPr>
          <p:cNvPr id="21506" name="Picture 2" descr="C:\Users\architect\Desktop\maramat\کاخ گلستان\Ivan-marble-bed-Golestan-Pala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971800"/>
            <a:ext cx="4495800" cy="291465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a:srcRect/>
          <a:stretch>
            <a:fillRect/>
          </a:stretch>
        </p:blipFill>
        <p:spPr bwMode="auto">
          <a:xfrm>
            <a:off x="8229600" y="67115"/>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584152582"/>
      </p:ext>
    </p:extLst>
  </p:cSld>
  <p:clrMapOvr>
    <a:masterClrMapping/>
  </p:clrMapOvr>
  <p:transition spd="slow">
    <p:cover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2164" y="1219200"/>
            <a:ext cx="7086600" cy="2246769"/>
          </a:xfrm>
          <a:prstGeom prst="rect">
            <a:avLst/>
          </a:prstGeom>
        </p:spPr>
        <p:txBody>
          <a:bodyPr wrap="square">
            <a:spAutoFit/>
          </a:bodyPr>
          <a:lstStyle/>
          <a:p>
            <a:pPr algn="r" rtl="1"/>
            <a:r>
              <a:rPr lang="fa-IR" sz="2000" dirty="0"/>
              <a:t>توقفگاه در مرحله تير ريزی	</a:t>
            </a:r>
            <a:endParaRPr lang="en-US" sz="2000" dirty="0"/>
          </a:p>
          <a:p>
            <a:pPr algn="r" rtl="1"/>
            <a:r>
              <a:rPr lang="fa-IR" sz="2000" dirty="0"/>
              <a:t> </a:t>
            </a:r>
            <a:endParaRPr lang="en-US" sz="2000" dirty="0"/>
          </a:p>
          <a:p>
            <a:pPr algn="r" rtl="1"/>
            <a:r>
              <a:rPr lang="fa-IR" sz="2000" dirty="0"/>
              <a:t>نگاهداری  و مرمت يادبود های فرهنگی  وظيفه ای  است كه سازمان ميراث فرهنگی  ايران بعهده گرفته است. اين وظيفه بسيار عظيم است و نياز به منابع مالی  و كوشش فراوان دارد. اما, هدف غائی  سازمان آشنا سازی  نسل جوان ايران به ويژه هنرمندان و صنعتگران و سازمان های صنعتی  با جوهره غنی  خلاقيت های  هنری  ايران در زمان گذشته  می  باشد.</a:t>
            </a:r>
            <a:endParaRPr lang="en-US" sz="2000" dirty="0"/>
          </a:p>
        </p:txBody>
      </p:sp>
      <p:pic>
        <p:nvPicPr>
          <p:cNvPr id="22530" name="Picture 2" descr="C:\Users\architect\Desktop\maramat\کاخ گلستان\6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024" y="3200400"/>
            <a:ext cx="3802523" cy="26098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a:srcRect/>
          <a:stretch>
            <a:fillRect/>
          </a:stretch>
        </p:blipFill>
        <p:spPr bwMode="auto">
          <a:xfrm>
            <a:off x="8229600" y="67115"/>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584152582"/>
      </p:ext>
    </p:extLst>
  </p:cSld>
  <p:clrMapOvr>
    <a:masterClrMapping/>
  </p:clrMapOvr>
  <p:transition spd="slow">
    <p:cover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9162141">
            <a:off x="757787" y="2864110"/>
            <a:ext cx="4292079" cy="1107996"/>
          </a:xfrm>
          <a:prstGeom prst="rect">
            <a:avLst/>
          </a:prstGeom>
          <a:noFill/>
        </p:spPr>
        <p:txBody>
          <a:bodyPr wrap="square" rtlCol="0">
            <a:spAutoFit/>
          </a:bodyPr>
          <a:lstStyle/>
          <a:p>
            <a:pPr algn="r"/>
            <a:r>
              <a:rPr lang="fa-IR" sz="6600" b="1" dirty="0" smtClean="0">
                <a:ln w="18000">
                  <a:solidFill>
                    <a:schemeClr val="accent2">
                      <a:satMod val="140000"/>
                    </a:schemeClr>
                  </a:solidFill>
                  <a:prstDash val="solid"/>
                  <a:miter lim="800000"/>
                </a:ln>
                <a:noFill/>
                <a:effectLst>
                  <a:glow rad="139700">
                    <a:schemeClr val="accent6">
                      <a:satMod val="175000"/>
                      <a:alpha val="40000"/>
                    </a:schemeClr>
                  </a:glow>
                  <a:outerShdw blurRad="25500" dist="23000" dir="7020000" algn="tl">
                    <a:srgbClr val="000000">
                      <a:alpha val="50000"/>
                    </a:srgbClr>
                  </a:outerShdw>
                </a:effectLst>
              </a:rPr>
              <a:t>پــــــــایـــــــان</a:t>
            </a:r>
            <a:endParaRPr lang="en-US" sz="6600" b="1" dirty="0">
              <a:ln w="18000">
                <a:solidFill>
                  <a:schemeClr val="accent2">
                    <a:satMod val="140000"/>
                  </a:schemeClr>
                </a:solidFill>
                <a:prstDash val="solid"/>
                <a:miter lim="800000"/>
              </a:ln>
              <a:noFill/>
              <a:effectLst>
                <a:glow rad="139700">
                  <a:schemeClr val="accent6">
                    <a:satMod val="175000"/>
                    <a:alpha val="40000"/>
                  </a:schemeClr>
                </a:glow>
                <a:outerShdw blurRad="25500" dist="23000" dir="7020000" algn="tl">
                  <a:srgbClr val="000000">
                    <a:alpha val="50000"/>
                  </a:srgbClr>
                </a:outerShdw>
              </a:effectLst>
            </a:endParaRPr>
          </a:p>
        </p:txBody>
      </p:sp>
      <p:sp>
        <p:nvSpPr>
          <p:cNvPr id="3" name="Rectangle 2"/>
          <p:cNvSpPr/>
          <p:nvPr/>
        </p:nvSpPr>
        <p:spPr>
          <a:xfrm>
            <a:off x="4191000" y="3886200"/>
            <a:ext cx="4572000" cy="1938992"/>
          </a:xfrm>
          <a:prstGeom prst="rect">
            <a:avLst/>
          </a:prstGeom>
        </p:spPr>
        <p:txBody>
          <a:bodyPr>
            <a:spAutoFit/>
          </a:bodyPr>
          <a:lstStyle/>
          <a:p>
            <a:pPr lvl="0" algn="ctr" rtl="1" fontAlgn="base">
              <a:spcBef>
                <a:spcPct val="0"/>
              </a:spcBef>
              <a:spcAft>
                <a:spcPct val="0"/>
              </a:spcAft>
            </a:pPr>
            <a:r>
              <a:rPr lang="fa-IR" sz="2000" b="1" dirty="0">
                <a:latin typeface="Traditional Arabic" pitchFamily="18" charset="-78"/>
                <a:ea typeface="Times New Roman" pitchFamily="18" charset="0"/>
                <a:cs typeface="Traditional Arabic" pitchFamily="18" charset="-78"/>
              </a:rPr>
              <a:t>بر سر در معبد علم نوشته اند:</a:t>
            </a:r>
            <a:endParaRPr lang="en-US" sz="2000" b="1" dirty="0">
              <a:latin typeface="Traditional Arabic" pitchFamily="18" charset="-78"/>
              <a:ea typeface="Times New Roman" pitchFamily="18" charset="0"/>
              <a:cs typeface="Traditional Arabic" pitchFamily="18" charset="-78"/>
            </a:endParaRPr>
          </a:p>
          <a:p>
            <a:pPr lvl="0" algn="ctr" rtl="1" fontAlgn="base">
              <a:spcBef>
                <a:spcPct val="0"/>
              </a:spcBef>
              <a:spcAft>
                <a:spcPct val="0"/>
              </a:spcAft>
            </a:pPr>
            <a:endParaRPr lang="en-US" sz="2000" b="1" dirty="0">
              <a:latin typeface="Arial" pitchFamily="34" charset="0"/>
              <a:cs typeface="Arial" pitchFamily="34" charset="0"/>
            </a:endParaRPr>
          </a:p>
          <a:p>
            <a:pPr lvl="0" algn="ctr" rtl="1" eaLnBrk="0" fontAlgn="base" hangingPunct="0">
              <a:spcBef>
                <a:spcPct val="0"/>
              </a:spcBef>
              <a:spcAft>
                <a:spcPct val="0"/>
              </a:spcAft>
            </a:pPr>
            <a:r>
              <a:rPr lang="fa-IR" sz="2000" b="1" dirty="0">
                <a:latin typeface="Arial" pitchFamily="34" charset="0"/>
                <a:ea typeface="Times New Roman" pitchFamily="18" charset="0"/>
                <a:cs typeface="Arial" pitchFamily="34" charset="0"/>
              </a:rPr>
              <a:t>هر آنکــس که به درون گام می نهد</a:t>
            </a:r>
            <a:endParaRPr lang="en-US" sz="2000" b="1" dirty="0">
              <a:latin typeface="Arial" pitchFamily="34" charset="0"/>
              <a:cs typeface="Arial" pitchFamily="34" charset="0"/>
            </a:endParaRPr>
          </a:p>
          <a:p>
            <a:pPr lvl="0" algn="ctr" rtl="1" eaLnBrk="0" fontAlgn="base" hangingPunct="0">
              <a:spcBef>
                <a:spcPct val="0"/>
              </a:spcBef>
              <a:spcAft>
                <a:spcPct val="0"/>
              </a:spcAft>
            </a:pPr>
            <a:r>
              <a:rPr lang="fa-IR" sz="2000" b="1" dirty="0">
                <a:latin typeface="Arial" pitchFamily="34" charset="0"/>
                <a:ea typeface="Times New Roman" pitchFamily="18" charset="0"/>
                <a:cs typeface="Arial" pitchFamily="34" charset="0"/>
              </a:rPr>
              <a:t>باید ایـــمـــــان داشته باشد</a:t>
            </a:r>
            <a:endParaRPr lang="en-US" sz="2000" b="1" dirty="0">
              <a:latin typeface="Arial" pitchFamily="34" charset="0"/>
              <a:cs typeface="Arial" pitchFamily="34" charset="0"/>
            </a:endParaRPr>
          </a:p>
          <a:p>
            <a:pPr lvl="0" algn="ctr" rtl="1" eaLnBrk="0" fontAlgn="base" hangingPunct="0">
              <a:spcBef>
                <a:spcPct val="0"/>
              </a:spcBef>
              <a:spcAft>
                <a:spcPct val="0"/>
              </a:spcAft>
            </a:pPr>
            <a:endParaRPr lang="en-US" sz="2000" b="1" dirty="0">
              <a:latin typeface="Traditional Arabic" pitchFamily="18" charset="-78"/>
              <a:ea typeface="Times New Roman" pitchFamily="18" charset="0"/>
              <a:cs typeface="Traditional Arabic" pitchFamily="18" charset="-78"/>
            </a:endParaRPr>
          </a:p>
          <a:p>
            <a:pPr lvl="0" rtl="1" eaLnBrk="0" fontAlgn="base" hangingPunct="0">
              <a:spcBef>
                <a:spcPct val="0"/>
              </a:spcBef>
              <a:spcAft>
                <a:spcPct val="0"/>
              </a:spcAft>
            </a:pPr>
            <a:r>
              <a:rPr lang="fa-IR" sz="2000" b="1" dirty="0">
                <a:latin typeface="Traditional Arabic" pitchFamily="18" charset="-78"/>
                <a:ea typeface="Times New Roman" pitchFamily="18" charset="0"/>
                <a:cs typeface="Traditional Arabic" pitchFamily="18" charset="-78"/>
              </a:rPr>
              <a:t>(ماکس پلانک)</a:t>
            </a:r>
            <a:endParaRPr lang="en-US" sz="2000" b="1" dirty="0">
              <a:latin typeface="Arial" pitchFamily="34" charset="0"/>
              <a:cs typeface="Arial" pitchFamily="34" charset="0"/>
            </a:endParaRPr>
          </a:p>
        </p:txBody>
      </p:sp>
      <p:sp>
        <p:nvSpPr>
          <p:cNvPr id="4" name="Rectangle 3"/>
          <p:cNvSpPr/>
          <p:nvPr/>
        </p:nvSpPr>
        <p:spPr>
          <a:xfrm>
            <a:off x="1240737" y="5426267"/>
            <a:ext cx="1936748" cy="369332"/>
          </a:xfrm>
          <a:prstGeom prst="rect">
            <a:avLst/>
          </a:prstGeom>
        </p:spPr>
        <p:txBody>
          <a:bodyPr wrap="none">
            <a:spAutoFit/>
          </a:bodyPr>
          <a:lstStyle/>
          <a:p>
            <a:pPr algn="r">
              <a:buNone/>
            </a:pPr>
            <a:r>
              <a:rPr lang="fa-IR" dirty="0"/>
              <a:t>با تشکر از استاد </a:t>
            </a:r>
            <a:r>
              <a:rPr lang="fa-IR" dirty="0" smtClean="0"/>
              <a:t>محترم</a:t>
            </a:r>
            <a:endParaRPr lang="en-US" dirty="0"/>
          </a:p>
        </p:txBody>
      </p:sp>
      <p:pic>
        <p:nvPicPr>
          <p:cNvPr id="6" name="Picture 2"/>
          <p:cNvPicPr>
            <a:picLocks noChangeAspect="1" noChangeArrowheads="1"/>
          </p:cNvPicPr>
          <p:nvPr/>
        </p:nvPicPr>
        <p:blipFill>
          <a:blip r:embed="rId2"/>
          <a:srcRect/>
          <a:stretch>
            <a:fillRect/>
          </a:stretch>
        </p:blipFill>
        <p:spPr bwMode="auto">
          <a:xfrm>
            <a:off x="8229600" y="67115"/>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3554" name="Picture 2" descr="C:\Users\architect\Desktop\maramat\کاخ گلستان\kakh_golest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155700"/>
            <a:ext cx="2106613" cy="2553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315198"/>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5000" y="1219200"/>
            <a:ext cx="2286000" cy="4708981"/>
          </a:xfrm>
          <a:prstGeom prst="rect">
            <a:avLst/>
          </a:prstGeom>
        </p:spPr>
        <p:txBody>
          <a:bodyPr wrap="square">
            <a:spAutoFit/>
          </a:bodyPr>
          <a:lstStyle/>
          <a:p>
            <a:pPr algn="r" rtl="1"/>
            <a:r>
              <a:rPr lang="ar-SA" sz="2000" dirty="0"/>
              <a:t>از اين ديدگاه, نياز به مرمت بنا امری  است كه با خود بنا به وجود می  آيد و با گذشت زمان, یعنی  به علت  تغيير شرايط اوليه  ساختمان و تغيير پذیری  شرايط كاربرد و بهره وری  از بنا، مرمت به شــكل های  تازه اي مطــــرح می  گردد. توجه به اين نكته ضروری  است كه مرمت روندی  است كه بايدا ويژگی  خاص خود را حفظ كند.</a:t>
            </a:r>
            <a:endParaRPr lang="en-US" sz="2000" dirty="0"/>
          </a:p>
        </p:txBody>
      </p:sp>
      <p:pic>
        <p:nvPicPr>
          <p:cNvPr id="3074" name="Picture 2" descr="C:\Users\architect\Desktop\maramat\کاخ گلستان\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148471"/>
            <a:ext cx="4002087" cy="456653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a:srcRect/>
          <a:stretch>
            <a:fillRect/>
          </a:stretch>
        </p:blipFill>
        <p:spPr bwMode="auto">
          <a:xfrm>
            <a:off x="8229600" y="67115"/>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931472584"/>
      </p:ext>
    </p:extLst>
  </p:cSld>
  <p:clrMapOvr>
    <a:masterClrMapping/>
  </p:clrMapOvr>
  <p:transition spd="slow">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219200"/>
            <a:ext cx="7010400" cy="1015663"/>
          </a:xfrm>
          <a:prstGeom prst="rect">
            <a:avLst/>
          </a:prstGeom>
        </p:spPr>
        <p:txBody>
          <a:bodyPr wrap="square">
            <a:spAutoFit/>
          </a:bodyPr>
          <a:lstStyle/>
          <a:p>
            <a:pPr algn="r" rtl="1"/>
            <a:r>
              <a:rPr lang="ar-SA" sz="2000" dirty="0"/>
              <a:t>كاخ گلستـان از قدیمی  ترين بناهای تاریخی  تهران است و  تنها بخش بباقی  مانده از ارگ تاریخی  تهران و در حقيقت قلب اين ارگ قدیمی  است. ارگ در زمان صفويه  (903-1113  ش.) ساخته شده است. </a:t>
            </a:r>
            <a:endParaRPr lang="en-US" sz="2000" dirty="0"/>
          </a:p>
        </p:txBody>
      </p:sp>
      <p:pic>
        <p:nvPicPr>
          <p:cNvPr id="4099" name="Picture 3" descr="C:\Users\architect\Desktop\maramat\کاخ گلستان\aks_haie_Ghajari_000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288966"/>
            <a:ext cx="6172199" cy="3620986"/>
          </a:xfrm>
          <a:prstGeom prst="rect">
            <a:avLst/>
          </a:prstGeom>
          <a:ln>
            <a:noFill/>
          </a:ln>
          <a:effectLst>
            <a:glow rad="228600">
              <a:schemeClr val="accent5">
                <a:satMod val="175000"/>
                <a:alpha val="40000"/>
              </a:schemeClr>
            </a:glow>
            <a:softEdge rad="127000"/>
          </a:effectLst>
          <a:scene3d>
            <a:camera prst="perspectiveRelaxedModerately"/>
            <a:lightRig rig="threePt" dir="t"/>
          </a:scene3d>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srcRect/>
          <a:stretch>
            <a:fillRect/>
          </a:stretch>
        </p:blipFill>
        <p:spPr bwMode="auto">
          <a:xfrm>
            <a:off x="8229600" y="67115"/>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931472584"/>
      </p:ext>
    </p:extLst>
  </p:cSld>
  <p:clrMapOvr>
    <a:masterClrMapping/>
  </p:clrMapOvr>
  <p:transition spd="slow">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066800"/>
            <a:ext cx="6858000" cy="1631216"/>
          </a:xfrm>
          <a:prstGeom prst="rect">
            <a:avLst/>
          </a:prstGeom>
        </p:spPr>
        <p:txBody>
          <a:bodyPr wrap="square">
            <a:spAutoFit/>
          </a:bodyPr>
          <a:lstStyle/>
          <a:p>
            <a:pPr algn="r" rtl="1"/>
            <a:r>
              <a:rPr lang="ar-SA" sz="2000" dirty="0"/>
              <a:t>در حـــال حاضر كاخ گلستان حاصل چهارصد سال ساخت و بازسازی می باشد و در آن آثار متنوع معماری  از دوره زنديه  (1139) تا پهلوی(1304-1357) به چشم می  خورد. اين مجموعه علاوه بر برخورداری  از معماری  جالب و تزئينات چشم گير معماری  , اشياء و آثار نفيس و منحصر به فردی  را در خود جای  داده است.</a:t>
            </a:r>
            <a:endParaRPr lang="en-US" sz="2000" dirty="0"/>
          </a:p>
        </p:txBody>
      </p:sp>
      <p:pic>
        <p:nvPicPr>
          <p:cNvPr id="3" name="Picture 2" descr="C:\Users\architect\Desktop\maramat\کاخ گلستان\78510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508" y="2670307"/>
            <a:ext cx="6830292" cy="316617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a:srcRect/>
          <a:stretch>
            <a:fillRect/>
          </a:stretch>
        </p:blipFill>
        <p:spPr bwMode="auto">
          <a:xfrm>
            <a:off x="8229600" y="67115"/>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931472584"/>
      </p:ext>
    </p:extLst>
  </p:cSld>
  <p:clrMapOvr>
    <a:masterClrMapping/>
  </p:clrMapOvr>
  <p:transition spd="slow">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53200" y="1143000"/>
            <a:ext cx="1524000" cy="4401205"/>
          </a:xfrm>
          <a:prstGeom prst="rect">
            <a:avLst/>
          </a:prstGeom>
        </p:spPr>
        <p:txBody>
          <a:bodyPr wrap="square">
            <a:spAutoFit/>
          </a:bodyPr>
          <a:lstStyle/>
          <a:p>
            <a:pPr algn="r" rtl="1"/>
            <a:r>
              <a:rPr lang="ar-SA" sz="2000" dirty="0"/>
              <a:t>مجموعه كاخ گلستان در زمان قاجار و پهلوی  دو روند كاملا متفاوت را پشت سر گذاشته است.  دورة اول دورة وحدت و استمرار در معماری  بناها،‌ و دوره ي دوم دورة تخريب و انهدام بناها می  باشد.</a:t>
            </a:r>
            <a:endParaRPr lang="en-US" sz="2000" dirty="0"/>
          </a:p>
        </p:txBody>
      </p:sp>
      <p:pic>
        <p:nvPicPr>
          <p:cNvPr id="5122" name="Picture 2" descr="C:\Users\architect\Desktop\maramat\کاخ گلستان\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3834" y="1524000"/>
            <a:ext cx="5003577" cy="3850409"/>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a:srcRect/>
          <a:stretch>
            <a:fillRect/>
          </a:stretch>
        </p:blipFill>
        <p:spPr bwMode="auto">
          <a:xfrm>
            <a:off x="8229600" y="67115"/>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931472584"/>
      </p:ext>
    </p:extLst>
  </p:cSld>
  <p:clrMapOvr>
    <a:masterClrMapping/>
  </p:clrMapOvr>
  <p:transition spd="slow">
    <p:cover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143000"/>
            <a:ext cx="7010400" cy="1938992"/>
          </a:xfrm>
          <a:prstGeom prst="rect">
            <a:avLst/>
          </a:prstGeom>
        </p:spPr>
        <p:txBody>
          <a:bodyPr wrap="square">
            <a:spAutoFit/>
          </a:bodyPr>
          <a:lstStyle/>
          <a:p>
            <a:pPr algn="r"/>
            <a:r>
              <a:rPr lang="ar-SA" sz="2000" dirty="0"/>
              <a:t>دفتر فنی  سازمان حفاظت آثار باستانی متولی بناهای تاریخی  و از جمله كاخ گلستان بود. اين دفتردر اوايل انقلاب عمليات مرمتی  و حفاظتی  را به صورت موردی  و حفاظتی روی بناهای  كاخ گلستان انجام می  داد. در سال  1366  سازمان ميراث فرهنگی  كشور تاسيس شد و نگاهداری  كاخ گلستان از نظارت بيوتات وزارت امور اقتصادی  و دارایی  خارج گرديد و به ميراث فرهنگی  سپرده شد.</a:t>
            </a:r>
            <a:endParaRPr lang="en-US" sz="2000" dirty="0"/>
          </a:p>
        </p:txBody>
      </p:sp>
      <p:pic>
        <p:nvPicPr>
          <p:cNvPr id="6146" name="Picture 2" descr="C:\Users\architect\Desktop\maramat\کاخ گلستان\kakh_golest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784763"/>
            <a:ext cx="3276600" cy="30475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7" name="Picture 3" descr="C:\Users\architect\Desktop\maramat\کاخ گلستان\نم.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784763"/>
            <a:ext cx="2833256" cy="30843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a:srcRect/>
          <a:stretch>
            <a:fillRect/>
          </a:stretch>
        </p:blipFill>
        <p:spPr bwMode="auto">
          <a:xfrm>
            <a:off x="8229600" y="67115"/>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931472584"/>
      </p:ext>
    </p:extLst>
  </p:cSld>
  <p:clrMapOvr>
    <a:masterClrMapping/>
  </p:clrMapOvr>
  <p:transition spd="slow">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219200"/>
            <a:ext cx="6934200" cy="1323439"/>
          </a:xfrm>
          <a:prstGeom prst="rect">
            <a:avLst/>
          </a:prstGeom>
        </p:spPr>
        <p:txBody>
          <a:bodyPr wrap="square">
            <a:spAutoFit/>
          </a:bodyPr>
          <a:lstStyle/>
          <a:p>
            <a:pPr algn="r" rtl="1"/>
            <a:r>
              <a:rPr lang="ar-SA" sz="2000" dirty="0"/>
              <a:t>از اين تاريخ به بعد, امور مرمت  بناهای تاریخی  از جــمله كاخ گلستان انسجام بيشتری  يافت و ببرسی  های  جامع تری برای  شناخت عوامل تخريب بناها صورت گرفت. اين برسی ها نشان می  دهد كه مهمترين عواملی  كه باعث تخريب و تغيير بناهای  كاخ گلستان گرديده به شرح ذيل می  </a:t>
            </a:r>
            <a:r>
              <a:rPr lang="ar-SA" sz="2000" dirty="0" smtClean="0"/>
              <a:t>باشد:</a:t>
            </a:r>
            <a:endParaRPr lang="en-US" sz="2000" dirty="0"/>
          </a:p>
        </p:txBody>
      </p:sp>
      <p:sp>
        <p:nvSpPr>
          <p:cNvPr id="3" name="Rectangle 2"/>
          <p:cNvSpPr/>
          <p:nvPr/>
        </p:nvSpPr>
        <p:spPr>
          <a:xfrm>
            <a:off x="6423324" y="2844224"/>
            <a:ext cx="1577676" cy="400110"/>
          </a:xfrm>
          <a:prstGeom prst="rect">
            <a:avLst/>
          </a:prstGeom>
        </p:spPr>
        <p:txBody>
          <a:bodyPr wrap="none">
            <a:spAutoFit/>
          </a:bodyPr>
          <a:lstStyle/>
          <a:p>
            <a:pPr algn="r" rtl="1"/>
            <a:r>
              <a:rPr lang="ar-SA" sz="2000" dirty="0"/>
              <a:t>1-عامل محیطی:</a:t>
            </a:r>
            <a:endParaRPr lang="en-US" sz="2000" dirty="0"/>
          </a:p>
        </p:txBody>
      </p:sp>
      <p:sp>
        <p:nvSpPr>
          <p:cNvPr id="4" name="Rectangle 3"/>
          <p:cNvSpPr/>
          <p:nvPr/>
        </p:nvSpPr>
        <p:spPr>
          <a:xfrm>
            <a:off x="6423324" y="3519055"/>
            <a:ext cx="1713931" cy="400110"/>
          </a:xfrm>
          <a:prstGeom prst="rect">
            <a:avLst/>
          </a:prstGeom>
        </p:spPr>
        <p:txBody>
          <a:bodyPr wrap="none">
            <a:spAutoFit/>
          </a:bodyPr>
          <a:lstStyle/>
          <a:p>
            <a:pPr algn="r"/>
            <a:r>
              <a:rPr lang="ar-SA" sz="2000" dirty="0"/>
              <a:t> 2-  عامل انسانی:</a:t>
            </a:r>
            <a:endParaRPr lang="en-US" sz="2000" dirty="0"/>
          </a:p>
        </p:txBody>
      </p:sp>
      <p:pic>
        <p:nvPicPr>
          <p:cNvPr id="7171" name="Picture 3" descr="C:\Users\architect\Desktop\maramat\کاخ گلستان\748550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549567"/>
            <a:ext cx="4648200" cy="31723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a:srcRect/>
          <a:stretch>
            <a:fillRect/>
          </a:stretch>
        </p:blipFill>
        <p:spPr bwMode="auto">
          <a:xfrm>
            <a:off x="8229600" y="67115"/>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931472584"/>
      </p:ext>
    </p:extLst>
  </p:cSld>
  <p:clrMapOvr>
    <a:masterClrMapping/>
  </p:clrMapOvr>
  <p:transition spd="slow">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24600" y="1143000"/>
            <a:ext cx="1577676" cy="400110"/>
          </a:xfrm>
          <a:prstGeom prst="rect">
            <a:avLst/>
          </a:prstGeom>
        </p:spPr>
        <p:txBody>
          <a:bodyPr wrap="none">
            <a:spAutoFit/>
          </a:bodyPr>
          <a:lstStyle/>
          <a:p>
            <a:pPr algn="r" rtl="1"/>
            <a:r>
              <a:rPr lang="ar-SA" sz="2000" dirty="0"/>
              <a:t>1-عامل محیطی:</a:t>
            </a:r>
            <a:endParaRPr lang="en-US" sz="2000" dirty="0"/>
          </a:p>
        </p:txBody>
      </p:sp>
      <p:sp>
        <p:nvSpPr>
          <p:cNvPr id="3" name="Rectangle 2"/>
          <p:cNvSpPr/>
          <p:nvPr/>
        </p:nvSpPr>
        <p:spPr>
          <a:xfrm>
            <a:off x="5562600" y="1556965"/>
            <a:ext cx="2590800" cy="4093428"/>
          </a:xfrm>
          <a:prstGeom prst="rect">
            <a:avLst/>
          </a:prstGeom>
        </p:spPr>
        <p:txBody>
          <a:bodyPr wrap="square">
            <a:spAutoFit/>
          </a:bodyPr>
          <a:lstStyle/>
          <a:p>
            <a:pPr algn="r" rtl="1"/>
            <a:r>
              <a:rPr lang="ar-SA" sz="2000" dirty="0"/>
              <a:t>الف: رطوبت. وجود چاه های  فاضلاب,‌ آب های  زيرزمینی  و قدرت جذب مصالح به كار رفته در بناهای  كاخ گلستان سبب نفوذ آب به پی  ديــوارها می  شد. همچنين به دليل نامناسب بودن پوشش بام ها و تعويض نكردن بموقع ناودان ها رطوبت از سقف بناها نيز نفوذ مي كرد و اين دو عامــل سبب شد به بخش هایی از اين مجموعه در گذشته آسيب وارد آيد. </a:t>
            </a:r>
            <a:endParaRPr lang="en-US" sz="2000" dirty="0"/>
          </a:p>
        </p:txBody>
      </p:sp>
      <p:pic>
        <p:nvPicPr>
          <p:cNvPr id="8194" name="Picture 2" descr="C:\Users\architect\Desktop\maramat\کاخ گلستان\Image1278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799" y="1163782"/>
            <a:ext cx="4329019" cy="46274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srcRect/>
          <a:stretch>
            <a:fillRect/>
          </a:stretch>
        </p:blipFill>
        <p:spPr bwMode="auto">
          <a:xfrm>
            <a:off x="8229600" y="67115"/>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931472584"/>
      </p:ext>
    </p:extLst>
  </p:cSld>
  <p:clrMapOvr>
    <a:masterClrMapping/>
  </p:clrMapOvr>
  <p:transition spd="slow">
    <p:cover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43</TotalTime>
  <Words>842</Words>
  <Application>Microsoft Office PowerPoint</Application>
  <PresentationFormat>On-screen Show (4:3)</PresentationFormat>
  <Paragraphs>73</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Pushpin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architect</dc:creator>
  <cp:lastModifiedBy>architect</cp:lastModifiedBy>
  <cp:revision>37</cp:revision>
  <dcterms:created xsi:type="dcterms:W3CDTF">2006-08-16T00:00:00Z</dcterms:created>
  <dcterms:modified xsi:type="dcterms:W3CDTF">2013-05-08T06:46:13Z</dcterms:modified>
</cp:coreProperties>
</file>