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8" autoAdjust="0"/>
    <p:restoredTop sz="94660"/>
  </p:normalViewPr>
  <p:slideViewPr>
    <p:cSldViewPr snapToGrid="0">
      <p:cViewPr varScale="1">
        <p:scale>
          <a:sx n="60" d="100"/>
          <a:sy n="60" d="100"/>
        </p:scale>
        <p:origin x="23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41.wmf"/><Relationship Id="rId1" Type="http://schemas.openxmlformats.org/officeDocument/2006/relationships/image" Target="../media/image40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Relationship Id="rId6" Type="http://schemas.openxmlformats.org/officeDocument/2006/relationships/image" Target="../media/image48.wmf"/><Relationship Id="rId5" Type="http://schemas.openxmlformats.org/officeDocument/2006/relationships/image" Target="../media/image47.wmf"/><Relationship Id="rId4" Type="http://schemas.openxmlformats.org/officeDocument/2006/relationships/image" Target="../media/image46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3.wmf"/><Relationship Id="rId7" Type="http://schemas.openxmlformats.org/officeDocument/2006/relationships/image" Target="../media/image57.wmf"/><Relationship Id="rId2" Type="http://schemas.openxmlformats.org/officeDocument/2006/relationships/image" Target="../media/image52.wmf"/><Relationship Id="rId1" Type="http://schemas.openxmlformats.org/officeDocument/2006/relationships/image" Target="../media/image51.wmf"/><Relationship Id="rId6" Type="http://schemas.openxmlformats.org/officeDocument/2006/relationships/image" Target="../media/image56.wmf"/><Relationship Id="rId5" Type="http://schemas.openxmlformats.org/officeDocument/2006/relationships/image" Target="../media/image55.wmf"/><Relationship Id="rId4" Type="http://schemas.openxmlformats.org/officeDocument/2006/relationships/image" Target="../media/image54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2.wmf"/><Relationship Id="rId2" Type="http://schemas.openxmlformats.org/officeDocument/2006/relationships/image" Target="../media/image61.wmf"/><Relationship Id="rId1" Type="http://schemas.openxmlformats.org/officeDocument/2006/relationships/image" Target="../media/image60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66.wmf"/><Relationship Id="rId2" Type="http://schemas.openxmlformats.org/officeDocument/2006/relationships/image" Target="../media/image65.wmf"/><Relationship Id="rId1" Type="http://schemas.openxmlformats.org/officeDocument/2006/relationships/image" Target="../media/image64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69.wmf"/><Relationship Id="rId1" Type="http://schemas.openxmlformats.org/officeDocument/2006/relationships/image" Target="../media/image68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73.wmf"/><Relationship Id="rId2" Type="http://schemas.openxmlformats.org/officeDocument/2006/relationships/image" Target="../media/image72.wmf"/><Relationship Id="rId1" Type="http://schemas.openxmlformats.org/officeDocument/2006/relationships/image" Target="../media/image71.wmf"/><Relationship Id="rId5" Type="http://schemas.openxmlformats.org/officeDocument/2006/relationships/image" Target="../media/image75.wmf"/><Relationship Id="rId4" Type="http://schemas.openxmlformats.org/officeDocument/2006/relationships/image" Target="../media/image74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79.wmf"/><Relationship Id="rId2" Type="http://schemas.openxmlformats.org/officeDocument/2006/relationships/image" Target="../media/image78.wmf"/><Relationship Id="rId1" Type="http://schemas.openxmlformats.org/officeDocument/2006/relationships/image" Target="../media/image77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0.e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84.wmf"/><Relationship Id="rId2" Type="http://schemas.openxmlformats.org/officeDocument/2006/relationships/image" Target="../media/image83.wmf"/><Relationship Id="rId1" Type="http://schemas.openxmlformats.org/officeDocument/2006/relationships/image" Target="../media/image82.wmf"/><Relationship Id="rId4" Type="http://schemas.openxmlformats.org/officeDocument/2006/relationships/image" Target="../media/image8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image" Target="../media/image9.wmf"/><Relationship Id="rId7" Type="http://schemas.openxmlformats.org/officeDocument/2006/relationships/image" Target="../media/image13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2.wmf"/><Relationship Id="rId11" Type="http://schemas.openxmlformats.org/officeDocument/2006/relationships/image" Target="../media/image17.wmf"/><Relationship Id="rId5" Type="http://schemas.openxmlformats.org/officeDocument/2006/relationships/image" Target="../media/image11.wmf"/><Relationship Id="rId10" Type="http://schemas.openxmlformats.org/officeDocument/2006/relationships/image" Target="../media/image16.wmf"/><Relationship Id="rId4" Type="http://schemas.openxmlformats.org/officeDocument/2006/relationships/image" Target="../media/image10.wmf"/><Relationship Id="rId9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29.emf"/><Relationship Id="rId3" Type="http://schemas.openxmlformats.org/officeDocument/2006/relationships/image" Target="../media/image24.wmf"/><Relationship Id="rId7" Type="http://schemas.openxmlformats.org/officeDocument/2006/relationships/image" Target="../media/image28.e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6" Type="http://schemas.openxmlformats.org/officeDocument/2006/relationships/image" Target="../media/image27.emf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3" Type="http://schemas.openxmlformats.org/officeDocument/2006/relationships/image" Target="../media/image33.wmf"/><Relationship Id="rId7" Type="http://schemas.openxmlformats.org/officeDocument/2006/relationships/image" Target="../media/image37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6" Type="http://schemas.openxmlformats.org/officeDocument/2006/relationships/image" Target="../media/image36.wmf"/><Relationship Id="rId5" Type="http://schemas.openxmlformats.org/officeDocument/2006/relationships/image" Target="../media/image35.wmf"/><Relationship Id="rId4" Type="http://schemas.openxmlformats.org/officeDocument/2006/relationships/image" Target="../media/image3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668FE-089C-4393-82DA-EFD6BDF7DC08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6DDFF-FCCA-4736-8AB0-833EF633B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92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668FE-089C-4393-82DA-EFD6BDF7DC08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6DDFF-FCCA-4736-8AB0-833EF633B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117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668FE-089C-4393-82DA-EFD6BDF7DC08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6DDFF-FCCA-4736-8AB0-833EF633B841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755821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668FE-089C-4393-82DA-EFD6BDF7DC08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6DDFF-FCCA-4736-8AB0-833EF633B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5631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668FE-089C-4393-82DA-EFD6BDF7DC08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6DDFF-FCCA-4736-8AB0-833EF633B841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559674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668FE-089C-4393-82DA-EFD6BDF7DC08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6DDFF-FCCA-4736-8AB0-833EF633B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2467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668FE-089C-4393-82DA-EFD6BDF7DC08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6DDFF-FCCA-4736-8AB0-833EF633B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6512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668FE-089C-4393-82DA-EFD6BDF7DC08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6DDFF-FCCA-4736-8AB0-833EF633B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6887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81000"/>
            <a:ext cx="10668000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295400"/>
            <a:ext cx="5080000" cy="464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295400"/>
            <a:ext cx="5080000" cy="22479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695700"/>
            <a:ext cx="5080000" cy="22479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6DD10F-9462-4104-9305-7F125A2525E4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5890629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81000"/>
            <a:ext cx="10668000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295400"/>
            <a:ext cx="5080000" cy="464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295400"/>
            <a:ext cx="5080000" cy="464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631B8E-2D11-4FAE-BEC5-19FFAB344825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6550245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508000" y="381000"/>
            <a:ext cx="10668000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295400"/>
            <a:ext cx="5080000" cy="22479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295400"/>
            <a:ext cx="5080000" cy="22479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914400" y="3695700"/>
            <a:ext cx="5080000" cy="22479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7600" y="3695700"/>
            <a:ext cx="5080000" cy="22479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FCB575-B283-4D9E-9699-8344B4812E1D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8541747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668FE-089C-4393-82DA-EFD6BDF7DC08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6DDFF-FCCA-4736-8AB0-833EF633B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6925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81000"/>
            <a:ext cx="10668000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295400"/>
            <a:ext cx="5080000" cy="464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295400"/>
            <a:ext cx="5080000" cy="22479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695700"/>
            <a:ext cx="5080000" cy="22479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4FCAFD-0CC9-4347-9124-22DA22A6D6AB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277904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668FE-089C-4393-82DA-EFD6BDF7DC08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6DDFF-FCCA-4736-8AB0-833EF633B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526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668FE-089C-4393-82DA-EFD6BDF7DC08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6DDFF-FCCA-4736-8AB0-833EF633B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116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668FE-089C-4393-82DA-EFD6BDF7DC08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6DDFF-FCCA-4736-8AB0-833EF633B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569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668FE-089C-4393-82DA-EFD6BDF7DC08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6DDFF-FCCA-4736-8AB0-833EF633B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490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668FE-089C-4393-82DA-EFD6BDF7DC08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6DDFF-FCCA-4736-8AB0-833EF633B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86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668FE-089C-4393-82DA-EFD6BDF7DC08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6DDFF-FCCA-4736-8AB0-833EF633B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375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668FE-089C-4393-82DA-EFD6BDF7DC08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6DDFF-FCCA-4736-8AB0-833EF633B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460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A668FE-089C-4393-82DA-EFD6BDF7DC08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BE6DDFF-FCCA-4736-8AB0-833EF633B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244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oleObject" Target="../embeddings/oleObject11.bin"/><Relationship Id="rId18" Type="http://schemas.openxmlformats.org/officeDocument/2006/relationships/oleObject" Target="../embeddings/oleObject13.bin"/><Relationship Id="rId26" Type="http://schemas.openxmlformats.org/officeDocument/2006/relationships/oleObject" Target="../embeddings/oleObject17.bin"/><Relationship Id="rId3" Type="http://schemas.openxmlformats.org/officeDocument/2006/relationships/oleObject" Target="../embeddings/oleObject6.bin"/><Relationship Id="rId21" Type="http://schemas.openxmlformats.org/officeDocument/2006/relationships/image" Target="../media/image15.wmf"/><Relationship Id="rId7" Type="http://schemas.openxmlformats.org/officeDocument/2006/relationships/oleObject" Target="../embeddings/oleObject8.bin"/><Relationship Id="rId12" Type="http://schemas.openxmlformats.org/officeDocument/2006/relationships/image" Target="../media/image11.wmf"/><Relationship Id="rId17" Type="http://schemas.openxmlformats.org/officeDocument/2006/relationships/image" Target="../media/image18.png"/><Relationship Id="rId25" Type="http://schemas.openxmlformats.org/officeDocument/2006/relationships/image" Target="../media/image17.wmf"/><Relationship Id="rId2" Type="http://schemas.openxmlformats.org/officeDocument/2006/relationships/slideLayout" Target="../slideLayouts/slideLayout19.xml"/><Relationship Id="rId16" Type="http://schemas.openxmlformats.org/officeDocument/2006/relationships/image" Target="../media/image13.wmf"/><Relationship Id="rId20" Type="http://schemas.openxmlformats.org/officeDocument/2006/relationships/oleObject" Target="../embeddings/oleObject14.bin"/><Relationship Id="rId29" Type="http://schemas.openxmlformats.org/officeDocument/2006/relationships/oleObject" Target="../embeddings/oleObject20.bin"/><Relationship Id="rId1" Type="http://schemas.openxmlformats.org/officeDocument/2006/relationships/vmlDrawing" Target="../drawings/vmlDrawing4.vml"/><Relationship Id="rId6" Type="http://schemas.openxmlformats.org/officeDocument/2006/relationships/image" Target="../media/image8.wmf"/><Relationship Id="rId11" Type="http://schemas.openxmlformats.org/officeDocument/2006/relationships/oleObject" Target="../embeddings/oleObject10.bin"/><Relationship Id="rId24" Type="http://schemas.openxmlformats.org/officeDocument/2006/relationships/oleObject" Target="../embeddings/oleObject16.bin"/><Relationship Id="rId5" Type="http://schemas.openxmlformats.org/officeDocument/2006/relationships/oleObject" Target="../embeddings/oleObject7.bin"/><Relationship Id="rId15" Type="http://schemas.openxmlformats.org/officeDocument/2006/relationships/oleObject" Target="../embeddings/oleObject12.bin"/><Relationship Id="rId23" Type="http://schemas.openxmlformats.org/officeDocument/2006/relationships/image" Target="../media/image16.wmf"/><Relationship Id="rId28" Type="http://schemas.openxmlformats.org/officeDocument/2006/relationships/oleObject" Target="../embeddings/oleObject19.bin"/><Relationship Id="rId10" Type="http://schemas.openxmlformats.org/officeDocument/2006/relationships/image" Target="../media/image10.wmf"/><Relationship Id="rId19" Type="http://schemas.openxmlformats.org/officeDocument/2006/relationships/image" Target="../media/image14.wmf"/><Relationship Id="rId31" Type="http://schemas.openxmlformats.org/officeDocument/2006/relationships/oleObject" Target="../embeddings/oleObject22.bin"/><Relationship Id="rId4" Type="http://schemas.openxmlformats.org/officeDocument/2006/relationships/image" Target="../media/image7.wmf"/><Relationship Id="rId9" Type="http://schemas.openxmlformats.org/officeDocument/2006/relationships/oleObject" Target="../embeddings/oleObject9.bin"/><Relationship Id="rId14" Type="http://schemas.openxmlformats.org/officeDocument/2006/relationships/image" Target="../media/image12.wmf"/><Relationship Id="rId22" Type="http://schemas.openxmlformats.org/officeDocument/2006/relationships/oleObject" Target="../embeddings/oleObject15.bin"/><Relationship Id="rId27" Type="http://schemas.openxmlformats.org/officeDocument/2006/relationships/oleObject" Target="../embeddings/oleObject18.bin"/><Relationship Id="rId30" Type="http://schemas.openxmlformats.org/officeDocument/2006/relationships/oleObject" Target="../embeddings/oleObject21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24.bin"/><Relationship Id="rId4" Type="http://schemas.openxmlformats.org/officeDocument/2006/relationships/image" Target="../media/image19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21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13" Type="http://schemas.openxmlformats.org/officeDocument/2006/relationships/oleObject" Target="../embeddings/oleObject31.bin"/><Relationship Id="rId18" Type="http://schemas.openxmlformats.org/officeDocument/2006/relationships/image" Target="../media/image29.emf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28.bin"/><Relationship Id="rId12" Type="http://schemas.openxmlformats.org/officeDocument/2006/relationships/image" Target="../media/image26.wmf"/><Relationship Id="rId17" Type="http://schemas.openxmlformats.org/officeDocument/2006/relationships/oleObject" Target="../embeddings/oleObject33.bin"/><Relationship Id="rId2" Type="http://schemas.openxmlformats.org/officeDocument/2006/relationships/slideLayout" Target="../slideLayouts/slideLayout17.xml"/><Relationship Id="rId16" Type="http://schemas.openxmlformats.org/officeDocument/2006/relationships/image" Target="../media/image28.emf"/><Relationship Id="rId1" Type="http://schemas.openxmlformats.org/officeDocument/2006/relationships/vmlDrawing" Target="../drawings/vmlDrawing7.vml"/><Relationship Id="rId6" Type="http://schemas.openxmlformats.org/officeDocument/2006/relationships/image" Target="../media/image23.wmf"/><Relationship Id="rId11" Type="http://schemas.openxmlformats.org/officeDocument/2006/relationships/oleObject" Target="../embeddings/oleObject30.bin"/><Relationship Id="rId5" Type="http://schemas.openxmlformats.org/officeDocument/2006/relationships/oleObject" Target="../embeddings/oleObject27.bin"/><Relationship Id="rId15" Type="http://schemas.openxmlformats.org/officeDocument/2006/relationships/oleObject" Target="../embeddings/oleObject32.bin"/><Relationship Id="rId10" Type="http://schemas.openxmlformats.org/officeDocument/2006/relationships/image" Target="../media/image25.wmf"/><Relationship Id="rId4" Type="http://schemas.openxmlformats.org/officeDocument/2006/relationships/image" Target="../media/image22.wmf"/><Relationship Id="rId9" Type="http://schemas.openxmlformats.org/officeDocument/2006/relationships/oleObject" Target="../embeddings/oleObject29.bin"/><Relationship Id="rId14" Type="http://schemas.openxmlformats.org/officeDocument/2006/relationships/image" Target="../media/image27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30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13" Type="http://schemas.openxmlformats.org/officeDocument/2006/relationships/oleObject" Target="../embeddings/oleObject40.bin"/><Relationship Id="rId18" Type="http://schemas.openxmlformats.org/officeDocument/2006/relationships/image" Target="../media/image38.wmf"/><Relationship Id="rId3" Type="http://schemas.openxmlformats.org/officeDocument/2006/relationships/oleObject" Target="../embeddings/oleObject35.bin"/><Relationship Id="rId7" Type="http://schemas.openxmlformats.org/officeDocument/2006/relationships/oleObject" Target="../embeddings/oleObject37.bin"/><Relationship Id="rId12" Type="http://schemas.openxmlformats.org/officeDocument/2006/relationships/image" Target="../media/image35.wmf"/><Relationship Id="rId17" Type="http://schemas.openxmlformats.org/officeDocument/2006/relationships/oleObject" Target="../embeddings/oleObject42.bin"/><Relationship Id="rId2" Type="http://schemas.openxmlformats.org/officeDocument/2006/relationships/slideLayout" Target="../slideLayouts/slideLayout19.xml"/><Relationship Id="rId16" Type="http://schemas.openxmlformats.org/officeDocument/2006/relationships/image" Target="../media/image37.wmf"/><Relationship Id="rId1" Type="http://schemas.openxmlformats.org/officeDocument/2006/relationships/vmlDrawing" Target="../drawings/vmlDrawing9.vml"/><Relationship Id="rId6" Type="http://schemas.openxmlformats.org/officeDocument/2006/relationships/image" Target="../media/image32.wmf"/><Relationship Id="rId11" Type="http://schemas.openxmlformats.org/officeDocument/2006/relationships/oleObject" Target="../embeddings/oleObject39.bin"/><Relationship Id="rId5" Type="http://schemas.openxmlformats.org/officeDocument/2006/relationships/oleObject" Target="../embeddings/oleObject36.bin"/><Relationship Id="rId15" Type="http://schemas.openxmlformats.org/officeDocument/2006/relationships/oleObject" Target="../embeddings/oleObject41.bin"/><Relationship Id="rId10" Type="http://schemas.openxmlformats.org/officeDocument/2006/relationships/image" Target="../media/image34.wmf"/><Relationship Id="rId4" Type="http://schemas.openxmlformats.org/officeDocument/2006/relationships/image" Target="../media/image31.wmf"/><Relationship Id="rId9" Type="http://schemas.openxmlformats.org/officeDocument/2006/relationships/oleObject" Target="../embeddings/oleObject38.bin"/><Relationship Id="rId14" Type="http://schemas.openxmlformats.org/officeDocument/2006/relationships/image" Target="../media/image36.w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3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41.wmf"/><Relationship Id="rId5" Type="http://schemas.openxmlformats.org/officeDocument/2006/relationships/oleObject" Target="../embeddings/oleObject44.bin"/><Relationship Id="rId4" Type="http://schemas.openxmlformats.org/officeDocument/2006/relationships/image" Target="../media/image40.wm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wmf"/><Relationship Id="rId13" Type="http://schemas.openxmlformats.org/officeDocument/2006/relationships/oleObject" Target="../embeddings/oleObject50.bin"/><Relationship Id="rId3" Type="http://schemas.openxmlformats.org/officeDocument/2006/relationships/oleObject" Target="../embeddings/oleObject45.bin"/><Relationship Id="rId7" Type="http://schemas.openxmlformats.org/officeDocument/2006/relationships/oleObject" Target="../embeddings/oleObject47.bin"/><Relationship Id="rId12" Type="http://schemas.openxmlformats.org/officeDocument/2006/relationships/image" Target="../media/image47.wmf"/><Relationship Id="rId2" Type="http://schemas.openxmlformats.org/officeDocument/2006/relationships/slideLayout" Target="../slideLayouts/slideLayout19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44.wmf"/><Relationship Id="rId11" Type="http://schemas.openxmlformats.org/officeDocument/2006/relationships/oleObject" Target="../embeddings/oleObject49.bin"/><Relationship Id="rId5" Type="http://schemas.openxmlformats.org/officeDocument/2006/relationships/oleObject" Target="../embeddings/oleObject46.bin"/><Relationship Id="rId15" Type="http://schemas.openxmlformats.org/officeDocument/2006/relationships/image" Target="../media/image49.png"/><Relationship Id="rId10" Type="http://schemas.openxmlformats.org/officeDocument/2006/relationships/image" Target="../media/image46.wmf"/><Relationship Id="rId4" Type="http://schemas.openxmlformats.org/officeDocument/2006/relationships/image" Target="../media/image43.wmf"/><Relationship Id="rId9" Type="http://schemas.openxmlformats.org/officeDocument/2006/relationships/oleObject" Target="../embeddings/oleObject48.bin"/><Relationship Id="rId14" Type="http://schemas.openxmlformats.org/officeDocument/2006/relationships/image" Target="../media/image48.wmf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wmf"/><Relationship Id="rId13" Type="http://schemas.openxmlformats.org/officeDocument/2006/relationships/oleObject" Target="../embeddings/oleObject56.bin"/><Relationship Id="rId18" Type="http://schemas.openxmlformats.org/officeDocument/2006/relationships/image" Target="../media/image59.png"/><Relationship Id="rId3" Type="http://schemas.openxmlformats.org/officeDocument/2006/relationships/oleObject" Target="../embeddings/oleObject51.bin"/><Relationship Id="rId7" Type="http://schemas.openxmlformats.org/officeDocument/2006/relationships/oleObject" Target="../embeddings/oleObject53.bin"/><Relationship Id="rId12" Type="http://schemas.openxmlformats.org/officeDocument/2006/relationships/image" Target="../media/image55.wmf"/><Relationship Id="rId17" Type="http://schemas.openxmlformats.org/officeDocument/2006/relationships/image" Target="../media/image58.png"/><Relationship Id="rId2" Type="http://schemas.openxmlformats.org/officeDocument/2006/relationships/slideLayout" Target="../slideLayouts/slideLayout19.xml"/><Relationship Id="rId16" Type="http://schemas.openxmlformats.org/officeDocument/2006/relationships/image" Target="../media/image57.wmf"/><Relationship Id="rId1" Type="http://schemas.openxmlformats.org/officeDocument/2006/relationships/vmlDrawing" Target="../drawings/vmlDrawing12.vml"/><Relationship Id="rId6" Type="http://schemas.openxmlformats.org/officeDocument/2006/relationships/image" Target="../media/image52.wmf"/><Relationship Id="rId11" Type="http://schemas.openxmlformats.org/officeDocument/2006/relationships/oleObject" Target="../embeddings/oleObject55.bin"/><Relationship Id="rId5" Type="http://schemas.openxmlformats.org/officeDocument/2006/relationships/oleObject" Target="../embeddings/oleObject52.bin"/><Relationship Id="rId15" Type="http://schemas.openxmlformats.org/officeDocument/2006/relationships/oleObject" Target="../embeddings/oleObject57.bin"/><Relationship Id="rId10" Type="http://schemas.openxmlformats.org/officeDocument/2006/relationships/image" Target="../media/image54.wmf"/><Relationship Id="rId4" Type="http://schemas.openxmlformats.org/officeDocument/2006/relationships/image" Target="../media/image51.wmf"/><Relationship Id="rId9" Type="http://schemas.openxmlformats.org/officeDocument/2006/relationships/oleObject" Target="../embeddings/oleObject54.bin"/><Relationship Id="rId14" Type="http://schemas.openxmlformats.org/officeDocument/2006/relationships/image" Target="../media/image56.w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2.wmf"/><Relationship Id="rId3" Type="http://schemas.openxmlformats.org/officeDocument/2006/relationships/oleObject" Target="../embeddings/oleObject58.bin"/><Relationship Id="rId7" Type="http://schemas.openxmlformats.org/officeDocument/2006/relationships/oleObject" Target="../embeddings/oleObject60.bin"/><Relationship Id="rId2" Type="http://schemas.openxmlformats.org/officeDocument/2006/relationships/slideLayout" Target="../slideLayouts/slideLayout20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61.wmf"/><Relationship Id="rId5" Type="http://schemas.openxmlformats.org/officeDocument/2006/relationships/oleObject" Target="../embeddings/oleObject59.bin"/><Relationship Id="rId4" Type="http://schemas.openxmlformats.org/officeDocument/2006/relationships/image" Target="../media/image60.wmf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6.wmf"/><Relationship Id="rId3" Type="http://schemas.openxmlformats.org/officeDocument/2006/relationships/oleObject" Target="../embeddings/oleObject61.bin"/><Relationship Id="rId7" Type="http://schemas.openxmlformats.org/officeDocument/2006/relationships/oleObject" Target="../embeddings/oleObject63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65.wmf"/><Relationship Id="rId5" Type="http://schemas.openxmlformats.org/officeDocument/2006/relationships/oleObject" Target="../embeddings/oleObject62.bin"/><Relationship Id="rId10" Type="http://schemas.openxmlformats.org/officeDocument/2006/relationships/image" Target="../media/image67.png"/><Relationship Id="rId4" Type="http://schemas.openxmlformats.org/officeDocument/2006/relationships/image" Target="../media/image64.wmf"/><Relationship Id="rId9" Type="http://schemas.openxmlformats.org/officeDocument/2006/relationships/image" Target="../media/image63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7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7.png"/><Relationship Id="rId3" Type="http://schemas.openxmlformats.org/officeDocument/2006/relationships/oleObject" Target="../embeddings/oleObject64.bin"/><Relationship Id="rId7" Type="http://schemas.openxmlformats.org/officeDocument/2006/relationships/image" Target="../media/image70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69.wmf"/><Relationship Id="rId5" Type="http://schemas.openxmlformats.org/officeDocument/2006/relationships/oleObject" Target="../embeddings/oleObject65.bin"/><Relationship Id="rId4" Type="http://schemas.openxmlformats.org/officeDocument/2006/relationships/image" Target="../media/image68.wmf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3.wmf"/><Relationship Id="rId13" Type="http://schemas.openxmlformats.org/officeDocument/2006/relationships/image" Target="../media/image76.png"/><Relationship Id="rId3" Type="http://schemas.openxmlformats.org/officeDocument/2006/relationships/oleObject" Target="../embeddings/oleObject66.bin"/><Relationship Id="rId7" Type="http://schemas.openxmlformats.org/officeDocument/2006/relationships/oleObject" Target="../embeddings/oleObject68.bin"/><Relationship Id="rId12" Type="http://schemas.openxmlformats.org/officeDocument/2006/relationships/image" Target="../media/image75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1.bin"/><Relationship Id="rId1" Type="http://schemas.openxmlformats.org/officeDocument/2006/relationships/vmlDrawing" Target="../drawings/vmlDrawing16.vml"/><Relationship Id="rId6" Type="http://schemas.openxmlformats.org/officeDocument/2006/relationships/image" Target="../media/image72.wmf"/><Relationship Id="rId11" Type="http://schemas.openxmlformats.org/officeDocument/2006/relationships/oleObject" Target="../embeddings/oleObject70.bin"/><Relationship Id="rId5" Type="http://schemas.openxmlformats.org/officeDocument/2006/relationships/oleObject" Target="../embeddings/oleObject67.bin"/><Relationship Id="rId15" Type="http://schemas.openxmlformats.org/officeDocument/2006/relationships/image" Target="../media/image59.png"/><Relationship Id="rId10" Type="http://schemas.openxmlformats.org/officeDocument/2006/relationships/image" Target="../media/image74.wmf"/><Relationship Id="rId4" Type="http://schemas.openxmlformats.org/officeDocument/2006/relationships/image" Target="../media/image71.wmf"/><Relationship Id="rId9" Type="http://schemas.openxmlformats.org/officeDocument/2006/relationships/oleObject" Target="../embeddings/oleObject69.bin"/><Relationship Id="rId14" Type="http://schemas.openxmlformats.org/officeDocument/2006/relationships/image" Target="../media/image58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9.wmf"/><Relationship Id="rId3" Type="http://schemas.openxmlformats.org/officeDocument/2006/relationships/oleObject" Target="../embeddings/oleObject72.bin"/><Relationship Id="rId7" Type="http://schemas.openxmlformats.org/officeDocument/2006/relationships/oleObject" Target="../embeddings/oleObject74.bin"/><Relationship Id="rId2" Type="http://schemas.openxmlformats.org/officeDocument/2006/relationships/slideLayout" Target="../slideLayouts/slideLayout20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78.wmf"/><Relationship Id="rId5" Type="http://schemas.openxmlformats.org/officeDocument/2006/relationships/oleObject" Target="../embeddings/oleObject73.bin"/><Relationship Id="rId4" Type="http://schemas.openxmlformats.org/officeDocument/2006/relationships/image" Target="../media/image77.wmf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1.png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18.vml"/><Relationship Id="rId5" Type="http://schemas.openxmlformats.org/officeDocument/2006/relationships/image" Target="../media/image80.emf"/><Relationship Id="rId4" Type="http://schemas.openxmlformats.org/officeDocument/2006/relationships/oleObject" Target="../embeddings/oleObject75.bin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4.wmf"/><Relationship Id="rId3" Type="http://schemas.openxmlformats.org/officeDocument/2006/relationships/oleObject" Target="../embeddings/oleObject76.bin"/><Relationship Id="rId7" Type="http://schemas.openxmlformats.org/officeDocument/2006/relationships/oleObject" Target="../embeddings/oleObject78.bin"/><Relationship Id="rId2" Type="http://schemas.openxmlformats.org/officeDocument/2006/relationships/slideLayout" Target="../slideLayouts/slideLayout19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83.wmf"/><Relationship Id="rId5" Type="http://schemas.openxmlformats.org/officeDocument/2006/relationships/oleObject" Target="../embeddings/oleObject77.bin"/><Relationship Id="rId10" Type="http://schemas.openxmlformats.org/officeDocument/2006/relationships/image" Target="../media/image85.wmf"/><Relationship Id="rId4" Type="http://schemas.openxmlformats.org/officeDocument/2006/relationships/image" Target="../media/image82.wmf"/><Relationship Id="rId9" Type="http://schemas.openxmlformats.org/officeDocument/2006/relationships/oleObject" Target="../embeddings/oleObject79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jpeg"/><Relationship Id="rId4" Type="http://schemas.openxmlformats.org/officeDocument/2006/relationships/image" Target="../media/image1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2063750" y="404813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 </a:t>
            </a:r>
            <a:endParaRPr lang="en-US" altLang="en-US" smtClean="0"/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a-IR" altLang="en-US" sz="2400"/>
              <a:t> </a:t>
            </a:r>
            <a:endParaRPr lang="en-US" altLang="en-US" sz="2400"/>
          </a:p>
        </p:txBody>
      </p:sp>
      <p:sp>
        <p:nvSpPr>
          <p:cNvPr id="117764" name="WordArt 6"/>
          <p:cNvSpPr>
            <a:spLocks noChangeArrowheads="1" noChangeShapeType="1" noTextEdit="1"/>
          </p:cNvSpPr>
          <p:nvPr/>
        </p:nvSpPr>
        <p:spPr bwMode="auto">
          <a:xfrm>
            <a:off x="8256588" y="908050"/>
            <a:ext cx="158115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1"/>
            <a:r>
              <a:rPr lang="fa-IR" sz="3600" b="1" kern="10">
                <a:ln w="12700" cap="sq">
                  <a:solidFill>
                    <a:srgbClr val="3333CC"/>
                  </a:solidFill>
                  <a:round/>
                  <a:headEnd type="none" w="lg" len="lg"/>
                  <a:tailEnd type="none" w="lg" len="lg"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cs typeface="B Nazanin" panose="00000400000000000000"/>
              </a:rPr>
              <a:t>فصل سوم</a:t>
            </a:r>
            <a:endParaRPr lang="en-US" sz="3600" b="1" kern="10">
              <a:ln w="12700" cap="sq">
                <a:solidFill>
                  <a:srgbClr val="3333CC"/>
                </a:solidFill>
                <a:round/>
                <a:headEnd type="none" w="lg" len="lg"/>
                <a:tailEnd type="none" w="lg" len="lg"/>
              </a:ln>
              <a:solidFill>
                <a:srgbClr val="B2B2B2">
                  <a:alpha val="50195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cs typeface="B Nazanin" panose="00000400000000000000"/>
            </a:endParaRPr>
          </a:p>
        </p:txBody>
      </p:sp>
      <p:sp>
        <p:nvSpPr>
          <p:cNvPr id="117765" name="WordArt 11"/>
          <p:cNvSpPr>
            <a:spLocks noChangeArrowheads="1" noChangeShapeType="1" noTextEdit="1"/>
          </p:cNvSpPr>
          <p:nvPr/>
        </p:nvSpPr>
        <p:spPr bwMode="auto">
          <a:xfrm>
            <a:off x="3648076" y="2133600"/>
            <a:ext cx="4608513" cy="28082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1"/>
            <a:r>
              <a:rPr lang="fa-IR" sz="3600" b="1" kern="10" dirty="0">
                <a:ln w="9525" cap="sq">
                  <a:solidFill>
                    <a:schemeClr val="accent2"/>
                  </a:solidFill>
                  <a:round/>
                  <a:headEnd type="none" w="lg" len="lg"/>
                  <a:tailEnd type="none" w="lg" len="lg"/>
                </a:ln>
                <a:solidFill>
                  <a:srgbClr val="00D6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cs typeface="B Nazanin" panose="00000400000000000000"/>
              </a:rPr>
              <a:t>قانون گاوس</a:t>
            </a:r>
            <a:endParaRPr lang="en-US" sz="3600" b="1" kern="10" dirty="0">
              <a:ln w="9525" cap="sq">
                <a:solidFill>
                  <a:schemeClr val="accent2"/>
                </a:solidFill>
                <a:round/>
                <a:headEnd type="none" w="lg" len="lg"/>
                <a:tailEnd type="none" w="lg" len="lg"/>
              </a:ln>
              <a:solidFill>
                <a:srgbClr val="00D6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cs typeface="B Nazanin" panose="00000400000000000000"/>
            </a:endParaRPr>
          </a:p>
        </p:txBody>
      </p:sp>
    </p:spTree>
    <p:extLst>
      <p:ext uri="{BB962C8B-B14F-4D97-AF65-F5344CB8AC3E}">
        <p14:creationId xmlns:p14="http://schemas.microsoft.com/office/powerpoint/2010/main" val="6543347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1222375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مثال 3 </a:t>
            </a:r>
            <a:endParaRPr lang="en-US" altLang="en-US" smtClean="0"/>
          </a:p>
        </p:txBody>
      </p:sp>
      <p:sp>
        <p:nvSpPr>
          <p:cNvPr id="657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92313" y="2879726"/>
            <a:ext cx="8062912" cy="981075"/>
          </a:xfrm>
        </p:spPr>
        <p:txBody>
          <a:bodyPr/>
          <a:lstStyle/>
          <a:p>
            <a:pPr marL="0" indent="0">
              <a:buNone/>
            </a:pPr>
            <a:r>
              <a:rPr lang="fa-IR" altLang="en-US" smtClean="0"/>
              <a:t>در مثال 2 ، اگر محور استوانۀ  فرضي عمود بر خطوط ميدان باشد ، </a:t>
            </a:r>
            <a:r>
              <a:rPr lang="el-GR" altLang="en-US" smtClean="0">
                <a:solidFill>
                  <a:srgbClr val="000000"/>
                </a:solidFill>
                <a:cs typeface="Times New Roman" panose="02020603050405020304" pitchFamily="18" charset="0"/>
              </a:rPr>
              <a:t>φ</a:t>
            </a:r>
            <a:r>
              <a:rPr lang="en-US" altLang="en-US" baseline="-25000" smtClean="0">
                <a:solidFill>
                  <a:srgbClr val="000000"/>
                </a:solidFill>
                <a:cs typeface="Times New Roman" panose="02020603050405020304" pitchFamily="18" charset="0"/>
              </a:rPr>
              <a:t>E</a:t>
            </a:r>
            <a:r>
              <a:rPr lang="fa-IR" altLang="en-US" smtClean="0"/>
              <a:t> را به دست آوريد 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9679038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574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574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5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5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5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5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65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65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65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7410" grpId="0"/>
      <p:bldP spid="657411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8434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eaLnBrk="1" hangingPunct="1"/>
            <a:r>
              <a:rPr lang="fa-IR" altLang="en-US" smtClean="0"/>
              <a:t>حل مثال 3</a:t>
            </a:r>
            <a:endParaRPr lang="en-US" altLang="en-US" smtClean="0"/>
          </a:p>
        </p:txBody>
      </p:sp>
      <p:graphicFrame>
        <p:nvGraphicFramePr>
          <p:cNvPr id="658439" name="Object 7"/>
          <p:cNvGraphicFramePr>
            <a:graphicFrameLocks noChangeAspect="1"/>
          </p:cNvGraphicFramePr>
          <p:nvPr>
            <p:ph sz="quarter" idx="1"/>
          </p:nvPr>
        </p:nvGraphicFramePr>
        <p:xfrm>
          <a:off x="6167439" y="1412876"/>
          <a:ext cx="1512887" cy="9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Equation" r:id="rId3" imgW="672808" imgH="418918" progId="Equation.3">
                  <p:embed/>
                </p:oleObj>
              </mc:Choice>
              <mc:Fallback>
                <p:oleObj name="Equation" r:id="rId3" imgW="672808" imgH="418918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67439" y="1412876"/>
                        <a:ext cx="1512887" cy="942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8453" name="Object 21"/>
          <p:cNvGraphicFramePr>
            <a:graphicFrameLocks noChangeAspect="1"/>
          </p:cNvGraphicFramePr>
          <p:nvPr>
            <p:ph sz="quarter" idx="2"/>
          </p:nvPr>
        </p:nvGraphicFramePr>
        <p:xfrm>
          <a:off x="8112125" y="1398589"/>
          <a:ext cx="1524000" cy="94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Equation" r:id="rId5" imgW="672808" imgH="418918" progId="Equation.3">
                  <p:embed/>
                </p:oleObj>
              </mc:Choice>
              <mc:Fallback>
                <p:oleObj name="Equation" r:id="rId5" imgW="672808" imgH="418918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12125" y="1398589"/>
                        <a:ext cx="1524000" cy="949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8455" name="Object 23"/>
          <p:cNvGraphicFramePr>
            <a:graphicFrameLocks noChangeAspect="1"/>
          </p:cNvGraphicFramePr>
          <p:nvPr>
            <p:ph sz="quarter" idx="3"/>
          </p:nvPr>
        </p:nvGraphicFramePr>
        <p:xfrm>
          <a:off x="6165851" y="2563813"/>
          <a:ext cx="3025775" cy="1009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Equation" r:id="rId7" imgW="1333500" imgH="444500" progId="Equation.3">
                  <p:embed/>
                </p:oleObj>
              </mc:Choice>
              <mc:Fallback>
                <p:oleObj name="Equation" r:id="rId7" imgW="1333500" imgH="4445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65851" y="2563813"/>
                        <a:ext cx="3025775" cy="1009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8457" name="Object 25"/>
          <p:cNvGraphicFramePr>
            <a:graphicFrameLocks noChangeAspect="1"/>
          </p:cNvGraphicFramePr>
          <p:nvPr>
            <p:ph sz="quarter" idx="4"/>
          </p:nvPr>
        </p:nvGraphicFramePr>
        <p:xfrm>
          <a:off x="6153150" y="3429000"/>
          <a:ext cx="3671888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Equation" r:id="rId9" imgW="1548728" imgH="545863" progId="Equation.3">
                  <p:embed/>
                </p:oleObj>
              </mc:Choice>
              <mc:Fallback>
                <p:oleObj name="Equation" r:id="rId9" imgW="1548728" imgH="54586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3150" y="3429000"/>
                        <a:ext cx="3671888" cy="129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8459" name="Object 27"/>
          <p:cNvGraphicFramePr>
            <a:graphicFrameLocks noChangeAspect="1"/>
          </p:cNvGraphicFramePr>
          <p:nvPr/>
        </p:nvGraphicFramePr>
        <p:xfrm>
          <a:off x="6138864" y="4797426"/>
          <a:ext cx="2592387" cy="1147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Equation" r:id="rId11" imgW="1002865" imgH="444307" progId="Equation.3">
                  <p:embed/>
                </p:oleObj>
              </mc:Choice>
              <mc:Fallback>
                <p:oleObj name="Equation" r:id="rId11" imgW="1002865" imgH="44430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38864" y="4797426"/>
                        <a:ext cx="2592387" cy="1147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8460" name="Object 28"/>
          <p:cNvGraphicFramePr>
            <a:graphicFrameLocks noChangeAspect="1"/>
          </p:cNvGraphicFramePr>
          <p:nvPr/>
        </p:nvGraphicFramePr>
        <p:xfrm>
          <a:off x="7881939" y="5627688"/>
          <a:ext cx="2339975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Equation" r:id="rId13" imgW="850531" imgH="279279" progId="Equation.3">
                  <p:embed/>
                </p:oleObj>
              </mc:Choice>
              <mc:Fallback>
                <p:oleObj name="Equation" r:id="rId13" imgW="850531" imgH="27927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81939" y="5627688"/>
                        <a:ext cx="2339975" cy="768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58461" name="Group 29"/>
          <p:cNvGrpSpPr>
            <a:grpSpLocks/>
          </p:cNvGrpSpPr>
          <p:nvPr/>
        </p:nvGrpSpPr>
        <p:grpSpPr bwMode="auto">
          <a:xfrm>
            <a:off x="1919288" y="1052513"/>
            <a:ext cx="3816350" cy="4608512"/>
            <a:chOff x="567" y="1167"/>
            <a:chExt cx="2404" cy="2903"/>
          </a:xfrm>
        </p:grpSpPr>
        <p:graphicFrame>
          <p:nvGraphicFramePr>
            <p:cNvPr id="128011" name="Object 30"/>
            <p:cNvGraphicFramePr>
              <a:graphicFrameLocks noChangeAspect="1"/>
            </p:cNvGraphicFramePr>
            <p:nvPr/>
          </p:nvGraphicFramePr>
          <p:xfrm>
            <a:off x="2707" y="2224"/>
            <a:ext cx="183" cy="2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04" name="Equation" r:id="rId15" imgW="152268" imgH="203024" progId="Equation.3">
                    <p:embed/>
                  </p:oleObj>
                </mc:Choice>
                <mc:Fallback>
                  <p:oleObj name="Equation" r:id="rId15" imgW="152268" imgH="203024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07" y="2224"/>
                          <a:ext cx="183" cy="24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128012" name="Group 31"/>
            <p:cNvGrpSpPr>
              <a:grpSpLocks/>
            </p:cNvGrpSpPr>
            <p:nvPr/>
          </p:nvGrpSpPr>
          <p:grpSpPr bwMode="auto">
            <a:xfrm>
              <a:off x="930" y="1434"/>
              <a:ext cx="1991" cy="2521"/>
              <a:chOff x="340" y="1480"/>
              <a:chExt cx="1991" cy="2521"/>
            </a:xfrm>
          </p:grpSpPr>
          <p:sp>
            <p:nvSpPr>
              <p:cNvPr id="128023" name="Oval 32"/>
              <p:cNvSpPr>
                <a:spLocks noChangeArrowheads="1"/>
              </p:cNvSpPr>
              <p:nvPr/>
            </p:nvSpPr>
            <p:spPr bwMode="auto">
              <a:xfrm>
                <a:off x="611" y="1848"/>
                <a:ext cx="1361" cy="363"/>
              </a:xfrm>
              <a:prstGeom prst="ellips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128024" name="Oval 33"/>
              <p:cNvSpPr>
                <a:spLocks noChangeArrowheads="1"/>
              </p:cNvSpPr>
              <p:nvPr/>
            </p:nvSpPr>
            <p:spPr bwMode="auto">
              <a:xfrm>
                <a:off x="612" y="3481"/>
                <a:ext cx="1361" cy="363"/>
              </a:xfrm>
              <a:prstGeom prst="ellips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128025" name="Line 34"/>
              <p:cNvSpPr>
                <a:spLocks noChangeShapeType="1"/>
              </p:cNvSpPr>
              <p:nvPr/>
            </p:nvSpPr>
            <p:spPr bwMode="auto">
              <a:xfrm>
                <a:off x="1973" y="2029"/>
                <a:ext cx="0" cy="1633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026" name="Line 35"/>
              <p:cNvSpPr>
                <a:spLocks noChangeShapeType="1"/>
              </p:cNvSpPr>
              <p:nvPr/>
            </p:nvSpPr>
            <p:spPr bwMode="auto">
              <a:xfrm>
                <a:off x="612" y="2029"/>
                <a:ext cx="0" cy="1633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027" name="Line 36"/>
              <p:cNvSpPr>
                <a:spLocks noChangeShapeType="1"/>
              </p:cNvSpPr>
              <p:nvPr/>
            </p:nvSpPr>
            <p:spPr bwMode="auto">
              <a:xfrm>
                <a:off x="1286" y="1645"/>
                <a:ext cx="0" cy="2042"/>
              </a:xfrm>
              <a:prstGeom prst="line">
                <a:avLst/>
              </a:prstGeom>
              <a:noFill/>
              <a:ln w="19050" cap="rnd">
                <a:solidFill>
                  <a:schemeClr val="tx1"/>
                </a:solidFill>
                <a:prstDash val="sysDot"/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028" name="Freeform 37" descr="قطری رو به پایین تیره"/>
              <p:cNvSpPr>
                <a:spLocks/>
              </p:cNvSpPr>
              <p:nvPr/>
            </p:nvSpPr>
            <p:spPr bwMode="auto">
              <a:xfrm>
                <a:off x="618" y="2438"/>
                <a:ext cx="141" cy="162"/>
              </a:xfrm>
              <a:custGeom>
                <a:avLst/>
                <a:gdLst>
                  <a:gd name="T0" fmla="*/ 0 w 141"/>
                  <a:gd name="T1" fmla="*/ 0 h 162"/>
                  <a:gd name="T2" fmla="*/ 19 w 141"/>
                  <a:gd name="T3" fmla="*/ 17 h 162"/>
                  <a:gd name="T4" fmla="*/ 41 w 141"/>
                  <a:gd name="T5" fmla="*/ 22 h 162"/>
                  <a:gd name="T6" fmla="*/ 59 w 141"/>
                  <a:gd name="T7" fmla="*/ 24 h 162"/>
                  <a:gd name="T8" fmla="*/ 77 w 141"/>
                  <a:gd name="T9" fmla="*/ 24 h 162"/>
                  <a:gd name="T10" fmla="*/ 97 w 141"/>
                  <a:gd name="T11" fmla="*/ 22 h 162"/>
                  <a:gd name="T12" fmla="*/ 139 w 141"/>
                  <a:gd name="T13" fmla="*/ 14 h 162"/>
                  <a:gd name="T14" fmla="*/ 141 w 141"/>
                  <a:gd name="T15" fmla="*/ 154 h 162"/>
                  <a:gd name="T16" fmla="*/ 101 w 141"/>
                  <a:gd name="T17" fmla="*/ 160 h 162"/>
                  <a:gd name="T18" fmla="*/ 71 w 141"/>
                  <a:gd name="T19" fmla="*/ 162 h 162"/>
                  <a:gd name="T20" fmla="*/ 45 w 141"/>
                  <a:gd name="T21" fmla="*/ 158 h 162"/>
                  <a:gd name="T22" fmla="*/ 32 w 141"/>
                  <a:gd name="T23" fmla="*/ 153 h 162"/>
                  <a:gd name="T24" fmla="*/ 16 w 141"/>
                  <a:gd name="T25" fmla="*/ 147 h 162"/>
                  <a:gd name="T26" fmla="*/ 0 w 141"/>
                  <a:gd name="T27" fmla="*/ 136 h 162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141" h="162">
                    <a:moveTo>
                      <a:pt x="0" y="0"/>
                    </a:moveTo>
                    <a:lnTo>
                      <a:pt x="19" y="17"/>
                    </a:lnTo>
                    <a:lnTo>
                      <a:pt x="41" y="22"/>
                    </a:lnTo>
                    <a:lnTo>
                      <a:pt x="59" y="24"/>
                    </a:lnTo>
                    <a:lnTo>
                      <a:pt x="77" y="24"/>
                    </a:lnTo>
                    <a:lnTo>
                      <a:pt x="97" y="22"/>
                    </a:lnTo>
                    <a:lnTo>
                      <a:pt x="139" y="14"/>
                    </a:lnTo>
                    <a:lnTo>
                      <a:pt x="141" y="154"/>
                    </a:lnTo>
                    <a:lnTo>
                      <a:pt x="101" y="160"/>
                    </a:lnTo>
                    <a:lnTo>
                      <a:pt x="71" y="162"/>
                    </a:lnTo>
                    <a:lnTo>
                      <a:pt x="45" y="158"/>
                    </a:lnTo>
                    <a:lnTo>
                      <a:pt x="32" y="153"/>
                    </a:lnTo>
                    <a:lnTo>
                      <a:pt x="16" y="147"/>
                    </a:lnTo>
                    <a:lnTo>
                      <a:pt x="0" y="136"/>
                    </a:lnTo>
                  </a:path>
                </a:pathLst>
              </a:custGeom>
              <a:blipFill dpi="0" rotWithShape="0">
                <a:blip r:embed="rId17"/>
                <a:srcRect/>
                <a:tile tx="0" ty="0" sx="100000" sy="100000" flip="none" algn="tl"/>
              </a:blipFill>
              <a:ln w="28575" cap="sq" cmpd="sng">
                <a:solidFill>
                  <a:schemeClr val="tx1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029" name="Line 38"/>
              <p:cNvSpPr>
                <a:spLocks noChangeShapeType="1"/>
              </p:cNvSpPr>
              <p:nvPr/>
            </p:nvSpPr>
            <p:spPr bwMode="auto">
              <a:xfrm rot="21540000" flipH="1">
                <a:off x="757" y="2359"/>
                <a:ext cx="535" cy="87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prstDash val="sysDot"/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030" name="Line 39"/>
              <p:cNvSpPr>
                <a:spLocks noChangeShapeType="1"/>
              </p:cNvSpPr>
              <p:nvPr/>
            </p:nvSpPr>
            <p:spPr bwMode="auto">
              <a:xfrm flipH="1">
                <a:off x="762" y="2355"/>
                <a:ext cx="528" cy="240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prstDash val="sysDot"/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031" name="Line 40"/>
              <p:cNvSpPr>
                <a:spLocks noChangeShapeType="1"/>
              </p:cNvSpPr>
              <p:nvPr/>
            </p:nvSpPr>
            <p:spPr bwMode="auto">
              <a:xfrm flipH="1">
                <a:off x="612" y="2353"/>
                <a:ext cx="680" cy="79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prstDash val="sysDot"/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8473" name="Freeform 41"/>
              <p:cNvSpPr>
                <a:spLocks/>
              </p:cNvSpPr>
              <p:nvPr/>
            </p:nvSpPr>
            <p:spPr bwMode="auto">
              <a:xfrm>
                <a:off x="1836" y="2438"/>
                <a:ext cx="129" cy="272"/>
              </a:xfrm>
              <a:custGeom>
                <a:avLst/>
                <a:gdLst>
                  <a:gd name="T0" fmla="*/ 91 w 91"/>
                  <a:gd name="T1" fmla="*/ 0 h 227"/>
                  <a:gd name="T2" fmla="*/ 0 w 91"/>
                  <a:gd name="T3" fmla="*/ 0 h 227"/>
                  <a:gd name="T4" fmla="*/ 0 w 91"/>
                  <a:gd name="T5" fmla="*/ 227 h 227"/>
                  <a:gd name="T6" fmla="*/ 91 w 91"/>
                  <a:gd name="T7" fmla="*/ 227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1" h="227">
                    <a:moveTo>
                      <a:pt x="91" y="0"/>
                    </a:moveTo>
                    <a:lnTo>
                      <a:pt x="0" y="0"/>
                    </a:lnTo>
                    <a:lnTo>
                      <a:pt x="0" y="227"/>
                    </a:lnTo>
                    <a:lnTo>
                      <a:pt x="91" y="227"/>
                    </a:lnTo>
                  </a:path>
                </a:pathLst>
              </a:custGeom>
              <a:gradFill rotWithShape="1">
                <a:gsLst>
                  <a:gs pos="0">
                    <a:schemeClr val="accent1">
                      <a:gamma/>
                      <a:shade val="46275"/>
                      <a:invGamma/>
                    </a:schemeClr>
                  </a:gs>
                  <a:gs pos="50000">
                    <a:schemeClr val="accent1"/>
                  </a:gs>
                  <a:gs pos="100000">
                    <a:schemeClr val="accent1">
                      <a:gamma/>
                      <a:shade val="46275"/>
                      <a:invGamma/>
                    </a:schemeClr>
                  </a:gs>
                </a:gsLst>
                <a:lin ang="2700000" scaled="1"/>
              </a:gradFill>
              <a:ln w="28575" cap="sq" cmpd="sng">
                <a:solidFill>
                  <a:schemeClr val="tx1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8474" name="Freeform 42"/>
              <p:cNvSpPr>
                <a:spLocks/>
              </p:cNvSpPr>
              <p:nvPr/>
            </p:nvSpPr>
            <p:spPr bwMode="auto">
              <a:xfrm>
                <a:off x="616" y="2755"/>
                <a:ext cx="136" cy="272"/>
              </a:xfrm>
              <a:custGeom>
                <a:avLst/>
                <a:gdLst>
                  <a:gd name="T0" fmla="*/ 0 w 136"/>
                  <a:gd name="T1" fmla="*/ 0 h 272"/>
                  <a:gd name="T2" fmla="*/ 136 w 136"/>
                  <a:gd name="T3" fmla="*/ 0 h 272"/>
                  <a:gd name="T4" fmla="*/ 136 w 136"/>
                  <a:gd name="T5" fmla="*/ 272 h 272"/>
                  <a:gd name="T6" fmla="*/ 0 w 136"/>
                  <a:gd name="T7" fmla="*/ 272 h 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36" h="272">
                    <a:moveTo>
                      <a:pt x="0" y="0"/>
                    </a:moveTo>
                    <a:lnTo>
                      <a:pt x="136" y="0"/>
                    </a:lnTo>
                    <a:lnTo>
                      <a:pt x="136" y="272"/>
                    </a:lnTo>
                    <a:lnTo>
                      <a:pt x="0" y="272"/>
                    </a:lnTo>
                  </a:path>
                </a:pathLst>
              </a:custGeom>
              <a:gradFill rotWithShape="1">
                <a:gsLst>
                  <a:gs pos="0">
                    <a:schemeClr val="accent1">
                      <a:gamma/>
                      <a:shade val="46275"/>
                      <a:invGamma/>
                    </a:schemeClr>
                  </a:gs>
                  <a:gs pos="50000">
                    <a:schemeClr val="accent1"/>
                  </a:gs>
                  <a:gs pos="100000">
                    <a:schemeClr val="accent1">
                      <a:gamma/>
                      <a:shade val="46275"/>
                      <a:invGamma/>
                    </a:schemeClr>
                  </a:gs>
                </a:gsLst>
                <a:lin ang="2700000" scaled="1"/>
              </a:gradFill>
              <a:ln w="28575" cap="sq" cmpd="sng">
                <a:solidFill>
                  <a:schemeClr val="tx1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8034" name="Line 43"/>
              <p:cNvSpPr>
                <a:spLocks noChangeShapeType="1"/>
              </p:cNvSpPr>
              <p:nvPr/>
            </p:nvSpPr>
            <p:spPr bwMode="auto">
              <a:xfrm>
                <a:off x="1925" y="2522"/>
                <a:ext cx="272" cy="0"/>
              </a:xfrm>
              <a:prstGeom prst="line">
                <a:avLst/>
              </a:prstGeom>
              <a:noFill/>
              <a:ln w="19050" cap="sq">
                <a:solidFill>
                  <a:srgbClr val="05E34A"/>
                </a:solidFill>
                <a:round/>
                <a:headEnd type="none" w="lg" len="lg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035" name="Line 44"/>
              <p:cNvSpPr>
                <a:spLocks noChangeShapeType="1"/>
              </p:cNvSpPr>
              <p:nvPr/>
            </p:nvSpPr>
            <p:spPr bwMode="auto">
              <a:xfrm>
                <a:off x="1923" y="2641"/>
                <a:ext cx="408" cy="0"/>
              </a:xfrm>
              <a:prstGeom prst="line">
                <a:avLst/>
              </a:prstGeom>
              <a:noFill/>
              <a:ln w="19050" cap="sq">
                <a:solidFill>
                  <a:srgbClr val="FF3833"/>
                </a:solidFill>
                <a:round/>
                <a:headEnd type="none" w="lg" len="lg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036" name="Line 45"/>
              <p:cNvSpPr>
                <a:spLocks noChangeShapeType="1"/>
              </p:cNvSpPr>
              <p:nvPr/>
            </p:nvSpPr>
            <p:spPr bwMode="auto">
              <a:xfrm flipH="1">
                <a:off x="340" y="2936"/>
                <a:ext cx="317" cy="0"/>
              </a:xfrm>
              <a:prstGeom prst="line">
                <a:avLst/>
              </a:prstGeom>
              <a:noFill/>
              <a:ln w="19050" cap="sq">
                <a:solidFill>
                  <a:srgbClr val="FF3833"/>
                </a:solidFill>
                <a:round/>
                <a:headEnd type="none" w="lg" len="lg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037" name="Line 46"/>
              <p:cNvSpPr>
                <a:spLocks noChangeShapeType="1"/>
              </p:cNvSpPr>
              <p:nvPr/>
            </p:nvSpPr>
            <p:spPr bwMode="auto">
              <a:xfrm>
                <a:off x="1307" y="3662"/>
                <a:ext cx="363" cy="0"/>
              </a:xfrm>
              <a:prstGeom prst="line">
                <a:avLst/>
              </a:prstGeom>
              <a:noFill/>
              <a:ln w="19050" cap="sq">
                <a:solidFill>
                  <a:srgbClr val="05E34A"/>
                </a:solidFill>
                <a:round/>
                <a:headEnd type="none" w="lg" len="lg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038" name="Line 47"/>
              <p:cNvSpPr>
                <a:spLocks noChangeShapeType="1"/>
              </p:cNvSpPr>
              <p:nvPr/>
            </p:nvSpPr>
            <p:spPr bwMode="auto">
              <a:xfrm>
                <a:off x="1286" y="3683"/>
                <a:ext cx="0" cy="318"/>
              </a:xfrm>
              <a:prstGeom prst="line">
                <a:avLst/>
              </a:prstGeom>
              <a:noFill/>
              <a:ln w="19050" cap="sq">
                <a:solidFill>
                  <a:srgbClr val="FF3333"/>
                </a:solidFill>
                <a:round/>
                <a:headEnd type="none" w="lg" len="lg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039" name="Line 48"/>
              <p:cNvSpPr>
                <a:spLocks noChangeShapeType="1"/>
              </p:cNvSpPr>
              <p:nvPr/>
            </p:nvSpPr>
            <p:spPr bwMode="auto">
              <a:xfrm flipV="1">
                <a:off x="1287" y="1600"/>
                <a:ext cx="0" cy="408"/>
              </a:xfrm>
              <a:prstGeom prst="line">
                <a:avLst/>
              </a:prstGeom>
              <a:noFill/>
              <a:ln w="19050" cap="sq">
                <a:solidFill>
                  <a:srgbClr val="FF3333"/>
                </a:solidFill>
                <a:round/>
                <a:headEnd type="none" w="lg" len="lg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cxnSp>
            <p:nvCxnSpPr>
              <p:cNvPr id="128040" name="AutoShape 49"/>
              <p:cNvCxnSpPr>
                <a:cxnSpLocks noChangeShapeType="1"/>
              </p:cNvCxnSpPr>
              <p:nvPr/>
            </p:nvCxnSpPr>
            <p:spPr bwMode="auto">
              <a:xfrm>
                <a:off x="340" y="2256"/>
                <a:ext cx="360" cy="273"/>
              </a:xfrm>
              <a:prstGeom prst="curvedConnector3">
                <a:avLst>
                  <a:gd name="adj1" fmla="val 50000"/>
                </a:avLst>
              </a:prstGeom>
              <a:noFill/>
              <a:ln w="19050" cap="sq">
                <a:solidFill>
                  <a:srgbClr val="F939D4"/>
                </a:solidFill>
                <a:round/>
                <a:headEnd type="none" w="lg" len="lg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28041" name="Line 50"/>
              <p:cNvSpPr>
                <a:spLocks noChangeShapeType="1"/>
              </p:cNvSpPr>
              <p:nvPr/>
            </p:nvSpPr>
            <p:spPr bwMode="auto">
              <a:xfrm>
                <a:off x="652" y="1480"/>
                <a:ext cx="1309" cy="0"/>
              </a:xfrm>
              <a:prstGeom prst="line">
                <a:avLst/>
              </a:prstGeom>
              <a:noFill/>
              <a:ln w="28575" cap="sq">
                <a:solidFill>
                  <a:srgbClr val="04C43F"/>
                </a:solidFill>
                <a:round/>
                <a:headEnd type="none" w="lg" len="lg"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042" name="Line 51"/>
              <p:cNvSpPr>
                <a:spLocks noChangeShapeType="1"/>
              </p:cNvSpPr>
              <p:nvPr/>
            </p:nvSpPr>
            <p:spPr bwMode="auto">
              <a:xfrm>
                <a:off x="1297" y="2020"/>
                <a:ext cx="363" cy="0"/>
              </a:xfrm>
              <a:prstGeom prst="line">
                <a:avLst/>
              </a:prstGeom>
              <a:noFill/>
              <a:ln w="19050" cap="sq">
                <a:solidFill>
                  <a:srgbClr val="05E34A"/>
                </a:solidFill>
                <a:round/>
                <a:headEnd type="none" w="lg" len="lg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043" name="Line 52"/>
              <p:cNvSpPr>
                <a:spLocks noChangeShapeType="1"/>
              </p:cNvSpPr>
              <p:nvPr/>
            </p:nvSpPr>
            <p:spPr bwMode="auto">
              <a:xfrm>
                <a:off x="684" y="2891"/>
                <a:ext cx="318" cy="0"/>
              </a:xfrm>
              <a:prstGeom prst="line">
                <a:avLst/>
              </a:prstGeom>
              <a:noFill/>
              <a:ln w="19050">
                <a:solidFill>
                  <a:srgbClr val="05E34A"/>
                </a:solidFill>
                <a:prstDash val="sysDot"/>
                <a:round/>
                <a:headEnd type="none" w="lg" len="lg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aphicFrame>
          <p:nvGraphicFramePr>
            <p:cNvPr id="128013" name="Object 53"/>
            <p:cNvGraphicFramePr>
              <a:graphicFrameLocks noChangeAspect="1"/>
            </p:cNvGraphicFramePr>
            <p:nvPr/>
          </p:nvGraphicFramePr>
          <p:xfrm>
            <a:off x="769" y="2918"/>
            <a:ext cx="272" cy="2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05" name="Equation" r:id="rId18" imgW="215619" imgH="215619" progId="Equation.3">
                    <p:embed/>
                  </p:oleObj>
                </mc:Choice>
                <mc:Fallback>
                  <p:oleObj name="Equation" r:id="rId18" imgW="215619" imgH="21561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69" y="2918"/>
                          <a:ext cx="272" cy="27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8014" name="Object 54"/>
            <p:cNvGraphicFramePr>
              <a:graphicFrameLocks noChangeAspect="1"/>
            </p:cNvGraphicFramePr>
            <p:nvPr/>
          </p:nvGraphicFramePr>
          <p:xfrm>
            <a:off x="567" y="1979"/>
            <a:ext cx="545" cy="24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06" name="Equation" r:id="rId20" imgW="457002" imgH="203112" progId="Equation.3">
                    <p:embed/>
                  </p:oleObj>
                </mc:Choice>
                <mc:Fallback>
                  <p:oleObj name="Equation" r:id="rId20" imgW="457002" imgH="203112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67" y="1979"/>
                          <a:ext cx="545" cy="24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8015" name="Object 55"/>
            <p:cNvGraphicFramePr>
              <a:graphicFrameLocks noChangeAspect="1"/>
            </p:cNvGraphicFramePr>
            <p:nvPr/>
          </p:nvGraphicFramePr>
          <p:xfrm>
            <a:off x="2248" y="2659"/>
            <a:ext cx="197" cy="2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07" name="Equation" r:id="rId22" imgW="177646" imgH="228402" progId="Equation.3">
                    <p:embed/>
                  </p:oleObj>
                </mc:Choice>
                <mc:Fallback>
                  <p:oleObj name="Equation" r:id="rId22" imgW="177646" imgH="228402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48" y="2659"/>
                          <a:ext cx="197" cy="25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8016" name="Object 56"/>
            <p:cNvGraphicFramePr>
              <a:graphicFrameLocks noChangeAspect="1"/>
            </p:cNvGraphicFramePr>
            <p:nvPr/>
          </p:nvGraphicFramePr>
          <p:xfrm>
            <a:off x="1474" y="2592"/>
            <a:ext cx="183" cy="2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08" name="Equation" r:id="rId24" imgW="152268" imgH="203024" progId="Equation.3">
                    <p:embed/>
                  </p:oleObj>
                </mc:Choice>
                <mc:Fallback>
                  <p:oleObj name="Equation" r:id="rId24" imgW="152268" imgH="203024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74" y="2592"/>
                          <a:ext cx="183" cy="24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8017" name="Object 57"/>
            <p:cNvGraphicFramePr>
              <a:graphicFrameLocks noChangeAspect="1"/>
            </p:cNvGraphicFramePr>
            <p:nvPr/>
          </p:nvGraphicFramePr>
          <p:xfrm>
            <a:off x="2237" y="3478"/>
            <a:ext cx="186" cy="24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09" name="Equation" r:id="rId26" imgW="152268" imgH="203024" progId="Equation.3">
                    <p:embed/>
                  </p:oleObj>
                </mc:Choice>
                <mc:Fallback>
                  <p:oleObj name="Equation" r:id="rId26" imgW="152268" imgH="203024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37" y="3478"/>
                          <a:ext cx="186" cy="24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8018" name="Object 58"/>
            <p:cNvGraphicFramePr>
              <a:graphicFrameLocks noChangeAspect="1"/>
            </p:cNvGraphicFramePr>
            <p:nvPr/>
          </p:nvGraphicFramePr>
          <p:xfrm>
            <a:off x="2243" y="1845"/>
            <a:ext cx="183" cy="2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10" name="Equation" r:id="rId27" imgW="152268" imgH="203024" progId="Equation.3">
                    <p:embed/>
                  </p:oleObj>
                </mc:Choice>
                <mc:Fallback>
                  <p:oleObj name="Equation" r:id="rId27" imgW="152268" imgH="203024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43" y="1845"/>
                          <a:ext cx="183" cy="24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8019" name="Object 59"/>
            <p:cNvGraphicFramePr>
              <a:graphicFrameLocks noChangeAspect="1"/>
            </p:cNvGraphicFramePr>
            <p:nvPr/>
          </p:nvGraphicFramePr>
          <p:xfrm>
            <a:off x="1791" y="1167"/>
            <a:ext cx="183" cy="2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11" name="Equation" r:id="rId28" imgW="152268" imgH="203024" progId="Equation.3">
                    <p:embed/>
                  </p:oleObj>
                </mc:Choice>
                <mc:Fallback>
                  <p:oleObj name="Equation" r:id="rId28" imgW="152268" imgH="203024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91" y="1167"/>
                          <a:ext cx="183" cy="24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8020" name="Object 60"/>
            <p:cNvGraphicFramePr>
              <a:graphicFrameLocks noChangeAspect="1"/>
            </p:cNvGraphicFramePr>
            <p:nvPr/>
          </p:nvGraphicFramePr>
          <p:xfrm>
            <a:off x="2699" y="2598"/>
            <a:ext cx="272" cy="2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12" name="Equation" r:id="rId29" imgW="215619" imgH="215619" progId="Equation.3">
                    <p:embed/>
                  </p:oleObj>
                </mc:Choice>
                <mc:Fallback>
                  <p:oleObj name="Equation" r:id="rId29" imgW="215619" imgH="21561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99" y="2598"/>
                          <a:ext cx="272" cy="27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8021" name="Object 61"/>
            <p:cNvGraphicFramePr>
              <a:graphicFrameLocks noChangeAspect="1"/>
            </p:cNvGraphicFramePr>
            <p:nvPr/>
          </p:nvGraphicFramePr>
          <p:xfrm>
            <a:off x="1903" y="1504"/>
            <a:ext cx="277" cy="27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13" name="Equation" r:id="rId30" imgW="215619" imgH="215619" progId="Equation.3">
                    <p:embed/>
                  </p:oleObj>
                </mc:Choice>
                <mc:Fallback>
                  <p:oleObj name="Equation" r:id="rId30" imgW="215619" imgH="21561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03" y="1504"/>
                          <a:ext cx="277" cy="27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8022" name="Object 62"/>
            <p:cNvGraphicFramePr>
              <a:graphicFrameLocks noChangeAspect="1"/>
            </p:cNvGraphicFramePr>
            <p:nvPr/>
          </p:nvGraphicFramePr>
          <p:xfrm>
            <a:off x="1581" y="3798"/>
            <a:ext cx="272" cy="2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14" name="Equation" r:id="rId31" imgW="215619" imgH="215619" progId="Equation.3">
                    <p:embed/>
                  </p:oleObj>
                </mc:Choice>
                <mc:Fallback>
                  <p:oleObj name="Equation" r:id="rId31" imgW="215619" imgH="21561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81" y="3798"/>
                          <a:ext cx="272" cy="27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658496" name="Rectangle 64"/>
          <p:cNvSpPr>
            <a:spLocks noChangeArrowheads="1"/>
          </p:cNvSpPr>
          <p:nvPr/>
        </p:nvSpPr>
        <p:spPr bwMode="auto">
          <a:xfrm>
            <a:off x="7708900" y="1055688"/>
            <a:ext cx="3556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9pPr>
          </a:lstStyle>
          <a:p>
            <a:pPr algn="l" rtl="0">
              <a:spcBef>
                <a:spcPct val="0"/>
              </a:spcBef>
              <a:buClrTx/>
              <a:buFontTx/>
              <a:buNone/>
            </a:pPr>
            <a:r>
              <a:rPr lang="en-US" altLang="en-US" sz="5400">
                <a:solidFill>
                  <a:schemeClr val="tx2"/>
                </a:solidFill>
                <a:cs typeface="Times New Roman" panose="02020603050405020304" pitchFamily="18" charset="0"/>
              </a:rPr>
              <a:t>,</a:t>
            </a:r>
          </a:p>
        </p:txBody>
      </p:sp>
    </p:spTree>
    <p:extLst>
      <p:ext uri="{BB962C8B-B14F-4D97-AF65-F5344CB8AC3E}">
        <p14:creationId xmlns:p14="http://schemas.microsoft.com/office/powerpoint/2010/main" val="198455344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584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584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5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5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5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5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1000"/>
                                        <p:tgtEl>
                                          <p:spTgt spid="658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584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584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584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584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584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584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58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584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584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584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6584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584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584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6584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584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58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6584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58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58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5846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5846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58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8434" grpId="0"/>
      <p:bldP spid="65849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098675" y="1077913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 قانون گاوس </a:t>
            </a:r>
            <a:endParaRPr lang="en-US" altLang="en-US" smtClean="0"/>
          </a:p>
        </p:txBody>
      </p:sp>
      <p:sp>
        <p:nvSpPr>
          <p:cNvPr id="659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24089" y="2447925"/>
            <a:ext cx="7773987" cy="1341438"/>
          </a:xfrm>
        </p:spPr>
        <p:txBody>
          <a:bodyPr/>
          <a:lstStyle/>
          <a:p>
            <a:pPr marL="0" indent="0" algn="just">
              <a:buNone/>
            </a:pPr>
            <a:r>
              <a:rPr lang="fa-IR" altLang="en-US" smtClean="0"/>
              <a:t>رابطه بين فلويي كه از يك سطح فرضي بسته مي‌گذرد با بار خالصي كه توسط اين سطح فرضي بسته احاطه شده است .</a:t>
            </a:r>
          </a:p>
        </p:txBody>
      </p:sp>
      <p:graphicFrame>
        <p:nvGraphicFramePr>
          <p:cNvPr id="659460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5126039" y="3803651"/>
          <a:ext cx="2079625" cy="862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Equation" r:id="rId3" imgW="520474" imgH="215806" progId="Equation.3">
                  <p:embed/>
                </p:oleObj>
              </mc:Choice>
              <mc:Fallback>
                <p:oleObj name="Equation" r:id="rId3" imgW="520474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6039" y="3803651"/>
                        <a:ext cx="2079625" cy="862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9462" name="Object 6"/>
          <p:cNvGraphicFramePr>
            <a:graphicFrameLocks noChangeAspect="1"/>
          </p:cNvGraphicFramePr>
          <p:nvPr>
            <p:ph sz="quarter" idx="3"/>
          </p:nvPr>
        </p:nvGraphicFramePr>
        <p:xfrm>
          <a:off x="4052888" y="4710114"/>
          <a:ext cx="4144962" cy="1512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Equation" r:id="rId5" imgW="774364" imgH="431613" progId="Equation.3">
                  <p:embed/>
                </p:oleObj>
              </mc:Choice>
              <mc:Fallback>
                <p:oleObj name="Equation" r:id="rId5" imgW="774364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52888" y="4710114"/>
                        <a:ext cx="4144962" cy="1512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1939604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594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594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5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5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5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5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65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65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65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4200"/>
                            </p:stCondLst>
                            <p:childTnLst>
                              <p:par>
                                <p:cTn id="2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594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59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5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594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59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59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9458" grpId="0"/>
      <p:bldP spid="65945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2112963" y="1366838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 مثال 4 </a:t>
            </a:r>
            <a:endParaRPr lang="en-US" altLang="en-US" smtClean="0"/>
          </a:p>
        </p:txBody>
      </p:sp>
      <p:sp>
        <p:nvSpPr>
          <p:cNvPr id="6604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424113" y="2924175"/>
            <a:ext cx="7270750" cy="69373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fa-IR" altLang="en-US" smtClean="0"/>
              <a:t>مثال هاي </a:t>
            </a:r>
            <a:r>
              <a:rPr lang="fa-IR" altLang="en-US" smtClean="0">
                <a:solidFill>
                  <a:srgbClr val="000066"/>
                </a:solidFill>
              </a:rPr>
              <a:t>2</a:t>
            </a:r>
            <a:r>
              <a:rPr lang="fa-IR" altLang="en-US" smtClean="0"/>
              <a:t> و </a:t>
            </a:r>
            <a:r>
              <a:rPr lang="fa-IR" altLang="en-US" smtClean="0">
                <a:solidFill>
                  <a:srgbClr val="000066"/>
                </a:solidFill>
              </a:rPr>
              <a:t>3</a:t>
            </a:r>
            <a:r>
              <a:rPr lang="fa-IR" altLang="en-US" smtClean="0"/>
              <a:t> را با توجه به قانون گاوس حل كنيد. 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3092801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604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604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6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6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6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6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66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66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66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0482" grpId="0"/>
      <p:bldP spid="66048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2127250" y="1222375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 حل مثال4 </a:t>
            </a:r>
            <a:endParaRPr lang="en-US" altLang="en-US" smtClean="0"/>
          </a:p>
        </p:txBody>
      </p:sp>
      <p:sp>
        <p:nvSpPr>
          <p:cNvPr id="6615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1238" y="2420939"/>
            <a:ext cx="7702550" cy="1152525"/>
          </a:xfrm>
        </p:spPr>
        <p:txBody>
          <a:bodyPr/>
          <a:lstStyle/>
          <a:p>
            <a:pPr marL="0" indent="0" algn="just">
              <a:buNone/>
            </a:pPr>
            <a:r>
              <a:rPr lang="fa-IR" altLang="en-US" smtClean="0"/>
              <a:t>با توجه به قانون گاوس ، چون هيچ بار توسط استوانه محصور شده است . بنابراين سمت راست رابطه گاوس صفر است. </a:t>
            </a:r>
          </a:p>
        </p:txBody>
      </p:sp>
      <p:graphicFrame>
        <p:nvGraphicFramePr>
          <p:cNvPr id="661508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3792538" y="3932239"/>
          <a:ext cx="2603500" cy="1081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Equation" r:id="rId3" imgW="672808" imgH="279279" progId="Equation.3">
                  <p:embed/>
                </p:oleObj>
              </mc:Choice>
              <mc:Fallback>
                <p:oleObj name="Equation" r:id="rId3" imgW="672808" imgH="27927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92538" y="3932239"/>
                        <a:ext cx="2603500" cy="1081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61510" name="Rectangle 6"/>
          <p:cNvSpPr>
            <a:spLocks noChangeArrowheads="1"/>
          </p:cNvSpPr>
          <p:nvPr/>
        </p:nvSpPr>
        <p:spPr bwMode="auto">
          <a:xfrm>
            <a:off x="6743700" y="4724401"/>
            <a:ext cx="361990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9pPr>
          </a:lstStyle>
          <a:p>
            <a:pPr algn="l" eaLnBrk="1" hangingPunct="1">
              <a:buFontTx/>
              <a:buNone/>
            </a:pPr>
            <a:r>
              <a:rPr lang="fa-IR" altLang="en-US" sz="3200"/>
              <a:t>در نتيجه فلو صفر است . </a:t>
            </a:r>
            <a:endParaRPr lang="en-US" altLang="en-US" sz="3200"/>
          </a:p>
        </p:txBody>
      </p:sp>
    </p:spTree>
    <p:extLst>
      <p:ext uri="{BB962C8B-B14F-4D97-AF65-F5344CB8AC3E}">
        <p14:creationId xmlns:p14="http://schemas.microsoft.com/office/powerpoint/2010/main" val="85659764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615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615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61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61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61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61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66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66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66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615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61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6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615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615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61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1506" grpId="0"/>
      <p:bldP spid="661507" grpId="0" build="p"/>
      <p:bldP spid="6615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2098675" y="1077913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 مثال 5 </a:t>
            </a:r>
            <a:endParaRPr lang="en-US" altLang="en-US" smtClean="0"/>
          </a:p>
        </p:txBody>
      </p:sp>
      <p:sp>
        <p:nvSpPr>
          <p:cNvPr id="66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11338" y="2852738"/>
            <a:ext cx="8316912" cy="1223962"/>
          </a:xfrm>
        </p:spPr>
        <p:txBody>
          <a:bodyPr/>
          <a:lstStyle/>
          <a:p>
            <a:pPr marL="0" indent="0">
              <a:buNone/>
            </a:pPr>
            <a:r>
              <a:rPr lang="fa-IR" altLang="en-US" smtClean="0"/>
              <a:t>با استفاده از قانون گاوس ميدان الكتريكي را در فاصلۀ </a:t>
            </a:r>
            <a:r>
              <a:rPr lang="en-US" altLang="en-US" smtClean="0">
                <a:solidFill>
                  <a:srgbClr val="000066"/>
                </a:solidFill>
                <a:cs typeface="Times New Roman" panose="02020603050405020304" pitchFamily="18" charset="0"/>
              </a:rPr>
              <a:t>r</a:t>
            </a:r>
            <a:r>
              <a:rPr lang="fa-IR" altLang="en-US" smtClean="0"/>
              <a:t> از بار </a:t>
            </a:r>
            <a:r>
              <a:rPr lang="en-US" altLang="en-US" smtClean="0">
                <a:solidFill>
                  <a:srgbClr val="000066"/>
                </a:solidFill>
                <a:cs typeface="Times New Roman" panose="02020603050405020304" pitchFamily="18" charset="0"/>
              </a:rPr>
              <a:t>+q</a:t>
            </a:r>
            <a:r>
              <a:rPr lang="fa-IR" altLang="en-US" smtClean="0"/>
              <a:t> به دست آوريد. </a:t>
            </a:r>
          </a:p>
        </p:txBody>
      </p:sp>
      <p:grpSp>
        <p:nvGrpSpPr>
          <p:cNvPr id="662552" name="Group 24"/>
          <p:cNvGrpSpPr>
            <a:grpSpLocks/>
          </p:cNvGrpSpPr>
          <p:nvPr/>
        </p:nvGrpSpPr>
        <p:grpSpPr bwMode="auto">
          <a:xfrm>
            <a:off x="4872038" y="4652963"/>
            <a:ext cx="2514600" cy="785812"/>
            <a:chOff x="939" y="2843"/>
            <a:chExt cx="1584" cy="495"/>
          </a:xfrm>
        </p:grpSpPr>
        <p:sp>
          <p:nvSpPr>
            <p:cNvPr id="132101" name="Line 20"/>
            <p:cNvSpPr>
              <a:spLocks noChangeShapeType="1"/>
            </p:cNvSpPr>
            <p:nvPr/>
          </p:nvSpPr>
          <p:spPr bwMode="auto">
            <a:xfrm>
              <a:off x="1338" y="3113"/>
              <a:ext cx="113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dash"/>
              <a:round/>
              <a:headEnd type="none" w="lg" len="lg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102" name="Oval 19"/>
            <p:cNvSpPr>
              <a:spLocks noChangeArrowheads="1"/>
            </p:cNvSpPr>
            <p:nvPr/>
          </p:nvSpPr>
          <p:spPr bwMode="auto">
            <a:xfrm>
              <a:off x="1202" y="3044"/>
              <a:ext cx="136" cy="136"/>
            </a:xfrm>
            <a:prstGeom prst="ellipse">
              <a:avLst/>
            </a:prstGeom>
            <a:solidFill>
              <a:srgbClr val="FF0066"/>
            </a:solidFill>
            <a:ln w="12700" cap="sq">
              <a:solidFill>
                <a:schemeClr val="accent1"/>
              </a:solidFill>
              <a:round/>
              <a:headEnd type="none" w="lg" len="lg"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sp>
          <p:nvSpPr>
            <p:cNvPr id="132103" name="Oval 21"/>
            <p:cNvSpPr>
              <a:spLocks noChangeArrowheads="1"/>
            </p:cNvSpPr>
            <p:nvPr/>
          </p:nvSpPr>
          <p:spPr bwMode="auto">
            <a:xfrm>
              <a:off x="2477" y="3089"/>
              <a:ext cx="46" cy="46"/>
            </a:xfrm>
            <a:prstGeom prst="ellipse">
              <a:avLst/>
            </a:prstGeom>
            <a:solidFill>
              <a:srgbClr val="FF0066"/>
            </a:solidFill>
            <a:ln w="3175" cap="sq">
              <a:solidFill>
                <a:srgbClr val="000000"/>
              </a:solidFill>
              <a:round/>
              <a:headEnd type="none" w="lg" len="lg"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sp>
          <p:nvSpPr>
            <p:cNvPr id="132104" name="Rectangle 22"/>
            <p:cNvSpPr>
              <a:spLocks noChangeArrowheads="1"/>
            </p:cNvSpPr>
            <p:nvPr/>
          </p:nvSpPr>
          <p:spPr bwMode="auto">
            <a:xfrm>
              <a:off x="939" y="3050"/>
              <a:ext cx="32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66"/>
                  </a:solidFill>
                  <a:cs typeface="Times New Roman" panose="02020603050405020304" pitchFamily="18" charset="0"/>
                </a:rPr>
                <a:t>+q</a:t>
              </a:r>
            </a:p>
          </p:txBody>
        </p:sp>
        <p:sp>
          <p:nvSpPr>
            <p:cNvPr id="132105" name="Rectangle 23"/>
            <p:cNvSpPr>
              <a:spLocks noChangeArrowheads="1"/>
            </p:cNvSpPr>
            <p:nvPr/>
          </p:nvSpPr>
          <p:spPr bwMode="auto">
            <a:xfrm>
              <a:off x="1838" y="2843"/>
              <a:ext cx="1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66"/>
                  </a:solidFill>
                  <a:cs typeface="Times New Roman" panose="02020603050405020304" pitchFamily="18" charset="0"/>
                </a:rPr>
                <a:t>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239868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625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625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6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6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6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6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66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66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66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3480"/>
                            </p:stCondLst>
                            <p:childTnLst>
                              <p:par>
                                <p:cTn id="20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625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625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625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6255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625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6255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625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6255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625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6255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6255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2530" grpId="0"/>
      <p:bldP spid="662531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2098675" y="906463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 حل مثال 5 </a:t>
            </a:r>
            <a:endParaRPr lang="en-US" altLang="en-US" smtClean="0"/>
          </a:p>
        </p:txBody>
      </p:sp>
      <p:sp>
        <p:nvSpPr>
          <p:cNvPr id="6635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09800" y="1928814"/>
            <a:ext cx="7702550" cy="69373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fa-IR" altLang="en-US" smtClean="0"/>
              <a:t>كره اي فرضي به شعاع </a:t>
            </a:r>
            <a:r>
              <a:rPr lang="en-US" altLang="en-US" smtClean="0">
                <a:cs typeface="Times New Roman" panose="02020603050405020304" pitchFamily="18" charset="0"/>
              </a:rPr>
              <a:t>r</a:t>
            </a:r>
            <a:r>
              <a:rPr lang="fa-IR" altLang="en-US" smtClean="0"/>
              <a:t> در اطراف بار</a:t>
            </a:r>
            <a:r>
              <a:rPr lang="fa-IR" altLang="en-US" smtClean="0">
                <a:cs typeface="Times New Roman" panose="02020603050405020304" pitchFamily="18" charset="0"/>
              </a:rPr>
              <a:t> </a:t>
            </a:r>
            <a:r>
              <a:rPr lang="en-US" altLang="en-US" smtClean="0">
                <a:cs typeface="Times New Roman" panose="02020603050405020304" pitchFamily="18" charset="0"/>
              </a:rPr>
              <a:t>q</a:t>
            </a:r>
            <a:r>
              <a:rPr lang="fa-IR" altLang="en-US" smtClean="0"/>
              <a:t> در نظر مي‌گيريم </a:t>
            </a:r>
          </a:p>
        </p:txBody>
      </p:sp>
      <p:graphicFrame>
        <p:nvGraphicFramePr>
          <p:cNvPr id="663556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5375275" y="2790825"/>
          <a:ext cx="3816350" cy="143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Equation" r:id="rId3" imgW="1282700" imgH="482600" progId="Equation.3">
                  <p:embed/>
                </p:oleObj>
              </mc:Choice>
              <mc:Fallback>
                <p:oleObj name="Equation" r:id="rId3" imgW="1282700" imgH="482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5275" y="2790825"/>
                        <a:ext cx="3816350" cy="143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3558" name="Object 6"/>
          <p:cNvGraphicFramePr>
            <a:graphicFrameLocks noChangeAspect="1"/>
          </p:cNvGraphicFramePr>
          <p:nvPr>
            <p:ph sz="quarter" idx="3"/>
          </p:nvPr>
        </p:nvGraphicFramePr>
        <p:xfrm>
          <a:off x="5360988" y="4081463"/>
          <a:ext cx="2951162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" name="Equation" r:id="rId5" imgW="825500" imgH="431800" progId="Equation.3">
                  <p:embed/>
                </p:oleObj>
              </mc:Choice>
              <mc:Fallback>
                <p:oleObj name="Equation" r:id="rId5" imgW="8255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0988" y="4081463"/>
                        <a:ext cx="2951162" cy="129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3560" name="Object 8"/>
          <p:cNvGraphicFramePr>
            <a:graphicFrameLocks noChangeAspect="1"/>
          </p:cNvGraphicFramePr>
          <p:nvPr/>
        </p:nvGraphicFramePr>
        <p:xfrm>
          <a:off x="5391150" y="5176838"/>
          <a:ext cx="2592388" cy="133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Equation" r:id="rId7" imgW="889000" imgH="457200" progId="Equation.3">
                  <p:embed/>
                </p:oleObj>
              </mc:Choice>
              <mc:Fallback>
                <p:oleObj name="Equation" r:id="rId7" imgW="8890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1150" y="5176838"/>
                        <a:ext cx="2592388" cy="1333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63573" name="Group 21"/>
          <p:cNvGrpSpPr>
            <a:grpSpLocks/>
          </p:cNvGrpSpPr>
          <p:nvPr/>
        </p:nvGrpSpPr>
        <p:grpSpPr bwMode="auto">
          <a:xfrm>
            <a:off x="2544763" y="3698876"/>
            <a:ext cx="2284412" cy="1731963"/>
            <a:chOff x="657" y="2614"/>
            <a:chExt cx="1439" cy="1091"/>
          </a:xfrm>
        </p:grpSpPr>
        <p:grpSp>
          <p:nvGrpSpPr>
            <p:cNvPr id="133128" name="Group 15"/>
            <p:cNvGrpSpPr>
              <a:grpSpLocks/>
            </p:cNvGrpSpPr>
            <p:nvPr/>
          </p:nvGrpSpPr>
          <p:grpSpPr bwMode="auto">
            <a:xfrm>
              <a:off x="657" y="2614"/>
              <a:ext cx="1281" cy="1089"/>
              <a:chOff x="793" y="2704"/>
              <a:chExt cx="1281" cy="1089"/>
            </a:xfrm>
          </p:grpSpPr>
          <p:sp>
            <p:nvSpPr>
              <p:cNvPr id="663561" name="Oval 9"/>
              <p:cNvSpPr>
                <a:spLocks noChangeArrowheads="1"/>
              </p:cNvSpPr>
              <p:nvPr/>
            </p:nvSpPr>
            <p:spPr bwMode="auto">
              <a:xfrm>
                <a:off x="793" y="2704"/>
                <a:ext cx="1089" cy="1089"/>
              </a:xfrm>
              <a:prstGeom prst="ellipse">
                <a:avLst/>
              </a:prstGeom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gamma/>
                      <a:shade val="65882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tx1"/>
                    </a:solidFill>
                    <a:round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3135" name="Line 11"/>
              <p:cNvSpPr>
                <a:spLocks noChangeShapeType="1"/>
              </p:cNvSpPr>
              <p:nvPr/>
            </p:nvSpPr>
            <p:spPr bwMode="auto">
              <a:xfrm flipV="1">
                <a:off x="1352" y="2923"/>
                <a:ext cx="408" cy="318"/>
              </a:xfrm>
              <a:prstGeom prst="line">
                <a:avLst/>
              </a:prstGeom>
              <a:noFill/>
              <a:ln w="19050" cap="sq">
                <a:solidFill>
                  <a:srgbClr val="00D6D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3564" name="Freeform 12" descr="کره"/>
              <p:cNvSpPr>
                <a:spLocks/>
              </p:cNvSpPr>
              <p:nvPr/>
            </p:nvSpPr>
            <p:spPr bwMode="auto">
              <a:xfrm>
                <a:off x="1767" y="3125"/>
                <a:ext cx="113" cy="179"/>
              </a:xfrm>
              <a:custGeom>
                <a:avLst/>
                <a:gdLst>
                  <a:gd name="T0" fmla="*/ 91 w 113"/>
                  <a:gd name="T1" fmla="*/ 0 h 179"/>
                  <a:gd name="T2" fmla="*/ 0 w 113"/>
                  <a:gd name="T3" fmla="*/ 45 h 179"/>
                  <a:gd name="T4" fmla="*/ 9 w 113"/>
                  <a:gd name="T5" fmla="*/ 179 h 179"/>
                  <a:gd name="T6" fmla="*/ 113 w 113"/>
                  <a:gd name="T7" fmla="*/ 129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13" h="179">
                    <a:moveTo>
                      <a:pt x="91" y="0"/>
                    </a:moveTo>
                    <a:lnTo>
                      <a:pt x="0" y="45"/>
                    </a:lnTo>
                    <a:lnTo>
                      <a:pt x="9" y="179"/>
                    </a:lnTo>
                    <a:lnTo>
                      <a:pt x="113" y="129"/>
                    </a:lnTo>
                  </a:path>
                </a:pathLst>
              </a:custGeom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gamma/>
                      <a:shade val="59216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19050" cap="sq" cmpd="sng">
                <a:solidFill>
                  <a:schemeClr val="tx1"/>
                </a:solidFill>
                <a:prstDash val="solid"/>
                <a:round/>
                <a:headEnd type="none" w="lg" len="lg"/>
                <a:tailEnd type="none" w="med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3137" name="Line 13"/>
              <p:cNvSpPr>
                <a:spLocks noChangeShapeType="1"/>
              </p:cNvSpPr>
              <p:nvPr/>
            </p:nvSpPr>
            <p:spPr bwMode="auto">
              <a:xfrm>
                <a:off x="1847" y="3166"/>
                <a:ext cx="227" cy="0"/>
              </a:xfrm>
              <a:prstGeom prst="line">
                <a:avLst/>
              </a:prstGeom>
              <a:noFill/>
              <a:ln w="19050" cap="sq">
                <a:solidFill>
                  <a:srgbClr val="FF3833"/>
                </a:solidFill>
                <a:round/>
                <a:headEnd type="none" w="lg" len="lg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138" name="Line 14"/>
              <p:cNvSpPr>
                <a:spLocks noChangeShapeType="1"/>
              </p:cNvSpPr>
              <p:nvPr/>
            </p:nvSpPr>
            <p:spPr bwMode="auto">
              <a:xfrm>
                <a:off x="1847" y="3237"/>
                <a:ext cx="227" cy="0"/>
              </a:xfrm>
              <a:prstGeom prst="line">
                <a:avLst/>
              </a:prstGeom>
              <a:noFill/>
              <a:ln w="19050" cap="sq">
                <a:solidFill>
                  <a:srgbClr val="05E34A"/>
                </a:solidFill>
                <a:round/>
                <a:headEnd type="none" w="lg" len="lg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139" name="Oval 10"/>
              <p:cNvSpPr>
                <a:spLocks noChangeArrowheads="1"/>
              </p:cNvSpPr>
              <p:nvPr/>
            </p:nvSpPr>
            <p:spPr bwMode="auto">
              <a:xfrm>
                <a:off x="1310" y="3229"/>
                <a:ext cx="45" cy="45"/>
              </a:xfrm>
              <a:prstGeom prst="ellipse">
                <a:avLst/>
              </a:prstGeom>
              <a:solidFill>
                <a:srgbClr val="FF3833"/>
              </a:solidFill>
              <a:ln w="6350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</p:grpSp>
        <p:graphicFrame>
          <p:nvGraphicFramePr>
            <p:cNvPr id="133129" name="Object 16"/>
            <p:cNvGraphicFramePr>
              <a:graphicFrameLocks noChangeAspect="1"/>
            </p:cNvGraphicFramePr>
            <p:nvPr/>
          </p:nvGraphicFramePr>
          <p:xfrm>
            <a:off x="1853" y="2819"/>
            <a:ext cx="243" cy="24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73" name="Equation" r:id="rId9" imgW="215619" imgH="215619" progId="Equation.3">
                    <p:embed/>
                  </p:oleObj>
                </mc:Choice>
                <mc:Fallback>
                  <p:oleObj name="Equation" r:id="rId9" imgW="215619" imgH="21561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53" y="2819"/>
                          <a:ext cx="243" cy="24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33130" name="Object 17"/>
            <p:cNvGraphicFramePr>
              <a:graphicFrameLocks noChangeAspect="1"/>
            </p:cNvGraphicFramePr>
            <p:nvPr/>
          </p:nvGraphicFramePr>
          <p:xfrm>
            <a:off x="1885" y="3139"/>
            <a:ext cx="171" cy="22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74" name="Equation" r:id="rId11" imgW="152268" imgH="203024" progId="Equation.3">
                    <p:embed/>
                  </p:oleObj>
                </mc:Choice>
                <mc:Fallback>
                  <p:oleObj name="Equation" r:id="rId11" imgW="152268" imgH="203024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85" y="3139"/>
                          <a:ext cx="171" cy="22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33131" name="Object 18"/>
            <p:cNvGraphicFramePr>
              <a:graphicFrameLocks noChangeAspect="1"/>
            </p:cNvGraphicFramePr>
            <p:nvPr/>
          </p:nvGraphicFramePr>
          <p:xfrm>
            <a:off x="1039" y="3030"/>
            <a:ext cx="139" cy="18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75" name="Equation" r:id="rId13" imgW="104737" imgH="142795" progId="Equation.3">
                    <p:embed/>
                  </p:oleObj>
                </mc:Choice>
                <mc:Fallback>
                  <p:oleObj name="Equation" r:id="rId13" imgW="104737" imgH="142795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39" y="3030"/>
                          <a:ext cx="139" cy="18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33132" name="Object 19"/>
            <p:cNvGraphicFramePr>
              <a:graphicFrameLocks noChangeAspect="1"/>
            </p:cNvGraphicFramePr>
            <p:nvPr/>
          </p:nvGraphicFramePr>
          <p:xfrm>
            <a:off x="1324" y="2894"/>
            <a:ext cx="113" cy="1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76" name="Equation" r:id="rId15" imgW="85841" imgH="104734" progId="Equation.3">
                    <p:embed/>
                  </p:oleObj>
                </mc:Choice>
                <mc:Fallback>
                  <p:oleObj name="Equation" r:id="rId15" imgW="85841" imgH="104734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24" y="2894"/>
                          <a:ext cx="113" cy="1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33133" name="Object 20"/>
            <p:cNvGraphicFramePr>
              <a:graphicFrameLocks noChangeAspect="1"/>
            </p:cNvGraphicFramePr>
            <p:nvPr/>
          </p:nvGraphicFramePr>
          <p:xfrm>
            <a:off x="1167" y="3569"/>
            <a:ext cx="111" cy="1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77" name="Equation" r:id="rId17" imgW="85841" imgH="114182" progId="Equation.3">
                    <p:embed/>
                  </p:oleObj>
                </mc:Choice>
                <mc:Fallback>
                  <p:oleObj name="Equation" r:id="rId17" imgW="85841" imgH="114182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67" y="3569"/>
                          <a:ext cx="111" cy="1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80770325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635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635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6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6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6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6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66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66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66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640"/>
                            </p:stCondLst>
                            <p:childTnLst>
                              <p:par>
                                <p:cTn id="20" presetID="21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663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635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63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63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635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635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635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5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6356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6356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635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3554" grpId="0"/>
      <p:bldP spid="66355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2127250" y="1150938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 مثال 6 </a:t>
            </a:r>
            <a:endParaRPr lang="en-US" altLang="en-US" smtClean="0"/>
          </a:p>
        </p:txBody>
      </p:sp>
      <p:sp>
        <p:nvSpPr>
          <p:cNvPr id="6645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08213" y="2519364"/>
            <a:ext cx="7847012" cy="1196975"/>
          </a:xfrm>
        </p:spPr>
        <p:txBody>
          <a:bodyPr/>
          <a:lstStyle/>
          <a:p>
            <a:pPr marL="0" indent="0" algn="just">
              <a:buNone/>
            </a:pPr>
            <a:r>
              <a:rPr lang="fa-IR" altLang="en-US" smtClean="0"/>
              <a:t>مثال 5 را با استفاده از مختصات كروي حل كنيد . با توجه به اين كه المان سطح در مختصات كروي عبارت است از :</a:t>
            </a:r>
          </a:p>
        </p:txBody>
      </p:sp>
      <p:graphicFrame>
        <p:nvGraphicFramePr>
          <p:cNvPr id="664580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4230688" y="4171950"/>
          <a:ext cx="3810000" cy="769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" name="Equation" r:id="rId3" imgW="1320227" imgH="266584" progId="Equation.3">
                  <p:embed/>
                </p:oleObj>
              </mc:Choice>
              <mc:Fallback>
                <p:oleObj name="Equation" r:id="rId3" imgW="1320227" imgH="26658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30688" y="4171950"/>
                        <a:ext cx="3810000" cy="769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8455001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645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645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64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64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64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64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66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66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66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4200"/>
                            </p:stCondLst>
                            <p:childTnLst>
                              <p:par>
                                <p:cTn id="2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645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64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64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4578" grpId="0"/>
      <p:bldP spid="664579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02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2198688" y="692150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 حل مثال 6 </a:t>
            </a:r>
            <a:endParaRPr lang="en-US" altLang="en-US" smtClean="0"/>
          </a:p>
        </p:txBody>
      </p:sp>
      <p:graphicFrame>
        <p:nvGraphicFramePr>
          <p:cNvPr id="665604" name="Object 4"/>
          <p:cNvGraphicFramePr>
            <a:graphicFrameLocks noChangeAspect="1"/>
          </p:cNvGraphicFramePr>
          <p:nvPr>
            <p:ph sz="quarter" idx="1"/>
          </p:nvPr>
        </p:nvGraphicFramePr>
        <p:xfrm>
          <a:off x="3648076" y="3533775"/>
          <a:ext cx="6551613" cy="1119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8" name="Equation" r:id="rId3" imgW="2565400" imgH="431800" progId="Equation.3">
                  <p:embed/>
                </p:oleObj>
              </mc:Choice>
              <mc:Fallback>
                <p:oleObj name="Equation" r:id="rId3" imgW="25654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48076" y="3533775"/>
                        <a:ext cx="6551613" cy="1119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5606" name="Object 6"/>
          <p:cNvGraphicFramePr>
            <a:graphicFrameLocks noChangeAspect="1"/>
          </p:cNvGraphicFramePr>
          <p:nvPr>
            <p:ph sz="quarter" idx="2"/>
          </p:nvPr>
        </p:nvGraphicFramePr>
        <p:xfrm>
          <a:off x="4224338" y="4491039"/>
          <a:ext cx="5499100" cy="966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9" name="Equation" r:id="rId5" imgW="2171700" imgH="355600" progId="Equation.3">
                  <p:embed/>
                </p:oleObj>
              </mc:Choice>
              <mc:Fallback>
                <p:oleObj name="Equation" r:id="rId5" imgW="2171700" imgH="355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24338" y="4491039"/>
                        <a:ext cx="5499100" cy="966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5608" name="Object 8"/>
          <p:cNvGraphicFramePr>
            <a:graphicFrameLocks noChangeAspect="1"/>
          </p:cNvGraphicFramePr>
          <p:nvPr>
            <p:ph sz="quarter" idx="3"/>
          </p:nvPr>
        </p:nvGraphicFramePr>
        <p:xfrm>
          <a:off x="5719763" y="5257800"/>
          <a:ext cx="2520950" cy="1277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Equation" r:id="rId7" imgW="901700" imgH="457200" progId="Equation.3">
                  <p:embed/>
                </p:oleObj>
              </mc:Choice>
              <mc:Fallback>
                <p:oleObj name="Equation" r:id="rId7" imgW="9017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9763" y="5257800"/>
                        <a:ext cx="2520950" cy="1277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65642" name="Group 42"/>
          <p:cNvGrpSpPr>
            <a:grpSpLocks/>
          </p:cNvGrpSpPr>
          <p:nvPr/>
        </p:nvGrpSpPr>
        <p:grpSpPr bwMode="auto">
          <a:xfrm>
            <a:off x="2078038" y="461964"/>
            <a:ext cx="3632200" cy="3240087"/>
            <a:chOff x="340" y="1986"/>
            <a:chExt cx="2288" cy="2041"/>
          </a:xfrm>
        </p:grpSpPr>
        <p:graphicFrame>
          <p:nvGraphicFramePr>
            <p:cNvPr id="135175" name="Object 10"/>
            <p:cNvGraphicFramePr>
              <a:graphicFrameLocks noChangeAspect="1"/>
            </p:cNvGraphicFramePr>
            <p:nvPr/>
          </p:nvGraphicFramePr>
          <p:xfrm>
            <a:off x="1866" y="2113"/>
            <a:ext cx="243" cy="18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21" name="Equation" r:id="rId9" imgW="266353" imgH="177569" progId="Equation.3">
                    <p:embed/>
                  </p:oleObj>
                </mc:Choice>
                <mc:Fallback>
                  <p:oleObj name="Equation" r:id="rId9" imgW="266353" imgH="17756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66" y="2113"/>
                          <a:ext cx="243" cy="18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35176" name="Object 12"/>
            <p:cNvGraphicFramePr>
              <a:graphicFrameLocks noChangeAspect="1"/>
            </p:cNvGraphicFramePr>
            <p:nvPr/>
          </p:nvGraphicFramePr>
          <p:xfrm>
            <a:off x="1997" y="3488"/>
            <a:ext cx="631" cy="19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22" name="Equation" r:id="rId11" imgW="596641" imgH="177723" progId="Equation.3">
                    <p:embed/>
                  </p:oleObj>
                </mc:Choice>
                <mc:Fallback>
                  <p:oleObj name="Equation" r:id="rId11" imgW="596641" imgH="177723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97" y="3488"/>
                          <a:ext cx="631" cy="19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135177" name="Group 36"/>
            <p:cNvGrpSpPr>
              <a:grpSpLocks/>
            </p:cNvGrpSpPr>
            <p:nvPr/>
          </p:nvGrpSpPr>
          <p:grpSpPr bwMode="auto">
            <a:xfrm>
              <a:off x="340" y="1986"/>
              <a:ext cx="1956" cy="2041"/>
              <a:chOff x="612" y="2153"/>
              <a:chExt cx="1926" cy="2003"/>
            </a:xfrm>
          </p:grpSpPr>
          <p:sp>
            <p:nvSpPr>
              <p:cNvPr id="135181" name="Arc 33"/>
              <p:cNvSpPr>
                <a:spLocks/>
              </p:cNvSpPr>
              <p:nvPr/>
            </p:nvSpPr>
            <p:spPr bwMode="auto">
              <a:xfrm rot="9260273" flipH="1" flipV="1">
                <a:off x="1997" y="2444"/>
                <a:ext cx="269" cy="246"/>
              </a:xfrm>
              <a:custGeom>
                <a:avLst/>
                <a:gdLst>
                  <a:gd name="T0" fmla="*/ 0 w 21180"/>
                  <a:gd name="T1" fmla="*/ 0 h 20599"/>
                  <a:gd name="T2" fmla="*/ 0 w 21180"/>
                  <a:gd name="T3" fmla="*/ 0 h 20599"/>
                  <a:gd name="T4" fmla="*/ 0 w 21180"/>
                  <a:gd name="T5" fmla="*/ 0 h 20599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180" h="20599" fill="none" extrusionOk="0">
                    <a:moveTo>
                      <a:pt x="21179" y="4238"/>
                    </a:moveTo>
                    <a:cubicBezTo>
                      <a:pt x="19634" y="11961"/>
                      <a:pt x="14008" y="18230"/>
                      <a:pt x="6498" y="20599"/>
                    </a:cubicBezTo>
                  </a:path>
                  <a:path w="21180" h="20599" stroke="0" extrusionOk="0">
                    <a:moveTo>
                      <a:pt x="21179" y="4238"/>
                    </a:moveTo>
                    <a:cubicBezTo>
                      <a:pt x="19634" y="11961"/>
                      <a:pt x="14008" y="18230"/>
                      <a:pt x="6498" y="20599"/>
                    </a:cubicBezTo>
                    <a:lnTo>
                      <a:pt x="0" y="0"/>
                    </a:lnTo>
                    <a:lnTo>
                      <a:pt x="21179" y="4238"/>
                    </a:lnTo>
                    <a:close/>
                  </a:path>
                </a:pathLst>
              </a:custGeom>
              <a:noFill/>
              <a:ln w="19050" cap="sq">
                <a:solidFill>
                  <a:schemeClr val="tx1"/>
                </a:solidFill>
                <a:round/>
                <a:headEnd type="none" w="lg" len="lg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5182" name="Arc 28"/>
              <p:cNvSpPr>
                <a:spLocks/>
              </p:cNvSpPr>
              <p:nvPr/>
            </p:nvSpPr>
            <p:spPr bwMode="auto">
              <a:xfrm flipH="1" flipV="1">
                <a:off x="612" y="3203"/>
                <a:ext cx="1723" cy="162"/>
              </a:xfrm>
              <a:custGeom>
                <a:avLst/>
                <a:gdLst>
                  <a:gd name="T0" fmla="*/ 3 w 43200"/>
                  <a:gd name="T1" fmla="*/ 0 h 22006"/>
                  <a:gd name="T2" fmla="*/ 0 w 43200"/>
                  <a:gd name="T3" fmla="*/ 0 h 22006"/>
                  <a:gd name="T4" fmla="*/ 1 w 43200"/>
                  <a:gd name="T5" fmla="*/ 0 h 2200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200" h="22006" fill="none" extrusionOk="0">
                    <a:moveTo>
                      <a:pt x="43199" y="271"/>
                    </a:moveTo>
                    <a:cubicBezTo>
                      <a:pt x="43199" y="316"/>
                      <a:pt x="43200" y="361"/>
                      <a:pt x="43200" y="406"/>
                    </a:cubicBezTo>
                    <a:cubicBezTo>
                      <a:pt x="43200" y="12335"/>
                      <a:pt x="33529" y="22006"/>
                      <a:pt x="21600" y="22006"/>
                    </a:cubicBezTo>
                    <a:cubicBezTo>
                      <a:pt x="9670" y="22006"/>
                      <a:pt x="0" y="12335"/>
                      <a:pt x="0" y="406"/>
                    </a:cubicBezTo>
                    <a:cubicBezTo>
                      <a:pt x="0" y="270"/>
                      <a:pt x="1" y="135"/>
                      <a:pt x="3" y="-1"/>
                    </a:cubicBezTo>
                  </a:path>
                  <a:path w="43200" h="22006" stroke="0" extrusionOk="0">
                    <a:moveTo>
                      <a:pt x="43199" y="271"/>
                    </a:moveTo>
                    <a:cubicBezTo>
                      <a:pt x="43199" y="316"/>
                      <a:pt x="43200" y="361"/>
                      <a:pt x="43200" y="406"/>
                    </a:cubicBezTo>
                    <a:cubicBezTo>
                      <a:pt x="43200" y="12335"/>
                      <a:pt x="33529" y="22006"/>
                      <a:pt x="21600" y="22006"/>
                    </a:cubicBezTo>
                    <a:cubicBezTo>
                      <a:pt x="9670" y="22006"/>
                      <a:pt x="0" y="12335"/>
                      <a:pt x="0" y="406"/>
                    </a:cubicBezTo>
                    <a:cubicBezTo>
                      <a:pt x="0" y="270"/>
                      <a:pt x="1" y="135"/>
                      <a:pt x="3" y="-1"/>
                    </a:cubicBezTo>
                    <a:lnTo>
                      <a:pt x="21600" y="406"/>
                    </a:lnTo>
                    <a:lnTo>
                      <a:pt x="43199" y="271"/>
                    </a:lnTo>
                    <a:close/>
                  </a:path>
                </a:pathLst>
              </a:custGeom>
              <a:noFill/>
              <a:ln w="19050" cap="rnd">
                <a:solidFill>
                  <a:schemeClr val="tx1"/>
                </a:solidFill>
                <a:prstDash val="sysDot"/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5183" name="Line 15"/>
              <p:cNvSpPr>
                <a:spLocks noChangeShapeType="1"/>
              </p:cNvSpPr>
              <p:nvPr/>
            </p:nvSpPr>
            <p:spPr bwMode="auto">
              <a:xfrm>
                <a:off x="1479" y="2153"/>
                <a:ext cx="0" cy="1186"/>
              </a:xfrm>
              <a:prstGeom prst="line">
                <a:avLst/>
              </a:prstGeom>
              <a:noFill/>
              <a:ln w="19050" cap="rnd">
                <a:solidFill>
                  <a:schemeClr val="tx1"/>
                </a:solidFill>
                <a:prstDash val="sysDot"/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5184" name="Line 18"/>
              <p:cNvSpPr>
                <a:spLocks noChangeShapeType="1"/>
              </p:cNvSpPr>
              <p:nvPr/>
            </p:nvSpPr>
            <p:spPr bwMode="auto">
              <a:xfrm rot="540000" flipV="1">
                <a:off x="1527" y="2837"/>
                <a:ext cx="408" cy="52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5185" name="Line 19"/>
              <p:cNvSpPr>
                <a:spLocks noChangeShapeType="1"/>
              </p:cNvSpPr>
              <p:nvPr/>
            </p:nvSpPr>
            <p:spPr bwMode="auto">
              <a:xfrm>
                <a:off x="1481" y="3330"/>
                <a:ext cx="655" cy="13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5186" name="Line 20"/>
              <p:cNvSpPr>
                <a:spLocks noChangeShapeType="1"/>
              </p:cNvSpPr>
              <p:nvPr/>
            </p:nvSpPr>
            <p:spPr bwMode="auto">
              <a:xfrm rot="-60000">
                <a:off x="1477" y="3318"/>
                <a:ext cx="850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5187" name="Oval 13"/>
              <p:cNvSpPr>
                <a:spLocks noChangeArrowheads="1"/>
              </p:cNvSpPr>
              <p:nvPr/>
            </p:nvSpPr>
            <p:spPr bwMode="auto">
              <a:xfrm>
                <a:off x="612" y="2432"/>
                <a:ext cx="1724" cy="1724"/>
              </a:xfrm>
              <a:prstGeom prst="ellips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grpSp>
            <p:nvGrpSpPr>
              <p:cNvPr id="135188" name="Group 25"/>
              <p:cNvGrpSpPr>
                <a:grpSpLocks/>
              </p:cNvGrpSpPr>
              <p:nvPr/>
            </p:nvGrpSpPr>
            <p:grpSpPr bwMode="auto">
              <a:xfrm>
                <a:off x="1473" y="2641"/>
                <a:ext cx="695" cy="820"/>
                <a:chOff x="1473" y="2641"/>
                <a:chExt cx="695" cy="820"/>
              </a:xfrm>
            </p:grpSpPr>
            <p:sp>
              <p:nvSpPr>
                <p:cNvPr id="135195" name="Arc 17"/>
                <p:cNvSpPr>
                  <a:spLocks/>
                </p:cNvSpPr>
                <p:nvPr/>
              </p:nvSpPr>
              <p:spPr bwMode="auto">
                <a:xfrm>
                  <a:off x="1473" y="2730"/>
                  <a:ext cx="680" cy="731"/>
                </a:xfrm>
                <a:custGeom>
                  <a:avLst/>
                  <a:gdLst>
                    <a:gd name="T0" fmla="*/ 0 w 21600"/>
                    <a:gd name="T1" fmla="*/ 0 h 23217"/>
                    <a:gd name="T2" fmla="*/ 1 w 21600"/>
                    <a:gd name="T3" fmla="*/ 1 h 23217"/>
                    <a:gd name="T4" fmla="*/ 0 w 21600"/>
                    <a:gd name="T5" fmla="*/ 1 h 23217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1600" h="23217" fill="none" extrusionOk="0">
                      <a:moveTo>
                        <a:pt x="10498" y="-1"/>
                      </a:moveTo>
                      <a:cubicBezTo>
                        <a:pt x="17350" y="3810"/>
                        <a:pt x="21600" y="11035"/>
                        <a:pt x="21600" y="18877"/>
                      </a:cubicBezTo>
                      <a:cubicBezTo>
                        <a:pt x="21600" y="20334"/>
                        <a:pt x="21452" y="21788"/>
                        <a:pt x="21159" y="23217"/>
                      </a:cubicBezTo>
                    </a:path>
                    <a:path w="21600" h="23217" stroke="0" extrusionOk="0">
                      <a:moveTo>
                        <a:pt x="10498" y="-1"/>
                      </a:moveTo>
                      <a:cubicBezTo>
                        <a:pt x="17350" y="3810"/>
                        <a:pt x="21600" y="11035"/>
                        <a:pt x="21600" y="18877"/>
                      </a:cubicBezTo>
                      <a:cubicBezTo>
                        <a:pt x="21600" y="20334"/>
                        <a:pt x="21452" y="21788"/>
                        <a:pt x="21159" y="23217"/>
                      </a:cubicBezTo>
                      <a:lnTo>
                        <a:pt x="0" y="18877"/>
                      </a:lnTo>
                      <a:lnTo>
                        <a:pt x="10498" y="-1"/>
                      </a:lnTo>
                      <a:close/>
                    </a:path>
                  </a:pathLst>
                </a:custGeom>
                <a:noFill/>
                <a:ln w="19050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5196" name="Arc 21"/>
                <p:cNvSpPr>
                  <a:spLocks/>
                </p:cNvSpPr>
                <p:nvPr/>
              </p:nvSpPr>
              <p:spPr bwMode="auto">
                <a:xfrm flipH="1" flipV="1">
                  <a:off x="1482" y="2776"/>
                  <a:ext cx="686" cy="91"/>
                </a:xfrm>
                <a:custGeom>
                  <a:avLst/>
                  <a:gdLst>
                    <a:gd name="T0" fmla="*/ 0 w 21600"/>
                    <a:gd name="T1" fmla="*/ 0 h 17467"/>
                    <a:gd name="T2" fmla="*/ 0 w 21600"/>
                    <a:gd name="T3" fmla="*/ 0 h 17467"/>
                    <a:gd name="T4" fmla="*/ 1 w 21600"/>
                    <a:gd name="T5" fmla="*/ 0 h 17467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1600" h="17467" fill="none" extrusionOk="0">
                      <a:moveTo>
                        <a:pt x="145" y="17467"/>
                      </a:moveTo>
                      <a:cubicBezTo>
                        <a:pt x="48" y="16634"/>
                        <a:pt x="0" y="15797"/>
                        <a:pt x="0" y="14960"/>
                      </a:cubicBezTo>
                      <a:cubicBezTo>
                        <a:pt x="0" y="9383"/>
                        <a:pt x="2156" y="4022"/>
                        <a:pt x="6019" y="0"/>
                      </a:cubicBezTo>
                    </a:path>
                    <a:path w="21600" h="17467" stroke="0" extrusionOk="0">
                      <a:moveTo>
                        <a:pt x="145" y="17467"/>
                      </a:moveTo>
                      <a:cubicBezTo>
                        <a:pt x="48" y="16634"/>
                        <a:pt x="0" y="15797"/>
                        <a:pt x="0" y="14960"/>
                      </a:cubicBezTo>
                      <a:cubicBezTo>
                        <a:pt x="0" y="9383"/>
                        <a:pt x="2156" y="4022"/>
                        <a:pt x="6019" y="0"/>
                      </a:cubicBezTo>
                      <a:lnTo>
                        <a:pt x="21600" y="14960"/>
                      </a:lnTo>
                      <a:lnTo>
                        <a:pt x="145" y="17467"/>
                      </a:lnTo>
                      <a:close/>
                    </a:path>
                  </a:pathLst>
                </a:custGeom>
                <a:noFill/>
                <a:ln w="19050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5197" name="Arc 22"/>
                <p:cNvSpPr>
                  <a:spLocks/>
                </p:cNvSpPr>
                <p:nvPr/>
              </p:nvSpPr>
              <p:spPr bwMode="auto">
                <a:xfrm flipH="1" flipV="1">
                  <a:off x="1489" y="2641"/>
                  <a:ext cx="546" cy="88"/>
                </a:xfrm>
                <a:custGeom>
                  <a:avLst/>
                  <a:gdLst>
                    <a:gd name="T0" fmla="*/ 0 w 21581"/>
                    <a:gd name="T1" fmla="*/ 0 h 17673"/>
                    <a:gd name="T2" fmla="*/ 0 w 21581"/>
                    <a:gd name="T3" fmla="*/ 0 h 17673"/>
                    <a:gd name="T4" fmla="*/ 0 w 21581"/>
                    <a:gd name="T5" fmla="*/ 0 h 17673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1581" h="17673" fill="none" extrusionOk="0">
                      <a:moveTo>
                        <a:pt x="-1" y="16777"/>
                      </a:moveTo>
                      <a:cubicBezTo>
                        <a:pt x="277" y="10064"/>
                        <a:pt x="3664" y="3862"/>
                        <a:pt x="9162" y="-1"/>
                      </a:cubicBezTo>
                    </a:path>
                    <a:path w="21581" h="17673" stroke="0" extrusionOk="0">
                      <a:moveTo>
                        <a:pt x="-1" y="16777"/>
                      </a:moveTo>
                      <a:cubicBezTo>
                        <a:pt x="277" y="10064"/>
                        <a:pt x="3664" y="3862"/>
                        <a:pt x="9162" y="-1"/>
                      </a:cubicBezTo>
                      <a:lnTo>
                        <a:pt x="21581" y="17673"/>
                      </a:lnTo>
                      <a:lnTo>
                        <a:pt x="-1" y="16777"/>
                      </a:lnTo>
                      <a:close/>
                    </a:path>
                  </a:pathLst>
                </a:custGeom>
                <a:noFill/>
                <a:ln w="19050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35189" name="Line 23"/>
              <p:cNvSpPr>
                <a:spLocks noChangeShapeType="1"/>
              </p:cNvSpPr>
              <p:nvPr/>
            </p:nvSpPr>
            <p:spPr bwMode="auto">
              <a:xfrm flipV="1">
                <a:off x="1486" y="2801"/>
                <a:ext cx="677" cy="52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5190" name="Arc 27"/>
              <p:cNvSpPr>
                <a:spLocks/>
              </p:cNvSpPr>
              <p:nvPr/>
            </p:nvSpPr>
            <p:spPr bwMode="auto">
              <a:xfrm rot="10800000" flipH="1" flipV="1">
                <a:off x="612" y="3360"/>
                <a:ext cx="1723" cy="162"/>
              </a:xfrm>
              <a:custGeom>
                <a:avLst/>
                <a:gdLst>
                  <a:gd name="T0" fmla="*/ 3 w 43200"/>
                  <a:gd name="T1" fmla="*/ 0 h 22006"/>
                  <a:gd name="T2" fmla="*/ 0 w 43200"/>
                  <a:gd name="T3" fmla="*/ 0 h 22006"/>
                  <a:gd name="T4" fmla="*/ 1 w 43200"/>
                  <a:gd name="T5" fmla="*/ 0 h 2200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200" h="22006" fill="none" extrusionOk="0">
                    <a:moveTo>
                      <a:pt x="43199" y="271"/>
                    </a:moveTo>
                    <a:cubicBezTo>
                      <a:pt x="43199" y="316"/>
                      <a:pt x="43200" y="361"/>
                      <a:pt x="43200" y="406"/>
                    </a:cubicBezTo>
                    <a:cubicBezTo>
                      <a:pt x="43200" y="12335"/>
                      <a:pt x="33529" y="22006"/>
                      <a:pt x="21600" y="22006"/>
                    </a:cubicBezTo>
                    <a:cubicBezTo>
                      <a:pt x="9670" y="22006"/>
                      <a:pt x="0" y="12335"/>
                      <a:pt x="0" y="406"/>
                    </a:cubicBezTo>
                    <a:cubicBezTo>
                      <a:pt x="0" y="270"/>
                      <a:pt x="1" y="135"/>
                      <a:pt x="3" y="-1"/>
                    </a:cubicBezTo>
                  </a:path>
                  <a:path w="43200" h="22006" stroke="0" extrusionOk="0">
                    <a:moveTo>
                      <a:pt x="43199" y="271"/>
                    </a:moveTo>
                    <a:cubicBezTo>
                      <a:pt x="43199" y="316"/>
                      <a:pt x="43200" y="361"/>
                      <a:pt x="43200" y="406"/>
                    </a:cubicBezTo>
                    <a:cubicBezTo>
                      <a:pt x="43200" y="12335"/>
                      <a:pt x="33529" y="22006"/>
                      <a:pt x="21600" y="22006"/>
                    </a:cubicBezTo>
                    <a:cubicBezTo>
                      <a:pt x="9670" y="22006"/>
                      <a:pt x="0" y="12335"/>
                      <a:pt x="0" y="406"/>
                    </a:cubicBezTo>
                    <a:cubicBezTo>
                      <a:pt x="0" y="270"/>
                      <a:pt x="1" y="135"/>
                      <a:pt x="3" y="-1"/>
                    </a:cubicBezTo>
                    <a:lnTo>
                      <a:pt x="21600" y="406"/>
                    </a:lnTo>
                    <a:lnTo>
                      <a:pt x="43199" y="271"/>
                    </a:lnTo>
                    <a:close/>
                  </a:path>
                </a:pathLst>
              </a:custGeom>
              <a:noFill/>
              <a:ln w="19050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5191" name="Arc 29"/>
              <p:cNvSpPr>
                <a:spLocks/>
              </p:cNvSpPr>
              <p:nvPr/>
            </p:nvSpPr>
            <p:spPr bwMode="auto">
              <a:xfrm>
                <a:off x="1812" y="3344"/>
                <a:ext cx="45" cy="59"/>
              </a:xfrm>
              <a:custGeom>
                <a:avLst/>
                <a:gdLst>
                  <a:gd name="T0" fmla="*/ 0 w 21600"/>
                  <a:gd name="T1" fmla="*/ 0 h 28076"/>
                  <a:gd name="T2" fmla="*/ 0 w 21600"/>
                  <a:gd name="T3" fmla="*/ 0 h 28076"/>
                  <a:gd name="T4" fmla="*/ 0 w 21600"/>
                  <a:gd name="T5" fmla="*/ 0 h 2807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8076" fill="none" extrusionOk="0">
                    <a:moveTo>
                      <a:pt x="3754" y="-1"/>
                    </a:moveTo>
                    <a:cubicBezTo>
                      <a:pt x="14075" y="1821"/>
                      <a:pt x="21600" y="10789"/>
                      <a:pt x="21600" y="21271"/>
                    </a:cubicBezTo>
                    <a:cubicBezTo>
                      <a:pt x="21600" y="23583"/>
                      <a:pt x="21228" y="25881"/>
                      <a:pt x="20500" y="28076"/>
                    </a:cubicBezTo>
                  </a:path>
                  <a:path w="21600" h="28076" stroke="0" extrusionOk="0">
                    <a:moveTo>
                      <a:pt x="3754" y="-1"/>
                    </a:moveTo>
                    <a:cubicBezTo>
                      <a:pt x="14075" y="1821"/>
                      <a:pt x="21600" y="10789"/>
                      <a:pt x="21600" y="21271"/>
                    </a:cubicBezTo>
                    <a:cubicBezTo>
                      <a:pt x="21600" y="23583"/>
                      <a:pt x="21228" y="25881"/>
                      <a:pt x="20500" y="28076"/>
                    </a:cubicBezTo>
                    <a:lnTo>
                      <a:pt x="0" y="21271"/>
                    </a:lnTo>
                    <a:lnTo>
                      <a:pt x="3754" y="-1"/>
                    </a:lnTo>
                    <a:close/>
                  </a:path>
                </a:pathLst>
              </a:custGeom>
              <a:noFill/>
              <a:ln w="19050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5192" name="Arc 30"/>
              <p:cNvSpPr>
                <a:spLocks/>
              </p:cNvSpPr>
              <p:nvPr/>
            </p:nvSpPr>
            <p:spPr bwMode="auto">
              <a:xfrm rot="-938936" flipH="1" flipV="1">
                <a:off x="1629" y="3423"/>
                <a:ext cx="269" cy="246"/>
              </a:xfrm>
              <a:custGeom>
                <a:avLst/>
                <a:gdLst>
                  <a:gd name="T0" fmla="*/ 0 w 21180"/>
                  <a:gd name="T1" fmla="*/ 0 h 20599"/>
                  <a:gd name="T2" fmla="*/ 0 w 21180"/>
                  <a:gd name="T3" fmla="*/ 0 h 20599"/>
                  <a:gd name="T4" fmla="*/ 0 w 21180"/>
                  <a:gd name="T5" fmla="*/ 0 h 20599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180" h="20599" fill="none" extrusionOk="0">
                    <a:moveTo>
                      <a:pt x="21179" y="4238"/>
                    </a:moveTo>
                    <a:cubicBezTo>
                      <a:pt x="19634" y="11961"/>
                      <a:pt x="14008" y="18230"/>
                      <a:pt x="6498" y="20599"/>
                    </a:cubicBezTo>
                  </a:path>
                  <a:path w="21180" h="20599" stroke="0" extrusionOk="0">
                    <a:moveTo>
                      <a:pt x="21179" y="4238"/>
                    </a:moveTo>
                    <a:cubicBezTo>
                      <a:pt x="19634" y="11961"/>
                      <a:pt x="14008" y="18230"/>
                      <a:pt x="6498" y="20599"/>
                    </a:cubicBezTo>
                    <a:lnTo>
                      <a:pt x="0" y="0"/>
                    </a:lnTo>
                    <a:lnTo>
                      <a:pt x="21179" y="4238"/>
                    </a:lnTo>
                    <a:close/>
                  </a:path>
                </a:pathLst>
              </a:custGeom>
              <a:noFill/>
              <a:ln w="19050" cap="sq">
                <a:solidFill>
                  <a:schemeClr val="tx1"/>
                </a:solidFill>
                <a:round/>
                <a:headEnd type="none" w="lg" len="lg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5193" name="Arc 31"/>
              <p:cNvSpPr>
                <a:spLocks/>
              </p:cNvSpPr>
              <p:nvPr/>
            </p:nvSpPr>
            <p:spPr bwMode="auto">
              <a:xfrm rot="10800000" flipH="1" flipV="1">
                <a:off x="1473" y="3363"/>
                <a:ext cx="860" cy="100"/>
              </a:xfrm>
              <a:custGeom>
                <a:avLst/>
                <a:gdLst>
                  <a:gd name="T0" fmla="*/ 1 w 21556"/>
                  <a:gd name="T1" fmla="*/ 0 h 13545"/>
                  <a:gd name="T2" fmla="*/ 1 w 21556"/>
                  <a:gd name="T3" fmla="*/ 0 h 13545"/>
                  <a:gd name="T4" fmla="*/ 0 w 21556"/>
                  <a:gd name="T5" fmla="*/ 0 h 1354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556" h="13545" fill="none" extrusionOk="0">
                    <a:moveTo>
                      <a:pt x="21556" y="1372"/>
                    </a:moveTo>
                    <a:cubicBezTo>
                      <a:pt x="21273" y="5820"/>
                      <a:pt x="19620" y="10072"/>
                      <a:pt x="16825" y="13545"/>
                    </a:cubicBezTo>
                  </a:path>
                  <a:path w="21556" h="13545" stroke="0" extrusionOk="0">
                    <a:moveTo>
                      <a:pt x="21556" y="1372"/>
                    </a:moveTo>
                    <a:cubicBezTo>
                      <a:pt x="21273" y="5820"/>
                      <a:pt x="19620" y="10072"/>
                      <a:pt x="16825" y="13545"/>
                    </a:cubicBezTo>
                    <a:lnTo>
                      <a:pt x="0" y="0"/>
                    </a:lnTo>
                    <a:lnTo>
                      <a:pt x="21556" y="1372"/>
                    </a:lnTo>
                    <a:close/>
                  </a:path>
                </a:pathLst>
              </a:custGeom>
              <a:noFill/>
              <a:ln w="19050" cap="sq">
                <a:solidFill>
                  <a:srgbClr val="FF3833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cxnSp>
            <p:nvCxnSpPr>
              <p:cNvPr id="135194" name="AutoShape 34"/>
              <p:cNvCxnSpPr>
                <a:cxnSpLocks noChangeShapeType="1"/>
              </p:cNvCxnSpPr>
              <p:nvPr/>
            </p:nvCxnSpPr>
            <p:spPr bwMode="auto">
              <a:xfrm>
                <a:off x="2266" y="3433"/>
                <a:ext cx="272" cy="227"/>
              </a:xfrm>
              <a:prstGeom prst="curvedConnector3">
                <a:avLst>
                  <a:gd name="adj1" fmla="val 50000"/>
                </a:avLst>
              </a:prstGeom>
              <a:noFill/>
              <a:ln w="19050" cap="sq">
                <a:solidFill>
                  <a:schemeClr val="tx1"/>
                </a:solidFill>
                <a:round/>
                <a:headEnd type="stealth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aphicFrame>
          <p:nvGraphicFramePr>
            <p:cNvPr id="135178" name="Object 37"/>
            <p:cNvGraphicFramePr>
              <a:graphicFrameLocks noChangeAspect="1"/>
            </p:cNvGraphicFramePr>
            <p:nvPr/>
          </p:nvGraphicFramePr>
          <p:xfrm>
            <a:off x="1437" y="2797"/>
            <a:ext cx="124" cy="15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23" name="Equation" r:id="rId13" imgW="114102" imgH="126780" progId="Equation.3">
                    <p:embed/>
                  </p:oleObj>
                </mc:Choice>
                <mc:Fallback>
                  <p:oleObj name="Equation" r:id="rId13" imgW="114102" imgH="1267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37" y="2797"/>
                          <a:ext cx="124" cy="15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35179" name="Object 38"/>
            <p:cNvGraphicFramePr>
              <a:graphicFrameLocks noChangeAspect="1"/>
            </p:cNvGraphicFramePr>
            <p:nvPr/>
          </p:nvGraphicFramePr>
          <p:xfrm>
            <a:off x="1721" y="3157"/>
            <a:ext cx="173" cy="17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24" name="Equation" r:id="rId15" imgW="215713" imgH="203024" progId="Equation.3">
                    <p:embed/>
                  </p:oleObj>
                </mc:Choice>
                <mc:Fallback>
                  <p:oleObj name="Equation" r:id="rId15" imgW="215713" imgH="203024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21" y="3157"/>
                          <a:ext cx="173" cy="17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35180" name="Object 39"/>
            <p:cNvGraphicFramePr>
              <a:graphicFrameLocks noChangeAspect="1"/>
            </p:cNvGraphicFramePr>
            <p:nvPr/>
          </p:nvGraphicFramePr>
          <p:xfrm>
            <a:off x="1188" y="3502"/>
            <a:ext cx="407" cy="19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25" name="Equation" r:id="rId17" imgW="419100" imgH="190500" progId="Equation.3">
                    <p:embed/>
                  </p:oleObj>
                </mc:Choice>
                <mc:Fallback>
                  <p:oleObj name="Equation" r:id="rId17" imgW="419100" imgH="1905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88" y="3502"/>
                          <a:ext cx="407" cy="19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17406146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656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656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65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65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65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65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656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656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656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6564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656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6564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656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6564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656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6564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6564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656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65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65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6656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656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65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6560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6560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656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0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2114550" y="1052513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 مثال 7 </a:t>
            </a:r>
            <a:endParaRPr lang="en-US" altLang="en-US" smtClean="0"/>
          </a:p>
        </p:txBody>
      </p:sp>
      <p:sp>
        <p:nvSpPr>
          <p:cNvPr id="66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68514" y="2133600"/>
            <a:ext cx="7915275" cy="1079500"/>
          </a:xfrm>
        </p:spPr>
        <p:txBody>
          <a:bodyPr/>
          <a:lstStyle/>
          <a:p>
            <a:pPr marL="0" indent="0">
              <a:buNone/>
            </a:pPr>
            <a:r>
              <a:rPr lang="fa-IR" altLang="en-US" smtClean="0"/>
              <a:t>نشان دهيد كه بار اضافي روي جسم رساناي منزوي روي سطح آن جمع مي‌شود. </a:t>
            </a:r>
            <a:endParaRPr lang="en-US" altLang="en-US" smtClean="0"/>
          </a:p>
        </p:txBody>
      </p:sp>
      <p:grpSp>
        <p:nvGrpSpPr>
          <p:cNvPr id="666643" name="Group 19"/>
          <p:cNvGrpSpPr>
            <a:grpSpLocks/>
          </p:cNvGrpSpPr>
          <p:nvPr/>
        </p:nvGrpSpPr>
        <p:grpSpPr bwMode="auto">
          <a:xfrm>
            <a:off x="4706938" y="3500438"/>
            <a:ext cx="2684462" cy="2640012"/>
            <a:chOff x="1927" y="2260"/>
            <a:chExt cx="1691" cy="1663"/>
          </a:xfrm>
        </p:grpSpPr>
        <p:sp>
          <p:nvSpPr>
            <p:cNvPr id="136197" name="Freeform 4"/>
            <p:cNvSpPr>
              <a:spLocks/>
            </p:cNvSpPr>
            <p:nvPr/>
          </p:nvSpPr>
          <p:spPr bwMode="auto">
            <a:xfrm>
              <a:off x="1927" y="2910"/>
              <a:ext cx="1691" cy="1013"/>
            </a:xfrm>
            <a:custGeom>
              <a:avLst/>
              <a:gdLst>
                <a:gd name="T0" fmla="*/ 1587 w 1691"/>
                <a:gd name="T1" fmla="*/ 771 h 1013"/>
                <a:gd name="T2" fmla="*/ 1231 w 1691"/>
                <a:gd name="T3" fmla="*/ 917 h 1013"/>
                <a:gd name="T4" fmla="*/ 755 w 1691"/>
                <a:gd name="T5" fmla="*/ 990 h 1013"/>
                <a:gd name="T6" fmla="*/ 444 w 1691"/>
                <a:gd name="T7" fmla="*/ 981 h 1013"/>
                <a:gd name="T8" fmla="*/ 143 w 1691"/>
                <a:gd name="T9" fmla="*/ 798 h 1013"/>
                <a:gd name="T10" fmla="*/ 6 w 1691"/>
                <a:gd name="T11" fmla="*/ 487 h 1013"/>
                <a:gd name="T12" fmla="*/ 179 w 1691"/>
                <a:gd name="T13" fmla="*/ 94 h 1013"/>
                <a:gd name="T14" fmla="*/ 527 w 1691"/>
                <a:gd name="T15" fmla="*/ 3 h 1013"/>
                <a:gd name="T16" fmla="*/ 1039 w 1691"/>
                <a:gd name="T17" fmla="*/ 112 h 1013"/>
                <a:gd name="T18" fmla="*/ 1459 w 1691"/>
                <a:gd name="T19" fmla="*/ 250 h 1013"/>
                <a:gd name="T20" fmla="*/ 1670 w 1691"/>
                <a:gd name="T21" fmla="*/ 442 h 1013"/>
                <a:gd name="T22" fmla="*/ 1587 w 1691"/>
                <a:gd name="T23" fmla="*/ 771 h 1013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691" h="1013">
                  <a:moveTo>
                    <a:pt x="1587" y="771"/>
                  </a:moveTo>
                  <a:cubicBezTo>
                    <a:pt x="1514" y="850"/>
                    <a:pt x="1370" y="880"/>
                    <a:pt x="1231" y="917"/>
                  </a:cubicBezTo>
                  <a:cubicBezTo>
                    <a:pt x="1092" y="954"/>
                    <a:pt x="886" y="979"/>
                    <a:pt x="755" y="990"/>
                  </a:cubicBezTo>
                  <a:cubicBezTo>
                    <a:pt x="624" y="1001"/>
                    <a:pt x="546" y="1013"/>
                    <a:pt x="444" y="981"/>
                  </a:cubicBezTo>
                  <a:cubicBezTo>
                    <a:pt x="342" y="949"/>
                    <a:pt x="216" y="880"/>
                    <a:pt x="143" y="798"/>
                  </a:cubicBezTo>
                  <a:cubicBezTo>
                    <a:pt x="70" y="716"/>
                    <a:pt x="0" y="604"/>
                    <a:pt x="6" y="487"/>
                  </a:cubicBezTo>
                  <a:cubicBezTo>
                    <a:pt x="12" y="370"/>
                    <a:pt x="92" y="175"/>
                    <a:pt x="179" y="94"/>
                  </a:cubicBezTo>
                  <a:cubicBezTo>
                    <a:pt x="266" y="13"/>
                    <a:pt x="384" y="0"/>
                    <a:pt x="527" y="3"/>
                  </a:cubicBezTo>
                  <a:cubicBezTo>
                    <a:pt x="670" y="6"/>
                    <a:pt x="884" y="71"/>
                    <a:pt x="1039" y="112"/>
                  </a:cubicBezTo>
                  <a:cubicBezTo>
                    <a:pt x="1194" y="153"/>
                    <a:pt x="1354" y="195"/>
                    <a:pt x="1459" y="250"/>
                  </a:cubicBezTo>
                  <a:cubicBezTo>
                    <a:pt x="1564" y="305"/>
                    <a:pt x="1649" y="355"/>
                    <a:pt x="1670" y="442"/>
                  </a:cubicBezTo>
                  <a:cubicBezTo>
                    <a:pt x="1691" y="529"/>
                    <a:pt x="1666" y="663"/>
                    <a:pt x="1587" y="771"/>
                  </a:cubicBezTo>
                  <a:close/>
                </a:path>
              </a:pathLst>
            </a:custGeom>
            <a:solidFill>
              <a:srgbClr val="CCCCFF"/>
            </a:solidFill>
            <a:ln w="28575" cap="sq" cmpd="sng">
              <a:solidFill>
                <a:srgbClr val="000000"/>
              </a:solidFill>
              <a:prstDash val="solid"/>
              <a:round/>
              <a:headEnd type="none" w="lg" len="lg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198" name="Freeform 5" descr="قطری رو به بالای تیره"/>
            <p:cNvSpPr>
              <a:spLocks/>
            </p:cNvSpPr>
            <p:nvPr/>
          </p:nvSpPr>
          <p:spPr bwMode="auto">
            <a:xfrm>
              <a:off x="1990" y="2974"/>
              <a:ext cx="1561" cy="888"/>
            </a:xfrm>
            <a:custGeom>
              <a:avLst/>
              <a:gdLst>
                <a:gd name="T0" fmla="*/ 1248 w 1691"/>
                <a:gd name="T1" fmla="*/ 520 h 1013"/>
                <a:gd name="T2" fmla="*/ 968 w 1691"/>
                <a:gd name="T3" fmla="*/ 618 h 1013"/>
                <a:gd name="T4" fmla="*/ 594 w 1691"/>
                <a:gd name="T5" fmla="*/ 667 h 1013"/>
                <a:gd name="T6" fmla="*/ 349 w 1691"/>
                <a:gd name="T7" fmla="*/ 661 h 1013"/>
                <a:gd name="T8" fmla="*/ 113 w 1691"/>
                <a:gd name="T9" fmla="*/ 538 h 1013"/>
                <a:gd name="T10" fmla="*/ 6 w 1691"/>
                <a:gd name="T11" fmla="*/ 328 h 1013"/>
                <a:gd name="T12" fmla="*/ 140 w 1691"/>
                <a:gd name="T13" fmla="*/ 63 h 1013"/>
                <a:gd name="T14" fmla="*/ 414 w 1691"/>
                <a:gd name="T15" fmla="*/ 3 h 1013"/>
                <a:gd name="T16" fmla="*/ 817 w 1691"/>
                <a:gd name="T17" fmla="*/ 75 h 1013"/>
                <a:gd name="T18" fmla="*/ 1147 w 1691"/>
                <a:gd name="T19" fmla="*/ 168 h 1013"/>
                <a:gd name="T20" fmla="*/ 1314 w 1691"/>
                <a:gd name="T21" fmla="*/ 297 h 1013"/>
                <a:gd name="T22" fmla="*/ 1248 w 1691"/>
                <a:gd name="T23" fmla="*/ 520 h 1013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691" h="1013">
                  <a:moveTo>
                    <a:pt x="1587" y="771"/>
                  </a:moveTo>
                  <a:cubicBezTo>
                    <a:pt x="1514" y="850"/>
                    <a:pt x="1370" y="880"/>
                    <a:pt x="1231" y="917"/>
                  </a:cubicBezTo>
                  <a:cubicBezTo>
                    <a:pt x="1092" y="954"/>
                    <a:pt x="886" y="979"/>
                    <a:pt x="755" y="990"/>
                  </a:cubicBezTo>
                  <a:cubicBezTo>
                    <a:pt x="624" y="1001"/>
                    <a:pt x="546" y="1013"/>
                    <a:pt x="444" y="981"/>
                  </a:cubicBezTo>
                  <a:cubicBezTo>
                    <a:pt x="342" y="949"/>
                    <a:pt x="216" y="880"/>
                    <a:pt x="143" y="798"/>
                  </a:cubicBezTo>
                  <a:cubicBezTo>
                    <a:pt x="70" y="716"/>
                    <a:pt x="0" y="604"/>
                    <a:pt x="6" y="487"/>
                  </a:cubicBezTo>
                  <a:cubicBezTo>
                    <a:pt x="12" y="370"/>
                    <a:pt x="92" y="175"/>
                    <a:pt x="179" y="94"/>
                  </a:cubicBezTo>
                  <a:cubicBezTo>
                    <a:pt x="266" y="13"/>
                    <a:pt x="384" y="0"/>
                    <a:pt x="527" y="3"/>
                  </a:cubicBezTo>
                  <a:cubicBezTo>
                    <a:pt x="670" y="6"/>
                    <a:pt x="884" y="71"/>
                    <a:pt x="1039" y="112"/>
                  </a:cubicBezTo>
                  <a:cubicBezTo>
                    <a:pt x="1194" y="153"/>
                    <a:pt x="1354" y="195"/>
                    <a:pt x="1459" y="250"/>
                  </a:cubicBezTo>
                  <a:cubicBezTo>
                    <a:pt x="1564" y="305"/>
                    <a:pt x="1649" y="355"/>
                    <a:pt x="1670" y="442"/>
                  </a:cubicBezTo>
                  <a:cubicBezTo>
                    <a:pt x="1691" y="529"/>
                    <a:pt x="1666" y="663"/>
                    <a:pt x="1587" y="771"/>
                  </a:cubicBezTo>
                  <a:close/>
                </a:path>
              </a:pathLst>
            </a:custGeom>
            <a:blipFill dpi="0" rotWithShape="0">
              <a:blip r:embed="rId2"/>
              <a:srcRect/>
              <a:tile tx="0" ty="0" sx="100000" sy="100000" flip="none" algn="tl"/>
            </a:blipFill>
            <a:ln w="28575" cap="flat" cmpd="sng">
              <a:solidFill>
                <a:srgbClr val="000000"/>
              </a:solidFill>
              <a:prstDash val="dash"/>
              <a:round/>
              <a:headEnd type="none" w="lg" len="lg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199" name="Line 6"/>
            <p:cNvSpPr>
              <a:spLocks noChangeShapeType="1"/>
            </p:cNvSpPr>
            <p:nvPr/>
          </p:nvSpPr>
          <p:spPr bwMode="auto">
            <a:xfrm flipV="1">
              <a:off x="2874" y="2365"/>
              <a:ext cx="0" cy="621"/>
            </a:xfrm>
            <a:prstGeom prst="line">
              <a:avLst/>
            </a:prstGeom>
            <a:noFill/>
            <a:ln w="28575" cap="sq">
              <a:solidFill>
                <a:srgbClr val="000000"/>
              </a:solidFill>
              <a:round/>
              <a:headEnd type="none" w="lg" len="lg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200" name="Line 7"/>
            <p:cNvSpPr>
              <a:spLocks noChangeShapeType="1"/>
            </p:cNvSpPr>
            <p:nvPr/>
          </p:nvSpPr>
          <p:spPr bwMode="auto">
            <a:xfrm>
              <a:off x="2683" y="2355"/>
              <a:ext cx="363" cy="0"/>
            </a:xfrm>
            <a:prstGeom prst="line">
              <a:avLst/>
            </a:prstGeom>
            <a:noFill/>
            <a:ln w="28575" cap="sq">
              <a:solidFill>
                <a:srgbClr val="000000"/>
              </a:solidFill>
              <a:round/>
              <a:headEnd type="none" w="lg" len="lg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201" name="Line 8"/>
            <p:cNvSpPr>
              <a:spLocks noChangeShapeType="1"/>
            </p:cNvSpPr>
            <p:nvPr/>
          </p:nvSpPr>
          <p:spPr bwMode="auto">
            <a:xfrm flipH="1">
              <a:off x="3015" y="2260"/>
              <a:ext cx="46" cy="91"/>
            </a:xfrm>
            <a:prstGeom prst="line">
              <a:avLst/>
            </a:prstGeom>
            <a:noFill/>
            <a:ln w="28575" cap="sq">
              <a:solidFill>
                <a:srgbClr val="000000"/>
              </a:solidFill>
              <a:round/>
              <a:headEnd type="none" w="lg" len="lg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202" name="Line 9"/>
            <p:cNvSpPr>
              <a:spLocks noChangeShapeType="1"/>
            </p:cNvSpPr>
            <p:nvPr/>
          </p:nvSpPr>
          <p:spPr bwMode="auto">
            <a:xfrm flipH="1">
              <a:off x="2970" y="2260"/>
              <a:ext cx="46" cy="91"/>
            </a:xfrm>
            <a:prstGeom prst="line">
              <a:avLst/>
            </a:prstGeom>
            <a:noFill/>
            <a:ln w="28575" cap="sq">
              <a:solidFill>
                <a:srgbClr val="000000"/>
              </a:solidFill>
              <a:round/>
              <a:headEnd type="none" w="lg" len="lg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203" name="Line 10"/>
            <p:cNvSpPr>
              <a:spLocks noChangeShapeType="1"/>
            </p:cNvSpPr>
            <p:nvPr/>
          </p:nvSpPr>
          <p:spPr bwMode="auto">
            <a:xfrm flipH="1">
              <a:off x="2924" y="2260"/>
              <a:ext cx="46" cy="91"/>
            </a:xfrm>
            <a:prstGeom prst="line">
              <a:avLst/>
            </a:prstGeom>
            <a:noFill/>
            <a:ln w="28575" cap="sq">
              <a:solidFill>
                <a:srgbClr val="000000"/>
              </a:solidFill>
              <a:round/>
              <a:headEnd type="none" w="lg" len="lg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204" name="Line 11"/>
            <p:cNvSpPr>
              <a:spLocks noChangeShapeType="1"/>
            </p:cNvSpPr>
            <p:nvPr/>
          </p:nvSpPr>
          <p:spPr bwMode="auto">
            <a:xfrm flipH="1">
              <a:off x="2879" y="2260"/>
              <a:ext cx="46" cy="91"/>
            </a:xfrm>
            <a:prstGeom prst="line">
              <a:avLst/>
            </a:prstGeom>
            <a:noFill/>
            <a:ln w="28575" cap="sq">
              <a:solidFill>
                <a:srgbClr val="000000"/>
              </a:solidFill>
              <a:round/>
              <a:headEnd type="none" w="lg" len="lg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205" name="Line 12"/>
            <p:cNvSpPr>
              <a:spLocks noChangeShapeType="1"/>
            </p:cNvSpPr>
            <p:nvPr/>
          </p:nvSpPr>
          <p:spPr bwMode="auto">
            <a:xfrm flipH="1">
              <a:off x="2834" y="2260"/>
              <a:ext cx="46" cy="91"/>
            </a:xfrm>
            <a:prstGeom prst="line">
              <a:avLst/>
            </a:prstGeom>
            <a:noFill/>
            <a:ln w="28575" cap="sq">
              <a:solidFill>
                <a:srgbClr val="000000"/>
              </a:solidFill>
              <a:round/>
              <a:headEnd type="none" w="lg" len="lg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206" name="Line 13"/>
            <p:cNvSpPr>
              <a:spLocks noChangeShapeType="1"/>
            </p:cNvSpPr>
            <p:nvPr/>
          </p:nvSpPr>
          <p:spPr bwMode="auto">
            <a:xfrm flipH="1">
              <a:off x="2788" y="2260"/>
              <a:ext cx="46" cy="91"/>
            </a:xfrm>
            <a:prstGeom prst="line">
              <a:avLst/>
            </a:prstGeom>
            <a:noFill/>
            <a:ln w="28575" cap="sq">
              <a:solidFill>
                <a:srgbClr val="000000"/>
              </a:solidFill>
              <a:round/>
              <a:headEnd type="none" w="lg" len="lg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207" name="Line 14"/>
            <p:cNvSpPr>
              <a:spLocks noChangeShapeType="1"/>
            </p:cNvSpPr>
            <p:nvPr/>
          </p:nvSpPr>
          <p:spPr bwMode="auto">
            <a:xfrm flipH="1">
              <a:off x="2743" y="2260"/>
              <a:ext cx="46" cy="91"/>
            </a:xfrm>
            <a:prstGeom prst="line">
              <a:avLst/>
            </a:prstGeom>
            <a:noFill/>
            <a:ln w="28575" cap="sq">
              <a:solidFill>
                <a:srgbClr val="000000"/>
              </a:solidFill>
              <a:round/>
              <a:headEnd type="none" w="lg" len="lg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208" name="Line 15"/>
            <p:cNvSpPr>
              <a:spLocks noChangeShapeType="1"/>
            </p:cNvSpPr>
            <p:nvPr/>
          </p:nvSpPr>
          <p:spPr bwMode="auto">
            <a:xfrm flipH="1">
              <a:off x="2698" y="2260"/>
              <a:ext cx="46" cy="91"/>
            </a:xfrm>
            <a:prstGeom prst="line">
              <a:avLst/>
            </a:prstGeom>
            <a:noFill/>
            <a:ln w="28575" cap="sq">
              <a:solidFill>
                <a:srgbClr val="000000"/>
              </a:solidFill>
              <a:round/>
              <a:headEnd type="none" w="lg" len="lg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8504434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666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666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66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6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66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6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66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66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66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3160"/>
                            </p:stCondLst>
                            <p:childTnLst>
                              <p:par>
                                <p:cTn id="20" presetID="15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666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666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666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666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6626" grpId="0"/>
      <p:bldP spid="66662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0726" y="3141663"/>
            <a:ext cx="7993063" cy="100806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fa-IR" altLang="en-US" smtClean="0"/>
              <a:t>تعداد خطوط نيرويي كه از يك سطح فرضي خارج يا به آن وارد مي‌شوند </a:t>
            </a:r>
          </a:p>
          <a:p>
            <a:pPr eaLnBrk="1" hangingPunct="1"/>
            <a:endParaRPr lang="en-US" altLang="en-US" smtClean="0"/>
          </a:p>
        </p:txBody>
      </p:sp>
      <p:sp>
        <p:nvSpPr>
          <p:cNvPr id="650247" name="Rectangle 7"/>
          <p:cNvSpPr>
            <a:spLocks noGrp="1" noChangeArrowheads="1"/>
          </p:cNvSpPr>
          <p:nvPr>
            <p:ph type="title"/>
          </p:nvPr>
        </p:nvSpPr>
        <p:spPr>
          <a:xfrm>
            <a:off x="2127250" y="981076"/>
            <a:ext cx="8001000" cy="110331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fa-IR" altLang="en-US" smtClean="0"/>
              <a:t>شار يا فلوي ميدان الكتريكي </a:t>
            </a:r>
            <a:r>
              <a:rPr lang="fa-IR" altLang="en-US" smtClean="0">
                <a:solidFill>
                  <a:srgbClr val="000000"/>
                </a:solidFill>
              </a:rPr>
              <a:t>(</a:t>
            </a:r>
            <a:r>
              <a:rPr lang="el-GR" altLang="en-US" smtClean="0">
                <a:solidFill>
                  <a:srgbClr val="000000"/>
                </a:solidFill>
                <a:cs typeface="Times New Roman" panose="02020603050405020304" pitchFamily="18" charset="0"/>
              </a:rPr>
              <a:t>Φ</a:t>
            </a:r>
            <a:r>
              <a:rPr lang="el-GR" altLang="en-US" baseline="-25000" smtClean="0">
                <a:solidFill>
                  <a:srgbClr val="000000"/>
                </a:solidFill>
                <a:cs typeface="Times New Roman" panose="02020603050405020304" pitchFamily="18" charset="0"/>
              </a:rPr>
              <a:t>Ε</a:t>
            </a:r>
            <a:r>
              <a:rPr lang="fa-IR" altLang="en-US" smtClean="0">
                <a:solidFill>
                  <a:srgbClr val="000000"/>
                </a:solidFill>
              </a:rPr>
              <a:t>)</a:t>
            </a:r>
            <a:br>
              <a:rPr lang="fa-IR" altLang="en-US" smtClean="0">
                <a:solidFill>
                  <a:srgbClr val="000000"/>
                </a:solidFill>
              </a:rPr>
            </a:br>
            <a:endParaRPr lang="en-US" alt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47697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502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502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50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50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50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50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65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65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65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0243" grpId="0" build="p"/>
      <p:bldP spid="65024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altLang="en-US" smtClean="0"/>
              <a:t> حل مثال 7 </a:t>
            </a:r>
            <a:endParaRPr lang="en-US" altLang="en-US" smtClean="0"/>
          </a:p>
        </p:txBody>
      </p:sp>
      <p:graphicFrame>
        <p:nvGraphicFramePr>
          <p:cNvPr id="667652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4295775" y="3976689"/>
          <a:ext cx="2592388" cy="1525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2" name="Equation" r:id="rId3" imgW="774364" imgH="482391" progId="Equation.3">
                  <p:embed/>
                </p:oleObj>
              </mc:Choice>
              <mc:Fallback>
                <p:oleObj name="Equation" r:id="rId3" imgW="774364" imgH="48239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95775" y="3976689"/>
                        <a:ext cx="2592388" cy="1525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7654" name="Object 6"/>
          <p:cNvGraphicFramePr>
            <a:graphicFrameLocks noChangeAspect="1"/>
          </p:cNvGraphicFramePr>
          <p:nvPr>
            <p:ph sz="quarter" idx="3"/>
          </p:nvPr>
        </p:nvGraphicFramePr>
        <p:xfrm>
          <a:off x="6902450" y="4362450"/>
          <a:ext cx="1576388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3" name="Equation" r:id="rId5" imgW="494870" imgH="177646" progId="Equation.3">
                  <p:embed/>
                </p:oleObj>
              </mc:Choice>
              <mc:Fallback>
                <p:oleObj name="Equation" r:id="rId5" imgW="494870" imgH="17764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02450" y="4362450"/>
                        <a:ext cx="1576388" cy="565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67657" name="Rectangle 9"/>
          <p:cNvSpPr>
            <a:spLocks noChangeArrowheads="1"/>
          </p:cNvSpPr>
          <p:nvPr/>
        </p:nvSpPr>
        <p:spPr bwMode="auto">
          <a:xfrm>
            <a:off x="2063751" y="4249739"/>
            <a:ext cx="2087563" cy="1015663"/>
          </a:xfrm>
          <a:prstGeom prst="rect">
            <a:avLst/>
          </a:prstGeom>
          <a:noFill/>
          <a:ln w="28575" cap="sq">
            <a:solidFill>
              <a:srgbClr val="00CC00"/>
            </a:solidFill>
            <a:miter lim="800000"/>
            <a:headEnd type="non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indent="87313"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9pPr>
          </a:lstStyle>
          <a:p>
            <a:pPr algn="l" eaLnBrk="1" hangingPunct="1">
              <a:buFontTx/>
              <a:buNone/>
            </a:pPr>
            <a:r>
              <a:rPr lang="en-US" altLang="en-US" sz="2000">
                <a:cs typeface="Times New Roman" panose="02020603050405020304" pitchFamily="18" charset="0"/>
              </a:rPr>
              <a:t>S</a:t>
            </a:r>
            <a:r>
              <a:rPr lang="fa-IR" altLang="en-US" sz="2000"/>
              <a:t>:سطح گاوس بينهايت نزديك به سطح خارجي </a:t>
            </a:r>
          </a:p>
        </p:txBody>
      </p:sp>
      <p:sp>
        <p:nvSpPr>
          <p:cNvPr id="667658" name="Rectangle 10"/>
          <p:cNvSpPr>
            <a:spLocks noChangeArrowheads="1"/>
          </p:cNvSpPr>
          <p:nvPr/>
        </p:nvSpPr>
        <p:spPr bwMode="auto">
          <a:xfrm>
            <a:off x="3643314" y="3168650"/>
            <a:ext cx="515878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9pPr>
          </a:lstStyle>
          <a:p>
            <a:pPr algn="l" eaLnBrk="1" hangingPunct="1">
              <a:buFontTx/>
              <a:buNone/>
            </a:pPr>
            <a:r>
              <a:rPr lang="fa-IR" altLang="en-US"/>
              <a:t>در نتيجه : ميدان داخل رسانا صفر مي‌شود </a:t>
            </a:r>
          </a:p>
        </p:txBody>
      </p:sp>
      <p:sp>
        <p:nvSpPr>
          <p:cNvPr id="667660" name="Rectangle 12"/>
          <p:cNvSpPr>
            <a:spLocks noChangeArrowheads="1"/>
          </p:cNvSpPr>
          <p:nvPr/>
        </p:nvSpPr>
        <p:spPr bwMode="auto">
          <a:xfrm>
            <a:off x="6673850" y="1357313"/>
            <a:ext cx="37321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9pPr>
          </a:lstStyle>
          <a:p>
            <a:pPr algn="l" rtl="0">
              <a:spcBef>
                <a:spcPct val="0"/>
              </a:spcBef>
              <a:buClrTx/>
              <a:buFontTx/>
              <a:buNone/>
            </a:pPr>
            <a:r>
              <a:rPr lang="fa-IR" altLang="en-US"/>
              <a:t>قرار دادن بار روي جسم رسانا</a:t>
            </a:r>
            <a:endParaRPr lang="en-US" altLang="en-US"/>
          </a:p>
        </p:txBody>
      </p:sp>
      <p:sp>
        <p:nvSpPr>
          <p:cNvPr id="667661" name="Rectangle 13"/>
          <p:cNvSpPr>
            <a:spLocks noChangeArrowheads="1"/>
          </p:cNvSpPr>
          <p:nvPr/>
        </p:nvSpPr>
        <p:spPr bwMode="auto">
          <a:xfrm>
            <a:off x="2208214" y="1357313"/>
            <a:ext cx="403507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9pPr>
          </a:lstStyle>
          <a:p>
            <a:pPr algn="l" rtl="0">
              <a:spcBef>
                <a:spcPct val="0"/>
              </a:spcBef>
              <a:buClrTx/>
              <a:buFontTx/>
              <a:buNone/>
            </a:pPr>
            <a:r>
              <a:rPr lang="fa-IR" altLang="en-US"/>
              <a:t>حركت الكترون ها در زمان كوتاه</a:t>
            </a:r>
            <a:endParaRPr lang="en-US" altLang="en-US"/>
          </a:p>
        </p:txBody>
      </p:sp>
      <p:sp>
        <p:nvSpPr>
          <p:cNvPr id="667662" name="Rectangle 14"/>
          <p:cNvSpPr>
            <a:spLocks noChangeArrowheads="1"/>
          </p:cNvSpPr>
          <p:nvPr/>
        </p:nvSpPr>
        <p:spPr bwMode="auto">
          <a:xfrm>
            <a:off x="4584701" y="2219326"/>
            <a:ext cx="321113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9pPr>
          </a:lstStyle>
          <a:p>
            <a:pPr algn="l" rtl="0">
              <a:spcBef>
                <a:spcPct val="0"/>
              </a:spcBef>
              <a:buClrTx/>
              <a:buFontTx/>
              <a:buNone/>
            </a:pPr>
            <a:r>
              <a:rPr lang="fa-IR" altLang="en-US" sz="3200"/>
              <a:t>وضعيت الكتروستاتيكي</a:t>
            </a:r>
            <a:endParaRPr lang="en-US" altLang="en-US" sz="3200"/>
          </a:p>
        </p:txBody>
      </p:sp>
      <p:sp>
        <p:nvSpPr>
          <p:cNvPr id="667663" name="Rectangle 15"/>
          <p:cNvSpPr>
            <a:spLocks noChangeArrowheads="1"/>
          </p:cNvSpPr>
          <p:nvPr/>
        </p:nvSpPr>
        <p:spPr bwMode="auto">
          <a:xfrm>
            <a:off x="7781925" y="5445125"/>
            <a:ext cx="248818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9pPr>
          </a:lstStyle>
          <a:p>
            <a:pPr algn="l" rtl="0">
              <a:spcBef>
                <a:spcPct val="0"/>
              </a:spcBef>
              <a:buClrTx/>
              <a:buFontTx/>
              <a:buNone/>
            </a:pPr>
            <a:r>
              <a:rPr lang="fa-IR" altLang="en-US"/>
              <a:t>بار همراه جرم است</a:t>
            </a:r>
            <a:endParaRPr lang="en-US" altLang="en-US"/>
          </a:p>
        </p:txBody>
      </p:sp>
      <p:sp>
        <p:nvSpPr>
          <p:cNvPr id="667664" name="Rectangle 16"/>
          <p:cNvSpPr>
            <a:spLocks noChangeArrowheads="1"/>
          </p:cNvSpPr>
          <p:nvPr/>
        </p:nvSpPr>
        <p:spPr bwMode="auto">
          <a:xfrm>
            <a:off x="2193925" y="5445125"/>
            <a:ext cx="470834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9pPr>
          </a:lstStyle>
          <a:p>
            <a:pPr algn="l" rtl="0">
              <a:spcBef>
                <a:spcPct val="0"/>
              </a:spcBef>
              <a:buClrTx/>
              <a:buFontTx/>
              <a:buNone/>
            </a:pPr>
            <a:r>
              <a:rPr lang="fa-IR" altLang="en-US"/>
              <a:t>بار روي سطح جسم رسانا جمع مي‌شود</a:t>
            </a:r>
            <a:endParaRPr lang="en-US" altLang="en-US"/>
          </a:p>
        </p:txBody>
      </p:sp>
      <p:sp>
        <p:nvSpPr>
          <p:cNvPr id="667665" name="Line 17"/>
          <p:cNvSpPr>
            <a:spLocks noChangeShapeType="1"/>
          </p:cNvSpPr>
          <p:nvPr/>
        </p:nvSpPr>
        <p:spPr bwMode="auto">
          <a:xfrm flipH="1">
            <a:off x="5880101" y="1643063"/>
            <a:ext cx="720725" cy="0"/>
          </a:xfrm>
          <a:prstGeom prst="line">
            <a:avLst/>
          </a:prstGeom>
          <a:noFill/>
          <a:ln w="38100" cap="sq" cmpd="dbl">
            <a:solidFill>
              <a:srgbClr val="000000"/>
            </a:solidFill>
            <a:round/>
            <a:headEnd type="none" w="lg" len="lg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7667" name="Line 19"/>
          <p:cNvSpPr>
            <a:spLocks noChangeShapeType="1"/>
          </p:cNvSpPr>
          <p:nvPr/>
        </p:nvSpPr>
        <p:spPr bwMode="auto">
          <a:xfrm flipH="1">
            <a:off x="7680325" y="2565400"/>
            <a:ext cx="719138" cy="0"/>
          </a:xfrm>
          <a:prstGeom prst="line">
            <a:avLst/>
          </a:prstGeom>
          <a:noFill/>
          <a:ln w="38100" cap="sq" cmpd="dbl">
            <a:solidFill>
              <a:srgbClr val="000000"/>
            </a:solidFill>
            <a:round/>
            <a:headEnd type="none" w="lg" len="lg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7668" name="Line 20"/>
          <p:cNvSpPr>
            <a:spLocks noChangeShapeType="1"/>
          </p:cNvSpPr>
          <p:nvPr/>
        </p:nvSpPr>
        <p:spPr bwMode="auto">
          <a:xfrm flipH="1">
            <a:off x="6743700" y="5734050"/>
            <a:ext cx="719138" cy="0"/>
          </a:xfrm>
          <a:prstGeom prst="line">
            <a:avLst/>
          </a:prstGeom>
          <a:noFill/>
          <a:ln w="38100" cap="sq" cmpd="dbl">
            <a:solidFill>
              <a:srgbClr val="000000"/>
            </a:solidFill>
            <a:round/>
            <a:headEnd type="none" w="lg" len="lg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52718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676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676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67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67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67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67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676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676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676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676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676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676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676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5" presetClass="emph" presetSubtype="0" repeatCount="indefinite" fill="hold" grpId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31" dur="1000" fill="hold"/>
                                        <p:tgtEl>
                                          <p:spTgt spid="667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6676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676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676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676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676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676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676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5" presetClass="emph" presetSubtype="0" repeatCount="indefinite" fill="hold" grpId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50" dur="1000" fill="hold"/>
                                        <p:tgtEl>
                                          <p:spTgt spid="667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6676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676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676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80"/>
                                        <p:tgtEl>
                                          <p:spTgt spid="6676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80"/>
                                        <p:tgtEl>
                                          <p:spTgt spid="6676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80"/>
                                        <p:tgtEl>
                                          <p:spTgt spid="6676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6676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6676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667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6676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6676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6676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6676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8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6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6765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8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6765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8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676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6676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6676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6676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6676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6676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6676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6676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35" presetClass="emph" presetSubtype="0" repeatCount="indefinite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6" dur="1000" fill="hold"/>
                                        <p:tgtEl>
                                          <p:spTgt spid="667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1" dur="80"/>
                                        <p:tgtEl>
                                          <p:spTgt spid="6676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2" dur="80"/>
                                        <p:tgtEl>
                                          <p:spTgt spid="6676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3" dur="80"/>
                                        <p:tgtEl>
                                          <p:spTgt spid="6676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7650" grpId="0"/>
      <p:bldP spid="667657" grpId="0" animBg="1"/>
      <p:bldP spid="667658" grpId="0"/>
      <p:bldP spid="667660" grpId="0"/>
      <p:bldP spid="667661" grpId="0"/>
      <p:bldP spid="667662" grpId="0"/>
      <p:bldP spid="667663" grpId="0"/>
      <p:bldP spid="667664" grpId="0"/>
      <p:bldP spid="667665" grpId="0" animBg="1"/>
      <p:bldP spid="667665" grpId="1" animBg="1"/>
      <p:bldP spid="667667" grpId="0" animBg="1"/>
      <p:bldP spid="667667" grpId="1" animBg="1"/>
      <p:bldP spid="667668" grpId="0" animBg="1"/>
      <p:bldP spid="667668" grpId="1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altLang="en-US" smtClean="0"/>
              <a:t> مثال 8 </a:t>
            </a:r>
            <a:endParaRPr lang="en-US" altLang="en-US" smtClean="0"/>
          </a:p>
        </p:txBody>
      </p:sp>
      <p:sp>
        <p:nvSpPr>
          <p:cNvPr id="66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295400"/>
            <a:ext cx="7772400" cy="2420938"/>
          </a:xfrm>
        </p:spPr>
        <p:txBody>
          <a:bodyPr/>
          <a:lstStyle/>
          <a:p>
            <a:pPr eaLnBrk="1" hangingPunct="1"/>
            <a:r>
              <a:rPr lang="fa-IR" altLang="en-US" smtClean="0"/>
              <a:t>كره اي به شعاع </a:t>
            </a:r>
            <a:r>
              <a:rPr lang="en-US" altLang="en-US" smtClean="0"/>
              <a:t>R</a:t>
            </a:r>
            <a:r>
              <a:rPr lang="fa-IR" altLang="en-US" smtClean="0"/>
              <a:t> داريم كه بار الكتريكي </a:t>
            </a:r>
            <a:r>
              <a:rPr lang="en-US" altLang="en-US" smtClean="0"/>
              <a:t>q</a:t>
            </a:r>
            <a:r>
              <a:rPr lang="fa-IR" altLang="en-US" smtClean="0"/>
              <a:t> با تقارن كروي در آن توزيع شده است </a:t>
            </a:r>
          </a:p>
          <a:p>
            <a:pPr eaLnBrk="1" hangingPunct="1"/>
            <a:r>
              <a:rPr lang="fa-IR" altLang="en-US" smtClean="0"/>
              <a:t>مطلوب است ميدان الكتريكي در فواصل : </a:t>
            </a:r>
          </a:p>
          <a:p>
            <a:pPr lvl="1" eaLnBrk="1" hangingPunct="1"/>
            <a:r>
              <a:rPr lang="fa-IR" altLang="en-US" sz="2800"/>
              <a:t>الف) </a:t>
            </a:r>
            <a:r>
              <a:rPr lang="en-US" altLang="en-US" sz="2800"/>
              <a:t>r&lt;R</a:t>
            </a:r>
            <a:endParaRPr lang="fa-IR" altLang="en-US" sz="2800"/>
          </a:p>
          <a:p>
            <a:pPr lvl="1" eaLnBrk="1" hangingPunct="1"/>
            <a:r>
              <a:rPr lang="fa-IR" altLang="en-US" sz="2800"/>
              <a:t>ب) </a:t>
            </a:r>
            <a:r>
              <a:rPr lang="en-US" altLang="en-US" sz="2800"/>
              <a:t>r&gt;R</a:t>
            </a:r>
          </a:p>
        </p:txBody>
      </p:sp>
      <p:pic>
        <p:nvPicPr>
          <p:cNvPr id="138244" name="Picture 19" descr="Drawing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5551" y="2852739"/>
            <a:ext cx="3228975" cy="309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597629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686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686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68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68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68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68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66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66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66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3320"/>
                            </p:stCondLst>
                            <p:childTnLst>
                              <p:par>
                                <p:cTn id="2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66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66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66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4520"/>
                            </p:stCondLst>
                            <p:childTnLst>
                              <p:par>
                                <p:cTn id="2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66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66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66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4840"/>
                            </p:stCondLst>
                            <p:childTnLst>
                              <p:par>
                                <p:cTn id="3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66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66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66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8674" grpId="0"/>
      <p:bldP spid="668675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698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eaLnBrk="1" hangingPunct="1"/>
            <a:r>
              <a:rPr lang="fa-IR" altLang="en-US" smtClean="0"/>
              <a:t> حل مثال 8</a:t>
            </a:r>
            <a:endParaRPr lang="en-US" altLang="en-US" smtClean="0"/>
          </a:p>
        </p:txBody>
      </p:sp>
      <p:graphicFrame>
        <p:nvGraphicFramePr>
          <p:cNvPr id="669701" name="Object 5"/>
          <p:cNvGraphicFramePr>
            <a:graphicFrameLocks noChangeAspect="1"/>
          </p:cNvGraphicFramePr>
          <p:nvPr>
            <p:ph sz="quarter" idx="1"/>
          </p:nvPr>
        </p:nvGraphicFramePr>
        <p:xfrm>
          <a:off x="2025650" y="3213100"/>
          <a:ext cx="1081088" cy="48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6" name="Equation" r:id="rId3" imgW="368140" imgH="165028" progId="Equation.3">
                  <p:embed/>
                </p:oleObj>
              </mc:Choice>
              <mc:Fallback>
                <p:oleObj name="Equation" r:id="rId3" imgW="368140" imgH="165028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5650" y="3213100"/>
                        <a:ext cx="1081088" cy="484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9703" name="Object 7"/>
          <p:cNvGraphicFramePr>
            <a:graphicFrameLocks noChangeAspect="1"/>
          </p:cNvGraphicFramePr>
          <p:nvPr>
            <p:ph sz="quarter" idx="2"/>
          </p:nvPr>
        </p:nvGraphicFramePr>
        <p:xfrm>
          <a:off x="2566989" y="3751264"/>
          <a:ext cx="2160587" cy="1203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7" name="Equation" r:id="rId5" imgW="774364" imgH="431613" progId="Equation.3">
                  <p:embed/>
                </p:oleObj>
              </mc:Choice>
              <mc:Fallback>
                <p:oleObj name="Equation" r:id="rId5" imgW="774364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6989" y="3751264"/>
                        <a:ext cx="2160587" cy="1203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9705" name="Object 9"/>
          <p:cNvGraphicFramePr>
            <a:graphicFrameLocks noChangeAspect="1"/>
          </p:cNvGraphicFramePr>
          <p:nvPr>
            <p:ph sz="quarter" idx="3"/>
          </p:nvPr>
        </p:nvGraphicFramePr>
        <p:xfrm>
          <a:off x="5087938" y="3713163"/>
          <a:ext cx="2519362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8" name="Equation" r:id="rId7" imgW="889000" imgH="457200" progId="Equation.3">
                  <p:embed/>
                </p:oleObj>
              </mc:Choice>
              <mc:Fallback>
                <p:oleObj name="Equation" r:id="rId7" imgW="8890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7938" y="3713163"/>
                        <a:ext cx="2519362" cy="129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9707" name="Object 11"/>
          <p:cNvGraphicFramePr>
            <a:graphicFrameLocks noChangeAspect="1"/>
          </p:cNvGraphicFramePr>
          <p:nvPr>
            <p:ph sz="quarter" idx="4"/>
          </p:nvPr>
        </p:nvGraphicFramePr>
        <p:xfrm>
          <a:off x="2033588" y="4797425"/>
          <a:ext cx="1066800" cy="477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9" name="Equation" r:id="rId9" imgW="368140" imgH="165028" progId="Equation.3">
                  <p:embed/>
                </p:oleObj>
              </mc:Choice>
              <mc:Fallback>
                <p:oleObj name="Equation" r:id="rId9" imgW="368140" imgH="165028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3588" y="4797425"/>
                        <a:ext cx="1066800" cy="477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9709" name="Object 13"/>
          <p:cNvGraphicFramePr>
            <a:graphicFrameLocks noChangeAspect="1"/>
          </p:cNvGraphicFramePr>
          <p:nvPr/>
        </p:nvGraphicFramePr>
        <p:xfrm>
          <a:off x="2568575" y="5241926"/>
          <a:ext cx="2171700" cy="1211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0" name="Equation" r:id="rId11" imgW="774364" imgH="431613" progId="Equation.3">
                  <p:embed/>
                </p:oleObj>
              </mc:Choice>
              <mc:Fallback>
                <p:oleObj name="Equation" r:id="rId11" imgW="774364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8575" y="5241926"/>
                        <a:ext cx="2171700" cy="1211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9710" name="Object 14"/>
          <p:cNvGraphicFramePr>
            <a:graphicFrameLocks noChangeAspect="1"/>
          </p:cNvGraphicFramePr>
          <p:nvPr/>
        </p:nvGraphicFramePr>
        <p:xfrm>
          <a:off x="5060951" y="5180013"/>
          <a:ext cx="2665413" cy="1370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1" name="Equation" r:id="rId13" imgW="889000" imgH="457200" progId="Equation.3">
                  <p:embed/>
                </p:oleObj>
              </mc:Choice>
              <mc:Fallback>
                <p:oleObj name="Equation" r:id="rId13" imgW="8890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0951" y="5180013"/>
                        <a:ext cx="2665413" cy="1370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39273" name="Picture 40" descr="Drawing2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5050" y="549276"/>
            <a:ext cx="2736850" cy="262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3724909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696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696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69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69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69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69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7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7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7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697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697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697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6970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6970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6970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6970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6970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6970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6970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6970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697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697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697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7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6970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6970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697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7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7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7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697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697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697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6970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6970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6970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6970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6970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6970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6970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6970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6697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6697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6697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7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697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6971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697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969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altLang="en-US" smtClean="0"/>
              <a:t> مثال 9 </a:t>
            </a:r>
            <a:endParaRPr lang="en-US" altLang="en-US" smtClean="0"/>
          </a:p>
        </p:txBody>
      </p:sp>
      <p:sp>
        <p:nvSpPr>
          <p:cNvPr id="67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295400"/>
            <a:ext cx="7772400" cy="2420938"/>
          </a:xfrm>
        </p:spPr>
        <p:txBody>
          <a:bodyPr/>
          <a:lstStyle/>
          <a:p>
            <a:pPr eaLnBrk="1" hangingPunct="1"/>
            <a:r>
              <a:rPr lang="fa-IR" altLang="en-US" smtClean="0"/>
              <a:t>كره اي با بار </a:t>
            </a:r>
            <a:r>
              <a:rPr lang="en-US" altLang="en-US" smtClean="0"/>
              <a:t>q</a:t>
            </a:r>
            <a:r>
              <a:rPr lang="fa-IR" altLang="en-US" smtClean="0"/>
              <a:t> و شعاع </a:t>
            </a:r>
            <a:r>
              <a:rPr lang="en-US" altLang="en-US" smtClean="0"/>
              <a:t>R</a:t>
            </a:r>
            <a:r>
              <a:rPr lang="fa-IR" altLang="en-US" smtClean="0"/>
              <a:t> با توزيع بار با تقارن كروي و يكنواخت در نظر مي‌گيريم </a:t>
            </a:r>
          </a:p>
          <a:p>
            <a:pPr eaLnBrk="1" hangingPunct="1"/>
            <a:r>
              <a:rPr lang="fa-IR" altLang="en-US" smtClean="0"/>
              <a:t>مطلوب است، ميدان الكتريكي در فواصل:</a:t>
            </a:r>
          </a:p>
          <a:p>
            <a:pPr lvl="1" eaLnBrk="1" hangingPunct="1"/>
            <a:r>
              <a:rPr lang="fa-IR" altLang="en-US" sz="2800"/>
              <a:t>الف) </a:t>
            </a:r>
            <a:r>
              <a:rPr lang="en-US" altLang="en-US" sz="2800"/>
              <a:t>r&lt;R</a:t>
            </a:r>
            <a:endParaRPr lang="fa-IR" altLang="en-US" sz="2800"/>
          </a:p>
          <a:p>
            <a:pPr lvl="1" eaLnBrk="1" hangingPunct="1"/>
            <a:r>
              <a:rPr lang="fa-IR" altLang="en-US" sz="2800"/>
              <a:t>ب) </a:t>
            </a:r>
            <a:r>
              <a:rPr lang="en-US" altLang="en-US" sz="2800"/>
              <a:t>r&gt;R</a:t>
            </a:r>
            <a:endParaRPr lang="fa-IR" altLang="en-US" sz="2800"/>
          </a:p>
        </p:txBody>
      </p:sp>
      <p:grpSp>
        <p:nvGrpSpPr>
          <p:cNvPr id="670728" name="Group 8"/>
          <p:cNvGrpSpPr>
            <a:grpSpLocks/>
          </p:cNvGrpSpPr>
          <p:nvPr/>
        </p:nvGrpSpPr>
        <p:grpSpPr bwMode="auto">
          <a:xfrm>
            <a:off x="3143251" y="3644901"/>
            <a:ext cx="2303463" cy="2303463"/>
            <a:chOff x="521" y="2341"/>
            <a:chExt cx="1451" cy="1451"/>
          </a:xfrm>
        </p:grpSpPr>
        <p:grpSp>
          <p:nvGrpSpPr>
            <p:cNvPr id="140293" name="Group 6"/>
            <p:cNvGrpSpPr>
              <a:grpSpLocks/>
            </p:cNvGrpSpPr>
            <p:nvPr/>
          </p:nvGrpSpPr>
          <p:grpSpPr bwMode="auto">
            <a:xfrm>
              <a:off x="521" y="2341"/>
              <a:ext cx="1451" cy="1451"/>
              <a:chOff x="839" y="2886"/>
              <a:chExt cx="1451" cy="1451"/>
            </a:xfrm>
          </p:grpSpPr>
          <p:sp>
            <p:nvSpPr>
              <p:cNvPr id="140295" name="Oval 4" descr="علف"/>
              <p:cNvSpPr>
                <a:spLocks noChangeArrowheads="1"/>
              </p:cNvSpPr>
              <p:nvPr/>
            </p:nvSpPr>
            <p:spPr bwMode="auto">
              <a:xfrm>
                <a:off x="839" y="2886"/>
                <a:ext cx="1451" cy="1451"/>
              </a:xfrm>
              <a:prstGeom prst="ellipse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 w="19050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140296" name="Line 5"/>
              <p:cNvSpPr>
                <a:spLocks noChangeShapeType="1"/>
              </p:cNvSpPr>
              <p:nvPr/>
            </p:nvSpPr>
            <p:spPr bwMode="auto">
              <a:xfrm flipV="1">
                <a:off x="1558" y="3200"/>
                <a:ext cx="596" cy="409"/>
              </a:xfrm>
              <a:prstGeom prst="line">
                <a:avLst/>
              </a:prstGeom>
              <a:noFill/>
              <a:ln w="19050" cap="sq">
                <a:solidFill>
                  <a:srgbClr val="FF3333"/>
                </a:solidFill>
                <a:round/>
                <a:headEnd type="oval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0294" name="Rectangle 7"/>
            <p:cNvSpPr>
              <a:spLocks noChangeArrowheads="1"/>
            </p:cNvSpPr>
            <p:nvPr/>
          </p:nvSpPr>
          <p:spPr bwMode="auto">
            <a:xfrm>
              <a:off x="1287" y="2652"/>
              <a:ext cx="24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FF3833"/>
                  </a:solidFill>
                  <a:cs typeface="Times New Roman" panose="02020603050405020304" pitchFamily="18" charset="0"/>
                </a:rPr>
                <a:t>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270421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707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707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70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70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70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70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67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67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67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3400"/>
                            </p:stCondLst>
                            <p:childTnLst>
                              <p:par>
                                <p:cTn id="2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67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67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67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4640"/>
                            </p:stCondLst>
                            <p:childTnLst>
                              <p:par>
                                <p:cTn id="2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67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67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67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4960"/>
                            </p:stCondLst>
                            <p:childTnLst>
                              <p:par>
                                <p:cTn id="3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67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67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67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707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707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707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70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0722" grpId="0"/>
      <p:bldP spid="67072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1746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eaLnBrk="1" hangingPunct="1"/>
            <a:r>
              <a:rPr lang="fa-IR" altLang="en-US" smtClean="0"/>
              <a:t> حل مثال9</a:t>
            </a:r>
            <a:endParaRPr lang="en-US" altLang="en-US" smtClean="0"/>
          </a:p>
        </p:txBody>
      </p:sp>
      <p:graphicFrame>
        <p:nvGraphicFramePr>
          <p:cNvPr id="671748" name="Object 4"/>
          <p:cNvGraphicFramePr>
            <a:graphicFrameLocks noChangeAspect="1"/>
          </p:cNvGraphicFramePr>
          <p:nvPr>
            <p:ph sz="quarter" idx="1"/>
          </p:nvPr>
        </p:nvGraphicFramePr>
        <p:xfrm>
          <a:off x="2495550" y="3011488"/>
          <a:ext cx="10795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0" name="Equation" r:id="rId3" imgW="368140" imgH="165028" progId="Equation.3">
                  <p:embed/>
                </p:oleObj>
              </mc:Choice>
              <mc:Fallback>
                <p:oleObj name="Equation" r:id="rId3" imgW="368140" imgH="165028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5550" y="3011488"/>
                        <a:ext cx="1079500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71750" name="Object 6"/>
          <p:cNvGraphicFramePr>
            <a:graphicFrameLocks noChangeAspect="1"/>
          </p:cNvGraphicFramePr>
          <p:nvPr>
            <p:ph sz="quarter" idx="2"/>
          </p:nvPr>
        </p:nvGraphicFramePr>
        <p:xfrm>
          <a:off x="2495551" y="3500438"/>
          <a:ext cx="2016125" cy="1123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1" name="Equation" r:id="rId5" imgW="774364" imgH="431613" progId="Equation.3">
                  <p:embed/>
                </p:oleObj>
              </mc:Choice>
              <mc:Fallback>
                <p:oleObj name="Equation" r:id="rId5" imgW="774364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5551" y="3500438"/>
                        <a:ext cx="2016125" cy="1123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71754" name="Object 10"/>
          <p:cNvGraphicFramePr>
            <a:graphicFrameLocks noChangeAspect="1"/>
          </p:cNvGraphicFramePr>
          <p:nvPr>
            <p:ph sz="quarter" idx="4"/>
          </p:nvPr>
        </p:nvGraphicFramePr>
        <p:xfrm>
          <a:off x="3925888" y="4465638"/>
          <a:ext cx="1897062" cy="1217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2" name="Equation" r:id="rId7" imgW="711200" imgH="457200" progId="Equation.3">
                  <p:embed/>
                </p:oleObj>
              </mc:Choice>
              <mc:Fallback>
                <p:oleObj name="Equation" r:id="rId7" imgW="7112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5888" y="4465638"/>
                        <a:ext cx="1897062" cy="1217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71756" name="Object 12"/>
          <p:cNvGraphicFramePr>
            <a:graphicFrameLocks noChangeAspect="1"/>
          </p:cNvGraphicFramePr>
          <p:nvPr/>
        </p:nvGraphicFramePr>
        <p:xfrm>
          <a:off x="6367463" y="5029200"/>
          <a:ext cx="2952750" cy="125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3" name="Equation" r:id="rId9" imgW="1079500" imgH="457200" progId="Equation.3">
                  <p:embed/>
                </p:oleObj>
              </mc:Choice>
              <mc:Fallback>
                <p:oleObj name="Equation" r:id="rId9" imgW="10795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67463" y="5029200"/>
                        <a:ext cx="2952750" cy="125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71757" name="Object 13"/>
          <p:cNvGraphicFramePr>
            <a:graphicFrameLocks noChangeAspect="1"/>
          </p:cNvGraphicFramePr>
          <p:nvPr/>
        </p:nvGraphicFramePr>
        <p:xfrm>
          <a:off x="7839075" y="3516314"/>
          <a:ext cx="1843088" cy="1184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4" name="Equation" r:id="rId11" imgW="711200" imgH="457200" progId="Equation.3">
                  <p:embed/>
                </p:oleObj>
              </mc:Choice>
              <mc:Fallback>
                <p:oleObj name="Equation" r:id="rId11" imgW="7112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39075" y="3516314"/>
                        <a:ext cx="1843088" cy="1184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71758" name="Object 14"/>
          <p:cNvGraphicFramePr>
            <a:graphicFrameLocks noChangeAspect="1"/>
          </p:cNvGraphicFramePr>
          <p:nvPr/>
        </p:nvGraphicFramePr>
        <p:xfrm>
          <a:off x="4222751" y="5589588"/>
          <a:ext cx="1584325" cy="893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5" name="Equation" r:id="rId13" imgW="698197" imgH="393529" progId="Equation.3">
                  <p:embed/>
                </p:oleObj>
              </mc:Choice>
              <mc:Fallback>
                <p:oleObj name="Equation" r:id="rId13" imgW="698197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22751" y="5589588"/>
                        <a:ext cx="1584325" cy="893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71759" name="Object 15"/>
          <p:cNvGraphicFramePr>
            <a:graphicFrameLocks noChangeAspect="1"/>
          </p:cNvGraphicFramePr>
          <p:nvPr/>
        </p:nvGraphicFramePr>
        <p:xfrm>
          <a:off x="7896225" y="3001964"/>
          <a:ext cx="1081088" cy="484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6" name="Equation" r:id="rId15" imgW="368140" imgH="165028" progId="Equation.3">
                  <p:embed/>
                </p:oleObj>
              </mc:Choice>
              <mc:Fallback>
                <p:oleObj name="Equation" r:id="rId15" imgW="368140" imgH="165028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96225" y="3001964"/>
                        <a:ext cx="1081088" cy="484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71773" name="Group 29"/>
          <p:cNvGrpSpPr>
            <a:grpSpLocks/>
          </p:cNvGrpSpPr>
          <p:nvPr/>
        </p:nvGrpSpPr>
        <p:grpSpPr bwMode="auto">
          <a:xfrm>
            <a:off x="4713288" y="433388"/>
            <a:ext cx="2736850" cy="2736850"/>
            <a:chOff x="521" y="2069"/>
            <a:chExt cx="1724" cy="1724"/>
          </a:xfrm>
        </p:grpSpPr>
        <p:grpSp>
          <p:nvGrpSpPr>
            <p:cNvPr id="141324" name="Group 28"/>
            <p:cNvGrpSpPr>
              <a:grpSpLocks/>
            </p:cNvGrpSpPr>
            <p:nvPr/>
          </p:nvGrpSpPr>
          <p:grpSpPr bwMode="auto">
            <a:xfrm>
              <a:off x="521" y="2069"/>
              <a:ext cx="1724" cy="1724"/>
              <a:chOff x="657" y="2069"/>
              <a:chExt cx="1724" cy="1724"/>
            </a:xfrm>
          </p:grpSpPr>
          <p:sp>
            <p:nvSpPr>
              <p:cNvPr id="141330" name="Oval 16"/>
              <p:cNvSpPr>
                <a:spLocks noChangeArrowheads="1"/>
              </p:cNvSpPr>
              <p:nvPr/>
            </p:nvSpPr>
            <p:spPr bwMode="auto">
              <a:xfrm>
                <a:off x="657" y="2069"/>
                <a:ext cx="1724" cy="1724"/>
              </a:xfrm>
              <a:prstGeom prst="ellips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141331" name="Oval 17" descr="20%"/>
              <p:cNvSpPr>
                <a:spLocks noChangeArrowheads="1"/>
              </p:cNvSpPr>
              <p:nvPr/>
            </p:nvSpPr>
            <p:spPr bwMode="auto">
              <a:xfrm>
                <a:off x="993" y="2416"/>
                <a:ext cx="1044" cy="1044"/>
              </a:xfrm>
              <a:prstGeom prst="ellipse">
                <a:avLst/>
              </a:prstGeom>
              <a:blipFill dpi="0" rotWithShape="0">
                <a:blip r:embed="rId17"/>
                <a:srcRect/>
                <a:tile tx="0" ty="0" sx="100000" sy="100000" flip="none" algn="tl"/>
              </a:blipFill>
              <a:ln w="19050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141332" name="Oval 18" descr="قطری رو به بالای کمرنگ"/>
              <p:cNvSpPr>
                <a:spLocks noChangeArrowheads="1"/>
              </p:cNvSpPr>
              <p:nvPr/>
            </p:nvSpPr>
            <p:spPr bwMode="auto">
              <a:xfrm>
                <a:off x="1236" y="2678"/>
                <a:ext cx="544" cy="544"/>
              </a:xfrm>
              <a:prstGeom prst="ellipse">
                <a:avLst/>
              </a:prstGeom>
              <a:blipFill dpi="0" rotWithShape="0">
                <a:blip r:embed="rId18"/>
                <a:srcRect/>
                <a:tile tx="0" ty="0" sx="100000" sy="100000" flip="none" algn="tl"/>
              </a:blipFill>
              <a:ln w="19050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141333" name="Line 19"/>
              <p:cNvSpPr>
                <a:spLocks noChangeShapeType="1"/>
              </p:cNvSpPr>
              <p:nvPr/>
            </p:nvSpPr>
            <p:spPr bwMode="auto">
              <a:xfrm flipV="1">
                <a:off x="1531" y="2704"/>
                <a:ext cx="442" cy="248"/>
              </a:xfrm>
              <a:prstGeom prst="line">
                <a:avLst/>
              </a:prstGeom>
              <a:noFill/>
              <a:ln w="19050" cap="sq">
                <a:solidFill>
                  <a:srgbClr val="B40000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1334" name="Line 20"/>
              <p:cNvSpPr>
                <a:spLocks noChangeShapeType="1"/>
              </p:cNvSpPr>
              <p:nvPr/>
            </p:nvSpPr>
            <p:spPr bwMode="auto">
              <a:xfrm>
                <a:off x="1528" y="2955"/>
                <a:ext cx="181" cy="181"/>
              </a:xfrm>
              <a:prstGeom prst="line">
                <a:avLst/>
              </a:prstGeom>
              <a:noFill/>
              <a:ln w="19050" cap="sq">
                <a:solidFill>
                  <a:srgbClr val="F92BD2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1335" name="Line 21"/>
              <p:cNvSpPr>
                <a:spLocks noChangeShapeType="1"/>
              </p:cNvSpPr>
              <p:nvPr/>
            </p:nvSpPr>
            <p:spPr bwMode="auto">
              <a:xfrm flipH="1">
                <a:off x="1117" y="2958"/>
                <a:ext cx="408" cy="725"/>
              </a:xfrm>
              <a:prstGeom prst="line">
                <a:avLst/>
              </a:prstGeom>
              <a:noFill/>
              <a:ln w="19050" cap="sq">
                <a:solidFill>
                  <a:srgbClr val="FF3833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1325" name="Rectangle 23"/>
            <p:cNvSpPr>
              <a:spLocks noChangeArrowheads="1"/>
            </p:cNvSpPr>
            <p:nvPr/>
          </p:nvSpPr>
          <p:spPr bwMode="auto">
            <a:xfrm>
              <a:off x="1156" y="2750"/>
              <a:ext cx="22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>
                  <a:solidFill>
                    <a:schemeClr val="tx2"/>
                  </a:solidFill>
                  <a:cs typeface="Times New Roman" panose="02020603050405020304" pitchFamily="18" charset="0"/>
                </a:rPr>
                <a:t>q'</a:t>
              </a:r>
            </a:p>
          </p:txBody>
        </p:sp>
        <p:sp>
          <p:nvSpPr>
            <p:cNvPr id="141326" name="Rectangle 24"/>
            <p:cNvSpPr>
              <a:spLocks noChangeArrowheads="1"/>
            </p:cNvSpPr>
            <p:nvPr/>
          </p:nvSpPr>
          <p:spPr bwMode="auto">
            <a:xfrm>
              <a:off x="1114" y="2387"/>
              <a:ext cx="19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>
                  <a:solidFill>
                    <a:schemeClr val="tx2"/>
                  </a:solidFill>
                  <a:cs typeface="Times New Roman" panose="02020603050405020304" pitchFamily="18" charset="0"/>
                </a:rPr>
                <a:t>q</a:t>
              </a:r>
            </a:p>
          </p:txBody>
        </p:sp>
        <p:sp>
          <p:nvSpPr>
            <p:cNvPr id="141327" name="Rectangle 25"/>
            <p:cNvSpPr>
              <a:spLocks noChangeArrowheads="1"/>
            </p:cNvSpPr>
            <p:nvPr/>
          </p:nvSpPr>
          <p:spPr bwMode="auto">
            <a:xfrm>
              <a:off x="1659" y="2724"/>
              <a:ext cx="22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>
                  <a:solidFill>
                    <a:schemeClr val="tx2"/>
                  </a:solidFill>
                  <a:cs typeface="Times New Roman" panose="02020603050405020304" pitchFamily="18" charset="0"/>
                </a:rPr>
                <a:t>R</a:t>
              </a:r>
            </a:p>
          </p:txBody>
        </p:sp>
        <p:sp>
          <p:nvSpPr>
            <p:cNvPr id="141328" name="Rectangle 26"/>
            <p:cNvSpPr>
              <a:spLocks noChangeArrowheads="1"/>
            </p:cNvSpPr>
            <p:nvPr/>
          </p:nvSpPr>
          <p:spPr bwMode="auto">
            <a:xfrm>
              <a:off x="1338" y="2931"/>
              <a:ext cx="16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>
                  <a:solidFill>
                    <a:schemeClr val="tx2"/>
                  </a:solidFill>
                  <a:cs typeface="Times New Roman" panose="02020603050405020304" pitchFamily="18" charset="0"/>
                </a:rPr>
                <a:t>r</a:t>
              </a:r>
            </a:p>
          </p:txBody>
        </p:sp>
        <p:sp>
          <p:nvSpPr>
            <p:cNvPr id="141329" name="Rectangle 27"/>
            <p:cNvSpPr>
              <a:spLocks noChangeArrowheads="1"/>
            </p:cNvSpPr>
            <p:nvPr/>
          </p:nvSpPr>
          <p:spPr bwMode="auto">
            <a:xfrm>
              <a:off x="1042" y="3414"/>
              <a:ext cx="1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chemeClr val="tx2"/>
                  </a:solidFill>
                  <a:cs typeface="Times New Roman" panose="02020603050405020304" pitchFamily="18" charset="0"/>
                </a:rPr>
                <a:t>r</a:t>
              </a:r>
            </a:p>
          </p:txBody>
        </p:sp>
      </p:grpSp>
      <p:sp>
        <p:nvSpPr>
          <p:cNvPr id="671775" name="AutoShape 31"/>
          <p:cNvSpPr>
            <a:spLocks/>
          </p:cNvSpPr>
          <p:nvPr/>
        </p:nvSpPr>
        <p:spPr bwMode="auto">
          <a:xfrm>
            <a:off x="5951538" y="4854576"/>
            <a:ext cx="215900" cy="1439863"/>
          </a:xfrm>
          <a:prstGeom prst="rightBrace">
            <a:avLst>
              <a:gd name="adj1" fmla="val 55576"/>
              <a:gd name="adj2" fmla="val 50000"/>
            </a:avLst>
          </a:prstGeom>
          <a:noFill/>
          <a:ln w="28575" cap="sq">
            <a:solidFill>
              <a:srgbClr val="000000"/>
            </a:solidFill>
            <a:round/>
            <a:headEnd type="non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9pPr>
          </a:lstStyle>
          <a:p>
            <a:pPr algn="ctr" rtl="0">
              <a:spcBef>
                <a:spcPct val="0"/>
              </a:spcBef>
              <a:buClrTx/>
              <a:buFontTx/>
              <a:buNone/>
            </a:pPr>
            <a:endParaRPr lang="fa-IR" altLang="fa-IR"/>
          </a:p>
        </p:txBody>
      </p:sp>
    </p:spTree>
    <p:extLst>
      <p:ext uri="{BB962C8B-B14F-4D97-AF65-F5344CB8AC3E}">
        <p14:creationId xmlns:p14="http://schemas.microsoft.com/office/powerpoint/2010/main" val="329892237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717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717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717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71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717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71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2000"/>
                                        <p:tgtEl>
                                          <p:spTgt spid="671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7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7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7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717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717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717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7174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717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7174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717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7174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717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7174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7174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6717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717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717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7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7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7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717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717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717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7175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7175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7175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7175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7175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7175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7175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7175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6717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717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6717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6717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6717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6717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6717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6717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6717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6717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6717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6717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671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0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9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7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7175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7175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9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717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174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2198688" y="1222375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 مثال 10 </a:t>
            </a:r>
            <a:endParaRPr lang="en-US" altLang="en-US" smtClean="0"/>
          </a:p>
        </p:txBody>
      </p:sp>
      <p:sp>
        <p:nvSpPr>
          <p:cNvPr id="67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2806700"/>
            <a:ext cx="7772400" cy="1485900"/>
          </a:xfrm>
        </p:spPr>
        <p:txBody>
          <a:bodyPr/>
          <a:lstStyle/>
          <a:p>
            <a:pPr algn="justLow" eaLnBrk="1" hangingPunct="1"/>
            <a:r>
              <a:rPr lang="fa-IR" altLang="en-US" smtClean="0"/>
              <a:t>در مثال 9 ، تغيرات ميدان الكتريكي بر حسب فاصله از </a:t>
            </a:r>
            <a:r>
              <a:rPr lang="en-US" altLang="en-US" smtClean="0">
                <a:cs typeface="Times New Roman" panose="02020603050405020304" pitchFamily="18" charset="0"/>
              </a:rPr>
              <a:t>r=</a:t>
            </a:r>
            <a:r>
              <a:rPr lang="en-US" altLang="en-US" smtClean="0">
                <a:latin typeface="B Nazanin" panose="00000400000000000000" pitchFamily="2" charset="-78"/>
              </a:rPr>
              <a:t>0</a:t>
            </a:r>
            <a:r>
              <a:rPr lang="fa-IR" altLang="en-US" smtClean="0"/>
              <a:t> تا فواصل </a:t>
            </a:r>
            <a:r>
              <a:rPr lang="en-US" altLang="en-US" smtClean="0"/>
              <a:t>r&gt;R</a:t>
            </a:r>
            <a:r>
              <a:rPr lang="fa-IR" altLang="en-US" smtClean="0"/>
              <a:t> چگونه است 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370939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727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727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72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72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72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72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67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67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67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2770" grpId="0"/>
      <p:bldP spid="672771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altLang="en-US" smtClean="0"/>
              <a:t> حل مثال 10</a:t>
            </a:r>
            <a:endParaRPr lang="en-US" altLang="en-US" smtClean="0"/>
          </a:p>
        </p:txBody>
      </p:sp>
      <p:grpSp>
        <p:nvGrpSpPr>
          <p:cNvPr id="673814" name="Group 22"/>
          <p:cNvGrpSpPr>
            <a:grpSpLocks/>
          </p:cNvGrpSpPr>
          <p:nvPr/>
        </p:nvGrpSpPr>
        <p:grpSpPr bwMode="auto">
          <a:xfrm>
            <a:off x="3359150" y="1989138"/>
            <a:ext cx="4922838" cy="3135312"/>
            <a:chOff x="703" y="1135"/>
            <a:chExt cx="3101" cy="1975"/>
          </a:xfrm>
        </p:grpSpPr>
        <p:graphicFrame>
          <p:nvGraphicFramePr>
            <p:cNvPr id="143364" name="Object 12"/>
            <p:cNvGraphicFramePr>
              <a:graphicFrameLocks noChangeAspect="1"/>
            </p:cNvGraphicFramePr>
            <p:nvPr/>
          </p:nvGraphicFramePr>
          <p:xfrm>
            <a:off x="703" y="1915"/>
            <a:ext cx="301" cy="49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14" name="Equation" r:id="rId3" imgW="241195" imgH="418918" progId="Equation.3">
                    <p:embed/>
                  </p:oleObj>
                </mc:Choice>
                <mc:Fallback>
                  <p:oleObj name="Equation" r:id="rId3" imgW="241195" imgH="418918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03" y="1915"/>
                          <a:ext cx="301" cy="49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3365" name="Object 14"/>
            <p:cNvGraphicFramePr>
              <a:graphicFrameLocks noChangeAspect="1"/>
            </p:cNvGraphicFramePr>
            <p:nvPr/>
          </p:nvGraphicFramePr>
          <p:xfrm>
            <a:off x="1075" y="2292"/>
            <a:ext cx="544" cy="19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15" name="Equation" r:id="rId5" imgW="393359" imgH="164957" progId="Equation.3">
                    <p:embed/>
                  </p:oleObj>
                </mc:Choice>
                <mc:Fallback>
                  <p:oleObj name="Equation" r:id="rId5" imgW="393359" imgH="164957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75" y="2292"/>
                          <a:ext cx="544" cy="19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143366" name="Group 11"/>
            <p:cNvGrpSpPr>
              <a:grpSpLocks/>
            </p:cNvGrpSpPr>
            <p:nvPr/>
          </p:nvGrpSpPr>
          <p:grpSpPr bwMode="auto">
            <a:xfrm>
              <a:off x="793" y="1344"/>
              <a:ext cx="2857" cy="1724"/>
              <a:chOff x="657" y="2024"/>
              <a:chExt cx="2857" cy="1724"/>
            </a:xfrm>
          </p:grpSpPr>
          <p:sp>
            <p:nvSpPr>
              <p:cNvPr id="143371" name="Line 4"/>
              <p:cNvSpPr>
                <a:spLocks noChangeShapeType="1"/>
              </p:cNvSpPr>
              <p:nvPr/>
            </p:nvSpPr>
            <p:spPr bwMode="auto">
              <a:xfrm flipV="1">
                <a:off x="930" y="2024"/>
                <a:ext cx="0" cy="1724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lg" len="lg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372" name="Line 5"/>
              <p:cNvSpPr>
                <a:spLocks noChangeShapeType="1"/>
              </p:cNvSpPr>
              <p:nvPr/>
            </p:nvSpPr>
            <p:spPr bwMode="auto">
              <a:xfrm>
                <a:off x="657" y="3521"/>
                <a:ext cx="2857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lg" len="lg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373" name="Line 6"/>
              <p:cNvSpPr>
                <a:spLocks noChangeShapeType="1"/>
              </p:cNvSpPr>
              <p:nvPr/>
            </p:nvSpPr>
            <p:spPr bwMode="auto">
              <a:xfrm>
                <a:off x="893" y="2833"/>
                <a:ext cx="953" cy="0"/>
              </a:xfrm>
              <a:prstGeom prst="line">
                <a:avLst/>
              </a:prstGeom>
              <a:noFill/>
              <a:ln w="19050">
                <a:solidFill>
                  <a:srgbClr val="05E34A"/>
                </a:solidFill>
                <a:prstDash val="dash"/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374" name="Line 7"/>
              <p:cNvSpPr>
                <a:spLocks noChangeShapeType="1"/>
              </p:cNvSpPr>
              <p:nvPr/>
            </p:nvSpPr>
            <p:spPr bwMode="auto">
              <a:xfrm flipV="1">
                <a:off x="1842" y="2827"/>
                <a:ext cx="0" cy="726"/>
              </a:xfrm>
              <a:prstGeom prst="line">
                <a:avLst/>
              </a:prstGeom>
              <a:noFill/>
              <a:ln w="19050">
                <a:solidFill>
                  <a:srgbClr val="05E34A"/>
                </a:solidFill>
                <a:prstDash val="dash"/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375" name="Line 8"/>
              <p:cNvSpPr>
                <a:spLocks noChangeShapeType="1"/>
              </p:cNvSpPr>
              <p:nvPr/>
            </p:nvSpPr>
            <p:spPr bwMode="auto">
              <a:xfrm flipV="1">
                <a:off x="930" y="2840"/>
                <a:ext cx="907" cy="681"/>
              </a:xfrm>
              <a:prstGeom prst="line">
                <a:avLst/>
              </a:prstGeom>
              <a:noFill/>
              <a:ln w="19050" cap="sq">
                <a:solidFill>
                  <a:srgbClr val="F939D4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376" name="Arc 10"/>
              <p:cNvSpPr>
                <a:spLocks/>
              </p:cNvSpPr>
              <p:nvPr/>
            </p:nvSpPr>
            <p:spPr bwMode="auto">
              <a:xfrm flipH="1" flipV="1">
                <a:off x="1843" y="2834"/>
                <a:ext cx="1128" cy="644"/>
              </a:xfrm>
              <a:custGeom>
                <a:avLst/>
                <a:gdLst>
                  <a:gd name="T0" fmla="*/ 0 w 21600"/>
                  <a:gd name="T1" fmla="*/ 0 h 21594"/>
                  <a:gd name="T2" fmla="*/ 3 w 21600"/>
                  <a:gd name="T3" fmla="*/ 1 h 21594"/>
                  <a:gd name="T4" fmla="*/ 0 w 21600"/>
                  <a:gd name="T5" fmla="*/ 1 h 2159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594" fill="none" extrusionOk="0">
                    <a:moveTo>
                      <a:pt x="504" y="-1"/>
                    </a:moveTo>
                    <a:cubicBezTo>
                      <a:pt x="12233" y="273"/>
                      <a:pt x="21600" y="9861"/>
                      <a:pt x="21600" y="21594"/>
                    </a:cubicBezTo>
                  </a:path>
                  <a:path w="21600" h="21594" stroke="0" extrusionOk="0">
                    <a:moveTo>
                      <a:pt x="504" y="-1"/>
                    </a:moveTo>
                    <a:cubicBezTo>
                      <a:pt x="12233" y="273"/>
                      <a:pt x="21600" y="9861"/>
                      <a:pt x="21600" y="21594"/>
                    </a:cubicBezTo>
                    <a:lnTo>
                      <a:pt x="0" y="21594"/>
                    </a:lnTo>
                    <a:lnTo>
                      <a:pt x="504" y="-1"/>
                    </a:lnTo>
                    <a:close/>
                  </a:path>
                </a:pathLst>
              </a:custGeom>
              <a:noFill/>
              <a:ln w="19050" cap="sq">
                <a:solidFill>
                  <a:srgbClr val="F939D4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aphicFrame>
          <p:nvGraphicFramePr>
            <p:cNvPr id="143367" name="Object 16"/>
            <p:cNvGraphicFramePr>
              <a:graphicFrameLocks noChangeAspect="1"/>
            </p:cNvGraphicFramePr>
            <p:nvPr/>
          </p:nvGraphicFramePr>
          <p:xfrm>
            <a:off x="2290" y="2277"/>
            <a:ext cx="545" cy="47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16" name="Equation" r:id="rId7" imgW="482391" imgH="418918" progId="Equation.3">
                    <p:embed/>
                  </p:oleObj>
                </mc:Choice>
                <mc:Fallback>
                  <p:oleObj name="Equation" r:id="rId7" imgW="482391" imgH="418918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90" y="2277"/>
                          <a:ext cx="545" cy="47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3368" name="Rectangle 19"/>
            <p:cNvSpPr>
              <a:spLocks noChangeArrowheads="1"/>
            </p:cNvSpPr>
            <p:nvPr/>
          </p:nvSpPr>
          <p:spPr bwMode="auto">
            <a:xfrm>
              <a:off x="860" y="1135"/>
              <a:ext cx="23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chemeClr val="tx2"/>
                  </a:solidFill>
                  <a:cs typeface="Times New Roman" panose="02020603050405020304" pitchFamily="18" charset="0"/>
                </a:rPr>
                <a:t>E</a:t>
              </a:r>
            </a:p>
          </p:txBody>
        </p:sp>
        <p:sp>
          <p:nvSpPr>
            <p:cNvPr id="143369" name="Rectangle 20"/>
            <p:cNvSpPr>
              <a:spLocks noChangeArrowheads="1"/>
            </p:cNvSpPr>
            <p:nvPr/>
          </p:nvSpPr>
          <p:spPr bwMode="auto">
            <a:xfrm>
              <a:off x="1873" y="2822"/>
              <a:ext cx="24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chemeClr val="tx2"/>
                  </a:solidFill>
                  <a:cs typeface="Times New Roman" panose="02020603050405020304" pitchFamily="18" charset="0"/>
                </a:rPr>
                <a:t>R</a:t>
              </a:r>
            </a:p>
          </p:txBody>
        </p:sp>
        <p:sp>
          <p:nvSpPr>
            <p:cNvPr id="143370" name="Rectangle 21"/>
            <p:cNvSpPr>
              <a:spLocks noChangeArrowheads="1"/>
            </p:cNvSpPr>
            <p:nvPr/>
          </p:nvSpPr>
          <p:spPr bwMode="auto">
            <a:xfrm>
              <a:off x="3624" y="2734"/>
              <a:ext cx="1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chemeClr val="tx2"/>
                  </a:solidFill>
                  <a:cs typeface="Times New Roman" panose="02020603050405020304" pitchFamily="18" charset="0"/>
                </a:rPr>
                <a:t>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104226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737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737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73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73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73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73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8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8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8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738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738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738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738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738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738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738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738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738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738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738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379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2127250" y="574675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 مثال11</a:t>
            </a:r>
            <a:endParaRPr lang="en-US" altLang="en-US" smtClean="0"/>
          </a:p>
        </p:txBody>
      </p:sp>
      <p:sp>
        <p:nvSpPr>
          <p:cNvPr id="72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798638"/>
            <a:ext cx="7772400" cy="1270000"/>
          </a:xfrm>
        </p:spPr>
        <p:txBody>
          <a:bodyPr/>
          <a:lstStyle/>
          <a:p>
            <a:pPr algn="just" eaLnBrk="1" hangingPunct="1"/>
            <a:r>
              <a:rPr lang="fa-IR" altLang="en-US" smtClean="0"/>
              <a:t>شدت ميدان در نزديكي يك صفحۀ مستوي ( صاف ) بينهايت بزرگ ( غير رسانا و نازك ) با چگالي بار سطحي </a:t>
            </a:r>
            <a:r>
              <a:rPr lang="el-GR" altLang="en-US" smtClean="0">
                <a:cs typeface="Times New Roman" panose="02020603050405020304" pitchFamily="18" charset="0"/>
              </a:rPr>
              <a:t>σ</a:t>
            </a:r>
            <a:r>
              <a:rPr lang="fa-IR" altLang="en-US" smtClean="0"/>
              <a:t> را به دست آوريد</a:t>
            </a:r>
          </a:p>
        </p:txBody>
      </p:sp>
      <p:grpSp>
        <p:nvGrpSpPr>
          <p:cNvPr id="721932" name="Group 12"/>
          <p:cNvGrpSpPr>
            <a:grpSpLocks/>
          </p:cNvGrpSpPr>
          <p:nvPr/>
        </p:nvGrpSpPr>
        <p:grpSpPr bwMode="auto">
          <a:xfrm>
            <a:off x="3176589" y="3213101"/>
            <a:ext cx="2847975" cy="2568575"/>
            <a:chOff x="657" y="1933"/>
            <a:chExt cx="1794" cy="1618"/>
          </a:xfrm>
        </p:grpSpPr>
        <p:grpSp>
          <p:nvGrpSpPr>
            <p:cNvPr id="144389" name="Group 8"/>
            <p:cNvGrpSpPr>
              <a:grpSpLocks/>
            </p:cNvGrpSpPr>
            <p:nvPr/>
          </p:nvGrpSpPr>
          <p:grpSpPr bwMode="auto">
            <a:xfrm>
              <a:off x="657" y="1933"/>
              <a:ext cx="1794" cy="1618"/>
              <a:chOff x="1111" y="2123"/>
              <a:chExt cx="1794" cy="1618"/>
            </a:xfrm>
          </p:grpSpPr>
          <p:sp>
            <p:nvSpPr>
              <p:cNvPr id="144393" name="Freeform 4" descr="10 %"/>
              <p:cNvSpPr>
                <a:spLocks/>
              </p:cNvSpPr>
              <p:nvPr/>
            </p:nvSpPr>
            <p:spPr bwMode="auto">
              <a:xfrm rot="791765">
                <a:off x="1111" y="2123"/>
                <a:ext cx="1634" cy="1618"/>
              </a:xfrm>
              <a:custGeom>
                <a:avLst/>
                <a:gdLst>
                  <a:gd name="T0" fmla="*/ 29 w 1634"/>
                  <a:gd name="T1" fmla="*/ 794 h 1618"/>
                  <a:gd name="T2" fmla="*/ 165 w 1634"/>
                  <a:gd name="T3" fmla="*/ 626 h 1618"/>
                  <a:gd name="T4" fmla="*/ 189 w 1634"/>
                  <a:gd name="T5" fmla="*/ 602 h 1618"/>
                  <a:gd name="T6" fmla="*/ 309 w 1634"/>
                  <a:gd name="T7" fmla="*/ 586 h 1618"/>
                  <a:gd name="T8" fmla="*/ 429 w 1634"/>
                  <a:gd name="T9" fmla="*/ 522 h 1618"/>
                  <a:gd name="T10" fmla="*/ 533 w 1634"/>
                  <a:gd name="T11" fmla="*/ 426 h 1618"/>
                  <a:gd name="T12" fmla="*/ 741 w 1634"/>
                  <a:gd name="T13" fmla="*/ 322 h 1618"/>
                  <a:gd name="T14" fmla="*/ 845 w 1634"/>
                  <a:gd name="T15" fmla="*/ 266 h 1618"/>
                  <a:gd name="T16" fmla="*/ 949 w 1634"/>
                  <a:gd name="T17" fmla="*/ 210 h 1618"/>
                  <a:gd name="T18" fmla="*/ 1125 w 1634"/>
                  <a:gd name="T19" fmla="*/ 90 h 1618"/>
                  <a:gd name="T20" fmla="*/ 1317 w 1634"/>
                  <a:gd name="T21" fmla="*/ 162 h 1618"/>
                  <a:gd name="T22" fmla="*/ 1357 w 1634"/>
                  <a:gd name="T23" fmla="*/ 250 h 1618"/>
                  <a:gd name="T24" fmla="*/ 1397 w 1634"/>
                  <a:gd name="T25" fmla="*/ 298 h 1618"/>
                  <a:gd name="T26" fmla="*/ 1437 w 1634"/>
                  <a:gd name="T27" fmla="*/ 442 h 1618"/>
                  <a:gd name="T28" fmla="*/ 1477 w 1634"/>
                  <a:gd name="T29" fmla="*/ 498 h 1618"/>
                  <a:gd name="T30" fmla="*/ 1509 w 1634"/>
                  <a:gd name="T31" fmla="*/ 642 h 1618"/>
                  <a:gd name="T32" fmla="*/ 1541 w 1634"/>
                  <a:gd name="T33" fmla="*/ 706 h 1618"/>
                  <a:gd name="T34" fmla="*/ 1613 w 1634"/>
                  <a:gd name="T35" fmla="*/ 930 h 1618"/>
                  <a:gd name="T36" fmla="*/ 1413 w 1634"/>
                  <a:gd name="T37" fmla="*/ 1114 h 1618"/>
                  <a:gd name="T38" fmla="*/ 1325 w 1634"/>
                  <a:gd name="T39" fmla="*/ 1210 h 1618"/>
                  <a:gd name="T40" fmla="*/ 1213 w 1634"/>
                  <a:gd name="T41" fmla="*/ 1226 h 1618"/>
                  <a:gd name="T42" fmla="*/ 1157 w 1634"/>
                  <a:gd name="T43" fmla="*/ 1290 h 1618"/>
                  <a:gd name="T44" fmla="*/ 1149 w 1634"/>
                  <a:gd name="T45" fmla="*/ 1314 h 1618"/>
                  <a:gd name="T46" fmla="*/ 997 w 1634"/>
                  <a:gd name="T47" fmla="*/ 1410 h 1618"/>
                  <a:gd name="T48" fmla="*/ 893 w 1634"/>
                  <a:gd name="T49" fmla="*/ 1450 h 1618"/>
                  <a:gd name="T50" fmla="*/ 829 w 1634"/>
                  <a:gd name="T51" fmla="*/ 1482 h 1618"/>
                  <a:gd name="T52" fmla="*/ 805 w 1634"/>
                  <a:gd name="T53" fmla="*/ 1522 h 1618"/>
                  <a:gd name="T54" fmla="*/ 757 w 1634"/>
                  <a:gd name="T55" fmla="*/ 1546 h 1618"/>
                  <a:gd name="T56" fmla="*/ 605 w 1634"/>
                  <a:gd name="T57" fmla="*/ 1610 h 1618"/>
                  <a:gd name="T58" fmla="*/ 469 w 1634"/>
                  <a:gd name="T59" fmla="*/ 1618 h 1618"/>
                  <a:gd name="T60" fmla="*/ 349 w 1634"/>
                  <a:gd name="T61" fmla="*/ 1578 h 1618"/>
                  <a:gd name="T62" fmla="*/ 341 w 1634"/>
                  <a:gd name="T63" fmla="*/ 1554 h 1618"/>
                  <a:gd name="T64" fmla="*/ 317 w 1634"/>
                  <a:gd name="T65" fmla="*/ 1530 h 1618"/>
                  <a:gd name="T66" fmla="*/ 245 w 1634"/>
                  <a:gd name="T67" fmla="*/ 1442 h 1618"/>
                  <a:gd name="T68" fmla="*/ 229 w 1634"/>
                  <a:gd name="T69" fmla="*/ 1370 h 1618"/>
                  <a:gd name="T70" fmla="*/ 205 w 1634"/>
                  <a:gd name="T71" fmla="*/ 1354 h 1618"/>
                  <a:gd name="T72" fmla="*/ 189 w 1634"/>
                  <a:gd name="T73" fmla="*/ 1314 h 1618"/>
                  <a:gd name="T74" fmla="*/ 173 w 1634"/>
                  <a:gd name="T75" fmla="*/ 1162 h 1618"/>
                  <a:gd name="T76" fmla="*/ 149 w 1634"/>
                  <a:gd name="T77" fmla="*/ 1122 h 1618"/>
                  <a:gd name="T78" fmla="*/ 157 w 1634"/>
                  <a:gd name="T79" fmla="*/ 1018 h 1618"/>
                  <a:gd name="T80" fmla="*/ 93 w 1634"/>
                  <a:gd name="T81" fmla="*/ 938 h 1618"/>
                  <a:gd name="T82" fmla="*/ 29 w 1634"/>
                  <a:gd name="T83" fmla="*/ 794 h 1618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1634" h="1618">
                    <a:moveTo>
                      <a:pt x="29" y="794"/>
                    </a:moveTo>
                    <a:cubicBezTo>
                      <a:pt x="58" y="736"/>
                      <a:pt x="116" y="668"/>
                      <a:pt x="165" y="626"/>
                    </a:cubicBezTo>
                    <a:cubicBezTo>
                      <a:pt x="174" y="619"/>
                      <a:pt x="178" y="605"/>
                      <a:pt x="189" y="602"/>
                    </a:cubicBezTo>
                    <a:cubicBezTo>
                      <a:pt x="228" y="591"/>
                      <a:pt x="269" y="591"/>
                      <a:pt x="309" y="586"/>
                    </a:cubicBezTo>
                    <a:cubicBezTo>
                      <a:pt x="358" y="561"/>
                      <a:pt x="376" y="533"/>
                      <a:pt x="429" y="522"/>
                    </a:cubicBezTo>
                    <a:cubicBezTo>
                      <a:pt x="458" y="478"/>
                      <a:pt x="490" y="452"/>
                      <a:pt x="533" y="426"/>
                    </a:cubicBezTo>
                    <a:cubicBezTo>
                      <a:pt x="575" y="342"/>
                      <a:pt x="654" y="341"/>
                      <a:pt x="741" y="322"/>
                    </a:cubicBezTo>
                    <a:cubicBezTo>
                      <a:pt x="775" y="300"/>
                      <a:pt x="812" y="288"/>
                      <a:pt x="845" y="266"/>
                    </a:cubicBezTo>
                    <a:cubicBezTo>
                      <a:pt x="872" y="226"/>
                      <a:pt x="910" y="234"/>
                      <a:pt x="949" y="210"/>
                    </a:cubicBezTo>
                    <a:cubicBezTo>
                      <a:pt x="1019" y="167"/>
                      <a:pt x="1046" y="124"/>
                      <a:pt x="1125" y="90"/>
                    </a:cubicBezTo>
                    <a:cubicBezTo>
                      <a:pt x="1185" y="0"/>
                      <a:pt x="1274" y="105"/>
                      <a:pt x="1317" y="162"/>
                    </a:cubicBezTo>
                    <a:cubicBezTo>
                      <a:pt x="1326" y="189"/>
                      <a:pt x="1342" y="227"/>
                      <a:pt x="1357" y="250"/>
                    </a:cubicBezTo>
                    <a:cubicBezTo>
                      <a:pt x="1386" y="296"/>
                      <a:pt x="1376" y="251"/>
                      <a:pt x="1397" y="298"/>
                    </a:cubicBezTo>
                    <a:cubicBezTo>
                      <a:pt x="1417" y="344"/>
                      <a:pt x="1420" y="396"/>
                      <a:pt x="1437" y="442"/>
                    </a:cubicBezTo>
                    <a:cubicBezTo>
                      <a:pt x="1440" y="450"/>
                      <a:pt x="1476" y="496"/>
                      <a:pt x="1477" y="498"/>
                    </a:cubicBezTo>
                    <a:cubicBezTo>
                      <a:pt x="1490" y="680"/>
                      <a:pt x="1461" y="560"/>
                      <a:pt x="1509" y="642"/>
                    </a:cubicBezTo>
                    <a:cubicBezTo>
                      <a:pt x="1521" y="663"/>
                      <a:pt x="1541" y="706"/>
                      <a:pt x="1541" y="706"/>
                    </a:cubicBezTo>
                    <a:cubicBezTo>
                      <a:pt x="1558" y="754"/>
                      <a:pt x="1634" y="862"/>
                      <a:pt x="1613" y="930"/>
                    </a:cubicBezTo>
                    <a:cubicBezTo>
                      <a:pt x="1592" y="998"/>
                      <a:pt x="1461" y="1067"/>
                      <a:pt x="1413" y="1114"/>
                    </a:cubicBezTo>
                    <a:cubicBezTo>
                      <a:pt x="1384" y="1135"/>
                      <a:pt x="1348" y="1203"/>
                      <a:pt x="1325" y="1210"/>
                    </a:cubicBezTo>
                    <a:cubicBezTo>
                      <a:pt x="1289" y="1221"/>
                      <a:pt x="1250" y="1221"/>
                      <a:pt x="1213" y="1226"/>
                    </a:cubicBezTo>
                    <a:cubicBezTo>
                      <a:pt x="1195" y="1248"/>
                      <a:pt x="1173" y="1266"/>
                      <a:pt x="1157" y="1290"/>
                    </a:cubicBezTo>
                    <a:cubicBezTo>
                      <a:pt x="1152" y="1297"/>
                      <a:pt x="1154" y="1308"/>
                      <a:pt x="1149" y="1314"/>
                    </a:cubicBezTo>
                    <a:cubicBezTo>
                      <a:pt x="1127" y="1341"/>
                      <a:pt x="1035" y="1395"/>
                      <a:pt x="997" y="1410"/>
                    </a:cubicBezTo>
                    <a:cubicBezTo>
                      <a:pt x="963" y="1424"/>
                      <a:pt x="927" y="1435"/>
                      <a:pt x="893" y="1450"/>
                    </a:cubicBezTo>
                    <a:cubicBezTo>
                      <a:pt x="871" y="1460"/>
                      <a:pt x="829" y="1482"/>
                      <a:pt x="829" y="1482"/>
                    </a:cubicBezTo>
                    <a:cubicBezTo>
                      <a:pt x="821" y="1495"/>
                      <a:pt x="815" y="1510"/>
                      <a:pt x="805" y="1522"/>
                    </a:cubicBezTo>
                    <a:cubicBezTo>
                      <a:pt x="788" y="1542"/>
                      <a:pt x="778" y="1536"/>
                      <a:pt x="757" y="1546"/>
                    </a:cubicBezTo>
                    <a:cubicBezTo>
                      <a:pt x="709" y="1570"/>
                      <a:pt x="656" y="1590"/>
                      <a:pt x="605" y="1610"/>
                    </a:cubicBezTo>
                    <a:cubicBezTo>
                      <a:pt x="524" y="1590"/>
                      <a:pt x="540" y="1600"/>
                      <a:pt x="469" y="1618"/>
                    </a:cubicBezTo>
                    <a:cubicBezTo>
                      <a:pt x="429" y="1606"/>
                      <a:pt x="381" y="1605"/>
                      <a:pt x="349" y="1578"/>
                    </a:cubicBezTo>
                    <a:cubicBezTo>
                      <a:pt x="343" y="1573"/>
                      <a:pt x="346" y="1561"/>
                      <a:pt x="341" y="1554"/>
                    </a:cubicBezTo>
                    <a:cubicBezTo>
                      <a:pt x="335" y="1545"/>
                      <a:pt x="324" y="1539"/>
                      <a:pt x="317" y="1530"/>
                    </a:cubicBezTo>
                    <a:cubicBezTo>
                      <a:pt x="287" y="1490"/>
                      <a:pt x="290" y="1465"/>
                      <a:pt x="245" y="1442"/>
                    </a:cubicBezTo>
                    <a:cubicBezTo>
                      <a:pt x="240" y="1418"/>
                      <a:pt x="239" y="1392"/>
                      <a:pt x="229" y="1370"/>
                    </a:cubicBezTo>
                    <a:cubicBezTo>
                      <a:pt x="225" y="1361"/>
                      <a:pt x="211" y="1362"/>
                      <a:pt x="205" y="1354"/>
                    </a:cubicBezTo>
                    <a:cubicBezTo>
                      <a:pt x="197" y="1342"/>
                      <a:pt x="194" y="1327"/>
                      <a:pt x="189" y="1314"/>
                    </a:cubicBezTo>
                    <a:cubicBezTo>
                      <a:pt x="184" y="1263"/>
                      <a:pt x="183" y="1212"/>
                      <a:pt x="173" y="1162"/>
                    </a:cubicBezTo>
                    <a:cubicBezTo>
                      <a:pt x="170" y="1147"/>
                      <a:pt x="151" y="1137"/>
                      <a:pt x="149" y="1122"/>
                    </a:cubicBezTo>
                    <a:cubicBezTo>
                      <a:pt x="145" y="1087"/>
                      <a:pt x="154" y="1053"/>
                      <a:pt x="157" y="1018"/>
                    </a:cubicBezTo>
                    <a:cubicBezTo>
                      <a:pt x="140" y="983"/>
                      <a:pt x="125" y="960"/>
                      <a:pt x="93" y="938"/>
                    </a:cubicBezTo>
                    <a:cubicBezTo>
                      <a:pt x="71" y="884"/>
                      <a:pt x="0" y="852"/>
                      <a:pt x="29" y="794"/>
                    </a:cubicBezTo>
                    <a:close/>
                  </a:path>
                </a:pathLst>
              </a:custGeom>
              <a:blipFill dpi="0" rotWithShape="0">
                <a:blip r:embed="rId2"/>
                <a:srcRect/>
                <a:tile tx="0" ty="0" sx="100000" sy="100000" flip="none" algn="tl"/>
              </a:blipFill>
              <a:ln w="19050" cap="sq" cmpd="sng">
                <a:solidFill>
                  <a:schemeClr val="tx1"/>
                </a:solidFill>
                <a:prstDash val="solid"/>
                <a:round/>
                <a:headEnd type="none" w="lg" len="lg"/>
                <a:tailEnd type="none" w="med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394" name="Line 5"/>
              <p:cNvSpPr>
                <a:spLocks noChangeShapeType="1"/>
              </p:cNvSpPr>
              <p:nvPr/>
            </p:nvSpPr>
            <p:spPr bwMode="auto">
              <a:xfrm flipV="1">
                <a:off x="2179" y="2560"/>
                <a:ext cx="726" cy="181"/>
              </a:xfrm>
              <a:prstGeom prst="line">
                <a:avLst/>
              </a:prstGeom>
              <a:noFill/>
              <a:ln w="19050" cap="sq">
                <a:solidFill>
                  <a:srgbClr val="F939D4"/>
                </a:solidFill>
                <a:round/>
                <a:headEnd type="none" w="lg" len="lg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395" name="Line 6"/>
              <p:cNvSpPr>
                <a:spLocks noChangeShapeType="1"/>
              </p:cNvSpPr>
              <p:nvPr/>
            </p:nvSpPr>
            <p:spPr bwMode="auto">
              <a:xfrm rot="21540000" flipH="1">
                <a:off x="1568" y="2749"/>
                <a:ext cx="590" cy="136"/>
              </a:xfrm>
              <a:prstGeom prst="line">
                <a:avLst/>
              </a:prstGeom>
              <a:noFill/>
              <a:ln w="19050">
                <a:solidFill>
                  <a:srgbClr val="FC9AE9"/>
                </a:solidFill>
                <a:prstDash val="dash"/>
                <a:round/>
                <a:headEnd type="none" w="lg" len="lg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4390" name="Rectangle 9"/>
            <p:cNvSpPr>
              <a:spLocks noChangeArrowheads="1"/>
            </p:cNvSpPr>
            <p:nvPr/>
          </p:nvSpPr>
          <p:spPr bwMode="auto">
            <a:xfrm>
              <a:off x="975" y="3067"/>
              <a:ext cx="20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l-GR" altLang="en-US" sz="2000"/>
                <a:t>σ</a:t>
              </a:r>
              <a:endParaRPr lang="en-US" altLang="en-US" sz="2000"/>
            </a:p>
          </p:txBody>
        </p:sp>
        <p:sp>
          <p:nvSpPr>
            <p:cNvPr id="144391" name="Rectangle 10"/>
            <p:cNvSpPr>
              <a:spLocks noChangeArrowheads="1"/>
            </p:cNvSpPr>
            <p:nvPr/>
          </p:nvSpPr>
          <p:spPr bwMode="auto">
            <a:xfrm>
              <a:off x="2200" y="2115"/>
              <a:ext cx="21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>
                  <a:solidFill>
                    <a:srgbClr val="F92BD2"/>
                  </a:solidFill>
                  <a:cs typeface="Times New Roman" panose="02020603050405020304" pitchFamily="18" charset="0"/>
                </a:rPr>
                <a:t>E</a:t>
              </a:r>
            </a:p>
          </p:txBody>
        </p:sp>
        <p:sp>
          <p:nvSpPr>
            <p:cNvPr id="144392" name="Rectangle 11"/>
            <p:cNvSpPr>
              <a:spLocks noChangeArrowheads="1"/>
            </p:cNvSpPr>
            <p:nvPr/>
          </p:nvSpPr>
          <p:spPr bwMode="auto">
            <a:xfrm>
              <a:off x="930" y="2432"/>
              <a:ext cx="21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>
                  <a:solidFill>
                    <a:srgbClr val="FC9AE9"/>
                  </a:solidFill>
                  <a:cs typeface="Times New Roman" panose="02020603050405020304" pitchFamily="18" charset="0"/>
                </a:rPr>
                <a:t>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29840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7219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7219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7219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7219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219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219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72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72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72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4440"/>
                            </p:stCondLst>
                            <p:childTnLst>
                              <p:par>
                                <p:cTn id="20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219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219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219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21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1922" grpId="0"/>
      <p:bldP spid="72192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altLang="en-US" smtClean="0"/>
              <a:t> حل مثال 11</a:t>
            </a:r>
            <a:endParaRPr lang="en-US" altLang="en-US" smtClean="0"/>
          </a:p>
        </p:txBody>
      </p:sp>
      <p:sp>
        <p:nvSpPr>
          <p:cNvPr id="7229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08213" y="2852739"/>
            <a:ext cx="7847012" cy="1196975"/>
          </a:xfrm>
        </p:spPr>
        <p:txBody>
          <a:bodyPr/>
          <a:lstStyle/>
          <a:p>
            <a:pPr eaLnBrk="1" hangingPunct="1"/>
            <a:r>
              <a:rPr lang="fa-IR" altLang="en-US" smtClean="0"/>
              <a:t>سطح گاوس استوانه‌اي است كه سطح جانبي آ ن با </a:t>
            </a:r>
            <a:r>
              <a:rPr lang="en-US" altLang="en-US" smtClean="0"/>
              <a:t>c</a:t>
            </a:r>
            <a:r>
              <a:rPr lang="fa-IR" altLang="en-US" smtClean="0"/>
              <a:t> و سطوح قاعدۀ آن با </a:t>
            </a:r>
            <a:r>
              <a:rPr lang="en-US" altLang="en-US" smtClean="0"/>
              <a:t>a</a:t>
            </a:r>
            <a:r>
              <a:rPr lang="fa-IR" altLang="en-US" smtClean="0"/>
              <a:t> و </a:t>
            </a:r>
            <a:r>
              <a:rPr lang="en-US" altLang="en-US" smtClean="0"/>
              <a:t>b</a:t>
            </a:r>
            <a:r>
              <a:rPr lang="fa-IR" altLang="en-US" smtClean="0"/>
              <a:t> مشخص شده‌اند </a:t>
            </a:r>
          </a:p>
        </p:txBody>
      </p:sp>
      <p:graphicFrame>
        <p:nvGraphicFramePr>
          <p:cNvPr id="722948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5664201" y="5402263"/>
          <a:ext cx="2087563" cy="1014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8" name="Equation" r:id="rId3" imgW="888614" imgH="431613" progId="Equation.3">
                  <p:embed/>
                </p:oleObj>
              </mc:Choice>
              <mc:Fallback>
                <p:oleObj name="Equation" r:id="rId3" imgW="888614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64201" y="5402263"/>
                        <a:ext cx="2087563" cy="1014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2950" name="Object 6"/>
          <p:cNvGraphicFramePr>
            <a:graphicFrameLocks noChangeAspect="1"/>
          </p:cNvGraphicFramePr>
          <p:nvPr>
            <p:ph sz="quarter" idx="3"/>
          </p:nvPr>
        </p:nvGraphicFramePr>
        <p:xfrm>
          <a:off x="7896226" y="5381625"/>
          <a:ext cx="1655763" cy="1042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9" name="Equation" r:id="rId5" imgW="685800" imgH="431800" progId="Equation.3">
                  <p:embed/>
                </p:oleObj>
              </mc:Choice>
              <mc:Fallback>
                <p:oleObj name="Equation" r:id="rId5" imgW="6858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96226" y="5381625"/>
                        <a:ext cx="1655763" cy="1042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2952" name="Object 8"/>
          <p:cNvGraphicFramePr>
            <a:graphicFrameLocks noChangeAspect="1"/>
          </p:cNvGraphicFramePr>
          <p:nvPr/>
        </p:nvGraphicFramePr>
        <p:xfrm>
          <a:off x="1973264" y="4005263"/>
          <a:ext cx="5851525" cy="1314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0" name="Equation" r:id="rId7" imgW="2146300" imgH="482600" progId="Equation.3">
                  <p:embed/>
                </p:oleObj>
              </mc:Choice>
              <mc:Fallback>
                <p:oleObj name="Equation" r:id="rId7" imgW="2146300" imgH="482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3264" y="4005263"/>
                        <a:ext cx="5851525" cy="1314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22983" name="Group 39"/>
          <p:cNvGrpSpPr>
            <a:grpSpLocks/>
          </p:cNvGrpSpPr>
          <p:nvPr/>
        </p:nvGrpSpPr>
        <p:grpSpPr bwMode="auto">
          <a:xfrm>
            <a:off x="2424113" y="260351"/>
            <a:ext cx="3363912" cy="2568575"/>
            <a:chOff x="582" y="2069"/>
            <a:chExt cx="2119" cy="1618"/>
          </a:xfrm>
        </p:grpSpPr>
        <p:grpSp>
          <p:nvGrpSpPr>
            <p:cNvPr id="145416" name="Group 37"/>
            <p:cNvGrpSpPr>
              <a:grpSpLocks/>
            </p:cNvGrpSpPr>
            <p:nvPr/>
          </p:nvGrpSpPr>
          <p:grpSpPr bwMode="auto">
            <a:xfrm>
              <a:off x="748" y="2069"/>
              <a:ext cx="1794" cy="1618"/>
              <a:chOff x="748" y="2069"/>
              <a:chExt cx="1794" cy="1618"/>
            </a:xfrm>
          </p:grpSpPr>
          <p:grpSp>
            <p:nvGrpSpPr>
              <p:cNvPr id="145430" name="Group 36"/>
              <p:cNvGrpSpPr>
                <a:grpSpLocks/>
              </p:cNvGrpSpPr>
              <p:nvPr/>
            </p:nvGrpSpPr>
            <p:grpSpPr bwMode="auto">
              <a:xfrm>
                <a:off x="748" y="2069"/>
                <a:ext cx="1794" cy="1618"/>
                <a:chOff x="748" y="2069"/>
                <a:chExt cx="1794" cy="1618"/>
              </a:xfrm>
            </p:grpSpPr>
            <p:sp>
              <p:nvSpPr>
                <p:cNvPr id="145434" name="Freeform 11" descr="10 %"/>
                <p:cNvSpPr>
                  <a:spLocks/>
                </p:cNvSpPr>
                <p:nvPr/>
              </p:nvSpPr>
              <p:spPr bwMode="auto">
                <a:xfrm rot="791765">
                  <a:off x="748" y="2069"/>
                  <a:ext cx="1634" cy="1618"/>
                </a:xfrm>
                <a:custGeom>
                  <a:avLst/>
                  <a:gdLst>
                    <a:gd name="T0" fmla="*/ 29 w 1634"/>
                    <a:gd name="T1" fmla="*/ 794 h 1618"/>
                    <a:gd name="T2" fmla="*/ 165 w 1634"/>
                    <a:gd name="T3" fmla="*/ 626 h 1618"/>
                    <a:gd name="T4" fmla="*/ 189 w 1634"/>
                    <a:gd name="T5" fmla="*/ 602 h 1618"/>
                    <a:gd name="T6" fmla="*/ 309 w 1634"/>
                    <a:gd name="T7" fmla="*/ 586 h 1618"/>
                    <a:gd name="T8" fmla="*/ 429 w 1634"/>
                    <a:gd name="T9" fmla="*/ 522 h 1618"/>
                    <a:gd name="T10" fmla="*/ 533 w 1634"/>
                    <a:gd name="T11" fmla="*/ 426 h 1618"/>
                    <a:gd name="T12" fmla="*/ 741 w 1634"/>
                    <a:gd name="T13" fmla="*/ 322 h 1618"/>
                    <a:gd name="T14" fmla="*/ 845 w 1634"/>
                    <a:gd name="T15" fmla="*/ 266 h 1618"/>
                    <a:gd name="T16" fmla="*/ 949 w 1634"/>
                    <a:gd name="T17" fmla="*/ 210 h 1618"/>
                    <a:gd name="T18" fmla="*/ 1125 w 1634"/>
                    <a:gd name="T19" fmla="*/ 90 h 1618"/>
                    <a:gd name="T20" fmla="*/ 1317 w 1634"/>
                    <a:gd name="T21" fmla="*/ 162 h 1618"/>
                    <a:gd name="T22" fmla="*/ 1357 w 1634"/>
                    <a:gd name="T23" fmla="*/ 250 h 1618"/>
                    <a:gd name="T24" fmla="*/ 1397 w 1634"/>
                    <a:gd name="T25" fmla="*/ 298 h 1618"/>
                    <a:gd name="T26" fmla="*/ 1437 w 1634"/>
                    <a:gd name="T27" fmla="*/ 442 h 1618"/>
                    <a:gd name="T28" fmla="*/ 1477 w 1634"/>
                    <a:gd name="T29" fmla="*/ 498 h 1618"/>
                    <a:gd name="T30" fmla="*/ 1509 w 1634"/>
                    <a:gd name="T31" fmla="*/ 642 h 1618"/>
                    <a:gd name="T32" fmla="*/ 1541 w 1634"/>
                    <a:gd name="T33" fmla="*/ 706 h 1618"/>
                    <a:gd name="T34" fmla="*/ 1613 w 1634"/>
                    <a:gd name="T35" fmla="*/ 930 h 1618"/>
                    <a:gd name="T36" fmla="*/ 1413 w 1634"/>
                    <a:gd name="T37" fmla="*/ 1114 h 1618"/>
                    <a:gd name="T38" fmla="*/ 1325 w 1634"/>
                    <a:gd name="T39" fmla="*/ 1210 h 1618"/>
                    <a:gd name="T40" fmla="*/ 1213 w 1634"/>
                    <a:gd name="T41" fmla="*/ 1226 h 1618"/>
                    <a:gd name="T42" fmla="*/ 1157 w 1634"/>
                    <a:gd name="T43" fmla="*/ 1290 h 1618"/>
                    <a:gd name="T44" fmla="*/ 1149 w 1634"/>
                    <a:gd name="T45" fmla="*/ 1314 h 1618"/>
                    <a:gd name="T46" fmla="*/ 997 w 1634"/>
                    <a:gd name="T47" fmla="*/ 1410 h 1618"/>
                    <a:gd name="T48" fmla="*/ 893 w 1634"/>
                    <a:gd name="T49" fmla="*/ 1450 h 1618"/>
                    <a:gd name="T50" fmla="*/ 829 w 1634"/>
                    <a:gd name="T51" fmla="*/ 1482 h 1618"/>
                    <a:gd name="T52" fmla="*/ 805 w 1634"/>
                    <a:gd name="T53" fmla="*/ 1522 h 1618"/>
                    <a:gd name="T54" fmla="*/ 757 w 1634"/>
                    <a:gd name="T55" fmla="*/ 1546 h 1618"/>
                    <a:gd name="T56" fmla="*/ 605 w 1634"/>
                    <a:gd name="T57" fmla="*/ 1610 h 1618"/>
                    <a:gd name="T58" fmla="*/ 469 w 1634"/>
                    <a:gd name="T59" fmla="*/ 1618 h 1618"/>
                    <a:gd name="T60" fmla="*/ 349 w 1634"/>
                    <a:gd name="T61" fmla="*/ 1578 h 1618"/>
                    <a:gd name="T62" fmla="*/ 341 w 1634"/>
                    <a:gd name="T63" fmla="*/ 1554 h 1618"/>
                    <a:gd name="T64" fmla="*/ 317 w 1634"/>
                    <a:gd name="T65" fmla="*/ 1530 h 1618"/>
                    <a:gd name="T66" fmla="*/ 245 w 1634"/>
                    <a:gd name="T67" fmla="*/ 1442 h 1618"/>
                    <a:gd name="T68" fmla="*/ 229 w 1634"/>
                    <a:gd name="T69" fmla="*/ 1370 h 1618"/>
                    <a:gd name="T70" fmla="*/ 205 w 1634"/>
                    <a:gd name="T71" fmla="*/ 1354 h 1618"/>
                    <a:gd name="T72" fmla="*/ 189 w 1634"/>
                    <a:gd name="T73" fmla="*/ 1314 h 1618"/>
                    <a:gd name="T74" fmla="*/ 173 w 1634"/>
                    <a:gd name="T75" fmla="*/ 1162 h 1618"/>
                    <a:gd name="T76" fmla="*/ 149 w 1634"/>
                    <a:gd name="T77" fmla="*/ 1122 h 1618"/>
                    <a:gd name="T78" fmla="*/ 157 w 1634"/>
                    <a:gd name="T79" fmla="*/ 1018 h 1618"/>
                    <a:gd name="T80" fmla="*/ 93 w 1634"/>
                    <a:gd name="T81" fmla="*/ 938 h 1618"/>
                    <a:gd name="T82" fmla="*/ 29 w 1634"/>
                    <a:gd name="T83" fmla="*/ 794 h 1618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</a:gdLst>
                  <a:ahLst/>
                  <a:cxnLst>
                    <a:cxn ang="T84">
                      <a:pos x="T0" y="T1"/>
                    </a:cxn>
                    <a:cxn ang="T85">
                      <a:pos x="T2" y="T3"/>
                    </a:cxn>
                    <a:cxn ang="T86">
                      <a:pos x="T4" y="T5"/>
                    </a:cxn>
                    <a:cxn ang="T87">
                      <a:pos x="T6" y="T7"/>
                    </a:cxn>
                    <a:cxn ang="T88">
                      <a:pos x="T8" y="T9"/>
                    </a:cxn>
                    <a:cxn ang="T89">
                      <a:pos x="T10" y="T11"/>
                    </a:cxn>
                    <a:cxn ang="T90">
                      <a:pos x="T12" y="T13"/>
                    </a:cxn>
                    <a:cxn ang="T91">
                      <a:pos x="T14" y="T15"/>
                    </a:cxn>
                    <a:cxn ang="T92">
                      <a:pos x="T16" y="T17"/>
                    </a:cxn>
                    <a:cxn ang="T93">
                      <a:pos x="T18" y="T19"/>
                    </a:cxn>
                    <a:cxn ang="T94">
                      <a:pos x="T20" y="T21"/>
                    </a:cxn>
                    <a:cxn ang="T95">
                      <a:pos x="T22" y="T23"/>
                    </a:cxn>
                    <a:cxn ang="T96">
                      <a:pos x="T24" y="T25"/>
                    </a:cxn>
                    <a:cxn ang="T97">
                      <a:pos x="T26" y="T27"/>
                    </a:cxn>
                    <a:cxn ang="T98">
                      <a:pos x="T28" y="T29"/>
                    </a:cxn>
                    <a:cxn ang="T99">
                      <a:pos x="T30" y="T31"/>
                    </a:cxn>
                    <a:cxn ang="T100">
                      <a:pos x="T32" y="T33"/>
                    </a:cxn>
                    <a:cxn ang="T101">
                      <a:pos x="T34" y="T35"/>
                    </a:cxn>
                    <a:cxn ang="T102">
                      <a:pos x="T36" y="T37"/>
                    </a:cxn>
                    <a:cxn ang="T103">
                      <a:pos x="T38" y="T39"/>
                    </a:cxn>
                    <a:cxn ang="T104">
                      <a:pos x="T40" y="T41"/>
                    </a:cxn>
                    <a:cxn ang="T105">
                      <a:pos x="T42" y="T43"/>
                    </a:cxn>
                    <a:cxn ang="T106">
                      <a:pos x="T44" y="T45"/>
                    </a:cxn>
                    <a:cxn ang="T107">
                      <a:pos x="T46" y="T47"/>
                    </a:cxn>
                    <a:cxn ang="T108">
                      <a:pos x="T48" y="T49"/>
                    </a:cxn>
                    <a:cxn ang="T109">
                      <a:pos x="T50" y="T51"/>
                    </a:cxn>
                    <a:cxn ang="T110">
                      <a:pos x="T52" y="T53"/>
                    </a:cxn>
                    <a:cxn ang="T111">
                      <a:pos x="T54" y="T55"/>
                    </a:cxn>
                    <a:cxn ang="T112">
                      <a:pos x="T56" y="T57"/>
                    </a:cxn>
                    <a:cxn ang="T113">
                      <a:pos x="T58" y="T59"/>
                    </a:cxn>
                    <a:cxn ang="T114">
                      <a:pos x="T60" y="T61"/>
                    </a:cxn>
                    <a:cxn ang="T115">
                      <a:pos x="T62" y="T63"/>
                    </a:cxn>
                    <a:cxn ang="T116">
                      <a:pos x="T64" y="T65"/>
                    </a:cxn>
                    <a:cxn ang="T117">
                      <a:pos x="T66" y="T67"/>
                    </a:cxn>
                    <a:cxn ang="T118">
                      <a:pos x="T68" y="T69"/>
                    </a:cxn>
                    <a:cxn ang="T119">
                      <a:pos x="T70" y="T71"/>
                    </a:cxn>
                    <a:cxn ang="T120">
                      <a:pos x="T72" y="T73"/>
                    </a:cxn>
                    <a:cxn ang="T121">
                      <a:pos x="T74" y="T75"/>
                    </a:cxn>
                    <a:cxn ang="T122">
                      <a:pos x="T76" y="T77"/>
                    </a:cxn>
                    <a:cxn ang="T123">
                      <a:pos x="T78" y="T79"/>
                    </a:cxn>
                    <a:cxn ang="T124">
                      <a:pos x="T80" y="T81"/>
                    </a:cxn>
                    <a:cxn ang="T125">
                      <a:pos x="T82" y="T83"/>
                    </a:cxn>
                  </a:cxnLst>
                  <a:rect l="0" t="0" r="r" b="b"/>
                  <a:pathLst>
                    <a:path w="1634" h="1618">
                      <a:moveTo>
                        <a:pt x="29" y="794"/>
                      </a:moveTo>
                      <a:cubicBezTo>
                        <a:pt x="58" y="736"/>
                        <a:pt x="116" y="668"/>
                        <a:pt x="165" y="626"/>
                      </a:cubicBezTo>
                      <a:cubicBezTo>
                        <a:pt x="174" y="619"/>
                        <a:pt x="178" y="605"/>
                        <a:pt x="189" y="602"/>
                      </a:cubicBezTo>
                      <a:cubicBezTo>
                        <a:pt x="228" y="591"/>
                        <a:pt x="269" y="591"/>
                        <a:pt x="309" y="586"/>
                      </a:cubicBezTo>
                      <a:cubicBezTo>
                        <a:pt x="358" y="561"/>
                        <a:pt x="376" y="533"/>
                        <a:pt x="429" y="522"/>
                      </a:cubicBezTo>
                      <a:cubicBezTo>
                        <a:pt x="458" y="478"/>
                        <a:pt x="490" y="452"/>
                        <a:pt x="533" y="426"/>
                      </a:cubicBezTo>
                      <a:cubicBezTo>
                        <a:pt x="575" y="342"/>
                        <a:pt x="654" y="341"/>
                        <a:pt x="741" y="322"/>
                      </a:cubicBezTo>
                      <a:cubicBezTo>
                        <a:pt x="775" y="300"/>
                        <a:pt x="812" y="288"/>
                        <a:pt x="845" y="266"/>
                      </a:cubicBezTo>
                      <a:cubicBezTo>
                        <a:pt x="872" y="226"/>
                        <a:pt x="910" y="234"/>
                        <a:pt x="949" y="210"/>
                      </a:cubicBezTo>
                      <a:cubicBezTo>
                        <a:pt x="1019" y="167"/>
                        <a:pt x="1046" y="124"/>
                        <a:pt x="1125" y="90"/>
                      </a:cubicBezTo>
                      <a:cubicBezTo>
                        <a:pt x="1185" y="0"/>
                        <a:pt x="1274" y="105"/>
                        <a:pt x="1317" y="162"/>
                      </a:cubicBezTo>
                      <a:cubicBezTo>
                        <a:pt x="1326" y="189"/>
                        <a:pt x="1342" y="227"/>
                        <a:pt x="1357" y="250"/>
                      </a:cubicBezTo>
                      <a:cubicBezTo>
                        <a:pt x="1386" y="296"/>
                        <a:pt x="1376" y="251"/>
                        <a:pt x="1397" y="298"/>
                      </a:cubicBezTo>
                      <a:cubicBezTo>
                        <a:pt x="1417" y="344"/>
                        <a:pt x="1420" y="396"/>
                        <a:pt x="1437" y="442"/>
                      </a:cubicBezTo>
                      <a:cubicBezTo>
                        <a:pt x="1440" y="450"/>
                        <a:pt x="1476" y="496"/>
                        <a:pt x="1477" y="498"/>
                      </a:cubicBezTo>
                      <a:cubicBezTo>
                        <a:pt x="1490" y="680"/>
                        <a:pt x="1461" y="560"/>
                        <a:pt x="1509" y="642"/>
                      </a:cubicBezTo>
                      <a:cubicBezTo>
                        <a:pt x="1521" y="663"/>
                        <a:pt x="1541" y="706"/>
                        <a:pt x="1541" y="706"/>
                      </a:cubicBezTo>
                      <a:cubicBezTo>
                        <a:pt x="1558" y="754"/>
                        <a:pt x="1634" y="862"/>
                        <a:pt x="1613" y="930"/>
                      </a:cubicBezTo>
                      <a:cubicBezTo>
                        <a:pt x="1592" y="998"/>
                        <a:pt x="1461" y="1067"/>
                        <a:pt x="1413" y="1114"/>
                      </a:cubicBezTo>
                      <a:cubicBezTo>
                        <a:pt x="1384" y="1135"/>
                        <a:pt x="1348" y="1203"/>
                        <a:pt x="1325" y="1210"/>
                      </a:cubicBezTo>
                      <a:cubicBezTo>
                        <a:pt x="1289" y="1221"/>
                        <a:pt x="1250" y="1221"/>
                        <a:pt x="1213" y="1226"/>
                      </a:cubicBezTo>
                      <a:cubicBezTo>
                        <a:pt x="1195" y="1248"/>
                        <a:pt x="1173" y="1266"/>
                        <a:pt x="1157" y="1290"/>
                      </a:cubicBezTo>
                      <a:cubicBezTo>
                        <a:pt x="1152" y="1297"/>
                        <a:pt x="1154" y="1308"/>
                        <a:pt x="1149" y="1314"/>
                      </a:cubicBezTo>
                      <a:cubicBezTo>
                        <a:pt x="1127" y="1341"/>
                        <a:pt x="1035" y="1395"/>
                        <a:pt x="997" y="1410"/>
                      </a:cubicBezTo>
                      <a:cubicBezTo>
                        <a:pt x="963" y="1424"/>
                        <a:pt x="927" y="1435"/>
                        <a:pt x="893" y="1450"/>
                      </a:cubicBezTo>
                      <a:cubicBezTo>
                        <a:pt x="871" y="1460"/>
                        <a:pt x="829" y="1482"/>
                        <a:pt x="829" y="1482"/>
                      </a:cubicBezTo>
                      <a:cubicBezTo>
                        <a:pt x="821" y="1495"/>
                        <a:pt x="815" y="1510"/>
                        <a:pt x="805" y="1522"/>
                      </a:cubicBezTo>
                      <a:cubicBezTo>
                        <a:pt x="788" y="1542"/>
                        <a:pt x="778" y="1536"/>
                        <a:pt x="757" y="1546"/>
                      </a:cubicBezTo>
                      <a:cubicBezTo>
                        <a:pt x="709" y="1570"/>
                        <a:pt x="656" y="1590"/>
                        <a:pt x="605" y="1610"/>
                      </a:cubicBezTo>
                      <a:cubicBezTo>
                        <a:pt x="524" y="1590"/>
                        <a:pt x="540" y="1600"/>
                        <a:pt x="469" y="1618"/>
                      </a:cubicBezTo>
                      <a:cubicBezTo>
                        <a:pt x="429" y="1606"/>
                        <a:pt x="381" y="1605"/>
                        <a:pt x="349" y="1578"/>
                      </a:cubicBezTo>
                      <a:cubicBezTo>
                        <a:pt x="343" y="1573"/>
                        <a:pt x="346" y="1561"/>
                        <a:pt x="341" y="1554"/>
                      </a:cubicBezTo>
                      <a:cubicBezTo>
                        <a:pt x="335" y="1545"/>
                        <a:pt x="324" y="1539"/>
                        <a:pt x="317" y="1530"/>
                      </a:cubicBezTo>
                      <a:cubicBezTo>
                        <a:pt x="287" y="1490"/>
                        <a:pt x="290" y="1465"/>
                        <a:pt x="245" y="1442"/>
                      </a:cubicBezTo>
                      <a:cubicBezTo>
                        <a:pt x="240" y="1418"/>
                        <a:pt x="239" y="1392"/>
                        <a:pt x="229" y="1370"/>
                      </a:cubicBezTo>
                      <a:cubicBezTo>
                        <a:pt x="225" y="1361"/>
                        <a:pt x="211" y="1362"/>
                        <a:pt x="205" y="1354"/>
                      </a:cubicBezTo>
                      <a:cubicBezTo>
                        <a:pt x="197" y="1342"/>
                        <a:pt x="194" y="1327"/>
                        <a:pt x="189" y="1314"/>
                      </a:cubicBezTo>
                      <a:cubicBezTo>
                        <a:pt x="184" y="1263"/>
                        <a:pt x="183" y="1212"/>
                        <a:pt x="173" y="1162"/>
                      </a:cubicBezTo>
                      <a:cubicBezTo>
                        <a:pt x="170" y="1147"/>
                        <a:pt x="151" y="1137"/>
                        <a:pt x="149" y="1122"/>
                      </a:cubicBezTo>
                      <a:cubicBezTo>
                        <a:pt x="145" y="1087"/>
                        <a:pt x="154" y="1053"/>
                        <a:pt x="157" y="1018"/>
                      </a:cubicBezTo>
                      <a:cubicBezTo>
                        <a:pt x="140" y="983"/>
                        <a:pt x="125" y="960"/>
                        <a:pt x="93" y="938"/>
                      </a:cubicBezTo>
                      <a:cubicBezTo>
                        <a:pt x="71" y="884"/>
                        <a:pt x="0" y="852"/>
                        <a:pt x="29" y="794"/>
                      </a:cubicBezTo>
                      <a:close/>
                    </a:path>
                  </a:pathLst>
                </a:custGeom>
                <a:blipFill dpi="0" rotWithShape="0">
                  <a:blip r:embed="rId9"/>
                  <a:srcRect/>
                  <a:tile tx="0" ty="0" sx="100000" sy="100000" flip="none" algn="tl"/>
                </a:blipFill>
                <a:ln w="19050" cap="sq" cmpd="sng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med" len="lg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5435" name="Line 12"/>
                <p:cNvSpPr>
                  <a:spLocks noChangeShapeType="1"/>
                </p:cNvSpPr>
                <p:nvPr/>
              </p:nvSpPr>
              <p:spPr bwMode="auto">
                <a:xfrm flipV="1">
                  <a:off x="1816" y="2506"/>
                  <a:ext cx="726" cy="181"/>
                </a:xfrm>
                <a:prstGeom prst="line">
                  <a:avLst/>
                </a:prstGeom>
                <a:noFill/>
                <a:ln w="19050" cap="sq">
                  <a:solidFill>
                    <a:srgbClr val="F939D4"/>
                  </a:solidFill>
                  <a:round/>
                  <a:headEnd type="none" w="lg" len="lg"/>
                  <a:tailEnd type="stealth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5436" name="Line 13"/>
                <p:cNvSpPr>
                  <a:spLocks noChangeShapeType="1"/>
                </p:cNvSpPr>
                <p:nvPr/>
              </p:nvSpPr>
              <p:spPr bwMode="auto">
                <a:xfrm rot="21540000" flipH="1">
                  <a:off x="1205" y="2695"/>
                  <a:ext cx="590" cy="136"/>
                </a:xfrm>
                <a:prstGeom prst="line">
                  <a:avLst/>
                </a:prstGeom>
                <a:noFill/>
                <a:ln w="19050">
                  <a:solidFill>
                    <a:srgbClr val="FC9AE9"/>
                  </a:solidFill>
                  <a:prstDash val="dash"/>
                  <a:round/>
                  <a:headEnd type="none" w="lg" len="lg"/>
                  <a:tailEnd type="stealth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45431" name="Rectangle 14"/>
              <p:cNvSpPr>
                <a:spLocks noChangeArrowheads="1"/>
              </p:cNvSpPr>
              <p:nvPr/>
            </p:nvSpPr>
            <p:spPr bwMode="auto">
              <a:xfrm>
                <a:off x="1074" y="3371"/>
                <a:ext cx="202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l-GR" altLang="en-US" sz="2000"/>
                  <a:t>σ</a:t>
                </a:r>
                <a:endParaRPr lang="en-US" altLang="en-US" sz="2000"/>
              </a:p>
            </p:txBody>
          </p:sp>
          <p:sp>
            <p:nvSpPr>
              <p:cNvPr id="145432" name="Rectangle 15"/>
              <p:cNvSpPr>
                <a:spLocks noChangeArrowheads="1"/>
              </p:cNvSpPr>
              <p:nvPr/>
            </p:nvSpPr>
            <p:spPr bwMode="auto">
              <a:xfrm>
                <a:off x="2291" y="2251"/>
                <a:ext cx="214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000">
                    <a:solidFill>
                      <a:srgbClr val="F92BD2"/>
                    </a:solidFill>
                    <a:cs typeface="Times New Roman" panose="02020603050405020304" pitchFamily="18" charset="0"/>
                  </a:rPr>
                  <a:t>E</a:t>
                </a:r>
              </a:p>
            </p:txBody>
          </p:sp>
          <p:sp>
            <p:nvSpPr>
              <p:cNvPr id="145433" name="Rectangle 16"/>
              <p:cNvSpPr>
                <a:spLocks noChangeArrowheads="1"/>
              </p:cNvSpPr>
              <p:nvPr/>
            </p:nvSpPr>
            <p:spPr bwMode="auto">
              <a:xfrm>
                <a:off x="1021" y="2568"/>
                <a:ext cx="214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000">
                    <a:solidFill>
                      <a:srgbClr val="FC9AE9"/>
                    </a:solidFill>
                    <a:cs typeface="Times New Roman" panose="02020603050405020304" pitchFamily="18" charset="0"/>
                  </a:rPr>
                  <a:t>E</a:t>
                </a:r>
              </a:p>
            </p:txBody>
          </p:sp>
        </p:grpSp>
        <p:grpSp>
          <p:nvGrpSpPr>
            <p:cNvPr id="145417" name="Group 38"/>
            <p:cNvGrpSpPr>
              <a:grpSpLocks/>
            </p:cNvGrpSpPr>
            <p:nvPr/>
          </p:nvGrpSpPr>
          <p:grpSpPr bwMode="auto">
            <a:xfrm>
              <a:off x="582" y="2768"/>
              <a:ext cx="2119" cy="719"/>
              <a:chOff x="582" y="2768"/>
              <a:chExt cx="2119" cy="719"/>
            </a:xfrm>
          </p:grpSpPr>
          <p:sp>
            <p:nvSpPr>
              <p:cNvPr id="145418" name="Oval 19" descr="قطری رو به پایین کمرنگ"/>
              <p:cNvSpPr>
                <a:spLocks noChangeArrowheads="1"/>
              </p:cNvSpPr>
              <p:nvPr/>
            </p:nvSpPr>
            <p:spPr bwMode="auto">
              <a:xfrm>
                <a:off x="1565" y="3016"/>
                <a:ext cx="136" cy="227"/>
              </a:xfrm>
              <a:prstGeom prst="ellipse">
                <a:avLst/>
              </a:prstGeom>
              <a:blipFill dpi="0" rotWithShape="0">
                <a:blip r:embed="rId10"/>
                <a:srcRect/>
                <a:tile tx="0" ty="0" sx="100000" sy="100000" flip="none" algn="tl"/>
              </a:blipFill>
              <a:ln w="19050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145419" name="Line 22"/>
              <p:cNvSpPr>
                <a:spLocks noChangeShapeType="1"/>
              </p:cNvSpPr>
              <p:nvPr/>
            </p:nvSpPr>
            <p:spPr bwMode="auto">
              <a:xfrm flipV="1">
                <a:off x="1610" y="2768"/>
                <a:ext cx="1019" cy="254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5420" name="Line 23"/>
              <p:cNvSpPr>
                <a:spLocks noChangeShapeType="1"/>
              </p:cNvSpPr>
              <p:nvPr/>
            </p:nvSpPr>
            <p:spPr bwMode="auto">
              <a:xfrm rot="60000" flipV="1">
                <a:off x="1654" y="2988"/>
                <a:ext cx="990" cy="26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5421" name="Line 24"/>
              <p:cNvSpPr>
                <a:spLocks noChangeShapeType="1"/>
              </p:cNvSpPr>
              <p:nvPr/>
            </p:nvSpPr>
            <p:spPr bwMode="auto">
              <a:xfrm flipV="1">
                <a:off x="899" y="3249"/>
                <a:ext cx="717" cy="17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sysDot"/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5422" name="Line 25"/>
              <p:cNvSpPr>
                <a:spLocks noChangeShapeType="1"/>
              </p:cNvSpPr>
              <p:nvPr/>
            </p:nvSpPr>
            <p:spPr bwMode="auto">
              <a:xfrm rot="21540000" flipV="1">
                <a:off x="839" y="3028"/>
                <a:ext cx="762" cy="18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sysDot"/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5423" name="Line 27"/>
              <p:cNvSpPr>
                <a:spLocks noChangeShapeType="1"/>
              </p:cNvSpPr>
              <p:nvPr/>
            </p:nvSpPr>
            <p:spPr bwMode="auto">
              <a:xfrm rot="60000" flipV="1">
                <a:off x="660" y="3422"/>
                <a:ext cx="249" cy="65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5424" name="Line 28"/>
              <p:cNvSpPr>
                <a:spLocks noChangeShapeType="1"/>
              </p:cNvSpPr>
              <p:nvPr/>
            </p:nvSpPr>
            <p:spPr bwMode="auto">
              <a:xfrm rot="60000" flipV="1">
                <a:off x="642" y="3212"/>
                <a:ext cx="194" cy="51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5425" name="Oval 21" descr="قطری رو به پایین کمرنگ"/>
              <p:cNvSpPr>
                <a:spLocks noChangeArrowheads="1"/>
              </p:cNvSpPr>
              <p:nvPr/>
            </p:nvSpPr>
            <p:spPr bwMode="auto">
              <a:xfrm>
                <a:off x="2565" y="2771"/>
                <a:ext cx="136" cy="227"/>
              </a:xfrm>
              <a:prstGeom prst="ellipse">
                <a:avLst/>
              </a:prstGeom>
              <a:blipFill dpi="0" rotWithShape="0">
                <a:blip r:embed="rId10"/>
                <a:srcRect/>
                <a:tile tx="0" ty="0" sx="100000" sy="100000" flip="none" algn="tl"/>
              </a:blipFill>
              <a:ln w="19050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grpSp>
            <p:nvGrpSpPr>
              <p:cNvPr id="145426" name="Group 34"/>
              <p:cNvGrpSpPr>
                <a:grpSpLocks/>
              </p:cNvGrpSpPr>
              <p:nvPr/>
            </p:nvGrpSpPr>
            <p:grpSpPr bwMode="auto">
              <a:xfrm>
                <a:off x="582" y="3262"/>
                <a:ext cx="134" cy="225"/>
                <a:chOff x="582" y="3262"/>
                <a:chExt cx="134" cy="225"/>
              </a:xfrm>
            </p:grpSpPr>
            <p:sp>
              <p:nvSpPr>
                <p:cNvPr id="145428" name="Arc 29" descr="قطری رو به پایین کمرنگ"/>
                <p:cNvSpPr>
                  <a:spLocks/>
                </p:cNvSpPr>
                <p:nvPr/>
              </p:nvSpPr>
              <p:spPr bwMode="auto">
                <a:xfrm>
                  <a:off x="634" y="3264"/>
                  <a:ext cx="82" cy="223"/>
                </a:xfrm>
                <a:custGeom>
                  <a:avLst/>
                  <a:gdLst>
                    <a:gd name="T0" fmla="*/ 0 w 26644"/>
                    <a:gd name="T1" fmla="*/ 0 h 43200"/>
                    <a:gd name="T2" fmla="*/ 0 w 26644"/>
                    <a:gd name="T3" fmla="*/ 0 h 43200"/>
                    <a:gd name="T4" fmla="*/ 0 w 26644"/>
                    <a:gd name="T5" fmla="*/ 0 h 432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6644" h="43200" fill="none" extrusionOk="0">
                      <a:moveTo>
                        <a:pt x="2398" y="162"/>
                      </a:moveTo>
                      <a:cubicBezTo>
                        <a:pt x="3276" y="54"/>
                        <a:pt x="4159" y="0"/>
                        <a:pt x="5044" y="0"/>
                      </a:cubicBezTo>
                      <a:cubicBezTo>
                        <a:pt x="16973" y="0"/>
                        <a:pt x="26644" y="9670"/>
                        <a:pt x="26644" y="21600"/>
                      </a:cubicBezTo>
                      <a:cubicBezTo>
                        <a:pt x="26644" y="33529"/>
                        <a:pt x="16973" y="43200"/>
                        <a:pt x="5044" y="43200"/>
                      </a:cubicBezTo>
                      <a:cubicBezTo>
                        <a:pt x="3345" y="43199"/>
                        <a:pt x="1652" y="42999"/>
                        <a:pt x="0" y="42602"/>
                      </a:cubicBezTo>
                    </a:path>
                    <a:path w="26644" h="43200" stroke="0" extrusionOk="0">
                      <a:moveTo>
                        <a:pt x="2398" y="162"/>
                      </a:moveTo>
                      <a:cubicBezTo>
                        <a:pt x="3276" y="54"/>
                        <a:pt x="4159" y="0"/>
                        <a:pt x="5044" y="0"/>
                      </a:cubicBezTo>
                      <a:cubicBezTo>
                        <a:pt x="16973" y="0"/>
                        <a:pt x="26644" y="9670"/>
                        <a:pt x="26644" y="21600"/>
                      </a:cubicBezTo>
                      <a:cubicBezTo>
                        <a:pt x="26644" y="33529"/>
                        <a:pt x="16973" y="43200"/>
                        <a:pt x="5044" y="43200"/>
                      </a:cubicBezTo>
                      <a:cubicBezTo>
                        <a:pt x="3345" y="43199"/>
                        <a:pt x="1652" y="42999"/>
                        <a:pt x="0" y="42602"/>
                      </a:cubicBezTo>
                      <a:lnTo>
                        <a:pt x="5044" y="21600"/>
                      </a:lnTo>
                      <a:lnTo>
                        <a:pt x="2398" y="162"/>
                      </a:lnTo>
                      <a:close/>
                    </a:path>
                  </a:pathLst>
                </a:custGeom>
                <a:blipFill dpi="0" rotWithShape="0">
                  <a:blip r:embed="rId10"/>
                  <a:srcRect/>
                  <a:tile tx="0" ty="0" sx="100000" sy="100000" flip="none" algn="tl"/>
                </a:blipFill>
                <a:ln w="19050">
                  <a:solidFill>
                    <a:schemeClr val="tx1"/>
                  </a:solidFill>
                  <a:prstDash val="sysDot"/>
                  <a:round/>
                  <a:headEnd type="none" w="lg" len="lg"/>
                  <a:tailEnd type="none" w="med" len="lg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5429" name="Arc 30" descr="قطری رو به پایین کمرنگ"/>
                <p:cNvSpPr>
                  <a:spLocks/>
                </p:cNvSpPr>
                <p:nvPr/>
              </p:nvSpPr>
              <p:spPr bwMode="auto">
                <a:xfrm>
                  <a:off x="582" y="3262"/>
                  <a:ext cx="67" cy="223"/>
                </a:xfrm>
                <a:custGeom>
                  <a:avLst/>
                  <a:gdLst>
                    <a:gd name="T0" fmla="*/ 0 w 21600"/>
                    <a:gd name="T1" fmla="*/ 0 h 43067"/>
                    <a:gd name="T2" fmla="*/ 0 w 21600"/>
                    <a:gd name="T3" fmla="*/ 0 h 43067"/>
                    <a:gd name="T4" fmla="*/ 0 w 21600"/>
                    <a:gd name="T5" fmla="*/ 0 h 43067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1600" h="43067" fill="none" extrusionOk="0">
                      <a:moveTo>
                        <a:pt x="20192" y="43067"/>
                      </a:moveTo>
                      <a:cubicBezTo>
                        <a:pt x="8834" y="42325"/>
                        <a:pt x="0" y="32896"/>
                        <a:pt x="0" y="21513"/>
                      </a:cubicBezTo>
                      <a:cubicBezTo>
                        <a:pt x="0" y="10332"/>
                        <a:pt x="8531" y="1000"/>
                        <a:pt x="19666" y="-1"/>
                      </a:cubicBezTo>
                    </a:path>
                    <a:path w="21600" h="43067" stroke="0" extrusionOk="0">
                      <a:moveTo>
                        <a:pt x="20192" y="43067"/>
                      </a:moveTo>
                      <a:cubicBezTo>
                        <a:pt x="8834" y="42325"/>
                        <a:pt x="0" y="32896"/>
                        <a:pt x="0" y="21513"/>
                      </a:cubicBezTo>
                      <a:cubicBezTo>
                        <a:pt x="0" y="10332"/>
                        <a:pt x="8531" y="1000"/>
                        <a:pt x="19666" y="-1"/>
                      </a:cubicBezTo>
                      <a:lnTo>
                        <a:pt x="21600" y="21513"/>
                      </a:lnTo>
                      <a:lnTo>
                        <a:pt x="20192" y="43067"/>
                      </a:lnTo>
                      <a:close/>
                    </a:path>
                  </a:pathLst>
                </a:custGeom>
                <a:blipFill dpi="0" rotWithShape="0">
                  <a:blip r:embed="rId10"/>
                  <a:srcRect/>
                  <a:tile tx="0" ty="0" sx="100000" sy="100000" flip="none" algn="tl"/>
                </a:blipFill>
                <a:ln w="19050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45427" name="Rectangle 35"/>
              <p:cNvSpPr>
                <a:spLocks noChangeArrowheads="1"/>
              </p:cNvSpPr>
              <p:nvPr/>
            </p:nvSpPr>
            <p:spPr bwMode="auto">
              <a:xfrm>
                <a:off x="1549" y="2801"/>
                <a:ext cx="223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000">
                    <a:cs typeface="Times New Roman" panose="02020603050405020304" pitchFamily="18" charset="0"/>
                  </a:rPr>
                  <a:t>C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38537167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7229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7229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7229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7229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229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229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229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229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229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22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72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72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72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229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229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229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229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7229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229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229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9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2295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2295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229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2946" grpId="0"/>
      <p:bldP spid="722947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2063750" y="1125538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 مثال 12 </a:t>
            </a:r>
            <a:endParaRPr lang="en-US" altLang="en-US" smtClean="0"/>
          </a:p>
        </p:txBody>
      </p:sp>
      <p:sp>
        <p:nvSpPr>
          <p:cNvPr id="72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4826" y="2492376"/>
            <a:ext cx="7991475" cy="1223963"/>
          </a:xfrm>
        </p:spPr>
        <p:txBody>
          <a:bodyPr/>
          <a:lstStyle/>
          <a:p>
            <a:pPr marL="0" indent="0">
              <a:buNone/>
            </a:pPr>
            <a:r>
              <a:rPr lang="fa-IR" altLang="en-US" smtClean="0"/>
              <a:t>شدت ميدان الكتريكي در نزديكي سطح يك جسم رسانا با چگالي بار سطحي </a:t>
            </a:r>
            <a:r>
              <a:rPr lang="el-GR" altLang="en-US" sz="2400">
                <a:cs typeface="Times New Roman" panose="02020603050405020304" pitchFamily="18" charset="0"/>
              </a:rPr>
              <a:t>σ</a:t>
            </a:r>
            <a:endParaRPr lang="ru-RU" altLang="en-US" sz="2400">
              <a:cs typeface="Times New Roman" panose="02020603050405020304" pitchFamily="18" charset="0"/>
            </a:endParaRPr>
          </a:p>
        </p:txBody>
      </p:sp>
      <p:grpSp>
        <p:nvGrpSpPr>
          <p:cNvPr id="723990" name="Group 22"/>
          <p:cNvGrpSpPr>
            <a:grpSpLocks/>
          </p:cNvGrpSpPr>
          <p:nvPr/>
        </p:nvGrpSpPr>
        <p:grpSpPr bwMode="auto">
          <a:xfrm>
            <a:off x="2855913" y="4005264"/>
            <a:ext cx="2582862" cy="1368425"/>
            <a:chOff x="793" y="2568"/>
            <a:chExt cx="1627" cy="862"/>
          </a:xfrm>
        </p:grpSpPr>
        <p:sp>
          <p:nvSpPr>
            <p:cNvPr id="146437" name="Rectangle 21"/>
            <p:cNvSpPr>
              <a:spLocks noChangeArrowheads="1"/>
            </p:cNvSpPr>
            <p:nvPr/>
          </p:nvSpPr>
          <p:spPr bwMode="auto">
            <a:xfrm>
              <a:off x="2189" y="3007"/>
              <a:ext cx="21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>
                  <a:solidFill>
                    <a:srgbClr val="FF3333"/>
                  </a:solidFill>
                  <a:cs typeface="Times New Roman" panose="02020603050405020304" pitchFamily="18" charset="0"/>
                </a:rPr>
                <a:t>E</a:t>
              </a:r>
            </a:p>
          </p:txBody>
        </p:sp>
        <p:grpSp>
          <p:nvGrpSpPr>
            <p:cNvPr id="146438" name="Group 19"/>
            <p:cNvGrpSpPr>
              <a:grpSpLocks/>
            </p:cNvGrpSpPr>
            <p:nvPr/>
          </p:nvGrpSpPr>
          <p:grpSpPr bwMode="auto">
            <a:xfrm>
              <a:off x="793" y="2568"/>
              <a:ext cx="1627" cy="862"/>
              <a:chOff x="657" y="2659"/>
              <a:chExt cx="1763" cy="853"/>
            </a:xfrm>
          </p:grpSpPr>
          <p:sp>
            <p:nvSpPr>
              <p:cNvPr id="146440" name="Freeform 11" descr="علف"/>
              <p:cNvSpPr>
                <a:spLocks/>
              </p:cNvSpPr>
              <p:nvPr/>
            </p:nvSpPr>
            <p:spPr bwMode="auto">
              <a:xfrm>
                <a:off x="657" y="2659"/>
                <a:ext cx="1538" cy="853"/>
              </a:xfrm>
              <a:custGeom>
                <a:avLst/>
                <a:gdLst>
                  <a:gd name="T0" fmla="*/ 158 w 1538"/>
                  <a:gd name="T1" fmla="*/ 140 h 853"/>
                  <a:gd name="T2" fmla="*/ 304 w 1538"/>
                  <a:gd name="T3" fmla="*/ 43 h 853"/>
                  <a:gd name="T4" fmla="*/ 541 w 1538"/>
                  <a:gd name="T5" fmla="*/ 0 h 853"/>
                  <a:gd name="T6" fmla="*/ 911 w 1538"/>
                  <a:gd name="T7" fmla="*/ 22 h 853"/>
                  <a:gd name="T8" fmla="*/ 1175 w 1538"/>
                  <a:gd name="T9" fmla="*/ 97 h 853"/>
                  <a:gd name="T10" fmla="*/ 1346 w 1538"/>
                  <a:gd name="T11" fmla="*/ 173 h 853"/>
                  <a:gd name="T12" fmla="*/ 1478 w 1538"/>
                  <a:gd name="T13" fmla="*/ 270 h 853"/>
                  <a:gd name="T14" fmla="*/ 1510 w 1538"/>
                  <a:gd name="T15" fmla="*/ 404 h 853"/>
                  <a:gd name="T16" fmla="*/ 1531 w 1538"/>
                  <a:gd name="T17" fmla="*/ 529 h 853"/>
                  <a:gd name="T18" fmla="*/ 1465 w 1538"/>
                  <a:gd name="T19" fmla="*/ 626 h 853"/>
                  <a:gd name="T20" fmla="*/ 1241 w 1538"/>
                  <a:gd name="T21" fmla="*/ 745 h 853"/>
                  <a:gd name="T22" fmla="*/ 1095 w 1538"/>
                  <a:gd name="T23" fmla="*/ 810 h 853"/>
                  <a:gd name="T24" fmla="*/ 831 w 1538"/>
                  <a:gd name="T25" fmla="*/ 853 h 853"/>
                  <a:gd name="T26" fmla="*/ 409 w 1538"/>
                  <a:gd name="T27" fmla="*/ 799 h 853"/>
                  <a:gd name="T28" fmla="*/ 211 w 1538"/>
                  <a:gd name="T29" fmla="*/ 702 h 853"/>
                  <a:gd name="T30" fmla="*/ 66 w 1538"/>
                  <a:gd name="T31" fmla="*/ 594 h 853"/>
                  <a:gd name="T32" fmla="*/ 0 w 1538"/>
                  <a:gd name="T33" fmla="*/ 475 h 853"/>
                  <a:gd name="T34" fmla="*/ 26 w 1538"/>
                  <a:gd name="T35" fmla="*/ 335 h 853"/>
                  <a:gd name="T36" fmla="*/ 158 w 1538"/>
                  <a:gd name="T37" fmla="*/ 140 h 853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1538" h="853">
                    <a:moveTo>
                      <a:pt x="158" y="140"/>
                    </a:moveTo>
                    <a:cubicBezTo>
                      <a:pt x="180" y="86"/>
                      <a:pt x="236" y="58"/>
                      <a:pt x="304" y="43"/>
                    </a:cubicBezTo>
                    <a:cubicBezTo>
                      <a:pt x="381" y="26"/>
                      <a:pt x="541" y="0"/>
                      <a:pt x="541" y="0"/>
                    </a:cubicBezTo>
                    <a:cubicBezTo>
                      <a:pt x="546" y="0"/>
                      <a:pt x="845" y="9"/>
                      <a:pt x="911" y="22"/>
                    </a:cubicBezTo>
                    <a:cubicBezTo>
                      <a:pt x="983" y="35"/>
                      <a:pt x="1104" y="76"/>
                      <a:pt x="1175" y="97"/>
                    </a:cubicBezTo>
                    <a:cubicBezTo>
                      <a:pt x="1249" y="120"/>
                      <a:pt x="1262" y="150"/>
                      <a:pt x="1346" y="173"/>
                    </a:cubicBezTo>
                    <a:cubicBezTo>
                      <a:pt x="1389" y="208"/>
                      <a:pt x="1435" y="235"/>
                      <a:pt x="1478" y="270"/>
                    </a:cubicBezTo>
                    <a:cubicBezTo>
                      <a:pt x="1505" y="308"/>
                      <a:pt x="1501" y="361"/>
                      <a:pt x="1510" y="404"/>
                    </a:cubicBezTo>
                    <a:cubicBezTo>
                      <a:pt x="1519" y="447"/>
                      <a:pt x="1538" y="492"/>
                      <a:pt x="1531" y="529"/>
                    </a:cubicBezTo>
                    <a:cubicBezTo>
                      <a:pt x="1508" y="561"/>
                      <a:pt x="1495" y="598"/>
                      <a:pt x="1465" y="626"/>
                    </a:cubicBezTo>
                    <a:cubicBezTo>
                      <a:pt x="1407" y="682"/>
                      <a:pt x="1320" y="715"/>
                      <a:pt x="1241" y="745"/>
                    </a:cubicBezTo>
                    <a:cubicBezTo>
                      <a:pt x="1191" y="764"/>
                      <a:pt x="1148" y="795"/>
                      <a:pt x="1095" y="810"/>
                    </a:cubicBezTo>
                    <a:cubicBezTo>
                      <a:pt x="1015" y="831"/>
                      <a:pt x="916" y="840"/>
                      <a:pt x="831" y="853"/>
                    </a:cubicBezTo>
                    <a:cubicBezTo>
                      <a:pt x="609" y="837"/>
                      <a:pt x="574" y="833"/>
                      <a:pt x="409" y="799"/>
                    </a:cubicBezTo>
                    <a:cubicBezTo>
                      <a:pt x="338" y="764"/>
                      <a:pt x="290" y="723"/>
                      <a:pt x="211" y="702"/>
                    </a:cubicBezTo>
                    <a:cubicBezTo>
                      <a:pt x="165" y="655"/>
                      <a:pt x="127" y="626"/>
                      <a:pt x="66" y="594"/>
                    </a:cubicBezTo>
                    <a:cubicBezTo>
                      <a:pt x="35" y="556"/>
                      <a:pt x="25" y="516"/>
                      <a:pt x="0" y="475"/>
                    </a:cubicBezTo>
                    <a:cubicBezTo>
                      <a:pt x="2" y="468"/>
                      <a:pt x="10" y="362"/>
                      <a:pt x="26" y="335"/>
                    </a:cubicBezTo>
                    <a:cubicBezTo>
                      <a:pt x="52" y="279"/>
                      <a:pt x="112" y="189"/>
                      <a:pt x="158" y="140"/>
                    </a:cubicBezTo>
                    <a:close/>
                  </a:path>
                </a:pathLst>
              </a:custGeom>
              <a:blipFill dpi="0" rotWithShape="0">
                <a:blip r:embed="rId2"/>
                <a:srcRect/>
                <a:tile tx="0" ty="0" sx="100000" sy="100000" flip="none" algn="tl"/>
              </a:blipFill>
              <a:ln w="19050" cap="sq" cmpd="sng">
                <a:solidFill>
                  <a:schemeClr val="tx1"/>
                </a:solidFill>
                <a:prstDash val="solid"/>
                <a:round/>
                <a:headEnd type="none" w="lg" len="lg"/>
                <a:tailEnd type="none" w="med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46441" name="Group 16"/>
              <p:cNvGrpSpPr>
                <a:grpSpLocks/>
              </p:cNvGrpSpPr>
              <p:nvPr/>
            </p:nvGrpSpPr>
            <p:grpSpPr bwMode="auto">
              <a:xfrm>
                <a:off x="2084" y="2976"/>
                <a:ext cx="112" cy="312"/>
                <a:chOff x="1894" y="2976"/>
                <a:chExt cx="112" cy="312"/>
              </a:xfrm>
            </p:grpSpPr>
            <p:sp>
              <p:nvSpPr>
                <p:cNvPr id="146443" name="Freeform 12" descr="قطری رو به پایین کمرنگ"/>
                <p:cNvSpPr>
                  <a:spLocks/>
                </p:cNvSpPr>
                <p:nvPr/>
              </p:nvSpPr>
              <p:spPr bwMode="auto">
                <a:xfrm>
                  <a:off x="1927" y="2976"/>
                  <a:ext cx="79" cy="312"/>
                </a:xfrm>
                <a:custGeom>
                  <a:avLst/>
                  <a:gdLst>
                    <a:gd name="T0" fmla="*/ 36 w 79"/>
                    <a:gd name="T1" fmla="*/ 0 h 312"/>
                    <a:gd name="T2" fmla="*/ 50 w 79"/>
                    <a:gd name="T3" fmla="*/ 84 h 312"/>
                    <a:gd name="T4" fmla="*/ 71 w 79"/>
                    <a:gd name="T5" fmla="*/ 209 h 312"/>
                    <a:gd name="T6" fmla="*/ 0 w 79"/>
                    <a:gd name="T7" fmla="*/ 312 h 312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79" h="312">
                      <a:moveTo>
                        <a:pt x="36" y="0"/>
                      </a:moveTo>
                      <a:cubicBezTo>
                        <a:pt x="38" y="14"/>
                        <a:pt x="44" y="49"/>
                        <a:pt x="50" y="84"/>
                      </a:cubicBezTo>
                      <a:cubicBezTo>
                        <a:pt x="56" y="119"/>
                        <a:pt x="79" y="171"/>
                        <a:pt x="71" y="209"/>
                      </a:cubicBezTo>
                      <a:cubicBezTo>
                        <a:pt x="48" y="241"/>
                        <a:pt x="30" y="284"/>
                        <a:pt x="0" y="312"/>
                      </a:cubicBezTo>
                    </a:path>
                  </a:pathLst>
                </a:custGeom>
                <a:blipFill dpi="0" rotWithShape="0">
                  <a:blip r:embed="rId3"/>
                  <a:srcRect/>
                  <a:tile tx="0" ty="0" sx="100000" sy="100000" flip="none" algn="tl"/>
                </a:blipFill>
                <a:ln w="19050" cap="sq" cmpd="sng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med" len="lg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6444" name="Arc 15" descr="قطری رو به پایین کمرنگ"/>
                <p:cNvSpPr>
                  <a:spLocks/>
                </p:cNvSpPr>
                <p:nvPr/>
              </p:nvSpPr>
              <p:spPr bwMode="auto">
                <a:xfrm rot="21375735" flipH="1">
                  <a:off x="1894" y="2978"/>
                  <a:ext cx="91" cy="305"/>
                </a:xfrm>
                <a:custGeom>
                  <a:avLst/>
                  <a:gdLst>
                    <a:gd name="T0" fmla="*/ 0 w 21600"/>
                    <a:gd name="T1" fmla="*/ 0 h 36262"/>
                    <a:gd name="T2" fmla="*/ 0 w 21600"/>
                    <a:gd name="T3" fmla="*/ 0 h 36262"/>
                    <a:gd name="T4" fmla="*/ 0 w 21600"/>
                    <a:gd name="T5" fmla="*/ 0 h 36262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1600" h="36262" fill="none" extrusionOk="0">
                      <a:moveTo>
                        <a:pt x="4786" y="0"/>
                      </a:moveTo>
                      <a:cubicBezTo>
                        <a:pt x="14621" y="2235"/>
                        <a:pt x="21600" y="10977"/>
                        <a:pt x="21600" y="21063"/>
                      </a:cubicBezTo>
                      <a:cubicBezTo>
                        <a:pt x="21600" y="26755"/>
                        <a:pt x="19353" y="32217"/>
                        <a:pt x="15347" y="36261"/>
                      </a:cubicBezTo>
                    </a:path>
                    <a:path w="21600" h="36262" stroke="0" extrusionOk="0">
                      <a:moveTo>
                        <a:pt x="4786" y="0"/>
                      </a:moveTo>
                      <a:cubicBezTo>
                        <a:pt x="14621" y="2235"/>
                        <a:pt x="21600" y="10977"/>
                        <a:pt x="21600" y="21063"/>
                      </a:cubicBezTo>
                      <a:cubicBezTo>
                        <a:pt x="21600" y="26755"/>
                        <a:pt x="19353" y="32217"/>
                        <a:pt x="15347" y="36261"/>
                      </a:cubicBezTo>
                      <a:lnTo>
                        <a:pt x="0" y="21063"/>
                      </a:lnTo>
                      <a:lnTo>
                        <a:pt x="4786" y="0"/>
                      </a:lnTo>
                      <a:close/>
                    </a:path>
                  </a:pathLst>
                </a:custGeom>
                <a:blipFill dpi="0" rotWithShape="0">
                  <a:blip r:embed="rId3"/>
                  <a:srcRect/>
                  <a:tile tx="0" ty="0" sx="100000" sy="100000" flip="none" algn="tl"/>
                </a:blipFill>
                <a:ln w="19050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46442" name="Line 10"/>
              <p:cNvSpPr>
                <a:spLocks noChangeShapeType="1"/>
              </p:cNvSpPr>
              <p:nvPr/>
            </p:nvSpPr>
            <p:spPr bwMode="auto">
              <a:xfrm>
                <a:off x="2148" y="3131"/>
                <a:ext cx="272" cy="0"/>
              </a:xfrm>
              <a:prstGeom prst="line">
                <a:avLst/>
              </a:prstGeom>
              <a:noFill/>
              <a:ln w="19050" cap="sq">
                <a:solidFill>
                  <a:srgbClr val="FF3333"/>
                </a:solidFill>
                <a:round/>
                <a:headEnd type="none" w="lg" len="lg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6439" name="Rectangle 20"/>
            <p:cNvSpPr>
              <a:spLocks noChangeArrowheads="1"/>
            </p:cNvSpPr>
            <p:nvPr/>
          </p:nvSpPr>
          <p:spPr bwMode="auto">
            <a:xfrm>
              <a:off x="2154" y="2840"/>
              <a:ext cx="20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l-GR" altLang="en-US" sz="2000">
                  <a:cs typeface="Times New Roman" panose="02020603050405020304" pitchFamily="18" charset="0"/>
                </a:rPr>
                <a:t>σ</a:t>
              </a:r>
              <a:endParaRPr lang="en-US" altLang="en-US" sz="2000"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96770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7239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7239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7239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7239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239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239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72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72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72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3120"/>
                            </p:stCondLst>
                            <p:childTnLst>
                              <p:par>
                                <p:cTn id="20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239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239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239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23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3970" grpId="0"/>
      <p:bldP spid="72397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0578" name="Rectangle 2"/>
          <p:cNvSpPr>
            <a:spLocks noGrp="1" noChangeArrowheads="1"/>
          </p:cNvSpPr>
          <p:nvPr>
            <p:ph type="title"/>
          </p:nvPr>
        </p:nvSpPr>
        <p:spPr>
          <a:xfrm>
            <a:off x="2055813" y="692151"/>
            <a:ext cx="8001000" cy="10318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fa-IR" altLang="en-US" smtClean="0"/>
              <a:t>تعريف دقيق فلوي الكتريكي</a:t>
            </a:r>
            <a:r>
              <a:rPr lang="fa-IR" altLang="en-US" sz="2800"/>
              <a:t> </a:t>
            </a:r>
            <a:br>
              <a:rPr lang="fa-IR" altLang="en-US" sz="2800"/>
            </a:br>
            <a:endParaRPr lang="en-US" altLang="en-US" sz="2800"/>
          </a:p>
        </p:txBody>
      </p:sp>
      <p:grpSp>
        <p:nvGrpSpPr>
          <p:cNvPr id="920591" name="Group 15"/>
          <p:cNvGrpSpPr>
            <a:grpSpLocks/>
          </p:cNvGrpSpPr>
          <p:nvPr/>
        </p:nvGrpSpPr>
        <p:grpSpPr bwMode="auto">
          <a:xfrm>
            <a:off x="2089150" y="4092575"/>
            <a:ext cx="8064500" cy="946150"/>
            <a:chOff x="356" y="2578"/>
            <a:chExt cx="5080" cy="596"/>
          </a:xfrm>
        </p:grpSpPr>
        <p:sp>
          <p:nvSpPr>
            <p:cNvPr id="119815" name="Rectangle 11"/>
            <p:cNvSpPr>
              <a:spLocks noChangeArrowheads="1"/>
            </p:cNvSpPr>
            <p:nvPr/>
          </p:nvSpPr>
          <p:spPr bwMode="auto">
            <a:xfrm>
              <a:off x="356" y="2578"/>
              <a:ext cx="5080" cy="5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just" eaLnBrk="1" hangingPunct="1">
                <a:buFontTx/>
                <a:buNone/>
              </a:pPr>
              <a:r>
                <a:rPr lang="fa-IR" altLang="en-US"/>
                <a:t> اندازۀ </a:t>
              </a:r>
              <a:r>
                <a:rPr lang="el-GR" altLang="en-US">
                  <a:solidFill>
                    <a:srgbClr val="000000"/>
                  </a:solidFill>
                  <a:cs typeface="Times New Roman" panose="02020603050405020304" pitchFamily="18" charset="0"/>
                </a:rPr>
                <a:t>Δ</a:t>
              </a:r>
              <a:r>
                <a:rPr lang="en-US" altLang="en-US">
                  <a:solidFill>
                    <a:srgbClr val="000000"/>
                  </a:solidFill>
                  <a:cs typeface="Times New Roman" panose="02020603050405020304" pitchFamily="18" charset="0"/>
                </a:rPr>
                <a:t>A</a:t>
              </a:r>
              <a:r>
                <a:rPr lang="fa-IR" altLang="en-US"/>
                <a:t> برابر مساحت سطح </a:t>
              </a:r>
              <a:r>
                <a:rPr lang="el-GR" altLang="en-US">
                  <a:solidFill>
                    <a:srgbClr val="000000"/>
                  </a:solidFill>
                  <a:cs typeface="Times New Roman" panose="02020603050405020304" pitchFamily="18" charset="0"/>
                </a:rPr>
                <a:t>Δ</a:t>
              </a:r>
              <a:r>
                <a:rPr lang="en-US" altLang="en-US">
                  <a:solidFill>
                    <a:srgbClr val="000000"/>
                  </a:solidFill>
                  <a:cs typeface="Times New Roman" panose="02020603050405020304" pitchFamily="18" charset="0"/>
                </a:rPr>
                <a:t>A</a:t>
              </a:r>
              <a:r>
                <a:rPr lang="fa-IR" altLang="en-US"/>
                <a:t> و امتداد آن عمود بر سطح و جهتش به طرف خارج سطح است</a:t>
              </a:r>
              <a:endParaRPr lang="en-US" altLang="en-US"/>
            </a:p>
          </p:txBody>
        </p:sp>
        <p:sp>
          <p:nvSpPr>
            <p:cNvPr id="119816" name="Line 9"/>
            <p:cNvSpPr>
              <a:spLocks noChangeShapeType="1"/>
            </p:cNvSpPr>
            <p:nvPr/>
          </p:nvSpPr>
          <p:spPr bwMode="auto">
            <a:xfrm>
              <a:off x="4767" y="2602"/>
              <a:ext cx="136" cy="0"/>
            </a:xfrm>
            <a:prstGeom prst="line">
              <a:avLst/>
            </a:prstGeom>
            <a:noFill/>
            <a:ln w="28575" cap="sq">
              <a:solidFill>
                <a:srgbClr val="000000"/>
              </a:solidFill>
              <a:round/>
              <a:headEnd type="none" w="lg" len="lg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20592" name="Group 16"/>
          <p:cNvGrpSpPr>
            <a:grpSpLocks/>
          </p:cNvGrpSpPr>
          <p:nvPr/>
        </p:nvGrpSpPr>
        <p:grpSpPr bwMode="auto">
          <a:xfrm>
            <a:off x="2063750" y="2022476"/>
            <a:ext cx="8027988" cy="1031875"/>
            <a:chOff x="340" y="1274"/>
            <a:chExt cx="5057" cy="650"/>
          </a:xfrm>
        </p:grpSpPr>
        <p:sp>
          <p:nvSpPr>
            <p:cNvPr id="119813" name="Rectangle 10"/>
            <p:cNvSpPr>
              <a:spLocks noChangeArrowheads="1"/>
            </p:cNvSpPr>
            <p:nvPr/>
          </p:nvSpPr>
          <p:spPr bwMode="auto">
            <a:xfrm>
              <a:off x="340" y="1274"/>
              <a:ext cx="5057" cy="6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just" eaLnBrk="1" hangingPunct="1">
                <a:lnSpc>
                  <a:spcPct val="110000"/>
                </a:lnSpc>
                <a:buFontTx/>
                <a:buNone/>
              </a:pPr>
              <a:r>
                <a:rPr lang="fa-IR" altLang="en-US"/>
                <a:t> سطح فرضي بستۀ اختياري در يك ميدان غير يكنواخت را به سطوح بسيار كوچك </a:t>
              </a:r>
              <a:r>
                <a:rPr lang="el-GR" altLang="en-US">
                  <a:solidFill>
                    <a:srgbClr val="000000"/>
                  </a:solidFill>
                  <a:cs typeface="Times New Roman" panose="02020603050405020304" pitchFamily="18" charset="0"/>
                </a:rPr>
                <a:t>Δ</a:t>
              </a:r>
              <a:r>
                <a:rPr lang="en-US" altLang="en-US">
                  <a:solidFill>
                    <a:srgbClr val="000000"/>
                  </a:solidFill>
                  <a:cs typeface="Times New Roman" panose="02020603050405020304" pitchFamily="18" charset="0"/>
                </a:rPr>
                <a:t>S</a:t>
              </a:r>
              <a:r>
                <a:rPr lang="fa-IR" altLang="en-US"/>
                <a:t> تقسيم و هر سطح را با بردار </a:t>
              </a:r>
              <a:r>
                <a:rPr lang="el-GR" altLang="en-US">
                  <a:solidFill>
                    <a:srgbClr val="000000"/>
                  </a:solidFill>
                  <a:cs typeface="Times New Roman" panose="02020603050405020304" pitchFamily="18" charset="0"/>
                </a:rPr>
                <a:t>Δ</a:t>
              </a:r>
              <a:r>
                <a:rPr lang="en-US" altLang="en-US">
                  <a:solidFill>
                    <a:srgbClr val="000000"/>
                  </a:solidFill>
                  <a:cs typeface="Times New Roman" panose="02020603050405020304" pitchFamily="18" charset="0"/>
                </a:rPr>
                <a:t>A</a:t>
              </a:r>
              <a:r>
                <a:rPr lang="fa-IR" altLang="en-US"/>
                <a:t> تقسيم مي‌كنيم </a:t>
              </a:r>
            </a:p>
          </p:txBody>
        </p:sp>
        <p:sp>
          <p:nvSpPr>
            <p:cNvPr id="119814" name="Line 12"/>
            <p:cNvSpPr>
              <a:spLocks noChangeShapeType="1"/>
            </p:cNvSpPr>
            <p:nvPr/>
          </p:nvSpPr>
          <p:spPr bwMode="auto">
            <a:xfrm>
              <a:off x="2018" y="1597"/>
              <a:ext cx="136" cy="0"/>
            </a:xfrm>
            <a:prstGeom prst="line">
              <a:avLst/>
            </a:prstGeom>
            <a:noFill/>
            <a:ln w="28575" cap="sq">
              <a:solidFill>
                <a:srgbClr val="000000"/>
              </a:solidFill>
              <a:round/>
              <a:headEnd type="none" w="lg" len="lg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7500273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0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9205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9205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920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920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20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20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0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205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205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205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0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205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205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205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0578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2055813" y="574675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 حل مثال 12 </a:t>
            </a:r>
            <a:endParaRPr lang="en-US" altLang="en-US" smtClean="0"/>
          </a:p>
        </p:txBody>
      </p:sp>
      <p:graphicFrame>
        <p:nvGraphicFramePr>
          <p:cNvPr id="724996" name="Object 4"/>
          <p:cNvGraphicFramePr>
            <a:graphicFrameLocks noChangeAspect="1"/>
          </p:cNvGraphicFramePr>
          <p:nvPr>
            <p:ph sz="half" idx="1"/>
          </p:nvPr>
        </p:nvGraphicFramePr>
        <p:xfrm>
          <a:off x="4224338" y="3644901"/>
          <a:ext cx="3816350" cy="1211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2" name="Equation" r:id="rId3" imgW="1180588" imgH="431613" progId="Equation.3">
                  <p:embed/>
                </p:oleObj>
              </mc:Choice>
              <mc:Fallback>
                <p:oleObj name="Equation" r:id="rId3" imgW="1180588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24338" y="3644901"/>
                        <a:ext cx="3816350" cy="1211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4998" name="Object 6"/>
          <p:cNvGraphicFramePr>
            <a:graphicFrameLocks noChangeAspect="1"/>
          </p:cNvGraphicFramePr>
          <p:nvPr>
            <p:ph sz="half" idx="2"/>
          </p:nvPr>
        </p:nvGraphicFramePr>
        <p:xfrm>
          <a:off x="5187951" y="4797426"/>
          <a:ext cx="1800225" cy="1223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3" name="Equation" r:id="rId5" imgW="634725" imgH="431613" progId="Equation.3">
                  <p:embed/>
                </p:oleObj>
              </mc:Choice>
              <mc:Fallback>
                <p:oleObj name="Equation" r:id="rId5" imgW="634725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7951" y="4797426"/>
                        <a:ext cx="1800225" cy="1223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25027" name="Group 35"/>
          <p:cNvGrpSpPr>
            <a:grpSpLocks/>
          </p:cNvGrpSpPr>
          <p:nvPr/>
        </p:nvGrpSpPr>
        <p:grpSpPr bwMode="auto">
          <a:xfrm>
            <a:off x="2927350" y="1663700"/>
            <a:ext cx="3024188" cy="1404938"/>
            <a:chOff x="703" y="2500"/>
            <a:chExt cx="1905" cy="885"/>
          </a:xfrm>
        </p:grpSpPr>
        <p:grpSp>
          <p:nvGrpSpPr>
            <p:cNvPr id="147462" name="Group 29"/>
            <p:cNvGrpSpPr>
              <a:grpSpLocks/>
            </p:cNvGrpSpPr>
            <p:nvPr/>
          </p:nvGrpSpPr>
          <p:grpSpPr bwMode="auto">
            <a:xfrm>
              <a:off x="703" y="2523"/>
              <a:ext cx="1813" cy="862"/>
              <a:chOff x="703" y="2523"/>
              <a:chExt cx="1813" cy="862"/>
            </a:xfrm>
          </p:grpSpPr>
          <p:sp>
            <p:nvSpPr>
              <p:cNvPr id="147468" name="Freeform 11" descr="10 %"/>
              <p:cNvSpPr>
                <a:spLocks/>
              </p:cNvSpPr>
              <p:nvPr/>
            </p:nvSpPr>
            <p:spPr bwMode="auto">
              <a:xfrm>
                <a:off x="703" y="2523"/>
                <a:ext cx="1419" cy="862"/>
              </a:xfrm>
              <a:custGeom>
                <a:avLst/>
                <a:gdLst>
                  <a:gd name="T0" fmla="*/ 125 w 1538"/>
                  <a:gd name="T1" fmla="*/ 143 h 853"/>
                  <a:gd name="T2" fmla="*/ 238 w 1538"/>
                  <a:gd name="T3" fmla="*/ 43 h 853"/>
                  <a:gd name="T4" fmla="*/ 424 w 1538"/>
                  <a:gd name="T5" fmla="*/ 0 h 853"/>
                  <a:gd name="T6" fmla="*/ 716 w 1538"/>
                  <a:gd name="T7" fmla="*/ 22 h 853"/>
                  <a:gd name="T8" fmla="*/ 923 w 1538"/>
                  <a:gd name="T9" fmla="*/ 100 h 853"/>
                  <a:gd name="T10" fmla="*/ 1057 w 1538"/>
                  <a:gd name="T11" fmla="*/ 179 h 853"/>
                  <a:gd name="T12" fmla="*/ 1161 w 1538"/>
                  <a:gd name="T13" fmla="*/ 279 h 853"/>
                  <a:gd name="T14" fmla="*/ 1186 w 1538"/>
                  <a:gd name="T15" fmla="*/ 416 h 853"/>
                  <a:gd name="T16" fmla="*/ 1203 w 1538"/>
                  <a:gd name="T17" fmla="*/ 547 h 853"/>
                  <a:gd name="T18" fmla="*/ 1151 w 1538"/>
                  <a:gd name="T19" fmla="*/ 647 h 853"/>
                  <a:gd name="T20" fmla="*/ 974 w 1538"/>
                  <a:gd name="T21" fmla="*/ 769 h 853"/>
                  <a:gd name="T22" fmla="*/ 860 w 1538"/>
                  <a:gd name="T23" fmla="*/ 837 h 853"/>
                  <a:gd name="T24" fmla="*/ 653 w 1538"/>
                  <a:gd name="T25" fmla="*/ 880 h 853"/>
                  <a:gd name="T26" fmla="*/ 321 w 1538"/>
                  <a:gd name="T27" fmla="*/ 825 h 853"/>
                  <a:gd name="T28" fmla="*/ 166 w 1538"/>
                  <a:gd name="T29" fmla="*/ 724 h 853"/>
                  <a:gd name="T30" fmla="*/ 52 w 1538"/>
                  <a:gd name="T31" fmla="*/ 612 h 853"/>
                  <a:gd name="T32" fmla="*/ 0 w 1538"/>
                  <a:gd name="T33" fmla="*/ 490 h 853"/>
                  <a:gd name="T34" fmla="*/ 20 w 1538"/>
                  <a:gd name="T35" fmla="*/ 347 h 853"/>
                  <a:gd name="T36" fmla="*/ 125 w 1538"/>
                  <a:gd name="T37" fmla="*/ 143 h 853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1538" h="853">
                    <a:moveTo>
                      <a:pt x="158" y="140"/>
                    </a:moveTo>
                    <a:cubicBezTo>
                      <a:pt x="180" y="86"/>
                      <a:pt x="236" y="58"/>
                      <a:pt x="304" y="43"/>
                    </a:cubicBezTo>
                    <a:cubicBezTo>
                      <a:pt x="381" y="26"/>
                      <a:pt x="541" y="0"/>
                      <a:pt x="541" y="0"/>
                    </a:cubicBezTo>
                    <a:cubicBezTo>
                      <a:pt x="546" y="0"/>
                      <a:pt x="845" y="9"/>
                      <a:pt x="911" y="22"/>
                    </a:cubicBezTo>
                    <a:cubicBezTo>
                      <a:pt x="983" y="35"/>
                      <a:pt x="1104" y="76"/>
                      <a:pt x="1175" y="97"/>
                    </a:cubicBezTo>
                    <a:cubicBezTo>
                      <a:pt x="1249" y="120"/>
                      <a:pt x="1262" y="150"/>
                      <a:pt x="1346" y="173"/>
                    </a:cubicBezTo>
                    <a:cubicBezTo>
                      <a:pt x="1389" y="208"/>
                      <a:pt x="1435" y="235"/>
                      <a:pt x="1478" y="270"/>
                    </a:cubicBezTo>
                    <a:cubicBezTo>
                      <a:pt x="1505" y="308"/>
                      <a:pt x="1501" y="361"/>
                      <a:pt x="1510" y="404"/>
                    </a:cubicBezTo>
                    <a:cubicBezTo>
                      <a:pt x="1519" y="447"/>
                      <a:pt x="1538" y="492"/>
                      <a:pt x="1531" y="529"/>
                    </a:cubicBezTo>
                    <a:cubicBezTo>
                      <a:pt x="1508" y="561"/>
                      <a:pt x="1495" y="598"/>
                      <a:pt x="1465" y="626"/>
                    </a:cubicBezTo>
                    <a:cubicBezTo>
                      <a:pt x="1407" y="682"/>
                      <a:pt x="1320" y="715"/>
                      <a:pt x="1241" y="745"/>
                    </a:cubicBezTo>
                    <a:cubicBezTo>
                      <a:pt x="1191" y="764"/>
                      <a:pt x="1148" y="795"/>
                      <a:pt x="1095" y="810"/>
                    </a:cubicBezTo>
                    <a:cubicBezTo>
                      <a:pt x="1015" y="831"/>
                      <a:pt x="916" y="840"/>
                      <a:pt x="831" y="853"/>
                    </a:cubicBezTo>
                    <a:cubicBezTo>
                      <a:pt x="609" y="837"/>
                      <a:pt x="574" y="833"/>
                      <a:pt x="409" y="799"/>
                    </a:cubicBezTo>
                    <a:cubicBezTo>
                      <a:pt x="338" y="764"/>
                      <a:pt x="290" y="723"/>
                      <a:pt x="211" y="702"/>
                    </a:cubicBezTo>
                    <a:cubicBezTo>
                      <a:pt x="165" y="655"/>
                      <a:pt x="127" y="626"/>
                      <a:pt x="66" y="594"/>
                    </a:cubicBezTo>
                    <a:cubicBezTo>
                      <a:pt x="35" y="556"/>
                      <a:pt x="25" y="516"/>
                      <a:pt x="0" y="475"/>
                    </a:cubicBezTo>
                    <a:cubicBezTo>
                      <a:pt x="2" y="468"/>
                      <a:pt x="10" y="362"/>
                      <a:pt x="26" y="335"/>
                    </a:cubicBezTo>
                    <a:cubicBezTo>
                      <a:pt x="52" y="279"/>
                      <a:pt x="112" y="189"/>
                      <a:pt x="158" y="140"/>
                    </a:cubicBezTo>
                    <a:close/>
                  </a:path>
                </a:pathLst>
              </a:custGeom>
              <a:blipFill dpi="0" rotWithShape="0">
                <a:blip r:embed="rId7"/>
                <a:srcRect/>
                <a:tile tx="0" ty="0" sx="100000" sy="100000" flip="none" algn="tl"/>
              </a:blipFill>
              <a:ln w="19050" cap="sq" cmpd="sng">
                <a:solidFill>
                  <a:schemeClr val="tx1"/>
                </a:solidFill>
                <a:prstDash val="solid"/>
                <a:round/>
                <a:headEnd type="none" w="lg" len="lg"/>
                <a:tailEnd type="none" w="med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47469" name="Group 28"/>
              <p:cNvGrpSpPr>
                <a:grpSpLocks/>
              </p:cNvGrpSpPr>
              <p:nvPr/>
            </p:nvGrpSpPr>
            <p:grpSpPr bwMode="auto">
              <a:xfrm>
                <a:off x="1728" y="2693"/>
                <a:ext cx="788" cy="329"/>
                <a:chOff x="1728" y="2693"/>
                <a:chExt cx="788" cy="329"/>
              </a:xfrm>
            </p:grpSpPr>
            <p:sp>
              <p:nvSpPr>
                <p:cNvPr id="147470" name="Arc 26" descr="قطری رو به پایین کمرنگ"/>
                <p:cNvSpPr>
                  <a:spLocks/>
                </p:cNvSpPr>
                <p:nvPr/>
              </p:nvSpPr>
              <p:spPr bwMode="auto">
                <a:xfrm>
                  <a:off x="2206" y="2695"/>
                  <a:ext cx="84" cy="196"/>
                </a:xfrm>
                <a:custGeom>
                  <a:avLst/>
                  <a:gdLst>
                    <a:gd name="T0" fmla="*/ 0 w 26145"/>
                    <a:gd name="T1" fmla="*/ 0 h 42887"/>
                    <a:gd name="T2" fmla="*/ 0 w 26145"/>
                    <a:gd name="T3" fmla="*/ 0 h 42887"/>
                    <a:gd name="T4" fmla="*/ 0 w 26145"/>
                    <a:gd name="T5" fmla="*/ 0 h 42887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6145" h="42887" fill="none" extrusionOk="0">
                      <a:moveTo>
                        <a:pt x="-1" y="483"/>
                      </a:moveTo>
                      <a:cubicBezTo>
                        <a:pt x="1493" y="162"/>
                        <a:pt x="3017" y="0"/>
                        <a:pt x="4545" y="0"/>
                      </a:cubicBezTo>
                      <a:cubicBezTo>
                        <a:pt x="16474" y="0"/>
                        <a:pt x="26145" y="9670"/>
                        <a:pt x="26145" y="21600"/>
                      </a:cubicBezTo>
                      <a:cubicBezTo>
                        <a:pt x="26145" y="32116"/>
                        <a:pt x="18570" y="41104"/>
                        <a:pt x="8206" y="42887"/>
                      </a:cubicBezTo>
                    </a:path>
                    <a:path w="26145" h="42887" stroke="0" extrusionOk="0">
                      <a:moveTo>
                        <a:pt x="-1" y="483"/>
                      </a:moveTo>
                      <a:cubicBezTo>
                        <a:pt x="1493" y="162"/>
                        <a:pt x="3017" y="0"/>
                        <a:pt x="4545" y="0"/>
                      </a:cubicBezTo>
                      <a:cubicBezTo>
                        <a:pt x="16474" y="0"/>
                        <a:pt x="26145" y="9670"/>
                        <a:pt x="26145" y="21600"/>
                      </a:cubicBezTo>
                      <a:cubicBezTo>
                        <a:pt x="26145" y="32116"/>
                        <a:pt x="18570" y="41104"/>
                        <a:pt x="8206" y="42887"/>
                      </a:cubicBezTo>
                      <a:lnTo>
                        <a:pt x="4545" y="21600"/>
                      </a:lnTo>
                      <a:lnTo>
                        <a:pt x="-1" y="483"/>
                      </a:lnTo>
                      <a:close/>
                    </a:path>
                  </a:pathLst>
                </a:custGeom>
                <a:noFill/>
                <a:ln w="19050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7471" name="Line 15"/>
                <p:cNvSpPr>
                  <a:spLocks noChangeShapeType="1"/>
                </p:cNvSpPr>
                <p:nvPr/>
              </p:nvSpPr>
              <p:spPr bwMode="auto">
                <a:xfrm rot="120000" flipV="1">
                  <a:off x="1926" y="2701"/>
                  <a:ext cx="590" cy="182"/>
                </a:xfrm>
                <a:prstGeom prst="line">
                  <a:avLst/>
                </a:prstGeom>
                <a:noFill/>
                <a:ln w="19050" cap="sq">
                  <a:solidFill>
                    <a:srgbClr val="FF3333"/>
                  </a:solidFill>
                  <a:round/>
                  <a:headEnd type="none" w="lg" len="lg"/>
                  <a:tailEnd type="stealth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7472" name="Line 19"/>
                <p:cNvSpPr>
                  <a:spLocks noChangeShapeType="1"/>
                </p:cNvSpPr>
                <p:nvPr/>
              </p:nvSpPr>
              <p:spPr bwMode="auto">
                <a:xfrm rot="60000" flipH="1">
                  <a:off x="1789" y="2693"/>
                  <a:ext cx="412" cy="131"/>
                </a:xfrm>
                <a:prstGeom prst="line">
                  <a:avLst/>
                </a:prstGeom>
                <a:noFill/>
                <a:ln w="19050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7473" name="Line 20"/>
                <p:cNvSpPr>
                  <a:spLocks noChangeShapeType="1"/>
                </p:cNvSpPr>
                <p:nvPr/>
              </p:nvSpPr>
              <p:spPr bwMode="auto">
                <a:xfrm rot="60000" flipH="1">
                  <a:off x="1810" y="2891"/>
                  <a:ext cx="412" cy="131"/>
                </a:xfrm>
                <a:prstGeom prst="line">
                  <a:avLst/>
                </a:prstGeom>
                <a:noFill/>
                <a:ln w="19050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7474" name="Arc 21" descr="قطری رو به پایین کمرنگ"/>
                <p:cNvSpPr>
                  <a:spLocks/>
                </p:cNvSpPr>
                <p:nvPr/>
              </p:nvSpPr>
              <p:spPr bwMode="auto">
                <a:xfrm>
                  <a:off x="1777" y="2823"/>
                  <a:ext cx="89" cy="197"/>
                </a:xfrm>
                <a:custGeom>
                  <a:avLst/>
                  <a:gdLst>
                    <a:gd name="T0" fmla="*/ 0 w 27966"/>
                    <a:gd name="T1" fmla="*/ 0 h 43200"/>
                    <a:gd name="T2" fmla="*/ 0 w 27966"/>
                    <a:gd name="T3" fmla="*/ 0 h 43200"/>
                    <a:gd name="T4" fmla="*/ 0 w 27966"/>
                    <a:gd name="T5" fmla="*/ 0 h 432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7966" h="43200" fill="none" extrusionOk="0">
                      <a:moveTo>
                        <a:pt x="0" y="959"/>
                      </a:moveTo>
                      <a:cubicBezTo>
                        <a:pt x="2062" y="323"/>
                        <a:pt x="4208" y="0"/>
                        <a:pt x="6366" y="0"/>
                      </a:cubicBezTo>
                      <a:cubicBezTo>
                        <a:pt x="18295" y="0"/>
                        <a:pt x="27966" y="9670"/>
                        <a:pt x="27966" y="21600"/>
                      </a:cubicBezTo>
                      <a:cubicBezTo>
                        <a:pt x="27966" y="33529"/>
                        <a:pt x="18295" y="43200"/>
                        <a:pt x="6366" y="43200"/>
                      </a:cubicBezTo>
                      <a:cubicBezTo>
                        <a:pt x="5388" y="43199"/>
                        <a:pt x="4413" y="43133"/>
                        <a:pt x="3445" y="43001"/>
                      </a:cubicBezTo>
                    </a:path>
                    <a:path w="27966" h="43200" stroke="0" extrusionOk="0">
                      <a:moveTo>
                        <a:pt x="0" y="959"/>
                      </a:moveTo>
                      <a:cubicBezTo>
                        <a:pt x="2062" y="323"/>
                        <a:pt x="4208" y="0"/>
                        <a:pt x="6366" y="0"/>
                      </a:cubicBezTo>
                      <a:cubicBezTo>
                        <a:pt x="18295" y="0"/>
                        <a:pt x="27966" y="9670"/>
                        <a:pt x="27966" y="21600"/>
                      </a:cubicBezTo>
                      <a:cubicBezTo>
                        <a:pt x="27966" y="33529"/>
                        <a:pt x="18295" y="43200"/>
                        <a:pt x="6366" y="43200"/>
                      </a:cubicBezTo>
                      <a:cubicBezTo>
                        <a:pt x="5388" y="43199"/>
                        <a:pt x="4413" y="43133"/>
                        <a:pt x="3445" y="43001"/>
                      </a:cubicBezTo>
                      <a:lnTo>
                        <a:pt x="6366" y="21600"/>
                      </a:lnTo>
                      <a:lnTo>
                        <a:pt x="0" y="959"/>
                      </a:lnTo>
                      <a:close/>
                    </a:path>
                  </a:pathLst>
                </a:custGeom>
                <a:blipFill dpi="0" rotWithShape="0">
                  <a:blip r:embed="rId8"/>
                  <a:srcRect/>
                  <a:tile tx="0" ty="0" sx="100000" sy="100000" flip="none" algn="tl"/>
                </a:blipFill>
                <a:ln w="19050" cap="rnd">
                  <a:solidFill>
                    <a:schemeClr val="tx1"/>
                  </a:solidFill>
                  <a:prstDash val="sysDot"/>
                  <a:round/>
                  <a:headEnd type="none" w="lg" len="lg"/>
                  <a:tailEnd type="none" w="med" len="lg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7475" name="Arc 22" descr="قطری رو به پایین کمرنگ"/>
                <p:cNvSpPr>
                  <a:spLocks/>
                </p:cNvSpPr>
                <p:nvPr/>
              </p:nvSpPr>
              <p:spPr bwMode="auto">
                <a:xfrm>
                  <a:off x="1728" y="2822"/>
                  <a:ext cx="72" cy="196"/>
                </a:xfrm>
                <a:custGeom>
                  <a:avLst/>
                  <a:gdLst>
                    <a:gd name="T0" fmla="*/ 0 w 22468"/>
                    <a:gd name="T1" fmla="*/ 0 h 42995"/>
                    <a:gd name="T2" fmla="*/ 0 w 22468"/>
                    <a:gd name="T3" fmla="*/ 0 h 42995"/>
                    <a:gd name="T4" fmla="*/ 0 w 22468"/>
                    <a:gd name="T5" fmla="*/ 0 h 42995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2468" h="42995" fill="none" extrusionOk="0">
                      <a:moveTo>
                        <a:pt x="22467" y="42977"/>
                      </a:moveTo>
                      <a:cubicBezTo>
                        <a:pt x="22178" y="42989"/>
                        <a:pt x="21889" y="42994"/>
                        <a:pt x="21600" y="42994"/>
                      </a:cubicBezTo>
                      <a:cubicBezTo>
                        <a:pt x="9670" y="42995"/>
                        <a:pt x="0" y="33324"/>
                        <a:pt x="0" y="21395"/>
                      </a:cubicBezTo>
                      <a:cubicBezTo>
                        <a:pt x="0" y="10613"/>
                        <a:pt x="7950" y="1483"/>
                        <a:pt x="18629" y="0"/>
                      </a:cubicBezTo>
                    </a:path>
                    <a:path w="22468" h="42995" stroke="0" extrusionOk="0">
                      <a:moveTo>
                        <a:pt x="22467" y="42977"/>
                      </a:moveTo>
                      <a:cubicBezTo>
                        <a:pt x="22178" y="42989"/>
                        <a:pt x="21889" y="42994"/>
                        <a:pt x="21600" y="42994"/>
                      </a:cubicBezTo>
                      <a:cubicBezTo>
                        <a:pt x="9670" y="42995"/>
                        <a:pt x="0" y="33324"/>
                        <a:pt x="0" y="21395"/>
                      </a:cubicBezTo>
                      <a:cubicBezTo>
                        <a:pt x="0" y="10613"/>
                        <a:pt x="7950" y="1483"/>
                        <a:pt x="18629" y="0"/>
                      </a:cubicBezTo>
                      <a:lnTo>
                        <a:pt x="21600" y="21395"/>
                      </a:lnTo>
                      <a:lnTo>
                        <a:pt x="22467" y="42977"/>
                      </a:lnTo>
                      <a:close/>
                    </a:path>
                  </a:pathLst>
                </a:custGeom>
                <a:blipFill dpi="0" rotWithShape="0">
                  <a:blip r:embed="rId8"/>
                  <a:srcRect/>
                  <a:tile tx="0" ty="0" sx="100000" sy="100000" flip="none" algn="tl"/>
                </a:blipFill>
                <a:ln w="19050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7476" name="Arc 25" descr="قطری رو به پایین کمرنگ"/>
                <p:cNvSpPr>
                  <a:spLocks/>
                </p:cNvSpPr>
                <p:nvPr/>
              </p:nvSpPr>
              <p:spPr bwMode="auto">
                <a:xfrm>
                  <a:off x="2154" y="2695"/>
                  <a:ext cx="72" cy="196"/>
                </a:xfrm>
                <a:custGeom>
                  <a:avLst/>
                  <a:gdLst>
                    <a:gd name="T0" fmla="*/ 0 w 22468"/>
                    <a:gd name="T1" fmla="*/ 0 h 42995"/>
                    <a:gd name="T2" fmla="*/ 0 w 22468"/>
                    <a:gd name="T3" fmla="*/ 0 h 42995"/>
                    <a:gd name="T4" fmla="*/ 0 w 22468"/>
                    <a:gd name="T5" fmla="*/ 0 h 42995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2468" h="42995" fill="none" extrusionOk="0">
                      <a:moveTo>
                        <a:pt x="22467" y="42977"/>
                      </a:moveTo>
                      <a:cubicBezTo>
                        <a:pt x="22178" y="42989"/>
                        <a:pt x="21889" y="42994"/>
                        <a:pt x="21600" y="42994"/>
                      </a:cubicBezTo>
                      <a:cubicBezTo>
                        <a:pt x="9670" y="42995"/>
                        <a:pt x="0" y="33324"/>
                        <a:pt x="0" y="21395"/>
                      </a:cubicBezTo>
                      <a:cubicBezTo>
                        <a:pt x="0" y="10613"/>
                        <a:pt x="7950" y="1483"/>
                        <a:pt x="18629" y="0"/>
                      </a:cubicBezTo>
                    </a:path>
                    <a:path w="22468" h="42995" stroke="0" extrusionOk="0">
                      <a:moveTo>
                        <a:pt x="22467" y="42977"/>
                      </a:moveTo>
                      <a:cubicBezTo>
                        <a:pt x="22178" y="42989"/>
                        <a:pt x="21889" y="42994"/>
                        <a:pt x="21600" y="42994"/>
                      </a:cubicBezTo>
                      <a:cubicBezTo>
                        <a:pt x="9670" y="42995"/>
                        <a:pt x="0" y="33324"/>
                        <a:pt x="0" y="21395"/>
                      </a:cubicBezTo>
                      <a:cubicBezTo>
                        <a:pt x="0" y="10613"/>
                        <a:pt x="7950" y="1483"/>
                        <a:pt x="18629" y="0"/>
                      </a:cubicBezTo>
                      <a:lnTo>
                        <a:pt x="21600" y="21395"/>
                      </a:lnTo>
                      <a:lnTo>
                        <a:pt x="22467" y="42977"/>
                      </a:lnTo>
                      <a:close/>
                    </a:path>
                  </a:pathLst>
                </a:custGeom>
                <a:noFill/>
                <a:ln w="19050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47463" name="Group 34"/>
            <p:cNvGrpSpPr>
              <a:grpSpLocks/>
            </p:cNvGrpSpPr>
            <p:nvPr/>
          </p:nvGrpSpPr>
          <p:grpSpPr bwMode="auto">
            <a:xfrm>
              <a:off x="1156" y="2500"/>
              <a:ext cx="1452" cy="794"/>
              <a:chOff x="1156" y="2500"/>
              <a:chExt cx="1452" cy="794"/>
            </a:xfrm>
          </p:grpSpPr>
          <p:sp>
            <p:nvSpPr>
              <p:cNvPr id="147464" name="Rectangle 9"/>
              <p:cNvSpPr>
                <a:spLocks noChangeArrowheads="1"/>
              </p:cNvSpPr>
              <p:nvPr/>
            </p:nvSpPr>
            <p:spPr bwMode="auto">
              <a:xfrm>
                <a:off x="2394" y="2500"/>
                <a:ext cx="214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000">
                    <a:solidFill>
                      <a:srgbClr val="FF3333"/>
                    </a:solidFill>
                    <a:cs typeface="Times New Roman" panose="02020603050405020304" pitchFamily="18" charset="0"/>
                  </a:rPr>
                  <a:t>E</a:t>
                </a:r>
              </a:p>
            </p:txBody>
          </p:sp>
          <p:sp>
            <p:nvSpPr>
              <p:cNvPr id="147465" name="Rectangle 16"/>
              <p:cNvSpPr>
                <a:spLocks noChangeArrowheads="1"/>
              </p:cNvSpPr>
              <p:nvPr/>
            </p:nvSpPr>
            <p:spPr bwMode="auto">
              <a:xfrm>
                <a:off x="1156" y="3044"/>
                <a:ext cx="202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l-GR" altLang="en-US" sz="2000">
                    <a:cs typeface="Times New Roman" panose="02020603050405020304" pitchFamily="18" charset="0"/>
                  </a:rPr>
                  <a:t>σ</a:t>
                </a:r>
                <a:endParaRPr lang="en-US" altLang="en-US" sz="2000">
                  <a:cs typeface="Times New Roman" panose="02020603050405020304" pitchFamily="18" charset="0"/>
                </a:endParaRPr>
              </a:p>
            </p:txBody>
          </p:sp>
          <p:sp>
            <p:nvSpPr>
              <p:cNvPr id="147466" name="Arc 32"/>
              <p:cNvSpPr>
                <a:spLocks/>
              </p:cNvSpPr>
              <p:nvPr/>
            </p:nvSpPr>
            <p:spPr bwMode="auto">
              <a:xfrm rot="-150922">
                <a:off x="1564" y="2657"/>
                <a:ext cx="221" cy="271"/>
              </a:xfrm>
              <a:custGeom>
                <a:avLst/>
                <a:gdLst>
                  <a:gd name="T0" fmla="*/ 0 w 22700"/>
                  <a:gd name="T1" fmla="*/ 0 h 26841"/>
                  <a:gd name="T2" fmla="*/ 0 w 22700"/>
                  <a:gd name="T3" fmla="*/ 0 h 26841"/>
                  <a:gd name="T4" fmla="*/ 0 w 22700"/>
                  <a:gd name="T5" fmla="*/ 0 h 2684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2700" h="26841" fill="none" extrusionOk="0">
                    <a:moveTo>
                      <a:pt x="0" y="28"/>
                    </a:moveTo>
                    <a:cubicBezTo>
                      <a:pt x="366" y="9"/>
                      <a:pt x="733" y="0"/>
                      <a:pt x="1100" y="0"/>
                    </a:cubicBezTo>
                    <a:cubicBezTo>
                      <a:pt x="13029" y="0"/>
                      <a:pt x="22700" y="9670"/>
                      <a:pt x="22700" y="21600"/>
                    </a:cubicBezTo>
                    <a:cubicBezTo>
                      <a:pt x="22700" y="23366"/>
                      <a:pt x="22483" y="25127"/>
                      <a:pt x="22054" y="26841"/>
                    </a:cubicBezTo>
                  </a:path>
                  <a:path w="22700" h="26841" stroke="0" extrusionOk="0">
                    <a:moveTo>
                      <a:pt x="0" y="28"/>
                    </a:moveTo>
                    <a:cubicBezTo>
                      <a:pt x="366" y="9"/>
                      <a:pt x="733" y="0"/>
                      <a:pt x="1100" y="0"/>
                    </a:cubicBezTo>
                    <a:cubicBezTo>
                      <a:pt x="13029" y="0"/>
                      <a:pt x="22700" y="9670"/>
                      <a:pt x="22700" y="21600"/>
                    </a:cubicBezTo>
                    <a:cubicBezTo>
                      <a:pt x="22700" y="23366"/>
                      <a:pt x="22483" y="25127"/>
                      <a:pt x="22054" y="26841"/>
                    </a:cubicBezTo>
                    <a:lnTo>
                      <a:pt x="1100" y="21600"/>
                    </a:lnTo>
                    <a:lnTo>
                      <a:pt x="0" y="28"/>
                    </a:lnTo>
                    <a:close/>
                  </a:path>
                </a:pathLst>
              </a:custGeom>
              <a:noFill/>
              <a:ln w="19050" cap="sq">
                <a:solidFill>
                  <a:schemeClr val="tx1"/>
                </a:solidFill>
                <a:round/>
                <a:headEnd type="none" w="lg" len="lg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7467" name="Rectangle 33"/>
              <p:cNvSpPr>
                <a:spLocks noChangeArrowheads="1"/>
              </p:cNvSpPr>
              <p:nvPr/>
            </p:nvSpPr>
            <p:spPr bwMode="auto">
              <a:xfrm>
                <a:off x="1362" y="2515"/>
                <a:ext cx="232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000">
                    <a:solidFill>
                      <a:schemeClr val="tx2"/>
                    </a:solidFill>
                    <a:cs typeface="Times New Roman" panose="02020603050405020304" pitchFamily="18" charset="0"/>
                  </a:rPr>
                  <a:t>A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5636988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7249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7249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7249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7249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249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249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25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25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250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25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249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249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249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9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2499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2499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249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4994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2198688" y="935038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تمرين 1 </a:t>
            </a:r>
            <a:endParaRPr lang="en-US" altLang="en-US" smtClean="0"/>
          </a:p>
        </p:txBody>
      </p:sp>
      <p:sp>
        <p:nvSpPr>
          <p:cNvPr id="7260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92313" y="2276476"/>
            <a:ext cx="8208962" cy="2881313"/>
          </a:xfrm>
        </p:spPr>
        <p:txBody>
          <a:bodyPr/>
          <a:lstStyle/>
          <a:p>
            <a:pPr algn="just" eaLnBrk="1" hangingPunct="1"/>
            <a:r>
              <a:rPr lang="fa-IR" altLang="en-US" smtClean="0"/>
              <a:t>در شكل مقطع يك لوله ئ فلزي با ديوارۀ نازك و طويل و به شعاع </a:t>
            </a:r>
            <a:r>
              <a:rPr lang="en-US" altLang="en-US" smtClean="0"/>
              <a:t>R</a:t>
            </a:r>
            <a:r>
              <a:rPr lang="fa-IR" altLang="en-US" smtClean="0"/>
              <a:t> مشخص است ، اگر چگالي بار واحد طول </a:t>
            </a:r>
            <a:r>
              <a:rPr lang="el-GR" altLang="en-US" smtClean="0">
                <a:cs typeface="Times New Roman" panose="02020603050405020304" pitchFamily="18" charset="0"/>
              </a:rPr>
              <a:t>λ</a:t>
            </a:r>
            <a:r>
              <a:rPr lang="fa-IR" altLang="en-US" smtClean="0"/>
              <a:t> باشد.مطلوب است شدت ميدان الكتريكي در فواصل:</a:t>
            </a:r>
          </a:p>
          <a:p>
            <a:pPr lvl="1" algn="just" eaLnBrk="1" hangingPunct="1"/>
            <a:r>
              <a:rPr lang="fa-IR" altLang="en-US" smtClean="0"/>
              <a:t>الف) </a:t>
            </a:r>
            <a:r>
              <a:rPr lang="en-US" altLang="en-US" smtClean="0"/>
              <a:t>r&lt;R</a:t>
            </a:r>
            <a:r>
              <a:rPr lang="fa-IR" altLang="en-US" smtClean="0"/>
              <a:t> </a:t>
            </a:r>
          </a:p>
          <a:p>
            <a:pPr lvl="1" algn="just" eaLnBrk="1" hangingPunct="1"/>
            <a:r>
              <a:rPr lang="fa-IR" altLang="en-US" smtClean="0"/>
              <a:t>ب)  </a:t>
            </a:r>
            <a:r>
              <a:rPr lang="en-US" altLang="en-US" smtClean="0"/>
              <a:t>r&gt;R</a:t>
            </a:r>
            <a:r>
              <a:rPr lang="fa-IR" altLang="en-US" smtClean="0"/>
              <a:t> </a:t>
            </a:r>
          </a:p>
          <a:p>
            <a:pPr algn="just" eaLnBrk="1" hangingPunct="1">
              <a:buFontTx/>
              <a:buNone/>
            </a:pPr>
            <a:r>
              <a:rPr lang="fa-IR" altLang="en-US" smtClean="0"/>
              <a:t>   </a:t>
            </a:r>
            <a:endParaRPr lang="en-US" altLang="en-US" smtClean="0"/>
          </a:p>
        </p:txBody>
      </p:sp>
      <p:grpSp>
        <p:nvGrpSpPr>
          <p:cNvPr id="726092" name="Group 76"/>
          <p:cNvGrpSpPr>
            <a:grpSpLocks/>
          </p:cNvGrpSpPr>
          <p:nvPr/>
        </p:nvGrpSpPr>
        <p:grpSpPr bwMode="auto">
          <a:xfrm>
            <a:off x="2424114" y="4221164"/>
            <a:ext cx="2713037" cy="1787525"/>
            <a:chOff x="385" y="2115"/>
            <a:chExt cx="1709" cy="1126"/>
          </a:xfrm>
        </p:grpSpPr>
        <p:grpSp>
          <p:nvGrpSpPr>
            <p:cNvPr id="148485" name="Group 47"/>
            <p:cNvGrpSpPr>
              <a:grpSpLocks/>
            </p:cNvGrpSpPr>
            <p:nvPr/>
          </p:nvGrpSpPr>
          <p:grpSpPr bwMode="auto">
            <a:xfrm rot="2273785">
              <a:off x="385" y="2115"/>
              <a:ext cx="1709" cy="740"/>
              <a:chOff x="1674" y="2523"/>
              <a:chExt cx="1268" cy="468"/>
            </a:xfrm>
          </p:grpSpPr>
          <p:sp>
            <p:nvSpPr>
              <p:cNvPr id="148503" name="Oval 16"/>
              <p:cNvSpPr>
                <a:spLocks noChangeArrowheads="1"/>
              </p:cNvSpPr>
              <p:nvPr/>
            </p:nvSpPr>
            <p:spPr bwMode="auto">
              <a:xfrm>
                <a:off x="1674" y="2523"/>
                <a:ext cx="453" cy="468"/>
              </a:xfrm>
              <a:prstGeom prst="ellipse">
                <a:avLst/>
              </a:prstGeom>
              <a:gradFill rotWithShape="1">
                <a:gsLst>
                  <a:gs pos="0">
                    <a:srgbClr val="765E00"/>
                  </a:gs>
                  <a:gs pos="50000">
                    <a:srgbClr val="FFCC00"/>
                  </a:gs>
                  <a:gs pos="100000">
                    <a:srgbClr val="765E00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8575" cap="sq">
                    <a:solidFill>
                      <a:schemeClr val="tx1"/>
                    </a:solidFill>
                    <a:round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148504" name="Rectangle 17"/>
              <p:cNvSpPr>
                <a:spLocks noChangeArrowheads="1"/>
              </p:cNvSpPr>
              <p:nvPr/>
            </p:nvSpPr>
            <p:spPr bwMode="auto">
              <a:xfrm>
                <a:off x="1905" y="2523"/>
                <a:ext cx="810" cy="468"/>
              </a:xfrm>
              <a:prstGeom prst="rect">
                <a:avLst/>
              </a:prstGeom>
              <a:gradFill rotWithShape="1">
                <a:gsLst>
                  <a:gs pos="0">
                    <a:srgbClr val="765E00"/>
                  </a:gs>
                  <a:gs pos="50000">
                    <a:srgbClr val="FFCC00"/>
                  </a:gs>
                  <a:gs pos="100000">
                    <a:srgbClr val="765E00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8575" cap="sq">
                    <a:solidFill>
                      <a:srgbClr val="FF00FF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148505" name="Oval 18"/>
              <p:cNvSpPr>
                <a:spLocks noChangeArrowheads="1"/>
              </p:cNvSpPr>
              <p:nvPr/>
            </p:nvSpPr>
            <p:spPr bwMode="auto">
              <a:xfrm>
                <a:off x="2483" y="2523"/>
                <a:ext cx="459" cy="468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765E00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8575" cap="sq">
                    <a:solidFill>
                      <a:schemeClr val="tx1"/>
                    </a:solidFill>
                    <a:round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</p:grpSp>
        <p:sp>
          <p:nvSpPr>
            <p:cNvPr id="148486" name="Rectangle 58"/>
            <p:cNvSpPr>
              <a:spLocks noChangeArrowheads="1"/>
            </p:cNvSpPr>
            <p:nvPr/>
          </p:nvSpPr>
          <p:spPr bwMode="auto">
            <a:xfrm>
              <a:off x="1367" y="2531"/>
              <a:ext cx="208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fa-IR" altLang="en-US" sz="2000" b="1">
                  <a:solidFill>
                    <a:schemeClr val="hlink"/>
                  </a:solidFill>
                  <a:cs typeface="Times New Roman" panose="02020603050405020304" pitchFamily="18" charset="0"/>
                </a:rPr>
                <a:t>+</a:t>
              </a:r>
              <a:endParaRPr lang="en-US" altLang="en-US" sz="2000" b="1">
                <a:solidFill>
                  <a:schemeClr val="hlink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148487" name="Rectangle 59"/>
            <p:cNvSpPr>
              <a:spLocks noChangeArrowheads="1"/>
            </p:cNvSpPr>
            <p:nvPr/>
          </p:nvSpPr>
          <p:spPr bwMode="auto">
            <a:xfrm>
              <a:off x="1451" y="2448"/>
              <a:ext cx="208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fa-IR" altLang="en-US" sz="2000" b="1">
                  <a:solidFill>
                    <a:schemeClr val="hlink"/>
                  </a:solidFill>
                  <a:cs typeface="Times New Roman" panose="02020603050405020304" pitchFamily="18" charset="0"/>
                </a:rPr>
                <a:t>+</a:t>
              </a:r>
              <a:endParaRPr lang="en-US" altLang="en-US" sz="2000" b="1">
                <a:solidFill>
                  <a:schemeClr val="hlink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148488" name="Rectangle 60"/>
            <p:cNvSpPr>
              <a:spLocks noChangeArrowheads="1"/>
            </p:cNvSpPr>
            <p:nvPr/>
          </p:nvSpPr>
          <p:spPr bwMode="auto">
            <a:xfrm>
              <a:off x="1565" y="2405"/>
              <a:ext cx="208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fa-IR" altLang="en-US" sz="2000" b="1">
                  <a:solidFill>
                    <a:schemeClr val="hlink"/>
                  </a:solidFill>
                  <a:cs typeface="Times New Roman" panose="02020603050405020304" pitchFamily="18" charset="0"/>
                </a:rPr>
                <a:t>+</a:t>
              </a:r>
              <a:endParaRPr lang="en-US" altLang="en-US" sz="2000" b="1">
                <a:solidFill>
                  <a:schemeClr val="hlink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148489" name="Rectangle 62"/>
            <p:cNvSpPr>
              <a:spLocks noChangeArrowheads="1"/>
            </p:cNvSpPr>
            <p:nvPr/>
          </p:nvSpPr>
          <p:spPr bwMode="auto">
            <a:xfrm>
              <a:off x="1691" y="2409"/>
              <a:ext cx="208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fa-IR" altLang="en-US" sz="2000" b="1">
                  <a:solidFill>
                    <a:schemeClr val="hlink"/>
                  </a:solidFill>
                  <a:cs typeface="Times New Roman" panose="02020603050405020304" pitchFamily="18" charset="0"/>
                </a:rPr>
                <a:t>+</a:t>
              </a:r>
              <a:endParaRPr lang="en-US" altLang="en-US" sz="2000" b="1">
                <a:solidFill>
                  <a:schemeClr val="hlink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148490" name="Rectangle 63"/>
            <p:cNvSpPr>
              <a:spLocks noChangeArrowheads="1"/>
            </p:cNvSpPr>
            <p:nvPr/>
          </p:nvSpPr>
          <p:spPr bwMode="auto">
            <a:xfrm>
              <a:off x="1793" y="2470"/>
              <a:ext cx="208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fa-IR" altLang="en-US" sz="2000" b="1">
                  <a:solidFill>
                    <a:schemeClr val="hlink"/>
                  </a:solidFill>
                  <a:cs typeface="Times New Roman" panose="02020603050405020304" pitchFamily="18" charset="0"/>
                </a:rPr>
                <a:t>+</a:t>
              </a:r>
              <a:endParaRPr lang="en-US" altLang="en-US" sz="2000" b="1">
                <a:solidFill>
                  <a:schemeClr val="hlink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148491" name="Rectangle 64"/>
            <p:cNvSpPr>
              <a:spLocks noChangeArrowheads="1"/>
            </p:cNvSpPr>
            <p:nvPr/>
          </p:nvSpPr>
          <p:spPr bwMode="auto">
            <a:xfrm>
              <a:off x="1848" y="2576"/>
              <a:ext cx="208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fa-IR" altLang="en-US" sz="2000" b="1">
                  <a:solidFill>
                    <a:schemeClr val="hlink"/>
                  </a:solidFill>
                  <a:cs typeface="Times New Roman" panose="02020603050405020304" pitchFamily="18" charset="0"/>
                </a:rPr>
                <a:t>+</a:t>
              </a:r>
              <a:endParaRPr lang="en-US" altLang="en-US" sz="2000" b="1">
                <a:solidFill>
                  <a:schemeClr val="hlink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148492" name="Rectangle 65"/>
            <p:cNvSpPr>
              <a:spLocks noChangeArrowheads="1"/>
            </p:cNvSpPr>
            <p:nvPr/>
          </p:nvSpPr>
          <p:spPr bwMode="auto">
            <a:xfrm>
              <a:off x="1848" y="2695"/>
              <a:ext cx="208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fa-IR" altLang="en-US" sz="2000" b="1">
                  <a:solidFill>
                    <a:schemeClr val="hlink"/>
                  </a:solidFill>
                  <a:cs typeface="Times New Roman" panose="02020603050405020304" pitchFamily="18" charset="0"/>
                </a:rPr>
                <a:t>+</a:t>
              </a:r>
              <a:endParaRPr lang="en-US" altLang="en-US" sz="2000" b="1">
                <a:solidFill>
                  <a:schemeClr val="hlink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148493" name="Rectangle 66"/>
            <p:cNvSpPr>
              <a:spLocks noChangeArrowheads="1"/>
            </p:cNvSpPr>
            <p:nvPr/>
          </p:nvSpPr>
          <p:spPr bwMode="auto">
            <a:xfrm>
              <a:off x="1810" y="2796"/>
              <a:ext cx="208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fa-IR" altLang="en-US" sz="2000" b="1">
                  <a:solidFill>
                    <a:schemeClr val="hlink"/>
                  </a:solidFill>
                  <a:cs typeface="Times New Roman" panose="02020603050405020304" pitchFamily="18" charset="0"/>
                </a:rPr>
                <a:t>+</a:t>
              </a:r>
              <a:endParaRPr lang="en-US" altLang="en-US" sz="2000" b="1">
                <a:solidFill>
                  <a:schemeClr val="hlink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148494" name="Rectangle 67"/>
            <p:cNvSpPr>
              <a:spLocks noChangeArrowheads="1"/>
            </p:cNvSpPr>
            <p:nvPr/>
          </p:nvSpPr>
          <p:spPr bwMode="auto">
            <a:xfrm>
              <a:off x="1736" y="2896"/>
              <a:ext cx="208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fa-IR" altLang="en-US" sz="2000" b="1">
                  <a:solidFill>
                    <a:schemeClr val="hlink"/>
                  </a:solidFill>
                  <a:cs typeface="Times New Roman" panose="02020603050405020304" pitchFamily="18" charset="0"/>
                </a:rPr>
                <a:t>+</a:t>
              </a:r>
              <a:endParaRPr lang="en-US" altLang="en-US" sz="2000" b="1">
                <a:solidFill>
                  <a:schemeClr val="hlink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148495" name="Rectangle 68"/>
            <p:cNvSpPr>
              <a:spLocks noChangeArrowheads="1"/>
            </p:cNvSpPr>
            <p:nvPr/>
          </p:nvSpPr>
          <p:spPr bwMode="auto">
            <a:xfrm>
              <a:off x="1631" y="2963"/>
              <a:ext cx="208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fa-IR" altLang="en-US" sz="2000" b="1">
                  <a:solidFill>
                    <a:schemeClr val="hlink"/>
                  </a:solidFill>
                  <a:cs typeface="Times New Roman" panose="02020603050405020304" pitchFamily="18" charset="0"/>
                </a:rPr>
                <a:t>+</a:t>
              </a:r>
              <a:endParaRPr lang="en-US" altLang="en-US" sz="2000" b="1">
                <a:solidFill>
                  <a:schemeClr val="hlink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148496" name="Rectangle 69"/>
            <p:cNvSpPr>
              <a:spLocks noChangeArrowheads="1"/>
            </p:cNvSpPr>
            <p:nvPr/>
          </p:nvSpPr>
          <p:spPr bwMode="auto">
            <a:xfrm>
              <a:off x="1306" y="2636"/>
              <a:ext cx="208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fa-IR" altLang="en-US" sz="2000" b="1">
                  <a:solidFill>
                    <a:schemeClr val="hlink"/>
                  </a:solidFill>
                  <a:cs typeface="Times New Roman" panose="02020603050405020304" pitchFamily="18" charset="0"/>
                </a:rPr>
                <a:t>+</a:t>
              </a:r>
              <a:endParaRPr lang="en-US" altLang="en-US" sz="2000" b="1">
                <a:solidFill>
                  <a:schemeClr val="hlink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148497" name="Rectangle 70"/>
            <p:cNvSpPr>
              <a:spLocks noChangeArrowheads="1"/>
            </p:cNvSpPr>
            <p:nvPr/>
          </p:nvSpPr>
          <p:spPr bwMode="auto">
            <a:xfrm>
              <a:off x="1287" y="2748"/>
              <a:ext cx="208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fa-IR" altLang="en-US" sz="2000" b="1">
                  <a:solidFill>
                    <a:schemeClr val="hlink"/>
                  </a:solidFill>
                  <a:cs typeface="Times New Roman" panose="02020603050405020304" pitchFamily="18" charset="0"/>
                </a:rPr>
                <a:t>+</a:t>
              </a:r>
              <a:endParaRPr lang="en-US" altLang="en-US" sz="2000" b="1">
                <a:solidFill>
                  <a:schemeClr val="hlink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148498" name="Rectangle 72"/>
            <p:cNvSpPr>
              <a:spLocks noChangeArrowheads="1"/>
            </p:cNvSpPr>
            <p:nvPr/>
          </p:nvSpPr>
          <p:spPr bwMode="auto">
            <a:xfrm>
              <a:off x="1406" y="2957"/>
              <a:ext cx="208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fa-IR" altLang="en-US" sz="2000" b="1">
                  <a:solidFill>
                    <a:schemeClr val="hlink"/>
                  </a:solidFill>
                  <a:cs typeface="Times New Roman" panose="02020603050405020304" pitchFamily="18" charset="0"/>
                </a:rPr>
                <a:t>+</a:t>
              </a:r>
              <a:endParaRPr lang="en-US" altLang="en-US" sz="2000" b="1">
                <a:solidFill>
                  <a:schemeClr val="hlink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148499" name="Rectangle 73"/>
            <p:cNvSpPr>
              <a:spLocks noChangeArrowheads="1"/>
            </p:cNvSpPr>
            <p:nvPr/>
          </p:nvSpPr>
          <p:spPr bwMode="auto">
            <a:xfrm>
              <a:off x="1313" y="2867"/>
              <a:ext cx="208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fa-IR" altLang="en-US" sz="2000" b="1">
                  <a:solidFill>
                    <a:schemeClr val="hlink"/>
                  </a:solidFill>
                  <a:cs typeface="Times New Roman" panose="02020603050405020304" pitchFamily="18" charset="0"/>
                </a:rPr>
                <a:t>+</a:t>
              </a:r>
              <a:endParaRPr lang="en-US" altLang="en-US" sz="2000" b="1">
                <a:solidFill>
                  <a:schemeClr val="hlink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148500" name="Rectangle 71"/>
            <p:cNvSpPr>
              <a:spLocks noChangeArrowheads="1"/>
            </p:cNvSpPr>
            <p:nvPr/>
          </p:nvSpPr>
          <p:spPr bwMode="auto">
            <a:xfrm>
              <a:off x="1513" y="2989"/>
              <a:ext cx="208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fa-IR" altLang="en-US" sz="2000" b="1">
                  <a:solidFill>
                    <a:schemeClr val="hlink"/>
                  </a:solidFill>
                  <a:cs typeface="Times New Roman" panose="02020603050405020304" pitchFamily="18" charset="0"/>
                </a:rPr>
                <a:t>+</a:t>
              </a:r>
              <a:endParaRPr lang="en-US" altLang="en-US" sz="2000" b="1">
                <a:solidFill>
                  <a:schemeClr val="hlink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148501" name="Line 74"/>
            <p:cNvSpPr>
              <a:spLocks noChangeShapeType="1"/>
            </p:cNvSpPr>
            <p:nvPr/>
          </p:nvSpPr>
          <p:spPr bwMode="auto">
            <a:xfrm flipV="1">
              <a:off x="1685" y="2614"/>
              <a:ext cx="272" cy="226"/>
            </a:xfrm>
            <a:prstGeom prst="line">
              <a:avLst/>
            </a:prstGeom>
            <a:noFill/>
            <a:ln w="28575" cap="sq">
              <a:solidFill>
                <a:srgbClr val="FF00FF"/>
              </a:solidFill>
              <a:round/>
              <a:headEnd type="oval" w="sm" len="sm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8502" name="Rectangle 75"/>
            <p:cNvSpPr>
              <a:spLocks noChangeArrowheads="1"/>
            </p:cNvSpPr>
            <p:nvPr/>
          </p:nvSpPr>
          <p:spPr bwMode="auto">
            <a:xfrm>
              <a:off x="1610" y="2545"/>
              <a:ext cx="22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>
                  <a:solidFill>
                    <a:schemeClr val="tx2"/>
                  </a:solidFill>
                  <a:cs typeface="Times New Roman" panose="02020603050405020304" pitchFamily="18" charset="0"/>
                </a:rPr>
                <a:t>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5822299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7260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7260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7260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7260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260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260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72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72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72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400"/>
                            </p:stCondLst>
                            <p:childTnLst>
                              <p:par>
                                <p:cTn id="2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72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72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72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720"/>
                            </p:stCondLst>
                            <p:childTnLst>
                              <p:par>
                                <p:cTn id="2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72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72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72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960"/>
                            </p:stCondLst>
                            <p:childTnLst>
                              <p:par>
                                <p:cTn id="3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72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72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72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8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0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0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0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260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260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260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2609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2609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2609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2609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2609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2609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2609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2609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6018" grpId="0"/>
      <p:bldP spid="726019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2127250" y="646113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 حل تمرين 1</a:t>
            </a:r>
            <a:endParaRPr lang="en-US" altLang="en-US" smtClean="0"/>
          </a:p>
        </p:txBody>
      </p:sp>
      <p:graphicFrame>
        <p:nvGraphicFramePr>
          <p:cNvPr id="727045" name="Object 5"/>
          <p:cNvGraphicFramePr>
            <a:graphicFrameLocks noChangeAspect="1"/>
          </p:cNvGraphicFramePr>
          <p:nvPr/>
        </p:nvGraphicFramePr>
        <p:xfrm>
          <a:off x="2281238" y="1639889"/>
          <a:ext cx="1079500" cy="484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6" name="Equation" r:id="rId3" imgW="368140" imgH="165028" progId="Equation.3">
                  <p:embed/>
                </p:oleObj>
              </mc:Choice>
              <mc:Fallback>
                <p:oleObj name="Equation" r:id="rId3" imgW="368140" imgH="165028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1238" y="1639889"/>
                        <a:ext cx="1079500" cy="484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7047" name="Object 7"/>
          <p:cNvGraphicFramePr>
            <a:graphicFrameLocks noChangeAspect="1"/>
          </p:cNvGraphicFramePr>
          <p:nvPr/>
        </p:nvGraphicFramePr>
        <p:xfrm>
          <a:off x="5332414" y="2781301"/>
          <a:ext cx="1368425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7" name="Equation" r:id="rId5" imgW="520248" imgH="177646" progId="Equation.3">
                  <p:embed/>
                </p:oleObj>
              </mc:Choice>
              <mc:Fallback>
                <p:oleObj name="Equation" r:id="rId5" imgW="520248" imgH="17764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2414" y="2781301"/>
                        <a:ext cx="1368425" cy="466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7048" name="Object 8"/>
          <p:cNvGraphicFramePr>
            <a:graphicFrameLocks noChangeAspect="1"/>
          </p:cNvGraphicFramePr>
          <p:nvPr/>
        </p:nvGraphicFramePr>
        <p:xfrm>
          <a:off x="2279650" y="4097339"/>
          <a:ext cx="1081088" cy="484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8" name="Equation" r:id="rId7" imgW="368140" imgH="165028" progId="Equation.3">
                  <p:embed/>
                </p:oleObj>
              </mc:Choice>
              <mc:Fallback>
                <p:oleObj name="Equation" r:id="rId7" imgW="368140" imgH="165028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9650" y="4097339"/>
                        <a:ext cx="1081088" cy="484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7049" name="Object 9"/>
          <p:cNvGraphicFramePr>
            <a:graphicFrameLocks noChangeAspect="1"/>
          </p:cNvGraphicFramePr>
          <p:nvPr/>
        </p:nvGraphicFramePr>
        <p:xfrm>
          <a:off x="5332414" y="4953000"/>
          <a:ext cx="3514725" cy="121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9" name="Equation" r:id="rId9" imgW="1358310" imgH="431613" progId="Equation.3">
                  <p:embed/>
                </p:oleObj>
              </mc:Choice>
              <mc:Fallback>
                <p:oleObj name="Equation" r:id="rId9" imgW="1358310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2414" y="4953000"/>
                        <a:ext cx="3514725" cy="1212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7050" name="Object 10"/>
          <p:cNvGraphicFramePr>
            <a:graphicFrameLocks noChangeAspect="1"/>
          </p:cNvGraphicFramePr>
          <p:nvPr/>
        </p:nvGraphicFramePr>
        <p:xfrm>
          <a:off x="2509839" y="2492376"/>
          <a:ext cx="2663825" cy="119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0" name="Equation" r:id="rId11" imgW="774364" imgH="431613" progId="Equation.3">
                  <p:embed/>
                </p:oleObj>
              </mc:Choice>
              <mc:Fallback>
                <p:oleObj name="Equation" r:id="rId11" imgW="774364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9839" y="2492376"/>
                        <a:ext cx="2663825" cy="1196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27073" name="Group 33"/>
          <p:cNvGrpSpPr>
            <a:grpSpLocks/>
          </p:cNvGrpSpPr>
          <p:nvPr/>
        </p:nvGrpSpPr>
        <p:grpSpPr bwMode="auto">
          <a:xfrm>
            <a:off x="7246938" y="1844675"/>
            <a:ext cx="2736850" cy="2736850"/>
            <a:chOff x="1973" y="845"/>
            <a:chExt cx="1724" cy="1724"/>
          </a:xfrm>
        </p:grpSpPr>
        <p:sp>
          <p:nvSpPr>
            <p:cNvPr id="149514" name="Oval 13" descr="30%"/>
            <p:cNvSpPr>
              <a:spLocks noChangeArrowheads="1"/>
            </p:cNvSpPr>
            <p:nvPr/>
          </p:nvSpPr>
          <p:spPr bwMode="auto">
            <a:xfrm>
              <a:off x="1973" y="845"/>
              <a:ext cx="1724" cy="1724"/>
            </a:xfrm>
            <a:prstGeom prst="ellipse">
              <a:avLst/>
            </a:prstGeom>
            <a:blipFill dpi="0" rotWithShape="0">
              <a:blip r:embed="rId13"/>
              <a:srcRect/>
              <a:tile tx="0" ty="0" sx="100000" sy="100000" flip="none" algn="tl"/>
            </a:blipFill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sp>
          <p:nvSpPr>
            <p:cNvPr id="149515" name="Oval 14" descr="20%"/>
            <p:cNvSpPr>
              <a:spLocks noChangeArrowheads="1"/>
            </p:cNvSpPr>
            <p:nvPr/>
          </p:nvSpPr>
          <p:spPr bwMode="auto">
            <a:xfrm>
              <a:off x="2309" y="1192"/>
              <a:ext cx="1044" cy="1044"/>
            </a:xfrm>
            <a:prstGeom prst="ellipse">
              <a:avLst/>
            </a:prstGeom>
            <a:blipFill dpi="0" rotWithShape="0">
              <a:blip r:embed="rId14"/>
              <a:srcRect/>
              <a:tile tx="0" ty="0" sx="100000" sy="100000" flip="none" algn="tl"/>
            </a:blipFill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sp>
          <p:nvSpPr>
            <p:cNvPr id="149516" name="Oval 15" descr="قطری رو به بالای کمرنگ"/>
            <p:cNvSpPr>
              <a:spLocks noChangeArrowheads="1"/>
            </p:cNvSpPr>
            <p:nvPr/>
          </p:nvSpPr>
          <p:spPr bwMode="auto">
            <a:xfrm>
              <a:off x="2552" y="1454"/>
              <a:ext cx="544" cy="544"/>
            </a:xfrm>
            <a:prstGeom prst="ellipse">
              <a:avLst/>
            </a:prstGeom>
            <a:blipFill dpi="0" rotWithShape="0">
              <a:blip r:embed="rId15"/>
              <a:srcRect/>
              <a:tile tx="0" ty="0" sx="100000" sy="100000" flip="none" algn="tl"/>
            </a:blipFill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sp>
          <p:nvSpPr>
            <p:cNvPr id="149517" name="Line 16"/>
            <p:cNvSpPr>
              <a:spLocks noChangeShapeType="1"/>
            </p:cNvSpPr>
            <p:nvPr/>
          </p:nvSpPr>
          <p:spPr bwMode="auto">
            <a:xfrm flipV="1">
              <a:off x="2847" y="1480"/>
              <a:ext cx="442" cy="248"/>
            </a:xfrm>
            <a:prstGeom prst="line">
              <a:avLst/>
            </a:prstGeom>
            <a:noFill/>
            <a:ln w="28575" cap="sq">
              <a:solidFill>
                <a:srgbClr val="B40000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9518" name="Line 17"/>
            <p:cNvSpPr>
              <a:spLocks noChangeShapeType="1"/>
            </p:cNvSpPr>
            <p:nvPr/>
          </p:nvSpPr>
          <p:spPr bwMode="auto">
            <a:xfrm>
              <a:off x="2844" y="1731"/>
              <a:ext cx="181" cy="181"/>
            </a:xfrm>
            <a:prstGeom prst="line">
              <a:avLst/>
            </a:prstGeom>
            <a:noFill/>
            <a:ln w="28575" cap="sq">
              <a:solidFill>
                <a:srgbClr val="F92BD2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9519" name="Line 18"/>
            <p:cNvSpPr>
              <a:spLocks noChangeShapeType="1"/>
            </p:cNvSpPr>
            <p:nvPr/>
          </p:nvSpPr>
          <p:spPr bwMode="auto">
            <a:xfrm flipH="1">
              <a:off x="2433" y="1734"/>
              <a:ext cx="408" cy="725"/>
            </a:xfrm>
            <a:prstGeom prst="line">
              <a:avLst/>
            </a:prstGeom>
            <a:noFill/>
            <a:ln w="28575" cap="sq">
              <a:solidFill>
                <a:srgbClr val="FF3833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9520" name="Rectangle 21"/>
            <p:cNvSpPr>
              <a:spLocks noChangeArrowheads="1"/>
            </p:cNvSpPr>
            <p:nvPr/>
          </p:nvSpPr>
          <p:spPr bwMode="auto">
            <a:xfrm>
              <a:off x="3111" y="1500"/>
              <a:ext cx="22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>
                  <a:solidFill>
                    <a:schemeClr val="tx2"/>
                  </a:solidFill>
                  <a:cs typeface="Times New Roman" panose="02020603050405020304" pitchFamily="18" charset="0"/>
                </a:rPr>
                <a:t>R</a:t>
              </a:r>
            </a:p>
          </p:txBody>
        </p:sp>
        <p:sp>
          <p:nvSpPr>
            <p:cNvPr id="149521" name="Rectangle 22"/>
            <p:cNvSpPr>
              <a:spLocks noChangeArrowheads="1"/>
            </p:cNvSpPr>
            <p:nvPr/>
          </p:nvSpPr>
          <p:spPr bwMode="auto">
            <a:xfrm>
              <a:off x="2790" y="1707"/>
              <a:ext cx="16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>
                  <a:solidFill>
                    <a:schemeClr val="tx2"/>
                  </a:solidFill>
                  <a:cs typeface="Times New Roman" panose="02020603050405020304" pitchFamily="18" charset="0"/>
                </a:rPr>
                <a:t>r</a:t>
              </a:r>
            </a:p>
          </p:txBody>
        </p:sp>
        <p:sp>
          <p:nvSpPr>
            <p:cNvPr id="149522" name="Rectangle 23"/>
            <p:cNvSpPr>
              <a:spLocks noChangeArrowheads="1"/>
            </p:cNvSpPr>
            <p:nvPr/>
          </p:nvSpPr>
          <p:spPr bwMode="auto">
            <a:xfrm>
              <a:off x="2494" y="2190"/>
              <a:ext cx="1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chemeClr val="tx2"/>
                  </a:solidFill>
                  <a:cs typeface="Times New Roman" panose="02020603050405020304" pitchFamily="18" charset="0"/>
                </a:rPr>
                <a:t>r</a:t>
              </a:r>
            </a:p>
          </p:txBody>
        </p:sp>
      </p:grpSp>
      <p:graphicFrame>
        <p:nvGraphicFramePr>
          <p:cNvPr id="727076" name="Object 36"/>
          <p:cNvGraphicFramePr>
            <a:graphicFrameLocks noChangeAspect="1"/>
          </p:cNvGraphicFramePr>
          <p:nvPr/>
        </p:nvGraphicFramePr>
        <p:xfrm>
          <a:off x="2495551" y="4968876"/>
          <a:ext cx="2663825" cy="119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1" name="Equation" r:id="rId16" imgW="774364" imgH="431613" progId="Equation.3">
                  <p:embed/>
                </p:oleObj>
              </mc:Choice>
              <mc:Fallback>
                <p:oleObj name="Equation" r:id="rId16" imgW="774364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5551" y="4968876"/>
                        <a:ext cx="2663825" cy="1196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241086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7270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7270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7270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7270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270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270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2000"/>
                                        <p:tgtEl>
                                          <p:spTgt spid="727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270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270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270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27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27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27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2704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2704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270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7270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270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270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7270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27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727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2704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2704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270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4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2208213" y="1438275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 تمرين 2</a:t>
            </a:r>
            <a:endParaRPr lang="en-US" altLang="en-US" smtClean="0"/>
          </a:p>
        </p:txBody>
      </p:sp>
      <p:sp>
        <p:nvSpPr>
          <p:cNvPr id="72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66926" y="2708276"/>
            <a:ext cx="8061325" cy="1152525"/>
          </a:xfrm>
        </p:spPr>
        <p:txBody>
          <a:bodyPr/>
          <a:lstStyle/>
          <a:p>
            <a:pPr eaLnBrk="1" hangingPunct="1"/>
            <a:r>
              <a:rPr lang="fa-IR" altLang="en-US" smtClean="0"/>
              <a:t>در تمرين </a:t>
            </a:r>
            <a:r>
              <a:rPr lang="fa-IR" altLang="en-US" smtClean="0">
                <a:solidFill>
                  <a:schemeClr val="tx2"/>
                </a:solidFill>
              </a:rPr>
              <a:t>1</a:t>
            </a:r>
            <a:r>
              <a:rPr lang="fa-IR" altLang="en-US" smtClean="0"/>
              <a:t> ، نمودار تغيرات شدت ميدان الكتريكي بر حسب فاصله از </a:t>
            </a:r>
            <a:r>
              <a:rPr lang="en-US" altLang="en-US" smtClean="0">
                <a:solidFill>
                  <a:srgbClr val="000000"/>
                </a:solidFill>
                <a:cs typeface="Times New Roman" panose="02020603050405020304" pitchFamily="18" charset="0"/>
              </a:rPr>
              <a:t>r = </a:t>
            </a:r>
            <a:r>
              <a:rPr lang="en-US" altLang="en-US" sz="3200">
                <a:solidFill>
                  <a:srgbClr val="000000"/>
                </a:solidFill>
                <a:latin typeface="B Nazanin" panose="00000400000000000000" pitchFamily="2" charset="-78"/>
              </a:rPr>
              <a:t>0</a:t>
            </a:r>
            <a:r>
              <a:rPr lang="fa-IR" altLang="en-US" smtClean="0">
                <a:cs typeface="Times New Roman" panose="02020603050405020304" pitchFamily="18" charset="0"/>
              </a:rPr>
              <a:t>  </a:t>
            </a:r>
            <a:r>
              <a:rPr lang="fa-IR" altLang="en-US" smtClean="0"/>
              <a:t>تا </a:t>
            </a:r>
            <a:r>
              <a:rPr lang="en-US" altLang="en-US" smtClean="0">
                <a:solidFill>
                  <a:srgbClr val="000000"/>
                </a:solidFill>
                <a:cs typeface="Times New Roman" panose="02020603050405020304" pitchFamily="18" charset="0"/>
              </a:rPr>
              <a:t>r &gt;R</a:t>
            </a:r>
            <a:r>
              <a:rPr lang="en-US" altLang="en-US" smtClean="0">
                <a:cs typeface="Times New Roman" panose="02020603050405020304" pitchFamily="18" charset="0"/>
              </a:rPr>
              <a:t> </a:t>
            </a:r>
            <a:r>
              <a:rPr lang="fa-IR" altLang="en-US" smtClean="0"/>
              <a:t>  چگونه است. 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055978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7280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7280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728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728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28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28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72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72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72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8066" grpId="0"/>
      <p:bldP spid="728067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2106613" y="862013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 حل تمرين 2 </a:t>
            </a:r>
            <a:endParaRPr lang="en-US" altLang="en-US" smtClean="0"/>
          </a:p>
        </p:txBody>
      </p:sp>
      <p:grpSp>
        <p:nvGrpSpPr>
          <p:cNvPr id="729106" name="Group 18"/>
          <p:cNvGrpSpPr>
            <a:grpSpLocks/>
          </p:cNvGrpSpPr>
          <p:nvPr/>
        </p:nvGrpSpPr>
        <p:grpSpPr bwMode="auto">
          <a:xfrm>
            <a:off x="3648076" y="2349500"/>
            <a:ext cx="4608513" cy="2592388"/>
            <a:chOff x="1020" y="1797"/>
            <a:chExt cx="2903" cy="1633"/>
          </a:xfrm>
        </p:grpSpPr>
        <p:graphicFrame>
          <p:nvGraphicFramePr>
            <p:cNvPr id="151556" name="Object 12"/>
            <p:cNvGraphicFramePr>
              <a:graphicFrameLocks noChangeAspect="1"/>
            </p:cNvGraphicFramePr>
            <p:nvPr/>
          </p:nvGraphicFramePr>
          <p:xfrm>
            <a:off x="1701" y="3067"/>
            <a:ext cx="454" cy="2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410" name="Equation" r:id="rId3" imgW="342603" imgH="164957" progId="Equation.3">
                    <p:embed/>
                  </p:oleObj>
                </mc:Choice>
                <mc:Fallback>
                  <p:oleObj name="Equation" r:id="rId3" imgW="342603" imgH="164957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01" y="3067"/>
                          <a:ext cx="454" cy="21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1557" name="Object 14"/>
            <p:cNvGraphicFramePr>
              <a:graphicFrameLocks noChangeAspect="1"/>
            </p:cNvGraphicFramePr>
            <p:nvPr/>
          </p:nvGraphicFramePr>
          <p:xfrm>
            <a:off x="3107" y="2659"/>
            <a:ext cx="545" cy="5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411" name="Equation" r:id="rId5" imgW="418918" imgH="393529" progId="Equation.3">
                    <p:embed/>
                  </p:oleObj>
                </mc:Choice>
                <mc:Fallback>
                  <p:oleObj name="Equation" r:id="rId5" imgW="418918" imgH="39352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07" y="2659"/>
                          <a:ext cx="545" cy="5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151558" name="Group 11"/>
            <p:cNvGrpSpPr>
              <a:grpSpLocks/>
            </p:cNvGrpSpPr>
            <p:nvPr/>
          </p:nvGrpSpPr>
          <p:grpSpPr bwMode="auto">
            <a:xfrm>
              <a:off x="1247" y="1797"/>
              <a:ext cx="2676" cy="1633"/>
              <a:chOff x="1247" y="1797"/>
              <a:chExt cx="2676" cy="1633"/>
            </a:xfrm>
          </p:grpSpPr>
          <p:sp>
            <p:nvSpPr>
              <p:cNvPr id="151560" name="Line 4"/>
              <p:cNvSpPr>
                <a:spLocks noChangeShapeType="1"/>
              </p:cNvSpPr>
              <p:nvPr/>
            </p:nvSpPr>
            <p:spPr bwMode="auto">
              <a:xfrm flipV="1">
                <a:off x="1565" y="1797"/>
                <a:ext cx="0" cy="1633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lg" len="lg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561" name="Line 5"/>
              <p:cNvSpPr>
                <a:spLocks noChangeShapeType="1"/>
              </p:cNvSpPr>
              <p:nvPr/>
            </p:nvSpPr>
            <p:spPr bwMode="auto">
              <a:xfrm>
                <a:off x="1247" y="3294"/>
                <a:ext cx="2676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lg" len="lg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562" name="Line 6"/>
              <p:cNvSpPr>
                <a:spLocks noChangeShapeType="1"/>
              </p:cNvSpPr>
              <p:nvPr/>
            </p:nvSpPr>
            <p:spPr bwMode="auto">
              <a:xfrm>
                <a:off x="1540" y="2478"/>
                <a:ext cx="88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dash"/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563" name="Line 7"/>
              <p:cNvSpPr>
                <a:spLocks noChangeShapeType="1"/>
              </p:cNvSpPr>
              <p:nvPr/>
            </p:nvSpPr>
            <p:spPr bwMode="auto">
              <a:xfrm>
                <a:off x="1577" y="3294"/>
                <a:ext cx="839" cy="0"/>
              </a:xfrm>
              <a:prstGeom prst="line">
                <a:avLst/>
              </a:prstGeom>
              <a:noFill/>
              <a:ln w="19050" cap="sq">
                <a:solidFill>
                  <a:srgbClr val="FF3333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564" name="Line 8"/>
              <p:cNvSpPr>
                <a:spLocks noChangeShapeType="1"/>
              </p:cNvSpPr>
              <p:nvPr/>
            </p:nvSpPr>
            <p:spPr bwMode="auto">
              <a:xfrm flipV="1">
                <a:off x="2426" y="2478"/>
                <a:ext cx="0" cy="816"/>
              </a:xfrm>
              <a:prstGeom prst="line">
                <a:avLst/>
              </a:prstGeom>
              <a:noFill/>
              <a:ln w="19050" cap="sq">
                <a:solidFill>
                  <a:srgbClr val="FF3333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565" name="Arc 10"/>
              <p:cNvSpPr>
                <a:spLocks/>
              </p:cNvSpPr>
              <p:nvPr/>
            </p:nvSpPr>
            <p:spPr bwMode="auto">
              <a:xfrm flipH="1" flipV="1">
                <a:off x="2428" y="2350"/>
                <a:ext cx="1220" cy="835"/>
              </a:xfrm>
              <a:custGeom>
                <a:avLst/>
                <a:gdLst>
                  <a:gd name="T0" fmla="*/ 0 w 21891"/>
                  <a:gd name="T1" fmla="*/ 0 h 21600"/>
                  <a:gd name="T2" fmla="*/ 4 w 21891"/>
                  <a:gd name="T3" fmla="*/ 1 h 21600"/>
                  <a:gd name="T4" fmla="*/ 0 w 21891"/>
                  <a:gd name="T5" fmla="*/ 1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891" h="21600" fill="none" extrusionOk="0">
                    <a:moveTo>
                      <a:pt x="0" y="7"/>
                    </a:moveTo>
                    <a:cubicBezTo>
                      <a:pt x="184" y="2"/>
                      <a:pt x="368" y="0"/>
                      <a:pt x="553" y="0"/>
                    </a:cubicBezTo>
                    <a:cubicBezTo>
                      <a:pt x="11188" y="0"/>
                      <a:pt x="20240" y="7741"/>
                      <a:pt x="21891" y="18247"/>
                    </a:cubicBezTo>
                  </a:path>
                  <a:path w="21891" h="21600" stroke="0" extrusionOk="0">
                    <a:moveTo>
                      <a:pt x="0" y="7"/>
                    </a:moveTo>
                    <a:cubicBezTo>
                      <a:pt x="184" y="2"/>
                      <a:pt x="368" y="0"/>
                      <a:pt x="553" y="0"/>
                    </a:cubicBezTo>
                    <a:cubicBezTo>
                      <a:pt x="11188" y="0"/>
                      <a:pt x="20240" y="7741"/>
                      <a:pt x="21891" y="18247"/>
                    </a:cubicBezTo>
                    <a:lnTo>
                      <a:pt x="553" y="21600"/>
                    </a:lnTo>
                    <a:lnTo>
                      <a:pt x="0" y="7"/>
                    </a:lnTo>
                    <a:close/>
                  </a:path>
                </a:pathLst>
              </a:custGeom>
              <a:noFill/>
              <a:ln w="19050" cap="sq">
                <a:solidFill>
                  <a:srgbClr val="FF3333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aphicFrame>
          <p:nvGraphicFramePr>
            <p:cNvPr id="151559" name="Object 16"/>
            <p:cNvGraphicFramePr>
              <a:graphicFrameLocks noChangeAspect="1"/>
            </p:cNvGraphicFramePr>
            <p:nvPr/>
          </p:nvGraphicFramePr>
          <p:xfrm>
            <a:off x="1020" y="2160"/>
            <a:ext cx="499" cy="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412" name="Equation" r:id="rId7" imgW="418918" imgH="431613" progId="Equation.3">
                    <p:embed/>
                  </p:oleObj>
                </mc:Choice>
                <mc:Fallback>
                  <p:oleObj name="Equation" r:id="rId7" imgW="418918" imgH="431613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20" y="2160"/>
                          <a:ext cx="499" cy="6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54721300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7290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7290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7290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729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290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29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29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29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29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2910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2910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2910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2910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2910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2910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2910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2910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9090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2127250" y="503238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 تمرين 3 </a:t>
            </a:r>
            <a:endParaRPr lang="en-US" altLang="en-US" smtClean="0"/>
          </a:p>
        </p:txBody>
      </p:sp>
      <p:grpSp>
        <p:nvGrpSpPr>
          <p:cNvPr id="730126" name="Group 14"/>
          <p:cNvGrpSpPr>
            <a:grpSpLocks/>
          </p:cNvGrpSpPr>
          <p:nvPr/>
        </p:nvGrpSpPr>
        <p:grpSpPr bwMode="auto">
          <a:xfrm>
            <a:off x="2713038" y="3500438"/>
            <a:ext cx="2303462" cy="2303462"/>
            <a:chOff x="340" y="2387"/>
            <a:chExt cx="1451" cy="1451"/>
          </a:xfrm>
        </p:grpSpPr>
        <p:grpSp>
          <p:nvGrpSpPr>
            <p:cNvPr id="152583" name="Group 4"/>
            <p:cNvGrpSpPr>
              <a:grpSpLocks/>
            </p:cNvGrpSpPr>
            <p:nvPr/>
          </p:nvGrpSpPr>
          <p:grpSpPr bwMode="auto">
            <a:xfrm>
              <a:off x="340" y="2387"/>
              <a:ext cx="1451" cy="1451"/>
              <a:chOff x="521" y="2341"/>
              <a:chExt cx="1451" cy="1451"/>
            </a:xfrm>
          </p:grpSpPr>
          <p:grpSp>
            <p:nvGrpSpPr>
              <p:cNvPr id="152588" name="Group 5"/>
              <p:cNvGrpSpPr>
                <a:grpSpLocks/>
              </p:cNvGrpSpPr>
              <p:nvPr/>
            </p:nvGrpSpPr>
            <p:grpSpPr bwMode="auto">
              <a:xfrm>
                <a:off x="521" y="2341"/>
                <a:ext cx="1451" cy="1451"/>
                <a:chOff x="839" y="2886"/>
                <a:chExt cx="1451" cy="1451"/>
              </a:xfrm>
            </p:grpSpPr>
            <p:sp>
              <p:nvSpPr>
                <p:cNvPr id="152590" name="Oval 6" descr="علف"/>
                <p:cNvSpPr>
                  <a:spLocks noChangeArrowheads="1"/>
                </p:cNvSpPr>
                <p:nvPr/>
              </p:nvSpPr>
              <p:spPr bwMode="auto">
                <a:xfrm>
                  <a:off x="839" y="2886"/>
                  <a:ext cx="1451" cy="1451"/>
                </a:xfrm>
                <a:prstGeom prst="ellipse">
                  <a:avLst/>
                </a:prstGeom>
                <a:blipFill dpi="0" rotWithShape="0">
                  <a:blip r:embed="rId3"/>
                  <a:srcRect/>
                  <a:tile tx="0" ty="0" sx="100000" sy="100000" flip="none" algn="tl"/>
                </a:blipFill>
                <a:ln w="19050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9pPr>
                </a:lstStyle>
                <a:p>
                  <a:pPr algn="ctr" rtl="0">
                    <a:spcBef>
                      <a:spcPct val="0"/>
                    </a:spcBef>
                    <a:buClrTx/>
                    <a:buFontTx/>
                    <a:buNone/>
                  </a:pPr>
                  <a:endParaRPr lang="fa-IR" altLang="fa-IR"/>
                </a:p>
              </p:txBody>
            </p:sp>
            <p:sp>
              <p:nvSpPr>
                <p:cNvPr id="152591" name="Line 7"/>
                <p:cNvSpPr>
                  <a:spLocks noChangeShapeType="1"/>
                </p:cNvSpPr>
                <p:nvPr/>
              </p:nvSpPr>
              <p:spPr bwMode="auto">
                <a:xfrm flipV="1">
                  <a:off x="1558" y="3200"/>
                  <a:ext cx="596" cy="409"/>
                </a:xfrm>
                <a:prstGeom prst="line">
                  <a:avLst/>
                </a:prstGeom>
                <a:noFill/>
                <a:ln w="19050" cap="sq">
                  <a:solidFill>
                    <a:srgbClr val="FF3333"/>
                  </a:solidFill>
                  <a:round/>
                  <a:headEnd type="oval" w="med" len="med"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52589" name="Rectangle 8"/>
              <p:cNvSpPr>
                <a:spLocks noChangeArrowheads="1"/>
              </p:cNvSpPr>
              <p:nvPr/>
            </p:nvSpPr>
            <p:spPr bwMode="auto">
              <a:xfrm>
                <a:off x="1287" y="2652"/>
                <a:ext cx="244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>
                    <a:solidFill>
                      <a:srgbClr val="FF3833"/>
                    </a:solidFill>
                    <a:cs typeface="Times New Roman" panose="02020603050405020304" pitchFamily="18" charset="0"/>
                  </a:rPr>
                  <a:t>R</a:t>
                </a:r>
              </a:p>
            </p:txBody>
          </p:sp>
        </p:grpSp>
        <p:sp>
          <p:nvSpPr>
            <p:cNvPr id="152584" name="Oval 9"/>
            <p:cNvSpPr>
              <a:spLocks noChangeArrowheads="1"/>
            </p:cNvSpPr>
            <p:nvPr/>
          </p:nvSpPr>
          <p:spPr bwMode="auto">
            <a:xfrm>
              <a:off x="984" y="2696"/>
              <a:ext cx="45" cy="45"/>
            </a:xfrm>
            <a:prstGeom prst="ellipse">
              <a:avLst/>
            </a:prstGeom>
            <a:solidFill>
              <a:schemeClr val="tx2"/>
            </a:solidFill>
            <a:ln w="19050" cap="sq">
              <a:solidFill>
                <a:schemeClr val="tx2"/>
              </a:solidFill>
              <a:round/>
              <a:headEnd type="none" w="lg" len="lg"/>
              <a:tailEnd type="non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sp>
          <p:nvSpPr>
            <p:cNvPr id="152585" name="Line 10"/>
            <p:cNvSpPr>
              <a:spLocks noChangeShapeType="1"/>
            </p:cNvSpPr>
            <p:nvPr/>
          </p:nvSpPr>
          <p:spPr bwMode="auto">
            <a:xfrm flipH="1" flipV="1">
              <a:off x="1013" y="2742"/>
              <a:ext cx="45" cy="363"/>
            </a:xfrm>
            <a:prstGeom prst="line">
              <a:avLst/>
            </a:prstGeom>
            <a:noFill/>
            <a:ln w="19050" cap="sq">
              <a:solidFill>
                <a:srgbClr val="F92BD2"/>
              </a:solidFill>
              <a:round/>
              <a:headEnd type="none" w="lg" len="lg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152586" name="Object 11"/>
            <p:cNvGraphicFramePr>
              <a:graphicFrameLocks noChangeAspect="1"/>
            </p:cNvGraphicFramePr>
            <p:nvPr/>
          </p:nvGraphicFramePr>
          <p:xfrm>
            <a:off x="865" y="2848"/>
            <a:ext cx="171" cy="22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434" name="Equation" r:id="rId4" imgW="104737" imgH="142795" progId="Equation.3">
                    <p:embed/>
                  </p:oleObj>
                </mc:Choice>
                <mc:Fallback>
                  <p:oleObj name="Equation" r:id="rId4" imgW="104737" imgH="142795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65" y="2848"/>
                          <a:ext cx="171" cy="22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2587" name="Rectangle 13"/>
            <p:cNvSpPr>
              <a:spLocks noChangeArrowheads="1"/>
            </p:cNvSpPr>
            <p:nvPr/>
          </p:nvSpPr>
          <p:spPr bwMode="auto">
            <a:xfrm>
              <a:off x="861" y="2500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>
                  <a:solidFill>
                    <a:schemeClr val="tx2"/>
                  </a:solidFill>
                  <a:cs typeface="Times New Roman" panose="02020603050405020304" pitchFamily="18" charset="0"/>
                </a:rPr>
                <a:t>P</a:t>
              </a:r>
            </a:p>
          </p:txBody>
        </p:sp>
      </p:grpSp>
      <p:grpSp>
        <p:nvGrpSpPr>
          <p:cNvPr id="730130" name="Group 18"/>
          <p:cNvGrpSpPr>
            <a:grpSpLocks/>
          </p:cNvGrpSpPr>
          <p:nvPr/>
        </p:nvGrpSpPr>
        <p:grpSpPr bwMode="auto">
          <a:xfrm>
            <a:off x="2354264" y="1727200"/>
            <a:ext cx="7773987" cy="1989138"/>
            <a:chOff x="431" y="817"/>
            <a:chExt cx="4897" cy="1253"/>
          </a:xfrm>
        </p:grpSpPr>
        <p:sp>
          <p:nvSpPr>
            <p:cNvPr id="152581" name="Rectangle 16"/>
            <p:cNvSpPr>
              <a:spLocks noChangeArrowheads="1"/>
            </p:cNvSpPr>
            <p:nvPr/>
          </p:nvSpPr>
          <p:spPr bwMode="auto">
            <a:xfrm>
              <a:off x="431" y="817"/>
              <a:ext cx="4897" cy="12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marL="342900" indent="-3429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just" eaLnBrk="1" hangingPunct="1"/>
              <a:r>
                <a:rPr lang="fa-IR" altLang="en-US"/>
                <a:t>كرۀ نارساناي توپري داراي توزيع يكنواخت </a:t>
              </a:r>
              <a:r>
                <a:rPr lang="el-GR" altLang="en-US">
                  <a:solidFill>
                    <a:srgbClr val="000000"/>
                  </a:solidFill>
                  <a:cs typeface="Times New Roman" panose="02020603050405020304" pitchFamily="18" charset="0"/>
                </a:rPr>
                <a:t>ρ</a:t>
              </a:r>
              <a:r>
                <a:rPr lang="fa-IR" altLang="en-US"/>
                <a:t> در واحد حجم است .اگر </a:t>
              </a:r>
              <a:r>
                <a:rPr lang="en-US" altLang="en-US">
                  <a:solidFill>
                    <a:srgbClr val="000000"/>
                  </a:solidFill>
                </a:rPr>
                <a:t>r</a:t>
              </a:r>
              <a:r>
                <a:rPr lang="fa-IR" altLang="en-US"/>
                <a:t> بردار فاصلۀ مركز كره تا نقطه‌اي مانند </a:t>
              </a:r>
              <a:r>
                <a:rPr lang="en-US" altLang="en-US">
                  <a:solidFill>
                    <a:srgbClr val="000000"/>
                  </a:solidFill>
                  <a:cs typeface="Times New Roman" panose="02020603050405020304" pitchFamily="18" charset="0"/>
                </a:rPr>
                <a:t>P</a:t>
              </a:r>
              <a:r>
                <a:rPr lang="fa-IR" altLang="en-US"/>
                <a:t> در داخل آن باشد. مطلوب است ميدان الكتريكي در نقطۀ </a:t>
              </a:r>
              <a:r>
                <a:rPr lang="en-US" altLang="en-US">
                  <a:solidFill>
                    <a:srgbClr val="000000"/>
                  </a:solidFill>
                  <a:cs typeface="Times New Roman" panose="02020603050405020304" pitchFamily="18" charset="0"/>
                </a:rPr>
                <a:t>P</a:t>
              </a:r>
              <a:r>
                <a:rPr lang="fa-IR" altLang="en-US"/>
                <a:t> </a:t>
              </a:r>
            </a:p>
          </p:txBody>
        </p:sp>
        <p:sp>
          <p:nvSpPr>
            <p:cNvPr id="152582" name="Line 15"/>
            <p:cNvSpPr>
              <a:spLocks noChangeShapeType="1"/>
            </p:cNvSpPr>
            <p:nvPr/>
          </p:nvSpPr>
          <p:spPr bwMode="auto">
            <a:xfrm>
              <a:off x="4676" y="1126"/>
              <a:ext cx="113" cy="0"/>
            </a:xfrm>
            <a:prstGeom prst="line">
              <a:avLst/>
            </a:prstGeom>
            <a:noFill/>
            <a:ln w="19050" cap="sq">
              <a:solidFill>
                <a:srgbClr val="000000"/>
              </a:solidFill>
              <a:round/>
              <a:headEnd type="none" w="lg" len="lg"/>
              <a:tailEnd type="triangl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90364843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7301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7301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730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730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30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30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30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30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30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30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3" dur="2000"/>
                                        <p:tgtEl>
                                          <p:spTgt spid="730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0114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1138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2127250" y="381000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 حل تمرين 3</a:t>
            </a:r>
            <a:endParaRPr lang="en-US" altLang="en-US" smtClean="0"/>
          </a:p>
        </p:txBody>
      </p:sp>
      <p:graphicFrame>
        <p:nvGraphicFramePr>
          <p:cNvPr id="731140" name="Object 4"/>
          <p:cNvGraphicFramePr>
            <a:graphicFrameLocks noChangeAspect="1"/>
          </p:cNvGraphicFramePr>
          <p:nvPr>
            <p:ph sz="quarter" idx="1"/>
          </p:nvPr>
        </p:nvGraphicFramePr>
        <p:xfrm>
          <a:off x="2379663" y="3027363"/>
          <a:ext cx="2690812" cy="119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8" name="Equation" r:id="rId3" imgW="698197" imgH="393529" progId="Equation.3">
                  <p:embed/>
                </p:oleObj>
              </mc:Choice>
              <mc:Fallback>
                <p:oleObj name="Equation" r:id="rId3" imgW="698197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9663" y="3027363"/>
                        <a:ext cx="2690812" cy="1193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1142" name="Object 6"/>
          <p:cNvGraphicFramePr>
            <a:graphicFrameLocks noChangeAspect="1"/>
          </p:cNvGraphicFramePr>
          <p:nvPr>
            <p:ph sz="quarter" idx="2"/>
          </p:nvPr>
        </p:nvGraphicFramePr>
        <p:xfrm>
          <a:off x="2365376" y="4470400"/>
          <a:ext cx="2938463" cy="1766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9" name="Equation" r:id="rId5" imgW="685502" imgH="583947" progId="Equation.3">
                  <p:embed/>
                </p:oleObj>
              </mc:Choice>
              <mc:Fallback>
                <p:oleObj name="Equation" r:id="rId5" imgW="685502" imgH="58394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5376" y="4470400"/>
                        <a:ext cx="2938463" cy="1766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1144" name="Object 8"/>
          <p:cNvGraphicFramePr>
            <a:graphicFrameLocks noChangeAspect="1"/>
          </p:cNvGraphicFramePr>
          <p:nvPr>
            <p:ph sz="quarter" idx="3"/>
          </p:nvPr>
        </p:nvGraphicFramePr>
        <p:xfrm>
          <a:off x="6527800" y="3111501"/>
          <a:ext cx="2736850" cy="1350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0" name="Equation" r:id="rId7" imgW="698197" imgH="431613" progId="Equation.3">
                  <p:embed/>
                </p:oleObj>
              </mc:Choice>
              <mc:Fallback>
                <p:oleObj name="Equation" r:id="rId7" imgW="698197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27800" y="3111501"/>
                        <a:ext cx="2736850" cy="1350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1146" name="Object 10"/>
          <p:cNvGraphicFramePr>
            <a:graphicFrameLocks noChangeAspect="1"/>
          </p:cNvGraphicFramePr>
          <p:nvPr>
            <p:ph sz="quarter" idx="4"/>
          </p:nvPr>
        </p:nvGraphicFramePr>
        <p:xfrm>
          <a:off x="2424113" y="1373188"/>
          <a:ext cx="2303462" cy="1479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1" name="Equation" r:id="rId9" imgW="711200" imgH="457200" progId="Equation.3">
                  <p:embed/>
                </p:oleObj>
              </mc:Choice>
              <mc:Fallback>
                <p:oleObj name="Equation" r:id="rId9" imgW="7112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4113" y="1373188"/>
                        <a:ext cx="2303462" cy="1479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31148" name="AutoShape 12"/>
          <p:cNvSpPr>
            <a:spLocks/>
          </p:cNvSpPr>
          <p:nvPr/>
        </p:nvSpPr>
        <p:spPr bwMode="auto">
          <a:xfrm>
            <a:off x="5591176" y="1773238"/>
            <a:ext cx="360363" cy="3960812"/>
          </a:xfrm>
          <a:prstGeom prst="rightBrace">
            <a:avLst>
              <a:gd name="adj1" fmla="val 91593"/>
              <a:gd name="adj2" fmla="val 50000"/>
            </a:avLst>
          </a:prstGeom>
          <a:noFill/>
          <a:ln w="28575" cap="sq">
            <a:solidFill>
              <a:srgbClr val="000000"/>
            </a:solidFill>
            <a:round/>
            <a:headEnd type="non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9pPr>
          </a:lstStyle>
          <a:p>
            <a:pPr algn="ctr" rtl="0">
              <a:spcBef>
                <a:spcPct val="0"/>
              </a:spcBef>
              <a:buClrTx/>
              <a:buFontTx/>
              <a:buNone/>
            </a:pPr>
            <a:endParaRPr lang="fa-IR" altLang="fa-IR"/>
          </a:p>
        </p:txBody>
      </p:sp>
    </p:spTree>
    <p:extLst>
      <p:ext uri="{BB962C8B-B14F-4D97-AF65-F5344CB8AC3E}">
        <p14:creationId xmlns:p14="http://schemas.microsoft.com/office/powerpoint/2010/main" val="288317046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7311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7311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731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731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31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31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31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31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31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311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31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31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311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31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31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31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31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311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31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3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3114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3114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31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113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51269" name="Object 5"/>
          <p:cNvGraphicFramePr>
            <a:graphicFrameLocks noChangeAspect="1"/>
          </p:cNvGraphicFramePr>
          <p:nvPr>
            <p:ph sz="quarter" idx="2"/>
          </p:nvPr>
        </p:nvGraphicFramePr>
        <p:xfrm>
          <a:off x="4583113" y="5445125"/>
          <a:ext cx="2659062" cy="75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3" imgW="939392" imgH="266584" progId="Equation.3">
                  <p:embed/>
                </p:oleObj>
              </mc:Choice>
              <mc:Fallback>
                <p:oleObj name="Equation" r:id="rId3" imgW="939392" imgH="26658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3113" y="5445125"/>
                        <a:ext cx="2659062" cy="755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51279" name="Group 15"/>
          <p:cNvGrpSpPr>
            <a:grpSpLocks/>
          </p:cNvGrpSpPr>
          <p:nvPr/>
        </p:nvGrpSpPr>
        <p:grpSpPr bwMode="auto">
          <a:xfrm>
            <a:off x="2135188" y="4000500"/>
            <a:ext cx="7950200" cy="1373188"/>
            <a:chOff x="421" y="1053"/>
            <a:chExt cx="5008" cy="865"/>
          </a:xfrm>
        </p:grpSpPr>
        <p:sp>
          <p:nvSpPr>
            <p:cNvPr id="120837" name="Rectangle 14"/>
            <p:cNvSpPr>
              <a:spLocks noChangeArrowheads="1"/>
            </p:cNvSpPr>
            <p:nvPr/>
          </p:nvSpPr>
          <p:spPr bwMode="auto">
            <a:xfrm>
              <a:off x="421" y="1053"/>
              <a:ext cx="5008" cy="8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just" eaLnBrk="1" hangingPunct="1">
                <a:buFontTx/>
                <a:buNone/>
              </a:pPr>
              <a:r>
                <a:rPr lang="fa-IR" altLang="en-US"/>
                <a:t>طبق تعريف : مجموع حاصل ضرب نرده اي </a:t>
              </a:r>
              <a:r>
                <a:rPr lang="en-US" altLang="en-US">
                  <a:solidFill>
                    <a:srgbClr val="000000"/>
                  </a:solidFill>
                  <a:cs typeface="Times New Roman" panose="02020603050405020304" pitchFamily="18" charset="0"/>
                </a:rPr>
                <a:t>E.</a:t>
              </a:r>
              <a:r>
                <a:rPr lang="el-GR" altLang="en-US">
                  <a:solidFill>
                    <a:srgbClr val="000000"/>
                  </a:solidFill>
                  <a:cs typeface="Times New Roman" panose="02020603050405020304" pitchFamily="18" charset="0"/>
                </a:rPr>
                <a:t>Δ</a:t>
              </a:r>
              <a:r>
                <a:rPr lang="en-US" altLang="en-US">
                  <a:solidFill>
                    <a:srgbClr val="000000"/>
                  </a:solidFill>
                  <a:cs typeface="Times New Roman" panose="02020603050405020304" pitchFamily="18" charset="0"/>
                </a:rPr>
                <a:t>A</a:t>
              </a:r>
              <a:r>
                <a:rPr lang="fa-IR" altLang="en-US"/>
                <a:t> را روي تمام صفحات كوچكي كه سطح اصلي را تشكيل مي دهند فلو يا شار الكتريكي ناميده مي‌شود </a:t>
              </a:r>
              <a:endParaRPr lang="en-US" altLang="en-US"/>
            </a:p>
          </p:txBody>
        </p:sp>
        <p:sp>
          <p:nvSpPr>
            <p:cNvPr id="120838" name="Line 12"/>
            <p:cNvSpPr>
              <a:spLocks noChangeShapeType="1"/>
            </p:cNvSpPr>
            <p:nvPr/>
          </p:nvSpPr>
          <p:spPr bwMode="auto">
            <a:xfrm>
              <a:off x="2290" y="1080"/>
              <a:ext cx="136" cy="0"/>
            </a:xfrm>
            <a:prstGeom prst="line">
              <a:avLst/>
            </a:prstGeom>
            <a:noFill/>
            <a:ln w="28575" cap="sq">
              <a:solidFill>
                <a:srgbClr val="000000"/>
              </a:solidFill>
              <a:round/>
              <a:headEnd type="none" w="lg" len="lg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39" name="Line 13"/>
            <p:cNvSpPr>
              <a:spLocks noChangeShapeType="1"/>
            </p:cNvSpPr>
            <p:nvPr/>
          </p:nvSpPr>
          <p:spPr bwMode="auto">
            <a:xfrm>
              <a:off x="1945" y="1071"/>
              <a:ext cx="136" cy="0"/>
            </a:xfrm>
            <a:prstGeom prst="line">
              <a:avLst/>
            </a:prstGeom>
            <a:noFill/>
            <a:ln w="28575" cap="sq">
              <a:solidFill>
                <a:srgbClr val="000000"/>
              </a:solidFill>
              <a:round/>
              <a:headEnd type="none" w="lg" len="lg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651282" name="Picture 18" descr="50-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3114" y="476251"/>
            <a:ext cx="2994025" cy="3427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651839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512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512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512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51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512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512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512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512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51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51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35189" y="2276475"/>
            <a:ext cx="7921625" cy="1557338"/>
          </a:xfrm>
        </p:spPr>
        <p:txBody>
          <a:bodyPr/>
          <a:lstStyle/>
          <a:p>
            <a:pPr marL="0" indent="0" algn="just">
              <a:buNone/>
            </a:pPr>
            <a:r>
              <a:rPr lang="fa-IR" altLang="en-US" smtClean="0"/>
              <a:t>فلور</a:t>
            </a:r>
            <a:r>
              <a:rPr lang="en-US" altLang="en-US" smtClean="0"/>
              <a:t> </a:t>
            </a:r>
            <a:r>
              <a:rPr lang="fa-IR" altLang="en-US" smtClean="0"/>
              <a:t>به طور دقيق در يك سطح فرضي بسته به دست مي آيد كه  </a:t>
            </a:r>
            <a:r>
              <a:rPr lang="el-GR" altLang="en-US" smtClean="0">
                <a:solidFill>
                  <a:srgbClr val="000000"/>
                </a:solidFill>
                <a:cs typeface="Times New Roman" panose="02020603050405020304" pitchFamily="18" charset="0"/>
              </a:rPr>
              <a:t>Δ</a:t>
            </a:r>
            <a:r>
              <a:rPr lang="en-US" altLang="en-US" smtClean="0">
                <a:solidFill>
                  <a:srgbClr val="000000"/>
                </a:solidFill>
                <a:cs typeface="Times New Roman" panose="02020603050405020304" pitchFamily="18" charset="0"/>
              </a:rPr>
              <a:t>A→dA</a:t>
            </a:r>
            <a:r>
              <a:rPr lang="fa-IR" altLang="en-US" smtClean="0"/>
              <a:t> ميل كند و در نتيجه علامت جمع به انتگرال تبديل مي‌شود</a:t>
            </a:r>
            <a:r>
              <a:rPr lang="fa-IR" altLang="en-US" sz="3200"/>
              <a:t> </a:t>
            </a:r>
            <a:endParaRPr lang="en-US" altLang="en-US" sz="3200"/>
          </a:p>
        </p:txBody>
      </p:sp>
      <p:graphicFrame>
        <p:nvGraphicFramePr>
          <p:cNvPr id="652295" name="Object 7"/>
          <p:cNvGraphicFramePr>
            <a:graphicFrameLocks noChangeAspect="1"/>
          </p:cNvGraphicFramePr>
          <p:nvPr>
            <p:ph sz="quarter" idx="3"/>
          </p:nvPr>
        </p:nvGraphicFramePr>
        <p:xfrm>
          <a:off x="4872039" y="4279900"/>
          <a:ext cx="2592387" cy="877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3" imgW="825500" imgH="279400" progId="Equation.3">
                  <p:embed/>
                </p:oleObj>
              </mc:Choice>
              <mc:Fallback>
                <p:oleObj name="Equation" r:id="rId3" imgW="825500" imgH="279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2039" y="4279900"/>
                        <a:ext cx="2592387" cy="877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5363283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5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5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5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352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522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522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522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229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719138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مثال 1</a:t>
            </a:r>
            <a:endParaRPr lang="en-US" altLang="en-US" smtClean="0"/>
          </a:p>
        </p:txBody>
      </p:sp>
      <p:sp>
        <p:nvSpPr>
          <p:cNvPr id="653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08213" y="1800225"/>
            <a:ext cx="7702550" cy="1341438"/>
          </a:xfrm>
        </p:spPr>
        <p:txBody>
          <a:bodyPr/>
          <a:lstStyle/>
          <a:p>
            <a:pPr marL="0" indent="0">
              <a:buNone/>
            </a:pPr>
            <a:r>
              <a:rPr lang="fa-IR" altLang="en-US" smtClean="0"/>
              <a:t>اگر سطوح فرضي </a:t>
            </a:r>
            <a:r>
              <a:rPr lang="en-US" altLang="en-US" smtClean="0">
                <a:solidFill>
                  <a:srgbClr val="000000"/>
                </a:solidFill>
                <a:cs typeface="Times New Roman" panose="02020603050405020304" pitchFamily="18" charset="0"/>
              </a:rPr>
              <a:t>S</a:t>
            </a:r>
            <a:r>
              <a:rPr lang="en-US" altLang="en-US" baseline="-25000" smtClean="0">
                <a:solidFill>
                  <a:srgbClr val="000000"/>
                </a:solidFill>
                <a:latin typeface="B Nazanin" panose="00000400000000000000" pitchFamily="2" charset="-78"/>
              </a:rPr>
              <a:t>1</a:t>
            </a:r>
            <a:r>
              <a:rPr lang="fa-IR" altLang="en-US" smtClean="0">
                <a:latin typeface="B Nazanin" panose="00000400000000000000" pitchFamily="2" charset="-78"/>
              </a:rPr>
              <a:t> ،</a:t>
            </a:r>
            <a:r>
              <a:rPr lang="en-US" altLang="en-US" smtClean="0">
                <a:solidFill>
                  <a:srgbClr val="000000"/>
                </a:solidFill>
                <a:cs typeface="Times New Roman" panose="02020603050405020304" pitchFamily="18" charset="0"/>
              </a:rPr>
              <a:t>S</a:t>
            </a:r>
            <a:r>
              <a:rPr lang="en-US" altLang="en-US" baseline="-25000" smtClean="0">
                <a:solidFill>
                  <a:srgbClr val="000000"/>
                </a:solidFill>
                <a:latin typeface="B Nazanin" panose="00000400000000000000" pitchFamily="2" charset="-78"/>
              </a:rPr>
              <a:t>2</a:t>
            </a:r>
            <a:r>
              <a:rPr lang="en-US" altLang="en-US" baseline="-25000" smtClean="0">
                <a:latin typeface="B Nazanin" panose="00000400000000000000" pitchFamily="2" charset="-78"/>
              </a:rPr>
              <a:t> </a:t>
            </a:r>
            <a:r>
              <a:rPr lang="fa-IR" altLang="en-US" smtClean="0">
                <a:latin typeface="B Nazanin" panose="00000400000000000000" pitchFamily="2" charset="-78"/>
              </a:rPr>
              <a:t> و</a:t>
            </a:r>
            <a:r>
              <a:rPr lang="en-US" altLang="en-US" smtClean="0">
                <a:solidFill>
                  <a:srgbClr val="000000"/>
                </a:solidFill>
                <a:cs typeface="Times New Roman" panose="02020603050405020304" pitchFamily="18" charset="0"/>
              </a:rPr>
              <a:t>S</a:t>
            </a:r>
            <a:r>
              <a:rPr lang="en-US" altLang="en-US" baseline="-25000" smtClean="0">
                <a:solidFill>
                  <a:srgbClr val="000000"/>
                </a:solidFill>
                <a:latin typeface="B Nazanin" panose="00000400000000000000" pitchFamily="2" charset="-78"/>
              </a:rPr>
              <a:t>3 </a:t>
            </a:r>
            <a:r>
              <a:rPr lang="fa-IR" altLang="en-US" smtClean="0"/>
              <a:t> را مطابق شكل زير در نظر بگيريم ، در مثبت يا منفي يا صفر بودن فلو بحث كنيد</a:t>
            </a:r>
            <a:r>
              <a:rPr lang="fa-IR" altLang="en-US" sz="200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4995436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533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533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5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5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5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5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65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65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65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3314" grpId="0"/>
      <p:bldP spid="65331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790575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حل مثال 1</a:t>
            </a:r>
            <a:endParaRPr lang="en-US" altLang="en-US" smtClean="0"/>
          </a:p>
        </p:txBody>
      </p:sp>
      <p:sp>
        <p:nvSpPr>
          <p:cNvPr id="65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35188" y="3357564"/>
            <a:ext cx="7918450" cy="1152525"/>
          </a:xfrm>
        </p:spPr>
        <p:txBody>
          <a:bodyPr/>
          <a:lstStyle/>
          <a:p>
            <a:pPr marL="0" indent="0" algn="just">
              <a:buNone/>
            </a:pPr>
            <a:r>
              <a:rPr lang="fa-IR" altLang="en-US" smtClean="0"/>
              <a:t>و براي سطح فرضي بستۀ </a:t>
            </a:r>
            <a:r>
              <a:rPr lang="en-US" altLang="en-US" smtClean="0">
                <a:solidFill>
                  <a:srgbClr val="000000"/>
                </a:solidFill>
                <a:cs typeface="Times New Roman" panose="02020603050405020304" pitchFamily="18" charset="0"/>
              </a:rPr>
              <a:t>S</a:t>
            </a:r>
            <a:r>
              <a:rPr lang="en-US" altLang="en-US" smtClean="0">
                <a:solidFill>
                  <a:srgbClr val="000000"/>
                </a:solidFill>
                <a:latin typeface="B Nazanin" panose="00000400000000000000" pitchFamily="2" charset="-78"/>
              </a:rPr>
              <a:t>3</a:t>
            </a:r>
            <a:r>
              <a:rPr lang="fa-IR" altLang="en-US" smtClean="0"/>
              <a:t> تعداد خطوط فلوي ورودي و خروجي برابر است . بنابراين:</a:t>
            </a:r>
            <a:endParaRPr lang="en-US" altLang="en-US" smtClean="0">
              <a:latin typeface="B Nazanin" panose="00000400000000000000" pitchFamily="2" charset="-78"/>
            </a:endParaRPr>
          </a:p>
        </p:txBody>
      </p:sp>
      <p:sp>
        <p:nvSpPr>
          <p:cNvPr id="654345" name="Rectangle 9"/>
          <p:cNvSpPr>
            <a:spLocks noChangeArrowheads="1"/>
          </p:cNvSpPr>
          <p:nvPr/>
        </p:nvSpPr>
        <p:spPr bwMode="auto">
          <a:xfrm>
            <a:off x="3287713" y="1790701"/>
            <a:ext cx="2017712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9pPr>
          </a:lstStyle>
          <a:p>
            <a:pPr algn="l" rtl="0">
              <a:spcBef>
                <a:spcPct val="0"/>
              </a:spcBef>
              <a:buClrTx/>
              <a:buFontTx/>
              <a:buNone/>
            </a:pPr>
            <a:r>
              <a:rPr lang="el-GR" altLang="en-US" sz="6000">
                <a:solidFill>
                  <a:srgbClr val="000000"/>
                </a:solidFill>
                <a:cs typeface="Times New Roman" panose="02020603050405020304" pitchFamily="18" charset="0"/>
              </a:rPr>
              <a:t>φ</a:t>
            </a:r>
            <a:r>
              <a:rPr lang="en-US" altLang="en-US" sz="6000">
                <a:solidFill>
                  <a:srgbClr val="000000"/>
                </a:solidFill>
                <a:cs typeface="Times New Roman" panose="02020603050405020304" pitchFamily="18" charset="0"/>
              </a:rPr>
              <a:t>s</a:t>
            </a:r>
            <a:r>
              <a:rPr lang="fa-IR" altLang="en-US" sz="6000" baseline="-25000">
                <a:solidFill>
                  <a:srgbClr val="000000"/>
                </a:solidFill>
                <a:cs typeface="Times New Roman" panose="02020603050405020304" pitchFamily="18" charset="0"/>
              </a:rPr>
              <a:t>1</a:t>
            </a:r>
            <a:r>
              <a:rPr lang="en-US" altLang="en-US" sz="6000">
                <a:solidFill>
                  <a:srgbClr val="000000"/>
                </a:solidFill>
                <a:cs typeface="Times New Roman" panose="02020603050405020304" pitchFamily="18" charset="0"/>
              </a:rPr>
              <a:t>&gt;</a:t>
            </a:r>
            <a:r>
              <a:rPr lang="fa-IR" altLang="en-US" sz="6000">
                <a:solidFill>
                  <a:srgbClr val="000000"/>
                </a:solidFill>
                <a:cs typeface="Times New Roman" panose="02020603050405020304" pitchFamily="18" charset="0"/>
              </a:rPr>
              <a:t>0</a:t>
            </a:r>
            <a:endParaRPr lang="en-US" altLang="en-US" sz="6000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654346" name="Rectangle 10"/>
          <p:cNvSpPr>
            <a:spLocks noChangeArrowheads="1"/>
          </p:cNvSpPr>
          <p:nvPr/>
        </p:nvSpPr>
        <p:spPr bwMode="auto">
          <a:xfrm>
            <a:off x="6886576" y="1846264"/>
            <a:ext cx="201771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9pPr>
          </a:lstStyle>
          <a:p>
            <a:pPr algn="l" rtl="0">
              <a:spcBef>
                <a:spcPct val="0"/>
              </a:spcBef>
              <a:buClrTx/>
              <a:buFontTx/>
              <a:buNone/>
            </a:pPr>
            <a:r>
              <a:rPr lang="el-GR" altLang="en-US" sz="6000">
                <a:solidFill>
                  <a:srgbClr val="000000"/>
                </a:solidFill>
                <a:cs typeface="Times New Roman" panose="02020603050405020304" pitchFamily="18" charset="0"/>
              </a:rPr>
              <a:t>φ</a:t>
            </a:r>
            <a:r>
              <a:rPr lang="en-US" altLang="en-US" sz="6000">
                <a:solidFill>
                  <a:srgbClr val="000000"/>
                </a:solidFill>
                <a:cs typeface="Times New Roman" panose="02020603050405020304" pitchFamily="18" charset="0"/>
              </a:rPr>
              <a:t>s</a:t>
            </a:r>
            <a:r>
              <a:rPr lang="fa-IR" altLang="en-US" sz="6000" baseline="-25000">
                <a:solidFill>
                  <a:srgbClr val="000000"/>
                </a:solidFill>
                <a:cs typeface="Times New Roman" panose="02020603050405020304" pitchFamily="18" charset="0"/>
              </a:rPr>
              <a:t>2</a:t>
            </a:r>
            <a:r>
              <a:rPr lang="en-US" altLang="en-US" sz="6000">
                <a:solidFill>
                  <a:srgbClr val="000000"/>
                </a:solidFill>
                <a:cs typeface="Times New Roman" panose="02020603050405020304" pitchFamily="18" charset="0"/>
              </a:rPr>
              <a:t>&lt;</a:t>
            </a:r>
            <a:r>
              <a:rPr lang="fa-IR" altLang="en-US" sz="6000">
                <a:solidFill>
                  <a:srgbClr val="000000"/>
                </a:solidFill>
                <a:cs typeface="Times New Roman" panose="02020603050405020304" pitchFamily="18" charset="0"/>
              </a:rPr>
              <a:t>0</a:t>
            </a:r>
            <a:endParaRPr lang="en-US" altLang="en-US" sz="6000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654347" name="Rectangle 11"/>
          <p:cNvSpPr>
            <a:spLocks noChangeArrowheads="1"/>
          </p:cNvSpPr>
          <p:nvPr/>
        </p:nvSpPr>
        <p:spPr bwMode="auto">
          <a:xfrm>
            <a:off x="5086351" y="4581526"/>
            <a:ext cx="201771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9pPr>
          </a:lstStyle>
          <a:p>
            <a:pPr algn="l" rtl="0">
              <a:spcBef>
                <a:spcPct val="0"/>
              </a:spcBef>
              <a:buClrTx/>
              <a:buFontTx/>
              <a:buNone/>
            </a:pPr>
            <a:r>
              <a:rPr lang="el-GR" altLang="en-US" sz="6000">
                <a:solidFill>
                  <a:srgbClr val="000000"/>
                </a:solidFill>
                <a:cs typeface="Times New Roman" panose="02020603050405020304" pitchFamily="18" charset="0"/>
              </a:rPr>
              <a:t>φ</a:t>
            </a:r>
            <a:r>
              <a:rPr lang="en-US" altLang="en-US" sz="6000">
                <a:solidFill>
                  <a:srgbClr val="000000"/>
                </a:solidFill>
                <a:cs typeface="Times New Roman" panose="02020603050405020304" pitchFamily="18" charset="0"/>
              </a:rPr>
              <a:t>s</a:t>
            </a:r>
            <a:r>
              <a:rPr lang="fa-IR" altLang="en-US" sz="6000" baseline="-25000">
                <a:solidFill>
                  <a:srgbClr val="000000"/>
                </a:solidFill>
                <a:cs typeface="Times New Roman" panose="02020603050405020304" pitchFamily="18" charset="0"/>
              </a:rPr>
              <a:t>3</a:t>
            </a:r>
            <a:r>
              <a:rPr lang="en-US" altLang="en-US" sz="6000">
                <a:solidFill>
                  <a:srgbClr val="000000"/>
                </a:solidFill>
                <a:cs typeface="Times New Roman" panose="02020603050405020304" pitchFamily="18" charset="0"/>
              </a:rPr>
              <a:t>=</a:t>
            </a:r>
            <a:r>
              <a:rPr lang="fa-IR" altLang="en-US" sz="6000">
                <a:solidFill>
                  <a:srgbClr val="000000"/>
                </a:solidFill>
                <a:cs typeface="Times New Roman" panose="02020603050405020304" pitchFamily="18" charset="0"/>
              </a:rPr>
              <a:t>0</a:t>
            </a:r>
            <a:endParaRPr lang="en-US" altLang="en-US" sz="6000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654351" name="Rectangle 15"/>
          <p:cNvSpPr>
            <a:spLocks noChangeArrowheads="1"/>
          </p:cNvSpPr>
          <p:nvPr/>
        </p:nvSpPr>
        <p:spPr bwMode="auto">
          <a:xfrm>
            <a:off x="5808663" y="1790701"/>
            <a:ext cx="37465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9pPr>
          </a:lstStyle>
          <a:p>
            <a:pPr algn="l" rtl="0">
              <a:spcBef>
                <a:spcPct val="0"/>
              </a:spcBef>
              <a:buClrTx/>
              <a:buFontTx/>
              <a:buNone/>
            </a:pPr>
            <a:r>
              <a:rPr lang="en-US" altLang="en-US" sz="6000">
                <a:solidFill>
                  <a:srgbClr val="000000"/>
                </a:solidFill>
                <a:cs typeface="Times New Roman" panose="02020603050405020304" pitchFamily="18" charset="0"/>
              </a:rPr>
              <a:t>,</a:t>
            </a:r>
          </a:p>
        </p:txBody>
      </p:sp>
    </p:spTree>
    <p:extLst>
      <p:ext uri="{BB962C8B-B14F-4D97-AF65-F5344CB8AC3E}">
        <p14:creationId xmlns:p14="http://schemas.microsoft.com/office/powerpoint/2010/main" val="360659618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543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543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5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5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5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5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543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54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54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0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543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543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543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54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543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54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54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6" dur="80"/>
                                        <p:tgtEl>
                                          <p:spTgt spid="65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7" dur="80"/>
                                        <p:tgtEl>
                                          <p:spTgt spid="65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80"/>
                                        <p:tgtEl>
                                          <p:spTgt spid="65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2440"/>
                            </p:stCondLst>
                            <p:childTnLst>
                              <p:par>
                                <p:cTn id="4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54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54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54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5434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543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5434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543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5434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543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5434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5434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4338" grpId="0"/>
      <p:bldP spid="654339" grpId="0" build="p"/>
      <p:bldP spid="654345" grpId="0"/>
      <p:bldP spid="654346" grpId="0"/>
      <p:bldP spid="654347" grpId="0"/>
      <p:bldP spid="65435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063750" y="1268413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مثال 2 </a:t>
            </a:r>
            <a:endParaRPr lang="en-US" altLang="en-US" smtClean="0"/>
          </a:p>
        </p:txBody>
      </p:sp>
      <p:grpSp>
        <p:nvGrpSpPr>
          <p:cNvPr id="655366" name="Group 6"/>
          <p:cNvGrpSpPr>
            <a:grpSpLocks/>
          </p:cNvGrpSpPr>
          <p:nvPr/>
        </p:nvGrpSpPr>
        <p:grpSpPr bwMode="auto">
          <a:xfrm>
            <a:off x="2208213" y="2565401"/>
            <a:ext cx="7772400" cy="1628775"/>
            <a:chOff x="568" y="952"/>
            <a:chExt cx="4896" cy="1026"/>
          </a:xfrm>
        </p:grpSpPr>
        <p:sp>
          <p:nvSpPr>
            <p:cNvPr id="124932" name="Line 4"/>
            <p:cNvSpPr>
              <a:spLocks noChangeShapeType="1"/>
            </p:cNvSpPr>
            <p:nvPr/>
          </p:nvSpPr>
          <p:spPr bwMode="auto">
            <a:xfrm>
              <a:off x="1238" y="963"/>
              <a:ext cx="136" cy="0"/>
            </a:xfrm>
            <a:prstGeom prst="line">
              <a:avLst/>
            </a:prstGeom>
            <a:noFill/>
            <a:ln w="28575" cap="sq">
              <a:solidFill>
                <a:srgbClr val="000000"/>
              </a:solidFill>
              <a:round/>
              <a:headEnd type="none" w="lg" len="lg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933" name="Rectangle 5"/>
            <p:cNvSpPr>
              <a:spLocks noChangeArrowheads="1"/>
            </p:cNvSpPr>
            <p:nvPr/>
          </p:nvSpPr>
          <p:spPr bwMode="auto">
            <a:xfrm>
              <a:off x="568" y="952"/>
              <a:ext cx="4896" cy="10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4588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just" eaLnBrk="1" hangingPunct="1">
                <a:buFontTx/>
                <a:buNone/>
              </a:pPr>
              <a:r>
                <a:rPr lang="fa-IR" altLang="en-US"/>
                <a:t>يك استوانه فرضي با شعاع </a:t>
              </a:r>
              <a:r>
                <a:rPr lang="en-US" altLang="en-US">
                  <a:solidFill>
                    <a:srgbClr val="000000"/>
                  </a:solidFill>
                  <a:cs typeface="Times New Roman" panose="02020603050405020304" pitchFamily="18" charset="0"/>
                </a:rPr>
                <a:t>R</a:t>
              </a:r>
              <a:r>
                <a:rPr lang="fa-IR" altLang="en-US"/>
                <a:t> در يك ميدان يكنواخت </a:t>
              </a:r>
              <a:r>
                <a:rPr lang="en-US" altLang="en-US">
                  <a:solidFill>
                    <a:srgbClr val="000000"/>
                  </a:solidFill>
                  <a:cs typeface="Times New Roman" panose="02020603050405020304" pitchFamily="18" charset="0"/>
                </a:rPr>
                <a:t>E</a:t>
              </a:r>
              <a:r>
                <a:rPr lang="fa-IR" altLang="en-US"/>
                <a:t> در نظر مي‌گيريم كه محورش موازي خطوط ميدان است ، </a:t>
              </a:r>
              <a:r>
                <a:rPr lang="el-GR" altLang="en-US">
                  <a:solidFill>
                    <a:srgbClr val="000000"/>
                  </a:solidFill>
                  <a:cs typeface="Times New Roman" panose="02020603050405020304" pitchFamily="18" charset="0"/>
                </a:rPr>
                <a:t>φ</a:t>
              </a:r>
              <a:r>
                <a:rPr lang="en-US" altLang="en-US" baseline="-25000">
                  <a:solidFill>
                    <a:srgbClr val="000000"/>
                  </a:solidFill>
                  <a:cs typeface="Times New Roman" panose="02020603050405020304" pitchFamily="18" charset="0"/>
                </a:rPr>
                <a:t>E</a:t>
              </a:r>
              <a:r>
                <a:rPr lang="fa-IR" altLang="en-US"/>
                <a:t> را براي اين سطح بسته به دست آوريد. </a:t>
              </a:r>
              <a:endParaRPr lang="en-US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8973272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553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553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5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5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5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5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553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55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55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6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altLang="en-US" smtClean="0"/>
              <a:t>حل مثال 2 </a:t>
            </a:r>
            <a:endParaRPr lang="en-US" altLang="en-US" smtClean="0"/>
          </a:p>
        </p:txBody>
      </p:sp>
      <p:sp>
        <p:nvSpPr>
          <p:cNvPr id="656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36789" y="5240339"/>
            <a:ext cx="7773987" cy="981075"/>
          </a:xfrm>
        </p:spPr>
        <p:txBody>
          <a:bodyPr/>
          <a:lstStyle/>
          <a:p>
            <a:pPr marL="0" indent="0">
              <a:buNone/>
            </a:pPr>
            <a:r>
              <a:rPr lang="fa-IR" altLang="en-US" smtClean="0"/>
              <a:t>يعني وقتي درون سطح فرضي بسته باري وجود ندارد ، فلوي ورودي با فلوي خروجي برابر است . </a:t>
            </a:r>
            <a:endParaRPr lang="en-US" altLang="en-US" smtClean="0"/>
          </a:p>
        </p:txBody>
      </p:sp>
      <p:graphicFrame>
        <p:nvGraphicFramePr>
          <p:cNvPr id="656395" name="Object 11"/>
          <p:cNvGraphicFramePr>
            <a:graphicFrameLocks noChangeAspect="1"/>
          </p:cNvGraphicFramePr>
          <p:nvPr/>
        </p:nvGraphicFramePr>
        <p:xfrm>
          <a:off x="3575050" y="4079875"/>
          <a:ext cx="5327650" cy="115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3" imgW="1955800" imgH="419100" progId="Equation.3">
                  <p:embed/>
                </p:oleObj>
              </mc:Choice>
              <mc:Fallback>
                <p:oleObj name="Equation" r:id="rId3" imgW="19558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5050" y="4079875"/>
                        <a:ext cx="5327650" cy="1155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6396" name="Object 12"/>
          <p:cNvGraphicFramePr>
            <a:graphicFrameLocks noChangeAspect="1"/>
          </p:cNvGraphicFramePr>
          <p:nvPr/>
        </p:nvGraphicFramePr>
        <p:xfrm>
          <a:off x="5332414" y="2546350"/>
          <a:ext cx="1901825" cy="65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Equation" r:id="rId5" imgW="812447" imgH="279279" progId="Equation.3">
                  <p:embed/>
                </p:oleObj>
              </mc:Choice>
              <mc:Fallback>
                <p:oleObj name="Equation" r:id="rId5" imgW="812447" imgH="27927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2414" y="2546350"/>
                        <a:ext cx="1901825" cy="654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6397" name="Object 13"/>
          <p:cNvGraphicFramePr>
            <a:graphicFrameLocks noChangeAspect="1"/>
          </p:cNvGraphicFramePr>
          <p:nvPr/>
        </p:nvGraphicFramePr>
        <p:xfrm>
          <a:off x="4438650" y="3336926"/>
          <a:ext cx="3887788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Equation" r:id="rId7" imgW="1320227" imgH="215806" progId="Equation.3">
                  <p:embed/>
                </p:oleObj>
              </mc:Choice>
              <mc:Fallback>
                <p:oleObj name="Equation" r:id="rId7" imgW="1320227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38650" y="3336926"/>
                        <a:ext cx="3887788" cy="576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56471" name="Group 87"/>
          <p:cNvGrpSpPr>
            <a:grpSpLocks/>
          </p:cNvGrpSpPr>
          <p:nvPr/>
        </p:nvGrpSpPr>
        <p:grpSpPr bwMode="auto">
          <a:xfrm>
            <a:off x="1892301" y="260351"/>
            <a:ext cx="4708525" cy="2822575"/>
            <a:chOff x="232" y="164"/>
            <a:chExt cx="2966" cy="1778"/>
          </a:xfrm>
        </p:grpSpPr>
        <p:grpSp>
          <p:nvGrpSpPr>
            <p:cNvPr id="125960" name="Group 57"/>
            <p:cNvGrpSpPr>
              <a:grpSpLocks/>
            </p:cNvGrpSpPr>
            <p:nvPr/>
          </p:nvGrpSpPr>
          <p:grpSpPr bwMode="auto">
            <a:xfrm>
              <a:off x="405" y="473"/>
              <a:ext cx="2676" cy="1289"/>
              <a:chOff x="340" y="981"/>
              <a:chExt cx="2408" cy="1160"/>
            </a:xfrm>
          </p:grpSpPr>
          <p:sp>
            <p:nvSpPr>
              <p:cNvPr id="125983" name="Line 38"/>
              <p:cNvSpPr>
                <a:spLocks noChangeShapeType="1"/>
              </p:cNvSpPr>
              <p:nvPr/>
            </p:nvSpPr>
            <p:spPr bwMode="auto">
              <a:xfrm>
                <a:off x="670" y="1452"/>
                <a:ext cx="363" cy="0"/>
              </a:xfrm>
              <a:prstGeom prst="line">
                <a:avLst/>
              </a:prstGeom>
              <a:noFill/>
              <a:ln w="19050">
                <a:solidFill>
                  <a:schemeClr val="folHlink"/>
                </a:solidFill>
                <a:prstDash val="dash"/>
                <a:round/>
                <a:headEnd type="none" w="lg" len="lg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5984" name="Oval 19"/>
              <p:cNvSpPr>
                <a:spLocks noChangeArrowheads="1"/>
              </p:cNvSpPr>
              <p:nvPr/>
            </p:nvSpPr>
            <p:spPr bwMode="auto">
              <a:xfrm rot="5400000">
                <a:off x="1987" y="1273"/>
                <a:ext cx="676" cy="363"/>
              </a:xfrm>
              <a:prstGeom prst="ellips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125985" name="Oval 20"/>
              <p:cNvSpPr>
                <a:spLocks noChangeArrowheads="1"/>
              </p:cNvSpPr>
              <p:nvPr/>
            </p:nvSpPr>
            <p:spPr bwMode="auto">
              <a:xfrm rot="5400000">
                <a:off x="354" y="1273"/>
                <a:ext cx="676" cy="363"/>
              </a:xfrm>
              <a:prstGeom prst="ellips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125986" name="Line 21"/>
              <p:cNvSpPr>
                <a:spLocks noChangeShapeType="1"/>
              </p:cNvSpPr>
              <p:nvPr/>
            </p:nvSpPr>
            <p:spPr bwMode="auto">
              <a:xfrm rot="5400000">
                <a:off x="1509" y="976"/>
                <a:ext cx="0" cy="1633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5987" name="Line 22"/>
              <p:cNvSpPr>
                <a:spLocks noChangeShapeType="1"/>
              </p:cNvSpPr>
              <p:nvPr/>
            </p:nvSpPr>
            <p:spPr bwMode="auto">
              <a:xfrm rot="5400000">
                <a:off x="1509" y="300"/>
                <a:ext cx="0" cy="1633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5988" name="Line 30"/>
              <p:cNvSpPr>
                <a:spLocks noChangeShapeType="1"/>
              </p:cNvSpPr>
              <p:nvPr/>
            </p:nvSpPr>
            <p:spPr bwMode="auto">
              <a:xfrm>
                <a:off x="1371" y="1793"/>
                <a:ext cx="272" cy="0"/>
              </a:xfrm>
              <a:prstGeom prst="line">
                <a:avLst/>
              </a:prstGeom>
              <a:noFill/>
              <a:ln w="28575" cap="sq">
                <a:solidFill>
                  <a:schemeClr val="folHlink"/>
                </a:solidFill>
                <a:round/>
                <a:headEnd type="none" w="lg" len="lg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5989" name="Line 31"/>
              <p:cNvSpPr>
                <a:spLocks noChangeShapeType="1"/>
              </p:cNvSpPr>
              <p:nvPr/>
            </p:nvSpPr>
            <p:spPr bwMode="auto">
              <a:xfrm>
                <a:off x="2340" y="1415"/>
                <a:ext cx="408" cy="0"/>
              </a:xfrm>
              <a:prstGeom prst="line">
                <a:avLst/>
              </a:prstGeom>
              <a:noFill/>
              <a:ln w="19050" cap="sq">
                <a:solidFill>
                  <a:srgbClr val="FF3833"/>
                </a:solidFill>
                <a:round/>
                <a:headEnd type="none" w="lg" len="lg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5990" name="Line 32"/>
              <p:cNvSpPr>
                <a:spLocks noChangeShapeType="1"/>
              </p:cNvSpPr>
              <p:nvPr/>
            </p:nvSpPr>
            <p:spPr bwMode="auto">
              <a:xfrm flipH="1">
                <a:off x="340" y="1452"/>
                <a:ext cx="317" cy="0"/>
              </a:xfrm>
              <a:prstGeom prst="line">
                <a:avLst/>
              </a:prstGeom>
              <a:noFill/>
              <a:ln w="19050" cap="sq">
                <a:solidFill>
                  <a:srgbClr val="FF3833"/>
                </a:solidFill>
                <a:round/>
                <a:headEnd type="none" w="lg" len="lg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5991" name="Line 33"/>
              <p:cNvSpPr>
                <a:spLocks noChangeShapeType="1"/>
              </p:cNvSpPr>
              <p:nvPr/>
            </p:nvSpPr>
            <p:spPr bwMode="auto">
              <a:xfrm>
                <a:off x="2341" y="1489"/>
                <a:ext cx="363" cy="0"/>
              </a:xfrm>
              <a:prstGeom prst="line">
                <a:avLst/>
              </a:prstGeom>
              <a:noFill/>
              <a:ln w="19050" cap="sq">
                <a:solidFill>
                  <a:schemeClr val="folHlink"/>
                </a:solidFill>
                <a:round/>
                <a:headEnd type="none" w="lg" len="lg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5992" name="Line 34"/>
              <p:cNvSpPr>
                <a:spLocks noChangeShapeType="1"/>
              </p:cNvSpPr>
              <p:nvPr/>
            </p:nvSpPr>
            <p:spPr bwMode="auto">
              <a:xfrm>
                <a:off x="1347" y="1823"/>
                <a:ext cx="0" cy="318"/>
              </a:xfrm>
              <a:prstGeom prst="line">
                <a:avLst/>
              </a:prstGeom>
              <a:noFill/>
              <a:ln w="28575" cap="sq">
                <a:solidFill>
                  <a:srgbClr val="FF3333"/>
                </a:solidFill>
                <a:round/>
                <a:headEnd type="none" w="lg" len="lg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5993" name="Line 37"/>
              <p:cNvSpPr>
                <a:spLocks noChangeShapeType="1"/>
              </p:cNvSpPr>
              <p:nvPr/>
            </p:nvSpPr>
            <p:spPr bwMode="auto">
              <a:xfrm>
                <a:off x="833" y="981"/>
                <a:ext cx="1309" cy="0"/>
              </a:xfrm>
              <a:prstGeom prst="line">
                <a:avLst/>
              </a:prstGeom>
              <a:noFill/>
              <a:ln w="28575" cap="sq">
                <a:solidFill>
                  <a:schemeClr val="accent1"/>
                </a:solidFill>
                <a:round/>
                <a:headEnd type="none" w="lg" len="lg"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5961" name="Rectangle 58"/>
            <p:cNvSpPr>
              <a:spLocks noChangeArrowheads="1"/>
            </p:cNvSpPr>
            <p:nvPr/>
          </p:nvSpPr>
          <p:spPr bwMode="auto">
            <a:xfrm>
              <a:off x="2517" y="593"/>
              <a:ext cx="20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c</a:t>
              </a:r>
            </a:p>
          </p:txBody>
        </p:sp>
        <p:sp>
          <p:nvSpPr>
            <p:cNvPr id="125962" name="Rectangle 60"/>
            <p:cNvSpPr>
              <a:spLocks noChangeArrowheads="1"/>
            </p:cNvSpPr>
            <p:nvPr/>
          </p:nvSpPr>
          <p:spPr bwMode="auto">
            <a:xfrm>
              <a:off x="702" y="602"/>
              <a:ext cx="20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125963" name="Rectangle 61"/>
            <p:cNvSpPr>
              <a:spLocks noChangeArrowheads="1"/>
            </p:cNvSpPr>
            <p:nvPr/>
          </p:nvSpPr>
          <p:spPr bwMode="auto">
            <a:xfrm>
              <a:off x="1629" y="593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b</a:t>
              </a:r>
            </a:p>
          </p:txBody>
        </p:sp>
        <p:grpSp>
          <p:nvGrpSpPr>
            <p:cNvPr id="125964" name="Group 66"/>
            <p:cNvGrpSpPr>
              <a:grpSpLocks/>
            </p:cNvGrpSpPr>
            <p:nvPr/>
          </p:nvGrpSpPr>
          <p:grpSpPr bwMode="auto">
            <a:xfrm>
              <a:off x="2847" y="675"/>
              <a:ext cx="351" cy="288"/>
              <a:chOff x="2789" y="1888"/>
              <a:chExt cx="351" cy="288"/>
            </a:xfrm>
          </p:grpSpPr>
          <p:sp>
            <p:nvSpPr>
              <p:cNvPr id="125981" name="Rectangle 62"/>
              <p:cNvSpPr>
                <a:spLocks noChangeArrowheads="1"/>
              </p:cNvSpPr>
              <p:nvPr/>
            </p:nvSpPr>
            <p:spPr bwMode="auto">
              <a:xfrm>
                <a:off x="2789" y="1888"/>
                <a:ext cx="351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 cap="sq">
                    <a:solidFill>
                      <a:srgbClr val="000000"/>
                    </a:solidFill>
                    <a:miter lim="800000"/>
                    <a:headEnd type="none" w="lg" len="lg"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dA</a:t>
                </a:r>
              </a:p>
            </p:txBody>
          </p:sp>
          <p:sp>
            <p:nvSpPr>
              <p:cNvPr id="125982" name="Line 63"/>
              <p:cNvSpPr>
                <a:spLocks noChangeShapeType="1"/>
              </p:cNvSpPr>
              <p:nvPr/>
            </p:nvSpPr>
            <p:spPr bwMode="auto">
              <a:xfrm>
                <a:off x="2943" y="1924"/>
                <a:ext cx="136" cy="0"/>
              </a:xfrm>
              <a:prstGeom prst="line">
                <a:avLst/>
              </a:prstGeom>
              <a:noFill/>
              <a:ln w="28575" cap="sq">
                <a:solidFill>
                  <a:srgbClr val="000000"/>
                </a:solidFill>
                <a:round/>
                <a:headEnd type="none" w="lg" len="lg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25965" name="Group 67"/>
            <p:cNvGrpSpPr>
              <a:grpSpLocks/>
            </p:cNvGrpSpPr>
            <p:nvPr/>
          </p:nvGrpSpPr>
          <p:grpSpPr bwMode="auto">
            <a:xfrm>
              <a:off x="1079" y="738"/>
              <a:ext cx="233" cy="288"/>
              <a:chOff x="2426" y="1933"/>
              <a:chExt cx="233" cy="288"/>
            </a:xfrm>
          </p:grpSpPr>
          <p:sp>
            <p:nvSpPr>
              <p:cNvPr id="125979" name="Rectangle 59"/>
              <p:cNvSpPr>
                <a:spLocks noChangeArrowheads="1"/>
              </p:cNvSpPr>
              <p:nvPr/>
            </p:nvSpPr>
            <p:spPr bwMode="auto">
              <a:xfrm>
                <a:off x="2426" y="1933"/>
                <a:ext cx="23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 cap="sq">
                    <a:solidFill>
                      <a:srgbClr val="000000"/>
                    </a:solidFill>
                    <a:miter lim="800000"/>
                    <a:headEnd type="none" w="lg" len="lg"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E</a:t>
                </a:r>
              </a:p>
            </p:txBody>
          </p:sp>
          <p:sp>
            <p:nvSpPr>
              <p:cNvPr id="125980" name="Line 64"/>
              <p:cNvSpPr>
                <a:spLocks noChangeShapeType="1"/>
              </p:cNvSpPr>
              <p:nvPr/>
            </p:nvSpPr>
            <p:spPr bwMode="auto">
              <a:xfrm>
                <a:off x="2481" y="1961"/>
                <a:ext cx="136" cy="0"/>
              </a:xfrm>
              <a:prstGeom prst="line">
                <a:avLst/>
              </a:prstGeom>
              <a:noFill/>
              <a:ln w="28575" cap="sq">
                <a:solidFill>
                  <a:srgbClr val="000000"/>
                </a:solidFill>
                <a:round/>
                <a:headEnd type="none" w="lg" len="lg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5966" name="Rectangle 70"/>
            <p:cNvSpPr>
              <a:spLocks noChangeArrowheads="1"/>
            </p:cNvSpPr>
            <p:nvPr/>
          </p:nvSpPr>
          <p:spPr bwMode="auto">
            <a:xfrm>
              <a:off x="1576" y="164"/>
              <a:ext cx="27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3200">
                  <a:solidFill>
                    <a:srgbClr val="000000"/>
                  </a:solidFill>
                  <a:cs typeface="Times New Roman" panose="02020603050405020304" pitchFamily="18" charset="0"/>
                </a:rPr>
                <a:t>E</a:t>
              </a:r>
            </a:p>
          </p:txBody>
        </p:sp>
        <p:grpSp>
          <p:nvGrpSpPr>
            <p:cNvPr id="125967" name="Group 72"/>
            <p:cNvGrpSpPr>
              <a:grpSpLocks/>
            </p:cNvGrpSpPr>
            <p:nvPr/>
          </p:nvGrpSpPr>
          <p:grpSpPr bwMode="auto">
            <a:xfrm>
              <a:off x="2938" y="1083"/>
              <a:ext cx="233" cy="288"/>
              <a:chOff x="2426" y="1933"/>
              <a:chExt cx="233" cy="288"/>
            </a:xfrm>
          </p:grpSpPr>
          <p:sp>
            <p:nvSpPr>
              <p:cNvPr id="125977" name="Rectangle 73"/>
              <p:cNvSpPr>
                <a:spLocks noChangeArrowheads="1"/>
              </p:cNvSpPr>
              <p:nvPr/>
            </p:nvSpPr>
            <p:spPr bwMode="auto">
              <a:xfrm>
                <a:off x="2426" y="1933"/>
                <a:ext cx="23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 cap="sq">
                    <a:solidFill>
                      <a:srgbClr val="000000"/>
                    </a:solidFill>
                    <a:miter lim="800000"/>
                    <a:headEnd type="none" w="lg" len="lg"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E</a:t>
                </a:r>
              </a:p>
            </p:txBody>
          </p:sp>
          <p:sp>
            <p:nvSpPr>
              <p:cNvPr id="125978" name="Line 74"/>
              <p:cNvSpPr>
                <a:spLocks noChangeShapeType="1"/>
              </p:cNvSpPr>
              <p:nvPr/>
            </p:nvSpPr>
            <p:spPr bwMode="auto">
              <a:xfrm>
                <a:off x="2481" y="1961"/>
                <a:ext cx="136" cy="0"/>
              </a:xfrm>
              <a:prstGeom prst="line">
                <a:avLst/>
              </a:prstGeom>
              <a:noFill/>
              <a:ln w="28575" cap="sq">
                <a:solidFill>
                  <a:srgbClr val="000000"/>
                </a:solidFill>
                <a:round/>
                <a:headEnd type="none" w="lg" len="lg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25968" name="Group 75"/>
            <p:cNvGrpSpPr>
              <a:grpSpLocks/>
            </p:cNvGrpSpPr>
            <p:nvPr/>
          </p:nvGrpSpPr>
          <p:grpSpPr bwMode="auto">
            <a:xfrm>
              <a:off x="1745" y="1111"/>
              <a:ext cx="233" cy="288"/>
              <a:chOff x="2426" y="1933"/>
              <a:chExt cx="233" cy="288"/>
            </a:xfrm>
          </p:grpSpPr>
          <p:sp>
            <p:nvSpPr>
              <p:cNvPr id="125975" name="Rectangle 76"/>
              <p:cNvSpPr>
                <a:spLocks noChangeArrowheads="1"/>
              </p:cNvSpPr>
              <p:nvPr/>
            </p:nvSpPr>
            <p:spPr bwMode="auto">
              <a:xfrm>
                <a:off x="2426" y="1933"/>
                <a:ext cx="23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 cap="sq">
                    <a:solidFill>
                      <a:srgbClr val="000000"/>
                    </a:solidFill>
                    <a:miter lim="800000"/>
                    <a:headEnd type="none" w="lg" len="lg"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E</a:t>
                </a:r>
              </a:p>
            </p:txBody>
          </p:sp>
          <p:sp>
            <p:nvSpPr>
              <p:cNvPr id="125976" name="Line 77"/>
              <p:cNvSpPr>
                <a:spLocks noChangeShapeType="1"/>
              </p:cNvSpPr>
              <p:nvPr/>
            </p:nvSpPr>
            <p:spPr bwMode="auto">
              <a:xfrm>
                <a:off x="2481" y="1961"/>
                <a:ext cx="136" cy="0"/>
              </a:xfrm>
              <a:prstGeom prst="line">
                <a:avLst/>
              </a:prstGeom>
              <a:noFill/>
              <a:ln w="28575" cap="sq">
                <a:solidFill>
                  <a:srgbClr val="000000"/>
                </a:solidFill>
                <a:round/>
                <a:headEnd type="none" w="lg" len="lg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25969" name="Group 78"/>
            <p:cNvGrpSpPr>
              <a:grpSpLocks/>
            </p:cNvGrpSpPr>
            <p:nvPr/>
          </p:nvGrpSpPr>
          <p:grpSpPr bwMode="auto">
            <a:xfrm>
              <a:off x="232" y="1020"/>
              <a:ext cx="351" cy="288"/>
              <a:chOff x="2789" y="1888"/>
              <a:chExt cx="351" cy="288"/>
            </a:xfrm>
          </p:grpSpPr>
          <p:sp>
            <p:nvSpPr>
              <p:cNvPr id="125973" name="Rectangle 79"/>
              <p:cNvSpPr>
                <a:spLocks noChangeArrowheads="1"/>
              </p:cNvSpPr>
              <p:nvPr/>
            </p:nvSpPr>
            <p:spPr bwMode="auto">
              <a:xfrm>
                <a:off x="2789" y="1888"/>
                <a:ext cx="351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 cap="sq">
                    <a:solidFill>
                      <a:srgbClr val="000000"/>
                    </a:solidFill>
                    <a:miter lim="800000"/>
                    <a:headEnd type="none" w="lg" len="lg"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dA</a:t>
                </a:r>
              </a:p>
            </p:txBody>
          </p:sp>
          <p:sp>
            <p:nvSpPr>
              <p:cNvPr id="125974" name="Line 80"/>
              <p:cNvSpPr>
                <a:spLocks noChangeShapeType="1"/>
              </p:cNvSpPr>
              <p:nvPr/>
            </p:nvSpPr>
            <p:spPr bwMode="auto">
              <a:xfrm>
                <a:off x="2943" y="1924"/>
                <a:ext cx="136" cy="0"/>
              </a:xfrm>
              <a:prstGeom prst="line">
                <a:avLst/>
              </a:prstGeom>
              <a:noFill/>
              <a:ln w="28575" cap="sq">
                <a:solidFill>
                  <a:srgbClr val="000000"/>
                </a:solidFill>
                <a:round/>
                <a:headEnd type="none" w="lg" len="lg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25970" name="Group 81"/>
            <p:cNvGrpSpPr>
              <a:grpSpLocks/>
            </p:cNvGrpSpPr>
            <p:nvPr/>
          </p:nvGrpSpPr>
          <p:grpSpPr bwMode="auto">
            <a:xfrm>
              <a:off x="1487" y="1654"/>
              <a:ext cx="351" cy="288"/>
              <a:chOff x="2789" y="1888"/>
              <a:chExt cx="351" cy="288"/>
            </a:xfrm>
          </p:grpSpPr>
          <p:sp>
            <p:nvSpPr>
              <p:cNvPr id="125971" name="Rectangle 82"/>
              <p:cNvSpPr>
                <a:spLocks noChangeArrowheads="1"/>
              </p:cNvSpPr>
              <p:nvPr/>
            </p:nvSpPr>
            <p:spPr bwMode="auto">
              <a:xfrm>
                <a:off x="2789" y="1888"/>
                <a:ext cx="351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 cap="sq">
                    <a:solidFill>
                      <a:srgbClr val="000000"/>
                    </a:solidFill>
                    <a:miter lim="800000"/>
                    <a:headEnd type="none" w="lg" len="lg"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dA</a:t>
                </a:r>
              </a:p>
            </p:txBody>
          </p:sp>
          <p:sp>
            <p:nvSpPr>
              <p:cNvPr id="125972" name="Line 83"/>
              <p:cNvSpPr>
                <a:spLocks noChangeShapeType="1"/>
              </p:cNvSpPr>
              <p:nvPr/>
            </p:nvSpPr>
            <p:spPr bwMode="auto">
              <a:xfrm>
                <a:off x="2943" y="1924"/>
                <a:ext cx="136" cy="0"/>
              </a:xfrm>
              <a:prstGeom prst="line">
                <a:avLst/>
              </a:prstGeom>
              <a:noFill/>
              <a:ln w="28575" cap="sq">
                <a:solidFill>
                  <a:srgbClr val="000000"/>
                </a:solidFill>
                <a:round/>
                <a:headEnd type="none" w="lg" len="lg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43133733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563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563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5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5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5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5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4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4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4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564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564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564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5647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564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5647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564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5647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564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5647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5647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563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56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56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6563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56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56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6563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56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56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65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5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5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8" presetID="35" presetClass="emph" presetSubtype="0" repeatCount="2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9" dur="500" fill="hold"/>
                                        <p:tgtEl>
                                          <p:spTgt spid="65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6386" grpId="0"/>
      <p:bldP spid="656387" grpId="0" build="p"/>
      <p:bldP spid="656387" grpId="1" build="p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844</Words>
  <Application>Microsoft Office PowerPoint</Application>
  <PresentationFormat>Widescreen</PresentationFormat>
  <Paragraphs>139</Paragraphs>
  <Slides>36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4" baseType="lpstr">
      <vt:lpstr>Arial</vt:lpstr>
      <vt:lpstr>B Nazanin</vt:lpstr>
      <vt:lpstr>Tahoma</vt:lpstr>
      <vt:lpstr>Times New Roman</vt:lpstr>
      <vt:lpstr>Trebuchet MS</vt:lpstr>
      <vt:lpstr>Wingdings 3</vt:lpstr>
      <vt:lpstr>Facet</vt:lpstr>
      <vt:lpstr>Microsoft Equation 3.0</vt:lpstr>
      <vt:lpstr> </vt:lpstr>
      <vt:lpstr>شار يا فلوي ميدان الكتريكي (ΦΕ) </vt:lpstr>
      <vt:lpstr>تعريف دقيق فلوي الكتريكي  </vt:lpstr>
      <vt:lpstr>PowerPoint Presentation</vt:lpstr>
      <vt:lpstr>PowerPoint Presentation</vt:lpstr>
      <vt:lpstr>مثال 1</vt:lpstr>
      <vt:lpstr>حل مثال 1</vt:lpstr>
      <vt:lpstr>مثال 2 </vt:lpstr>
      <vt:lpstr>حل مثال 2 </vt:lpstr>
      <vt:lpstr>مثال 3 </vt:lpstr>
      <vt:lpstr>حل مثال 3</vt:lpstr>
      <vt:lpstr> قانون گاوس </vt:lpstr>
      <vt:lpstr> مثال 4 </vt:lpstr>
      <vt:lpstr> حل مثال4 </vt:lpstr>
      <vt:lpstr> مثال 5 </vt:lpstr>
      <vt:lpstr> حل مثال 5 </vt:lpstr>
      <vt:lpstr> مثال 6 </vt:lpstr>
      <vt:lpstr> حل مثال 6 </vt:lpstr>
      <vt:lpstr> مثال 7 </vt:lpstr>
      <vt:lpstr> حل مثال 7 </vt:lpstr>
      <vt:lpstr> مثال 8 </vt:lpstr>
      <vt:lpstr> حل مثال 8</vt:lpstr>
      <vt:lpstr> مثال 9 </vt:lpstr>
      <vt:lpstr> حل مثال9</vt:lpstr>
      <vt:lpstr> مثال 10 </vt:lpstr>
      <vt:lpstr> حل مثال 10</vt:lpstr>
      <vt:lpstr> مثال11</vt:lpstr>
      <vt:lpstr> حل مثال 11</vt:lpstr>
      <vt:lpstr> مثال 12 </vt:lpstr>
      <vt:lpstr> حل مثال 12 </vt:lpstr>
      <vt:lpstr>تمرين 1 </vt:lpstr>
      <vt:lpstr> حل تمرين 1</vt:lpstr>
      <vt:lpstr> تمرين 2</vt:lpstr>
      <vt:lpstr> حل تمرين 2 </vt:lpstr>
      <vt:lpstr> تمرين 3 </vt:lpstr>
      <vt:lpstr> حل تمرين 3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omid arzi</dc:creator>
  <cp:lastModifiedBy>omid arzi</cp:lastModifiedBy>
  <cp:revision>1</cp:revision>
  <dcterms:created xsi:type="dcterms:W3CDTF">2022-02-05T10:32:20Z</dcterms:created>
  <dcterms:modified xsi:type="dcterms:W3CDTF">2022-02-05T10:32:48Z</dcterms:modified>
</cp:coreProperties>
</file>