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E91-F3D0-4350-AF94-94D106824628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F8702-C118-4B27-9008-1D3CDA67DF2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676400" y="137614"/>
            <a:ext cx="6324600" cy="306278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5000"/>
                  </a:schemeClr>
                </a:solidFill>
              </a:rPr>
              <a:t>به نام خداوند بخشنده مهربان 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09800" y="3501008"/>
            <a:ext cx="5257800" cy="2819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>
                <a:solidFill>
                  <a:schemeClr val="tx2">
                    <a:lumMod val="25000"/>
                  </a:schemeClr>
                </a:solidFill>
              </a:rPr>
              <a:t>آموزش نهاد </a:t>
            </a:r>
            <a:r>
              <a:rPr lang="fa-IR" sz="4000" b="1" dirty="0" smtClean="0">
                <a:solidFill>
                  <a:schemeClr val="tx2">
                    <a:lumMod val="25000"/>
                  </a:schemeClr>
                </a:solidFill>
              </a:rPr>
              <a:t>و گزاره</a:t>
            </a:r>
            <a:r>
              <a:rPr lang="fa-IR" sz="44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en-US" sz="44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0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14400" y="76200"/>
            <a:ext cx="7391400" cy="31242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در کدام گزینه نهاد به درستی مشخص شده است ؟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1) غفلت از این و نااندیشیدن </a:t>
            </a:r>
            <a:r>
              <a:rPr lang="fa-IR" sz="2000" u="sng" kern="0" dirty="0">
                <a:solidFill>
                  <a:sysClr val="windowText" lastClr="000000"/>
                </a:solidFill>
              </a:rPr>
              <a:t>تاریکی</a:t>
            </a:r>
            <a:r>
              <a:rPr lang="fa-IR" sz="2000" kern="0" dirty="0">
                <a:solidFill>
                  <a:sysClr val="windowText" lastClr="000000"/>
                </a:solidFill>
              </a:rPr>
              <a:t> افزاید اندر دل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2)شما </a:t>
            </a:r>
            <a:r>
              <a:rPr lang="fa-IR" sz="2000" u="sng" kern="0" dirty="0" smtClean="0">
                <a:solidFill>
                  <a:sysClr val="windowText" lastClr="000000"/>
                </a:solidFill>
              </a:rPr>
              <a:t>می بینید </a:t>
            </a:r>
            <a:endParaRPr lang="fa-IR" sz="2000" u="sng" kern="0" dirty="0">
              <a:solidFill>
                <a:sysClr val="windowText" lastClr="000000"/>
              </a:solidFill>
            </a:endParaRP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3) باز به گردون رسید </a:t>
            </a:r>
            <a:r>
              <a:rPr lang="fa-IR" sz="2000" u="sng" kern="0" dirty="0">
                <a:solidFill>
                  <a:sysClr val="windowText" lastClr="000000"/>
                </a:solidFill>
              </a:rPr>
              <a:t>ناله ی هر مرغ زار 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4) نادانی </a:t>
            </a:r>
            <a:r>
              <a:rPr lang="fa-IR" sz="2000" u="sng" kern="0" dirty="0">
                <a:solidFill>
                  <a:sysClr val="windowText" lastClr="000000"/>
                </a:solidFill>
              </a:rPr>
              <a:t>گمراهی</a:t>
            </a:r>
            <a:r>
              <a:rPr lang="fa-IR" sz="2000" kern="0" dirty="0">
                <a:solidFill>
                  <a:sysClr val="windowText" lastClr="000000"/>
                </a:solidFill>
              </a:rPr>
              <a:t> است </a:t>
            </a:r>
          </a:p>
        </p:txBody>
      </p:sp>
      <p:sp>
        <p:nvSpPr>
          <p:cNvPr id="2" name="Oval 1"/>
          <p:cNvSpPr/>
          <p:nvPr/>
        </p:nvSpPr>
        <p:spPr>
          <a:xfrm>
            <a:off x="1371600" y="3505200"/>
            <a:ext cx="6019800" cy="31242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b="1" dirty="0" smtClean="0">
                <a:solidFill>
                  <a:srgbClr val="00B050"/>
                </a:solidFill>
              </a:rPr>
              <a:t>موفق باشید </a:t>
            </a:r>
          </a:p>
          <a:p>
            <a:pPr algn="ctr"/>
            <a:r>
              <a:rPr lang="fa-IR" sz="4400" b="1" dirty="0" smtClean="0">
                <a:solidFill>
                  <a:srgbClr val="00B050"/>
                </a:solidFill>
              </a:rPr>
              <a:t>و </a:t>
            </a:r>
          </a:p>
          <a:p>
            <a:pPr algn="ctr"/>
            <a:r>
              <a:rPr lang="fa-IR" sz="4400" b="1" dirty="0" smtClean="0">
                <a:solidFill>
                  <a:srgbClr val="00B050"/>
                </a:solidFill>
              </a:rPr>
              <a:t>پیروز 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48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76656" y="310896"/>
            <a:ext cx="7543800" cy="2584704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FF0000"/>
            </a:solidFill>
            <a:prstDash val="solid"/>
          </a:ln>
          <a:effectLst>
            <a:glow rad="63500">
              <a:srgbClr val="A28E6A">
                <a:tint val="30000"/>
                <a:shade val="95000"/>
                <a:satMod val="300000"/>
                <a:alpha val="50000"/>
              </a:srgbClr>
            </a:glow>
          </a:effectLst>
        </p:spPr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فعل مهم ترین بخش جمله است و به تنهایی می تواند یک جمله محسوب شود</a:t>
            </a: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 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1" i="0" u="none" strike="noStrike" kern="0" cap="all" spc="0" normalizeH="0" baseline="0" noProof="0" dirty="0" smtClean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مثل: خوابیدم 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1" i="0" u="none" strike="noStrike" kern="0" cap="all" spc="0" normalizeH="0" baseline="0" noProof="0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6656" y="3276600"/>
            <a:ext cx="7543800" cy="3429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FF0000"/>
            </a:solidFill>
            <a:prstDash val="solid"/>
          </a:ln>
          <a:effectLst>
            <a:glow rad="63500">
              <a:srgbClr val="918485">
                <a:tint val="30000"/>
                <a:shade val="95000"/>
                <a:satMod val="300000"/>
                <a:alpha val="50000"/>
              </a:srgbClr>
            </a:glow>
          </a:effectLst>
        </p:spPr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هر جمله دو رکن اصلی دارد :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1- نهاد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  بخش اول جمله است و  عبارت است از کسی یا چیزی که در باره ی آن خبر می دهیم.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2- گزاره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بخش دوم جمله است و عبارت است از خبری که درباره ی نهاد می دهیم.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all" spc="0" normalizeH="0" baseline="0" noProof="0" dirty="0" smtClean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lvl="0" algn="r" rtl="1"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مثل : </a:t>
            </a:r>
            <a:r>
              <a:rPr kumimoji="0" lang="fa-IR" sz="1800" b="1" i="0" u="sng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نادانی</a:t>
            </a: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   </a:t>
            </a:r>
            <a:r>
              <a:rPr kumimoji="0" lang="fa-IR" sz="1800" b="1" i="0" u="sng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گمراهی است .</a:t>
            </a:r>
            <a:r>
              <a:rPr lang="fa-IR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     </a:t>
            </a:r>
            <a:r>
              <a:rPr lang="fa-IR" b="1" u="sng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باد بهاری </a:t>
            </a:r>
            <a:r>
              <a:rPr lang="fa-IR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  </a:t>
            </a:r>
            <a:r>
              <a:rPr lang="fa-IR" b="1" u="sng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وزید </a:t>
            </a:r>
            <a:endParaRPr lang="fa-IR" b="1" u="sng" kern="0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Calibri"/>
              <a:cs typeface="Arial"/>
            </a:endParaRPr>
          </a:p>
          <a:p>
            <a:pPr lvl="0" algn="r" rtl="1">
              <a:defRPr/>
            </a:pPr>
            <a:r>
              <a:rPr lang="en-US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</a:rPr>
              <a:t>        </a:t>
            </a:r>
            <a:r>
              <a:rPr lang="fa-IR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نهاد </a:t>
            </a:r>
            <a:r>
              <a:rPr lang="en-US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</a:rPr>
              <a:t>            </a:t>
            </a:r>
            <a:r>
              <a:rPr lang="fa-IR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گزاره             </a:t>
            </a:r>
            <a:r>
              <a:rPr lang="fa-IR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نهاد</a:t>
            </a:r>
            <a:r>
              <a:rPr lang="fa-IR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        گزاره </a:t>
            </a:r>
            <a:endParaRPr lang="fa-IR" b="1" u="sng" kern="0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Calibri"/>
              <a:cs typeface="Arial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1" i="0" u="sng" strike="noStrike" kern="0" cap="all" spc="0" normalizeH="0" baseline="0" noProof="0" dirty="0" smtClean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 برای پیدا کردن نهاد از سوال چه چیزی و چه کسی استفاده می کنیم  .</a:t>
            </a:r>
            <a:r>
              <a:rPr kumimoji="0" lang="fa-IR" sz="1800" b="1" i="0" u="none" strike="noStrike" kern="0" cap="all" spc="0" normalizeH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 </a:t>
            </a:r>
            <a:endParaRPr kumimoji="0" lang="fa-IR" sz="1800" b="1" i="0" u="none" strike="noStrike" kern="0" cap="all" spc="0" normalizeH="0" baseline="0" noProof="0" dirty="0" smtClean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1" i="0" u="none" strike="noStrike" kern="0" cap="all" spc="0" normalizeH="0" baseline="0" noProof="0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266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1" y="228600"/>
            <a:ext cx="8000998" cy="9144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فعل همیشه در قسمت گزاره  قرار دارد . </a:t>
            </a:r>
            <a:endParaRPr kumimoji="0" lang="fa-IR" sz="2000" b="1" i="0" u="none" strike="noStrike" kern="0" cap="none" spc="0" normalizeH="0" baseline="0" noProof="0" dirty="0">
              <a:ln>
                <a:solidFill>
                  <a:srgbClr val="FFFF99"/>
                </a:solidFill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1371600"/>
            <a:ext cx="8000999" cy="9144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نهاد می تواند یک ضمیر باشد. </a:t>
            </a:r>
            <a:endParaRPr kumimoji="0" lang="fa-IR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2590800"/>
            <a:ext cx="8001000" cy="12954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نهاد و گزاره هرکدام گاهی یک کلمه و گاهی گروهی از کلمات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</a:rPr>
              <a:t> </a:t>
            </a: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هستند . حتی یک جمله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می تواند نقش نهاد را برای جمله ی دیگر داشته باشد 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مثلاً : دانش آموزی که رفته بود برگشت 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9600" y="4191000"/>
            <a:ext cx="8001000" cy="7620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algn="r" rtl="1"/>
            <a:r>
              <a:rPr lang="fa-IR" sz="2000" b="1" kern="0" dirty="0">
                <a:solidFill>
                  <a:srgbClr val="002060"/>
                </a:solidFill>
                <a:latin typeface="Calibri"/>
                <a:cs typeface="Arial"/>
              </a:rPr>
              <a:t>نهاد اگر کننده ی کار باشد فاعل خوانده می شود و اگر کننده ی کار نباشد نهاد غیر فاعلی است.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9098" y="5144729"/>
            <a:ext cx="8045395" cy="12192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algn="r" rtl="1"/>
            <a:r>
              <a:rPr lang="fa-IR" sz="2000" b="1" kern="0" dirty="0">
                <a:solidFill>
                  <a:srgbClr val="002060"/>
                </a:solidFill>
                <a:latin typeface="Calibri"/>
                <a:cs typeface="Arial"/>
              </a:rPr>
              <a:t>جای اصلی نهاد در اول جمله است ولی نهاد همیشه در اول جمله نمی آیدو گاهی جابه جا </a:t>
            </a:r>
            <a:endParaRPr lang="fa-IR" sz="2000" b="1" kern="0" dirty="0" smtClean="0">
              <a:solidFill>
                <a:srgbClr val="002060"/>
              </a:solidFill>
              <a:latin typeface="Calibri"/>
              <a:cs typeface="Arial"/>
            </a:endParaRPr>
          </a:p>
          <a:p>
            <a:pPr algn="r" rtl="1"/>
            <a:r>
              <a:rPr lang="fa-IR" sz="2000" b="1" kern="0" dirty="0" smtClean="0">
                <a:solidFill>
                  <a:srgbClr val="002060"/>
                </a:solidFill>
                <a:latin typeface="Calibri"/>
                <a:cs typeface="Arial"/>
              </a:rPr>
              <a:t>می </a:t>
            </a:r>
            <a:r>
              <a:rPr lang="fa-IR" sz="2000" b="1" kern="0" dirty="0">
                <a:solidFill>
                  <a:srgbClr val="002060"/>
                </a:solidFill>
                <a:latin typeface="Calibri"/>
                <a:cs typeface="Arial"/>
              </a:rPr>
              <a:t>شود یا پنهان می شود ولی نشانه ای از خود به جا می گذارد </a:t>
            </a:r>
            <a:endParaRPr lang="fa-IR" sz="2000" b="1" kern="0" dirty="0" smtClean="0">
              <a:solidFill>
                <a:srgbClr val="002060"/>
              </a:solidFill>
              <a:latin typeface="Calibri"/>
              <a:cs typeface="Arial"/>
            </a:endParaRPr>
          </a:p>
          <a:p>
            <a:pPr algn="r" rtl="1"/>
            <a:r>
              <a:rPr lang="fa-IR" sz="2000" b="1" kern="0" dirty="0" smtClean="0">
                <a:solidFill>
                  <a:srgbClr val="002060"/>
                </a:solidFill>
                <a:latin typeface="Calibri"/>
                <a:cs typeface="Arial"/>
              </a:rPr>
              <a:t>(</a:t>
            </a:r>
            <a:r>
              <a:rPr lang="fa-IR" sz="2000" b="1" kern="0" dirty="0">
                <a:solidFill>
                  <a:srgbClr val="002060"/>
                </a:solidFill>
                <a:latin typeface="Calibri"/>
                <a:cs typeface="Arial"/>
              </a:rPr>
              <a:t>مثلا </a:t>
            </a:r>
            <a:r>
              <a:rPr lang="fa-IR" sz="2000" b="1" kern="0">
                <a:solidFill>
                  <a:srgbClr val="002060"/>
                </a:solidFill>
                <a:latin typeface="Calibri"/>
                <a:cs typeface="Arial"/>
              </a:rPr>
              <a:t>از </a:t>
            </a:r>
            <a:r>
              <a:rPr lang="fa-IR" sz="2000" b="1" kern="0" smtClean="0">
                <a:solidFill>
                  <a:srgbClr val="002060"/>
                </a:solidFill>
                <a:latin typeface="Calibri"/>
                <a:cs typeface="Arial"/>
              </a:rPr>
              <a:t>روی </a:t>
            </a:r>
            <a:r>
              <a:rPr lang="fa-IR" sz="2000" b="1" kern="0" dirty="0">
                <a:solidFill>
                  <a:srgbClr val="002060"/>
                </a:solidFill>
                <a:latin typeface="Calibri"/>
                <a:cs typeface="Arial"/>
              </a:rPr>
              <a:t>فعل می توان فهمید نهاد چیست ).</a:t>
            </a:r>
          </a:p>
        </p:txBody>
      </p:sp>
    </p:spTree>
    <p:extLst>
      <p:ext uri="{BB962C8B-B14F-4D97-AF65-F5344CB8AC3E}">
        <p14:creationId xmlns:p14="http://schemas.microsoft.com/office/powerpoint/2010/main" val="306863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3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14400" y="381000"/>
            <a:ext cx="7543800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تعداد جمله ها </a:t>
            </a:r>
            <a:endParaRPr kumimoji="0" lang="fa-IR" sz="1800" b="1" i="0" u="none" strike="noStrike" kern="0" cap="all" spc="0" normalizeH="0" baseline="0" noProof="0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14400" y="4648200"/>
            <a:ext cx="7543800" cy="15240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کلمه هایی مانند : «رفتن ، دیدن ، آمدن و... » مصدر نام دارند . مصدر ها اسمند نه فعل .  پس در شمردن جمله ها  آن ها را به شمار نمی آوریم </a:t>
            </a: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.</a:t>
            </a:r>
            <a:endParaRPr kumimoji="0" lang="fa-IR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62000" y="2286000"/>
            <a:ext cx="74676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fa-IR" sz="24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برای شمردن جمله </a:t>
            </a:r>
            <a:r>
              <a:rPr lang="fa-IR" sz="2400" b="1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باید فعل ها ( </a:t>
            </a:r>
            <a:r>
              <a:rPr lang="fa-IR" sz="2400" b="1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فعل های موجود و فعل های حذف شده )، منادا و  اصوات را شمرد .</a:t>
            </a:r>
          </a:p>
        </p:txBody>
      </p:sp>
    </p:spTree>
    <p:extLst>
      <p:ext uri="{BB962C8B-B14F-4D97-AF65-F5344CB8AC3E}">
        <p14:creationId xmlns:p14="http://schemas.microsoft.com/office/powerpoint/2010/main" val="222915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381000"/>
            <a:ext cx="8229600" cy="12192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کلمه های «رفت »و «آمد» هر دو فعل هستند ، ولی وقتی در کنار هم قرار می گیرند معنی مصدر دارند و فعل به حساب نمی آیند.     مثل «شست و شو»   ،  « نشست و برخاست »</a:t>
            </a:r>
            <a:endParaRPr kumimoji="0" lang="fa-IR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2057400"/>
            <a:ext cx="8229600" cy="12192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algn="r">
              <a:defRPr/>
            </a:pPr>
            <a:r>
              <a:rPr lang="fa-IR" sz="2400" b="1" kern="0" dirty="0">
                <a:solidFill>
                  <a:sysClr val="windowText" lastClr="000000"/>
                </a:solidFill>
                <a:latin typeface="Calibri"/>
                <a:cs typeface="Arial"/>
              </a:rPr>
              <a:t>اگر بعد از فعل ، حروف ربطی مانند «و ،یا ،هم  » بیاید ، می توان نتیجه گرفت که پس از آن فعل جمله ی دیگری آمده است حتی اگر فعل حذف شده باشد 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733800"/>
            <a:ext cx="8229600" cy="121920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19050" cap="flat" cmpd="sng" algn="ctr">
            <a:solidFill>
              <a:srgbClr val="FF0000"/>
            </a:solidFill>
            <a:prstDash val="solid"/>
          </a:ln>
          <a:effectLst>
            <a:glow rad="101600">
              <a:srgbClr val="956251">
                <a:satMod val="175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1" anchor="ctr"/>
          <a:lstStyle/>
          <a:p>
            <a:pPr algn="r">
              <a:defRPr/>
            </a:pPr>
            <a:r>
              <a:rPr lang="fa-IR" sz="2400" b="1" kern="0" dirty="0">
                <a:solidFill>
                  <a:sysClr val="windowText" lastClr="000000"/>
                </a:solidFill>
                <a:latin typeface="Calibri"/>
                <a:cs typeface="Arial"/>
              </a:rPr>
              <a:t>شبه جمله های یی مثل :«سلام ، بله ، خیر ،آری ،خداحافظ و... »که معنای جمله دارند در شمارش جمله ها ، جمله به حساب می آیند . </a:t>
            </a:r>
          </a:p>
        </p:txBody>
      </p:sp>
    </p:spTree>
    <p:extLst>
      <p:ext uri="{BB962C8B-B14F-4D97-AF65-F5344CB8AC3E}">
        <p14:creationId xmlns:p14="http://schemas.microsoft.com/office/powerpoint/2010/main" val="296169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57400" y="762000"/>
            <a:ext cx="4495800" cy="9144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FF0000"/>
            </a:solidFill>
            <a:prstDash val="solid"/>
          </a:ln>
          <a:effectLst>
            <a:glow rad="63500">
              <a:srgbClr val="A28E6A">
                <a:tint val="30000"/>
                <a:shade val="95000"/>
                <a:satMod val="300000"/>
                <a:alpha val="50000"/>
              </a:srgbClr>
            </a:glo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منادا </a:t>
            </a:r>
            <a:endParaRPr kumimoji="0" lang="fa-IR" sz="3200" b="1" i="0" u="none" strike="noStrike" kern="0" cap="all" spc="0" normalizeH="0" baseline="0" noProof="0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85800" y="1828800"/>
            <a:ext cx="7543800" cy="4572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اسمی که مورد خطاب واقع می </a:t>
            </a: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شود</a:t>
            </a:r>
            <a:r>
              <a:rPr lang="en-US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 </a:t>
            </a: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و 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او را صدا می زنیم منادا نام دارد . </a:t>
            </a:r>
          </a:p>
          <a:p>
            <a:pPr lvl="0" algn="r">
              <a:lnSpc>
                <a:spcPct val="150000"/>
              </a:lnSpc>
              <a:defRPr/>
            </a:pP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منادا گاهی همراه با نشانه و حروف ندا می آید . </a:t>
            </a:r>
            <a:endParaRPr lang="en-US" sz="2400" b="1" kern="0" cap="all" dirty="0" smtClean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Calibri"/>
              <a:cs typeface="Arial"/>
            </a:endParaRPr>
          </a:p>
          <a:p>
            <a:pPr lvl="0" algn="ctr">
              <a:lnSpc>
                <a:spcPct val="150000"/>
              </a:lnSpc>
              <a:defRPr/>
            </a:pP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مهم 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ترین نشانه های ندا ، «ای» و «یا» در اول کلمه ی منادا </a:t>
            </a:r>
            <a:endParaRPr lang="en-US" sz="2400" b="1" kern="0" cap="all" dirty="0" smtClean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Calibri"/>
              <a:cs typeface="Arial"/>
            </a:endParaRPr>
          </a:p>
          <a:p>
            <a:pPr lvl="0" algn="r" rtl="1">
              <a:lnSpc>
                <a:spcPct val="150000"/>
              </a:lnSpc>
              <a:defRPr/>
            </a:pP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(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مثل ای خدا ، یا حسین ) ، «یا » در آخر  (مثل خدایا ) و </a:t>
            </a: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( الف ) 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در آخر </a:t>
            </a: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کلمه (مثل 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پروردگارا ) می باشد  .</a:t>
            </a:r>
          </a:p>
          <a:p>
            <a:pPr lvl="0" algn="r">
              <a:lnSpc>
                <a:spcPct val="150000"/>
              </a:lnSpc>
              <a:defRPr/>
            </a:pP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گاهی منادا بدون نشانه می آید ولی از روی ساخت جمله می توان آن را شناخت . </a:t>
            </a:r>
            <a:r>
              <a:rPr lang="fa-IR" sz="24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(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مثل شبروان مست ولای تو </a:t>
            </a:r>
            <a:r>
              <a:rPr lang="fa-IR" sz="2400" b="1" u="sng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علی</a:t>
            </a:r>
            <a:r>
              <a:rPr lang="fa-IR" sz="24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13553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07275" y="785315"/>
            <a:ext cx="4572000" cy="1143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FF0000"/>
            </a:solidFill>
            <a:prstDash val="solid"/>
          </a:ln>
          <a:effectLst>
            <a:glow rad="63500">
              <a:srgbClr val="A28E6A">
                <a:tint val="30000"/>
                <a:shade val="95000"/>
                <a:satMod val="300000"/>
                <a:alpha val="50000"/>
              </a:srgbClr>
            </a:glow>
            <a:softEdge rad="12700"/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0" cap="all" spc="0" normalizeH="0" baseline="0" noProof="0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Arial"/>
              </a:rPr>
              <a:t>اصوات</a:t>
            </a:r>
            <a:endParaRPr kumimoji="0" lang="fa-IR" sz="4400" b="1" i="0" u="none" strike="noStrike" kern="0" cap="all" spc="0" normalizeH="0" baseline="0" noProof="0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19752" y="2286000"/>
            <a:ext cx="7924800" cy="35052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lang="fa-IR" sz="20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اصوات جمع صوت است و صوت کلمه ای است که از آن برای بیان عواطف و احساسات استفاده می کنیم . از آن جا که اصوات نقش فعل را در جمله بازی می کنند، آن ها را در شمارش جمله ها جمله </a:t>
            </a:r>
            <a:r>
              <a:rPr lang="fa-IR" sz="20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به </a:t>
            </a:r>
            <a:r>
              <a:rPr lang="fa-IR" sz="20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حساب می آوریم .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fa-IR" sz="2000" b="1" kern="0" cap="all" dirty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«آه ، افسوس ،کاش ، آفرین ،احسنت ،به به ، خوشا ،وای ،آخ ،عجب ،حیف ، مرحبا </a:t>
            </a:r>
            <a:r>
              <a:rPr lang="fa-IR" sz="2000" b="1" kern="0" cap="all" dirty="0" smtClean="0">
                <a:ln w="9000" cmpd="sng">
                  <a:solidFill>
                    <a:srgbClr val="956251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/>
              </a:rPr>
              <a:t>»</a:t>
            </a:r>
            <a:endParaRPr lang="fa-IR" sz="2000" b="1" kern="0" cap="all" dirty="0">
              <a:ln w="9000" cmpd="sng">
                <a:solidFill>
                  <a:srgbClr val="956251">
                    <a:shade val="50000"/>
                    <a:satMod val="120000"/>
                  </a:srgb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458200" cy="3200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تعداد جمله ها در کدام گزینه درست بیان شده است؟ 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خروشید و جوشید و برکند خاک     زسمش زمین شدهمه چاک چاک (3 جمله ) 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چو رستم بدیدش برانگیخت اسب  بدو تاخت مانند آذر گشسب ( 3 جمله ) 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از آن پس نهاد از بر خاک سر     بدو گفت : کای داور دادگر ( 2 جمله )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زهر بد تویی پندگان را پناه    تو دادی مرا گردی و دستگاه (2جمله )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3733800"/>
            <a:ext cx="8610600" cy="2895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در کدام گزینه  ترتیب دستوری جمله رعایت نشده است ؟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1) رستم بار دیگر در چشمه شست وشو می کند .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2)بینداخت چون باد خم کمند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3)هر گل و برگی که هست یاد خدا می کند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sz="2000" kern="0" dirty="0">
                <a:solidFill>
                  <a:sysClr val="windowText" lastClr="000000"/>
                </a:solidFill>
              </a:rPr>
              <a:t>4 ) اکنون دیگر نوبت گروه عمل بود </a:t>
            </a:r>
          </a:p>
        </p:txBody>
      </p:sp>
    </p:spTree>
    <p:extLst>
      <p:ext uri="{BB962C8B-B14F-4D97-AF65-F5344CB8AC3E}">
        <p14:creationId xmlns:p14="http://schemas.microsoft.com/office/powerpoint/2010/main" val="261871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14400" y="381000"/>
            <a:ext cx="7391400" cy="50292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اگر بیت زیر را مرتب کنیم (از نظر ساختار جمله )کدام گزینه به دست </a:t>
            </a:r>
            <a:r>
              <a:rPr lang="fa-IR" kern="0" dirty="0" smtClean="0">
                <a:solidFill>
                  <a:sysClr val="windowText" lastClr="000000"/>
                </a:solidFill>
              </a:rPr>
              <a:t>   می </a:t>
            </a:r>
            <a:r>
              <a:rPr lang="fa-IR" kern="0" dirty="0">
                <a:solidFill>
                  <a:sysClr val="windowText" lastClr="000000"/>
                </a:solidFill>
              </a:rPr>
              <a:t>آید ؟ </a:t>
            </a:r>
          </a:p>
          <a:p>
            <a:pPr lvl="0" algn="r" rtl="1">
              <a:lnSpc>
                <a:spcPct val="150000"/>
              </a:lnSpc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برگ درختان سبز در نظر هوشیار </a:t>
            </a:r>
            <a:r>
              <a:rPr lang="fa-IR" kern="0" dirty="0" smtClean="0">
                <a:solidFill>
                  <a:sysClr val="windowText" lastClr="000000"/>
                </a:solidFill>
              </a:rPr>
              <a:t>   هر </a:t>
            </a:r>
            <a:r>
              <a:rPr lang="fa-IR" kern="0" dirty="0">
                <a:solidFill>
                  <a:sysClr val="windowText" lastClr="000000"/>
                </a:solidFill>
              </a:rPr>
              <a:t>ورقش دفتری است معرفت کردگار 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برگ درختان سبز در نظر هوشیار هرورقش دفتری از معرفت کردگار است 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هر ورق برگ درختان سبز در نظر هوشیار دفتری از معرفت کردگار است.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در نظر هوشیار برگ درختان سبز  هرورقش دفتری از معرفت کردگار است </a:t>
            </a:r>
          </a:p>
          <a:p>
            <a:pPr marL="514350" lvl="0" indent="-514350" algn="r" rtl="1">
              <a:lnSpc>
                <a:spcPct val="150000"/>
              </a:lnSpc>
              <a:buFontTx/>
              <a:buAutoNum type="arabicParenR"/>
              <a:defRPr/>
            </a:pPr>
            <a:r>
              <a:rPr lang="fa-IR" kern="0" dirty="0">
                <a:solidFill>
                  <a:sysClr val="windowText" lastClr="000000"/>
                </a:solidFill>
              </a:rPr>
              <a:t> هر ورق برگ درختان سبز دفتری از معرفت کردگار در نظر هوشیار   است .</a:t>
            </a:r>
          </a:p>
        </p:txBody>
      </p:sp>
    </p:spTree>
    <p:extLst>
      <p:ext uri="{BB962C8B-B14F-4D97-AF65-F5344CB8AC3E}">
        <p14:creationId xmlns:p14="http://schemas.microsoft.com/office/powerpoint/2010/main" val="8685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فارسی ششم ابتدایی-نهاد و گزاره و تعداد جمله</Template>
  <TotalTime>0</TotalTime>
  <Words>826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Tahoma</vt:lpstr>
      <vt:lpstr>Trebuchet MS</vt:lpstr>
      <vt:lpstr>Verdana</vt:lpstr>
      <vt:lpstr>Wingdings 2</vt:lpstr>
      <vt:lpstr>Winter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2022-01-31T07:37:39Z</dcterms:created>
  <dcterms:modified xsi:type="dcterms:W3CDTF">2022-01-31T07:37:51Z</dcterms:modified>
</cp:coreProperties>
</file>