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877" r:id="rId2"/>
  </p:sldMasterIdLst>
  <p:notesMasterIdLst>
    <p:notesMasterId r:id="rId48"/>
  </p:notesMasterIdLst>
  <p:sldIdLst>
    <p:sldId id="256" r:id="rId3"/>
    <p:sldId id="302" r:id="rId4"/>
    <p:sldId id="257" r:id="rId5"/>
    <p:sldId id="258" r:id="rId6"/>
    <p:sldId id="259" r:id="rId7"/>
    <p:sldId id="261" r:id="rId8"/>
    <p:sldId id="260" r:id="rId9"/>
    <p:sldId id="263" r:id="rId10"/>
    <p:sldId id="264" r:id="rId11"/>
    <p:sldId id="265" r:id="rId12"/>
    <p:sldId id="267" r:id="rId13"/>
    <p:sldId id="266" r:id="rId14"/>
    <p:sldId id="268" r:id="rId15"/>
    <p:sldId id="269" r:id="rId16"/>
    <p:sldId id="280" r:id="rId17"/>
    <p:sldId id="281" r:id="rId18"/>
    <p:sldId id="270" r:id="rId19"/>
    <p:sldId id="271" r:id="rId20"/>
    <p:sldId id="272" r:id="rId21"/>
    <p:sldId id="273" r:id="rId22"/>
    <p:sldId id="274" r:id="rId23"/>
    <p:sldId id="275" r:id="rId24"/>
    <p:sldId id="276" r:id="rId25"/>
    <p:sldId id="277" r:id="rId26"/>
    <p:sldId id="282" r:id="rId27"/>
    <p:sldId id="278" r:id="rId28"/>
    <p:sldId id="279" r:id="rId29"/>
    <p:sldId id="262" r:id="rId30"/>
    <p:sldId id="283" r:id="rId31"/>
    <p:sldId id="284" r:id="rId32"/>
    <p:sldId id="285" r:id="rId33"/>
    <p:sldId id="286" r:id="rId34"/>
    <p:sldId id="287" r:id="rId35"/>
    <p:sldId id="289" r:id="rId36"/>
    <p:sldId id="292" r:id="rId37"/>
    <p:sldId id="293" r:id="rId38"/>
    <p:sldId id="294" r:id="rId39"/>
    <p:sldId id="295" r:id="rId40"/>
    <p:sldId id="296" r:id="rId41"/>
    <p:sldId id="299" r:id="rId42"/>
    <p:sldId id="298" r:id="rId43"/>
    <p:sldId id="301" r:id="rId44"/>
    <p:sldId id="303" r:id="rId45"/>
    <p:sldId id="304" r:id="rId46"/>
    <p:sldId id="305"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4B08"/>
    <a:srgbClr val="791120"/>
    <a:srgbClr val="771403"/>
    <a:srgbClr val="682231"/>
    <a:srgbClr val="9C3452"/>
    <a:srgbClr val="FFFFFF"/>
    <a:srgbClr val="00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p:cViewPr varScale="1">
        <p:scale>
          <a:sx n="60" d="100"/>
          <a:sy n="60" d="100"/>
        </p:scale>
        <p:origin x="80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eaLnBrk="1" hangingPunct="1">
              <a:defRPr sz="1200" smtClean="0"/>
            </a:lvl1pPr>
          </a:lstStyle>
          <a:p>
            <a:pPr>
              <a:defRPr/>
            </a:pPr>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eaLnBrk="1" hangingPunct="1">
              <a:defRPr sz="1200" smtClean="0"/>
            </a:lvl1pPr>
          </a:lstStyle>
          <a:p>
            <a:pPr>
              <a:defRPr/>
            </a:pPr>
            <a:fld id="{7F0FD729-3F90-4ED0-8BFF-8E79C484B4A3}" type="datetimeFigureOut">
              <a:rPr lang="fa-IR"/>
              <a:pPr>
                <a:defRPr/>
              </a:pPr>
              <a:t>07/07/1443</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a-IR"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eaLnBrk="1" hangingPunct="1">
              <a:defRPr sz="1200" smtClean="0"/>
            </a:lvl1pPr>
          </a:lstStyle>
          <a:p>
            <a:pPr>
              <a:defRPr/>
            </a:pPr>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eaLnBrk="1" hangingPunct="1">
              <a:defRPr sz="1200" smtClean="0"/>
            </a:lvl1pPr>
          </a:lstStyle>
          <a:p>
            <a:pPr>
              <a:defRPr/>
            </a:pPr>
            <a:fld id="{29CE1587-F61D-47A8-BAFE-7CE470290624}" type="slidenum">
              <a:rPr lang="fa-IR"/>
              <a:pPr>
                <a:defRPr/>
              </a:pPr>
              <a:t>‹#›</a:t>
            </a:fld>
            <a:endParaRPr lang="fa-IR"/>
          </a:p>
        </p:txBody>
      </p:sp>
    </p:spTree>
    <p:extLst>
      <p:ext uri="{BB962C8B-B14F-4D97-AF65-F5344CB8AC3E}">
        <p14:creationId xmlns:p14="http://schemas.microsoft.com/office/powerpoint/2010/main" val="22003959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4" name="Slide Number Placeholder 3"/>
          <p:cNvSpPr>
            <a:spLocks noGrp="1"/>
          </p:cNvSpPr>
          <p:nvPr>
            <p:ph type="sldNum" sz="quarter" idx="5"/>
          </p:nvPr>
        </p:nvSpPr>
        <p:spPr/>
        <p:txBody>
          <a:bodyPr/>
          <a:lstStyle/>
          <a:p>
            <a:pPr algn="r" fontAlgn="auto">
              <a:spcBef>
                <a:spcPts val="0"/>
              </a:spcBef>
              <a:spcAft>
                <a:spcPts val="0"/>
              </a:spcAft>
              <a:defRPr/>
            </a:pPr>
            <a:fld id="{BCCF6E3C-E041-4D94-B88A-DB0C7A5C95B1}" type="slidenum">
              <a:rPr lang="en-US">
                <a:solidFill>
                  <a:prstClr val="black"/>
                </a:solidFill>
                <a:latin typeface="Calibri" panose="020F0502020204030204"/>
                <a:cs typeface="+mn-cs"/>
              </a:rPr>
              <a:pPr algn="r" fontAlgn="auto">
                <a:spcBef>
                  <a:spcPts val="0"/>
                </a:spcBef>
                <a:spcAft>
                  <a:spcPts val="0"/>
                </a:spcAft>
                <a:defRPr/>
              </a:pPr>
              <a:t>45</a:t>
            </a:fld>
            <a:endParaRPr lang="en-US">
              <a:solidFill>
                <a:prstClr val="black"/>
              </a:solidFill>
              <a:latin typeface="Calibri" panose="020F0502020204030204"/>
              <a:cs typeface="+mn-cs"/>
            </a:endParaRPr>
          </a:p>
        </p:txBody>
      </p:sp>
    </p:spTree>
    <p:extLst>
      <p:ext uri="{BB962C8B-B14F-4D97-AF65-F5344CB8AC3E}">
        <p14:creationId xmlns:p14="http://schemas.microsoft.com/office/powerpoint/2010/main" val="1846522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Grp="1" noChangeArrowheads="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US"/>
          </a:p>
        </p:txBody>
      </p:sp>
      <p:sp>
        <p:nvSpPr>
          <p:cNvPr id="88068"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b="1">
                <a:solidFill>
                  <a:srgbClr val="F8F8F8"/>
                </a:solidFill>
              </a:defRPr>
            </a:lvl1pPr>
          </a:lstStyle>
          <a:p>
            <a:pPr>
              <a:defRPr/>
            </a:pPr>
            <a:fld id="{D767D08C-24F0-4774-B280-9BFDD1CE2090}" type="datetimeFigureOut">
              <a:rPr lang="en-US"/>
              <a:pPr>
                <a:defRPr/>
              </a:pPr>
              <a:t>2/8/2022</a:t>
            </a:fld>
            <a:endParaRPr lang="en-US"/>
          </a:p>
        </p:txBody>
      </p:sp>
      <p:sp>
        <p:nvSpPr>
          <p:cNvPr id="6" name="Rectangle 6"/>
          <p:cNvSpPr>
            <a:spLocks noGrp="1" noChangeArrowheads="1"/>
          </p:cNvSpPr>
          <p:nvPr>
            <p:ph type="ftr" sz="quarter" idx="11"/>
          </p:nvPr>
        </p:nvSpPr>
        <p:spPr/>
        <p:txBody>
          <a:bodyPr/>
          <a:lstStyle>
            <a:lvl1pPr>
              <a:defRPr b="1">
                <a:solidFill>
                  <a:srgbClr val="F8F8F8"/>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b="1" smtClean="0">
                <a:solidFill>
                  <a:srgbClr val="F8F8F8"/>
                </a:solidFill>
              </a:defRPr>
            </a:lvl1pPr>
          </a:lstStyle>
          <a:p>
            <a:pPr>
              <a:defRPr/>
            </a:pPr>
            <a:fld id="{F0BC35D6-4613-418E-81D5-9A8072538F84}" type="slidenum">
              <a:rPr lang="ar-SA" altLang="fa-IR"/>
              <a:pPr>
                <a:defRPr/>
              </a:pPr>
              <a:t>‹#›</a:t>
            </a:fld>
            <a:endParaRPr lang="en-US" altLang="fa-IR"/>
          </a:p>
        </p:txBody>
      </p:sp>
    </p:spTree>
    <p:extLst>
      <p:ext uri="{BB962C8B-B14F-4D97-AF65-F5344CB8AC3E}">
        <p14:creationId xmlns:p14="http://schemas.microsoft.com/office/powerpoint/2010/main" val="7988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fld id="{C21C7ADB-D088-4FA2-B612-E87072730FD2}" type="datetimeFigureOut">
              <a:rPr lang="en-US"/>
              <a:pPr>
                <a:defRPr/>
              </a:pPr>
              <a:t>2/8/2022</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4319803-DA8B-4D20-8D9C-295FC1856D78}" type="slidenum">
              <a:rPr lang="ar-SA" altLang="fa-IR"/>
              <a:pPr>
                <a:defRPr/>
              </a:pPr>
              <a:t>‹#›</a:t>
            </a:fld>
            <a:endParaRPr lang="en-US" altLang="fa-IR"/>
          </a:p>
        </p:txBody>
      </p:sp>
    </p:spTree>
    <p:extLst>
      <p:ext uri="{BB962C8B-B14F-4D97-AF65-F5344CB8AC3E}">
        <p14:creationId xmlns:p14="http://schemas.microsoft.com/office/powerpoint/2010/main" val="17715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74638"/>
            <a:ext cx="188595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43000" y="274638"/>
            <a:ext cx="5505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fld id="{E63F7A09-D07B-4942-BFF4-F300E2882FE1}" type="datetimeFigureOut">
              <a:rPr lang="en-US"/>
              <a:pPr>
                <a:defRPr/>
              </a:pPr>
              <a:t>2/8/2022</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F80AB16-9F92-44A1-9A1B-A5FA897F7142}" type="slidenum">
              <a:rPr lang="ar-SA" altLang="fa-IR"/>
              <a:pPr>
                <a:defRPr/>
              </a:pPr>
              <a:t>‹#›</a:t>
            </a:fld>
            <a:endParaRPr lang="en-US" altLang="fa-IR"/>
          </a:p>
        </p:txBody>
      </p:sp>
    </p:spTree>
    <p:extLst>
      <p:ext uri="{BB962C8B-B14F-4D97-AF65-F5344CB8AC3E}">
        <p14:creationId xmlns:p14="http://schemas.microsoft.com/office/powerpoint/2010/main" val="1220449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5814F62-DCD9-4B3E-A3D4-4DD4255675AB}"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E43D01-2ABE-4FDD-A0F2-CF6B2ECDBBB9}" type="slidenum">
              <a:rPr lang="en-US"/>
              <a:pPr>
                <a:defRPr/>
              </a:pPr>
              <a:t>‹#›</a:t>
            </a:fld>
            <a:endParaRPr lang="en-US"/>
          </a:p>
        </p:txBody>
      </p:sp>
    </p:spTree>
    <p:extLst>
      <p:ext uri="{BB962C8B-B14F-4D97-AF65-F5344CB8AC3E}">
        <p14:creationId xmlns:p14="http://schemas.microsoft.com/office/powerpoint/2010/main" val="9155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FF9778-0F77-4046-9B79-6098C1536937}"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6538C9-5DC0-441A-8047-13330B7CF2C4}" type="slidenum">
              <a:rPr lang="en-US"/>
              <a:pPr>
                <a:defRPr/>
              </a:pPr>
              <a:t>‹#›</a:t>
            </a:fld>
            <a:endParaRPr lang="en-US"/>
          </a:p>
        </p:txBody>
      </p:sp>
    </p:spTree>
    <p:extLst>
      <p:ext uri="{BB962C8B-B14F-4D97-AF65-F5344CB8AC3E}">
        <p14:creationId xmlns:p14="http://schemas.microsoft.com/office/powerpoint/2010/main" val="234445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C23581-AEFA-49E0-82B3-FD38C13384EF}"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573CE0-0398-454D-A14E-5557B70456A3}" type="slidenum">
              <a:rPr lang="en-US"/>
              <a:pPr>
                <a:defRPr/>
              </a:pPr>
              <a:t>‹#›</a:t>
            </a:fld>
            <a:endParaRPr lang="en-US"/>
          </a:p>
        </p:txBody>
      </p:sp>
    </p:spTree>
    <p:extLst>
      <p:ext uri="{BB962C8B-B14F-4D97-AF65-F5344CB8AC3E}">
        <p14:creationId xmlns:p14="http://schemas.microsoft.com/office/powerpoint/2010/main" val="2931474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E58FD3-67CF-4E60-9DE7-49F0D583A199}"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624529-BDB9-4D9B-9F4B-E4BF72B26D56}" type="slidenum">
              <a:rPr lang="en-US"/>
              <a:pPr>
                <a:defRPr/>
              </a:pPr>
              <a:t>‹#›</a:t>
            </a:fld>
            <a:endParaRPr lang="en-US"/>
          </a:p>
        </p:txBody>
      </p:sp>
    </p:spTree>
    <p:extLst>
      <p:ext uri="{BB962C8B-B14F-4D97-AF65-F5344CB8AC3E}">
        <p14:creationId xmlns:p14="http://schemas.microsoft.com/office/powerpoint/2010/main" val="2029701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7A8623-AD22-4E6A-ACC8-EE53348A3463}" type="datetimeFigureOut">
              <a:rPr lang="en-US"/>
              <a:pPr>
                <a:defRPr/>
              </a:pPr>
              <a:t>2/8/2022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83862C-9578-4645-931E-E768738A647D}" type="slidenum">
              <a:rPr lang="en-US"/>
              <a:pPr>
                <a:defRPr/>
              </a:pPr>
              <a:t>‹#›</a:t>
            </a:fld>
            <a:endParaRPr lang="en-US"/>
          </a:p>
        </p:txBody>
      </p:sp>
    </p:spTree>
    <p:extLst>
      <p:ext uri="{BB962C8B-B14F-4D97-AF65-F5344CB8AC3E}">
        <p14:creationId xmlns:p14="http://schemas.microsoft.com/office/powerpoint/2010/main" val="4187181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524F748-24D0-4308-816F-D12915E2E429}" type="datetimeFigureOut">
              <a:rPr lang="en-US"/>
              <a:pPr>
                <a:defRPr/>
              </a:pPr>
              <a:t>2/8/2022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F8EA5F-AD68-4111-96BC-796C78DA5B97}" type="slidenum">
              <a:rPr lang="en-US"/>
              <a:pPr>
                <a:defRPr/>
              </a:pPr>
              <a:t>‹#›</a:t>
            </a:fld>
            <a:endParaRPr lang="en-US"/>
          </a:p>
        </p:txBody>
      </p:sp>
    </p:spTree>
    <p:extLst>
      <p:ext uri="{BB962C8B-B14F-4D97-AF65-F5344CB8AC3E}">
        <p14:creationId xmlns:p14="http://schemas.microsoft.com/office/powerpoint/2010/main" val="1814828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7B8D2C-FDF3-4EFD-82E5-DA56E4259974}" type="datetimeFigureOut">
              <a:rPr lang="en-US"/>
              <a:pPr>
                <a:defRPr/>
              </a:pPr>
              <a:t>2/8/2022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A3FD5E-A4DE-4004-B0E5-1C40CF41A525}" type="slidenum">
              <a:rPr lang="en-US"/>
              <a:pPr>
                <a:defRPr/>
              </a:pPr>
              <a:t>‹#›</a:t>
            </a:fld>
            <a:endParaRPr lang="en-US"/>
          </a:p>
        </p:txBody>
      </p:sp>
    </p:spTree>
    <p:extLst>
      <p:ext uri="{BB962C8B-B14F-4D97-AF65-F5344CB8AC3E}">
        <p14:creationId xmlns:p14="http://schemas.microsoft.com/office/powerpoint/2010/main" val="372772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FE06DB-02CB-49F4-A6CB-4F27F386738F}"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0C8372-61BE-41E2-9DEC-3674D75103B6}" type="slidenum">
              <a:rPr lang="en-US"/>
              <a:pPr>
                <a:defRPr/>
              </a:pPr>
              <a:t>‹#›</a:t>
            </a:fld>
            <a:endParaRPr lang="en-US"/>
          </a:p>
        </p:txBody>
      </p:sp>
    </p:spTree>
    <p:extLst>
      <p:ext uri="{BB962C8B-B14F-4D97-AF65-F5344CB8AC3E}">
        <p14:creationId xmlns:p14="http://schemas.microsoft.com/office/powerpoint/2010/main" val="143710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fld id="{D219397A-72DE-4EE8-A43F-899DB31A3F1C}" type="datetimeFigureOut">
              <a:rPr lang="en-US"/>
              <a:pPr>
                <a:defRPr/>
              </a:pPr>
              <a:t>2/8/2022</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A3563C4-0353-479D-890E-B35276910C04}" type="slidenum">
              <a:rPr lang="ar-SA" altLang="fa-IR"/>
              <a:pPr>
                <a:defRPr/>
              </a:pPr>
              <a:t>‹#›</a:t>
            </a:fld>
            <a:endParaRPr lang="en-US" altLang="fa-IR"/>
          </a:p>
        </p:txBody>
      </p:sp>
    </p:spTree>
    <p:extLst>
      <p:ext uri="{BB962C8B-B14F-4D97-AF65-F5344CB8AC3E}">
        <p14:creationId xmlns:p14="http://schemas.microsoft.com/office/powerpoint/2010/main" val="2863384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9D1A2B-E11E-4511-8F45-81F0AD556FFC}" type="datetimeFigureOut">
              <a:rPr lang="en-US"/>
              <a:pPr>
                <a:defRPr/>
              </a:pPr>
              <a:t>2/8/2022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ECF782-13BC-45B5-B694-4CB675DD8351}" type="slidenum">
              <a:rPr lang="en-US"/>
              <a:pPr>
                <a:defRPr/>
              </a:pPr>
              <a:t>‹#›</a:t>
            </a:fld>
            <a:endParaRPr lang="en-US"/>
          </a:p>
        </p:txBody>
      </p:sp>
    </p:spTree>
    <p:extLst>
      <p:ext uri="{BB962C8B-B14F-4D97-AF65-F5344CB8AC3E}">
        <p14:creationId xmlns:p14="http://schemas.microsoft.com/office/powerpoint/2010/main" val="2221389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DABEC1-42B8-4951-A130-85892895FE63}"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9A9222-90DB-480E-AB7C-B5D5D09CFEBA}" type="slidenum">
              <a:rPr lang="en-US"/>
              <a:pPr>
                <a:defRPr/>
              </a:pPr>
              <a:t>‹#›</a:t>
            </a:fld>
            <a:endParaRPr lang="en-US"/>
          </a:p>
        </p:txBody>
      </p:sp>
    </p:spTree>
    <p:extLst>
      <p:ext uri="{BB962C8B-B14F-4D97-AF65-F5344CB8AC3E}">
        <p14:creationId xmlns:p14="http://schemas.microsoft.com/office/powerpoint/2010/main" val="2932525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243D5C-02C6-4489-9A17-455B234FC984}" type="datetimeFigureOut">
              <a:rPr lang="en-US"/>
              <a:pPr>
                <a:defRPr/>
              </a:pPr>
              <a:t>2/8/2022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752C48-BB09-497A-8D7A-E184C6695E60}" type="slidenum">
              <a:rPr lang="en-US"/>
              <a:pPr>
                <a:defRPr/>
              </a:pPr>
              <a:t>‹#›</a:t>
            </a:fld>
            <a:endParaRPr lang="en-US"/>
          </a:p>
        </p:txBody>
      </p:sp>
    </p:spTree>
    <p:extLst>
      <p:ext uri="{BB962C8B-B14F-4D97-AF65-F5344CB8AC3E}">
        <p14:creationId xmlns:p14="http://schemas.microsoft.com/office/powerpoint/2010/main" val="234519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16507BA3-EB2D-43E1-884A-A0195EAC005D}" type="datetimeFigureOut">
              <a:rPr lang="en-US"/>
              <a:pPr>
                <a:defRPr/>
              </a:pPr>
              <a:t>2/8/2022</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097306A-A3E7-4533-B21C-B150B456A476}" type="slidenum">
              <a:rPr lang="ar-SA" altLang="fa-IR"/>
              <a:pPr>
                <a:defRPr/>
              </a:pPr>
              <a:t>‹#›</a:t>
            </a:fld>
            <a:endParaRPr lang="en-US" altLang="fa-IR"/>
          </a:p>
        </p:txBody>
      </p:sp>
    </p:spTree>
    <p:extLst>
      <p:ext uri="{BB962C8B-B14F-4D97-AF65-F5344CB8AC3E}">
        <p14:creationId xmlns:p14="http://schemas.microsoft.com/office/powerpoint/2010/main" val="415540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430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9911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fld id="{52AFF5DA-EDD0-4E4E-A317-B91D0D1455AA}" type="datetimeFigureOut">
              <a:rPr lang="en-US"/>
              <a:pPr>
                <a:defRPr/>
              </a:pPr>
              <a:t>2/8/2022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B03FF2A-8285-4FE0-ABED-E96CC1B6536D}" type="slidenum">
              <a:rPr lang="ar-SA" altLang="fa-IR"/>
              <a:pPr>
                <a:defRPr/>
              </a:pPr>
              <a:t>‹#›</a:t>
            </a:fld>
            <a:endParaRPr lang="en-US" altLang="fa-IR"/>
          </a:p>
        </p:txBody>
      </p:sp>
    </p:spTree>
    <p:extLst>
      <p:ext uri="{BB962C8B-B14F-4D97-AF65-F5344CB8AC3E}">
        <p14:creationId xmlns:p14="http://schemas.microsoft.com/office/powerpoint/2010/main" val="38873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a:defRPr/>
            </a:pPr>
            <a:fld id="{61650E6C-9E50-423A-8F31-73029FCCA519}" type="datetimeFigureOut">
              <a:rPr lang="en-US"/>
              <a:pPr>
                <a:defRPr/>
              </a:pPr>
              <a:t>2/8/2022</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FD941A4-4E82-43A7-A56A-9689266355C6}" type="slidenum">
              <a:rPr lang="ar-SA" altLang="fa-IR"/>
              <a:pPr>
                <a:defRPr/>
              </a:pPr>
              <a:t>‹#›</a:t>
            </a:fld>
            <a:endParaRPr lang="en-US" altLang="fa-IR"/>
          </a:p>
        </p:txBody>
      </p:sp>
    </p:spTree>
    <p:extLst>
      <p:ext uri="{BB962C8B-B14F-4D97-AF65-F5344CB8AC3E}">
        <p14:creationId xmlns:p14="http://schemas.microsoft.com/office/powerpoint/2010/main" val="37500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a:defRPr/>
            </a:pPr>
            <a:fld id="{E833ADCA-CFB5-490E-94BC-B49CE5721141}" type="datetimeFigureOut">
              <a:rPr lang="en-US"/>
              <a:pPr>
                <a:defRPr/>
              </a:pPr>
              <a:t>2/8/2022</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6962388-FC05-43D7-96ED-2D2A33A025DE}" type="slidenum">
              <a:rPr lang="ar-SA" altLang="fa-IR"/>
              <a:pPr>
                <a:defRPr/>
              </a:pPr>
              <a:t>‹#›</a:t>
            </a:fld>
            <a:endParaRPr lang="en-US" altLang="fa-IR"/>
          </a:p>
        </p:txBody>
      </p:sp>
    </p:spTree>
    <p:extLst>
      <p:ext uri="{BB962C8B-B14F-4D97-AF65-F5344CB8AC3E}">
        <p14:creationId xmlns:p14="http://schemas.microsoft.com/office/powerpoint/2010/main" val="4125417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BDCE9E67-A953-4F1C-885A-561B4C72E998}" type="datetimeFigureOut">
              <a:rPr lang="en-US"/>
              <a:pPr>
                <a:defRPr/>
              </a:pPr>
              <a:t>2/8/2022</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790DEC3-B7DC-4579-B68C-10E353C3128B}" type="slidenum">
              <a:rPr lang="ar-SA" altLang="fa-IR"/>
              <a:pPr>
                <a:defRPr/>
              </a:pPr>
              <a:t>‹#›</a:t>
            </a:fld>
            <a:endParaRPr lang="en-US" altLang="fa-IR"/>
          </a:p>
        </p:txBody>
      </p:sp>
    </p:spTree>
    <p:extLst>
      <p:ext uri="{BB962C8B-B14F-4D97-AF65-F5344CB8AC3E}">
        <p14:creationId xmlns:p14="http://schemas.microsoft.com/office/powerpoint/2010/main" val="345257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52D9C78-7094-40B4-B947-9D6E463584D6}" type="datetimeFigureOut">
              <a:rPr lang="en-US"/>
              <a:pPr>
                <a:defRPr/>
              </a:pPr>
              <a:t>2/8/2022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EF323AE-B923-41C7-A965-DD4937940C83}" type="slidenum">
              <a:rPr lang="ar-SA" altLang="fa-IR"/>
              <a:pPr>
                <a:defRPr/>
              </a:pPr>
              <a:t>‹#›</a:t>
            </a:fld>
            <a:endParaRPr lang="en-US" altLang="fa-IR"/>
          </a:p>
        </p:txBody>
      </p:sp>
    </p:spTree>
    <p:extLst>
      <p:ext uri="{BB962C8B-B14F-4D97-AF65-F5344CB8AC3E}">
        <p14:creationId xmlns:p14="http://schemas.microsoft.com/office/powerpoint/2010/main" val="385223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55C877B-B18F-4363-A510-876C051BB2DB}" type="datetimeFigureOut">
              <a:rPr lang="en-US"/>
              <a:pPr>
                <a:defRPr/>
              </a:pPr>
              <a:t>2/8/2022</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DC3C88-81EA-4183-B761-7883A7391DC0}" type="slidenum">
              <a:rPr lang="ar-SA" altLang="fa-IR"/>
              <a:pPr>
                <a:defRPr/>
              </a:pPr>
              <a:t>‹#›</a:t>
            </a:fld>
            <a:endParaRPr lang="en-US" altLang="fa-IR"/>
          </a:p>
        </p:txBody>
      </p:sp>
    </p:spTree>
    <p:extLst>
      <p:ext uri="{BB962C8B-B14F-4D97-AF65-F5344CB8AC3E}">
        <p14:creationId xmlns:p14="http://schemas.microsoft.com/office/powerpoint/2010/main" val="142223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143000" y="274638"/>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endParaRPr lang="en-US" altLang="fa-IR" smtClean="0"/>
          </a:p>
        </p:txBody>
      </p:sp>
      <p:sp>
        <p:nvSpPr>
          <p:cNvPr id="1028" name="Rectangle 4"/>
          <p:cNvSpPr>
            <a:spLocks noGrp="1" noChangeArrowheads="1"/>
          </p:cNvSpPr>
          <p:nvPr>
            <p:ph type="body" idx="1"/>
          </p:nvPr>
        </p:nvSpPr>
        <p:spPr bwMode="auto">
          <a:xfrm>
            <a:off x="1143000" y="1600200"/>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endParaRPr lang="en-US" altLang="fa-IR" smtClean="0"/>
          </a:p>
        </p:txBody>
      </p:sp>
      <p:sp>
        <p:nvSpPr>
          <p:cNvPr id="87045" name="Rectangle 5"/>
          <p:cNvSpPr>
            <a:spLocks noGrp="1" noChangeArrowheads="1"/>
          </p:cNvSpPr>
          <p:nvPr>
            <p:ph type="dt" sz="half" idx="2"/>
          </p:nvPr>
        </p:nvSpPr>
        <p:spPr bwMode="auto">
          <a:xfrm>
            <a:off x="45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mj-lt"/>
              </a:defRPr>
            </a:lvl1pPr>
          </a:lstStyle>
          <a:p>
            <a:pPr>
              <a:defRPr/>
            </a:pPr>
            <a:fld id="{627C8F20-51EA-41E4-AC5B-B7E8ED5CA85E}" type="datetimeFigureOut">
              <a:rPr lang="en-US"/>
              <a:pPr>
                <a:defRPr/>
              </a:pPr>
              <a:t>2/8/2022</a:t>
            </a:fld>
            <a:endParaRPr lang="en-US"/>
          </a:p>
        </p:txBody>
      </p:sp>
      <p:sp>
        <p:nvSpPr>
          <p:cNvPr id="8704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mj-lt"/>
              </a:defRPr>
            </a:lvl1pPr>
          </a:lstStyle>
          <a:p>
            <a:pPr>
              <a:defRPr/>
            </a:pPr>
            <a:endParaRPr lang="en-US"/>
          </a:p>
        </p:txBody>
      </p:sp>
      <p:sp>
        <p:nvSpPr>
          <p:cNvPr id="8704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2"/>
                </a:solidFill>
                <a:latin typeface="Trebuchet MS" panose="020B0603020202020204" pitchFamily="34" charset="0"/>
              </a:defRPr>
            </a:lvl1pPr>
          </a:lstStyle>
          <a:p>
            <a:pPr>
              <a:defRPr/>
            </a:pPr>
            <a:fld id="{ED22B53C-30DB-4CF9-8D71-2E730EDBB8E9}" type="slidenum">
              <a:rPr lang="ar-SA" altLang="fa-IR"/>
              <a:pPr>
                <a:defRPr/>
              </a:pPr>
              <a:t>‹#›</a:t>
            </a:fld>
            <a:endParaRPr lang="en-US" altLang="fa-IR"/>
          </a:p>
        </p:txBody>
      </p:sp>
    </p:spTree>
  </p:cSld>
  <p:clrMap bg1="lt1" tx1="dk1" bg2="lt2" tx2="dk2" accent1="accent1" accent2="accent2" accent3="accent3" accent4="accent4" accent5="accent5" accent6="accent6" hlink="hlink" folHlink="folHlink"/>
  <p:sldLayoutIdLst>
    <p:sldLayoutId id="2147483911"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med" advTm="15000">
    <p:randomBar dir="vert"/>
  </p:transition>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rebuchet MS" pitchFamily="34" charset="0"/>
        </a:defRPr>
      </a:lvl2pPr>
      <a:lvl3pPr algn="ctr" rtl="0" eaLnBrk="1" fontAlgn="base" hangingPunct="1">
        <a:spcBef>
          <a:spcPct val="0"/>
        </a:spcBef>
        <a:spcAft>
          <a:spcPct val="0"/>
        </a:spcAft>
        <a:defRPr sz="4000">
          <a:solidFill>
            <a:schemeClr val="tx2"/>
          </a:solidFill>
          <a:latin typeface="Trebuchet MS" pitchFamily="34" charset="0"/>
        </a:defRPr>
      </a:lvl3pPr>
      <a:lvl4pPr algn="ctr" rtl="0" eaLnBrk="1" fontAlgn="base" hangingPunct="1">
        <a:spcBef>
          <a:spcPct val="0"/>
        </a:spcBef>
        <a:spcAft>
          <a:spcPct val="0"/>
        </a:spcAft>
        <a:defRPr sz="4000">
          <a:solidFill>
            <a:schemeClr val="tx2"/>
          </a:solidFill>
          <a:latin typeface="Trebuchet MS" pitchFamily="34" charset="0"/>
        </a:defRPr>
      </a:lvl4pPr>
      <a:lvl5pPr algn="ctr" rtl="0" eaLnBrk="1" fontAlgn="base" hangingPunct="1">
        <a:spcBef>
          <a:spcPct val="0"/>
        </a:spcBef>
        <a:spcAft>
          <a:spcPct val="0"/>
        </a:spcAft>
        <a:defRPr sz="4000">
          <a:solidFill>
            <a:schemeClr val="tx2"/>
          </a:solidFill>
          <a:latin typeface="Trebuchet MS" pitchFamily="34" charset="0"/>
        </a:defRPr>
      </a:lvl5pPr>
      <a:lvl6pPr marL="457200" algn="ctr" rtl="0" eaLnBrk="1" fontAlgn="base" hangingPunct="1">
        <a:spcBef>
          <a:spcPct val="0"/>
        </a:spcBef>
        <a:spcAft>
          <a:spcPct val="0"/>
        </a:spcAft>
        <a:defRPr sz="4000">
          <a:solidFill>
            <a:schemeClr val="tx2"/>
          </a:solidFill>
          <a:latin typeface="Trebuchet MS" pitchFamily="34" charset="0"/>
        </a:defRPr>
      </a:lvl6pPr>
      <a:lvl7pPr marL="914400" algn="ctr" rtl="0" eaLnBrk="1" fontAlgn="base" hangingPunct="1">
        <a:spcBef>
          <a:spcPct val="0"/>
        </a:spcBef>
        <a:spcAft>
          <a:spcPct val="0"/>
        </a:spcAft>
        <a:defRPr sz="4000">
          <a:solidFill>
            <a:schemeClr val="tx2"/>
          </a:solidFill>
          <a:latin typeface="Trebuchet MS" pitchFamily="34" charset="0"/>
        </a:defRPr>
      </a:lvl7pPr>
      <a:lvl8pPr marL="1371600" algn="ctr" rtl="0" eaLnBrk="1" fontAlgn="base" hangingPunct="1">
        <a:spcBef>
          <a:spcPct val="0"/>
        </a:spcBef>
        <a:spcAft>
          <a:spcPct val="0"/>
        </a:spcAft>
        <a:defRPr sz="4000">
          <a:solidFill>
            <a:schemeClr val="tx2"/>
          </a:solidFill>
          <a:latin typeface="Trebuchet MS" pitchFamily="34" charset="0"/>
        </a:defRPr>
      </a:lvl8pPr>
      <a:lvl9pPr marL="1828800" algn="ctr" rtl="0" eaLnBrk="1" fontAlgn="base" hangingPunct="1">
        <a:spcBef>
          <a:spcPct val="0"/>
        </a:spcBef>
        <a:spcAft>
          <a:spcPct val="0"/>
        </a:spcAft>
        <a:defRPr sz="40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smtClean="0">
                <a:solidFill>
                  <a:prstClr val="black">
                    <a:tint val="75000"/>
                  </a:prstClr>
                </a:solidFill>
                <a:latin typeface="Calibri" panose="020F0502020204030204"/>
                <a:cs typeface="+mn-cs"/>
              </a:defRPr>
            </a:lvl1pPr>
          </a:lstStyle>
          <a:p>
            <a:pPr>
              <a:defRPr/>
            </a:pPr>
            <a:fld id="{E1F8735A-09A7-4F4F-A891-749162CE650D}" type="datetimeFigureOut">
              <a:rPr lang="en-US"/>
              <a:pPr>
                <a:defRPr/>
              </a:pPr>
              <a:t>2/8/2022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smtClean="0">
                <a:solidFill>
                  <a:prstClr val="black">
                    <a:tint val="75000"/>
                  </a:prstClr>
                </a:solidFill>
                <a:latin typeface="Calibri" panose="020F0502020204030204"/>
                <a:cs typeface="+mn-cs"/>
              </a:defRPr>
            </a:lvl1pPr>
          </a:lstStyle>
          <a:p>
            <a:pPr>
              <a:defRPr/>
            </a:pPr>
            <a:fld id="{93C070EC-F8A8-4776-A084-2C2B5D7F57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ghbook.i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684213" y="2565400"/>
            <a:ext cx="7772400" cy="1470025"/>
          </a:xfrm>
          <a:ln>
            <a:solidFill>
              <a:schemeClr val="tx1"/>
            </a:solidFill>
          </a:ln>
        </p:spPr>
        <p:txBody>
          <a:bodyPr/>
          <a:lstStyle/>
          <a:p>
            <a:pPr eaLnBrk="1" hangingPunct="1">
              <a:defRPr/>
            </a:pPr>
            <a:r>
              <a:rPr lang="fa-IR" sz="8800" b="1" dirty="0" smtClean="0">
                <a:solidFill>
                  <a:schemeClr val="accent4"/>
                </a:solidFill>
                <a:cs typeface="Titr" pitchFamily="2" charset="-78"/>
              </a:rPr>
              <a:t>به نام خالق هستی</a:t>
            </a:r>
            <a:endParaRPr lang="en-US" sz="8800" b="1" dirty="0" smtClean="0">
              <a:solidFill>
                <a:schemeClr val="accent4"/>
              </a:solidFill>
              <a:cs typeface="Titr" pitchFamily="2" charset="-78"/>
            </a:endParaRPr>
          </a:p>
        </p:txBody>
      </p:sp>
    </p:spTree>
  </p:cSld>
  <p:clrMapOvr>
    <a:masterClrMapping/>
  </p:clrMapOvr>
  <p:transition spd="med" advClick="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garlic02"/>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Content Placeholder 2"/>
          <p:cNvSpPr>
            <a:spLocks noGrp="1"/>
          </p:cNvSpPr>
          <p:nvPr>
            <p:ph idx="4294967295"/>
          </p:nvPr>
        </p:nvSpPr>
        <p:spPr>
          <a:xfrm>
            <a:off x="142875" y="357188"/>
            <a:ext cx="8786813" cy="6000750"/>
          </a:xfrm>
        </p:spPr>
        <p:txBody>
          <a:bodyPr/>
          <a:lstStyle/>
          <a:p>
            <a:pPr algn="r" rtl="1" eaLnBrk="1" hangingPunct="1">
              <a:buFontTx/>
              <a:buNone/>
            </a:pPr>
            <a:r>
              <a:rPr lang="fa-IR" altLang="fa-IR" sz="4800" b="1" smtClean="0">
                <a:solidFill>
                  <a:srgbClr val="FFFFFF"/>
                </a:solidFill>
              </a:rPr>
              <a:t>سیروپیاز:</a:t>
            </a:r>
          </a:p>
          <a:p>
            <a:pPr algn="r" rtl="1" eaLnBrk="1" hangingPunct="1">
              <a:buFontTx/>
              <a:buNone/>
            </a:pPr>
            <a:endParaRPr lang="fa-IR" altLang="fa-IR" b="1" smtClean="0">
              <a:solidFill>
                <a:srgbClr val="FFFFFF"/>
              </a:solidFill>
              <a:cs typeface="Arial" panose="020B0604020202020204" pitchFamily="34" charset="0"/>
            </a:endParaRPr>
          </a:p>
          <a:p>
            <a:pPr algn="r" rtl="1" eaLnBrk="1" hangingPunct="1">
              <a:buFontTx/>
              <a:buNone/>
            </a:pPr>
            <a:r>
              <a:rPr lang="fa-IR" altLang="fa-IR" b="1" smtClean="0">
                <a:solidFill>
                  <a:srgbClr val="FFFFFF"/>
                </a:solidFill>
              </a:rPr>
              <a:t>سوره بقره (60):</a:t>
            </a:r>
            <a:r>
              <a:rPr lang="fa-IR" altLang="fa-IR" b="1" smtClean="0">
                <a:solidFill>
                  <a:srgbClr val="FFFFFF"/>
                </a:solidFill>
                <a:cs typeface="Arial" panose="020B0604020202020204" pitchFamily="34" charset="0"/>
              </a:rPr>
              <a:t> </a:t>
            </a:r>
          </a:p>
          <a:p>
            <a:pPr algn="r" rtl="1" eaLnBrk="1" hangingPunct="1">
              <a:buFontTx/>
              <a:buNone/>
            </a:pPr>
            <a:r>
              <a:rPr lang="fa-IR" altLang="fa-IR" smtClean="0">
                <a:solidFill>
                  <a:srgbClr val="FFFFFF"/>
                </a:solidFill>
              </a:rPr>
              <a:t>و از خدای خود بخواه تا در زمین سبزیجاتی مانند خیار،سیر،عدس و پیاز برویاند.</a:t>
            </a:r>
            <a:r>
              <a:rPr lang="fa-IR" altLang="fa-IR" b="1" smtClean="0">
                <a:solidFill>
                  <a:srgbClr val="FFFFFF"/>
                </a:solidFill>
              </a:rPr>
              <a:t>       </a:t>
            </a:r>
            <a:endParaRPr lang="fa-IR" altLang="fa-IR" sz="1900" b="1" smtClean="0">
              <a:solidFill>
                <a:srgbClr val="FFFFFF"/>
              </a:solidFill>
            </a:endParaRPr>
          </a:p>
          <a:p>
            <a:pPr algn="r" rtl="1" eaLnBrk="1" hangingPunct="1">
              <a:buFontTx/>
              <a:buNone/>
            </a:pPr>
            <a:endParaRPr lang="en-US" altLang="fa-IR" sz="1900" b="1" smtClean="0">
              <a:solidFill>
                <a:srgbClr val="FFFFFF"/>
              </a:solidFill>
            </a:endParaRPr>
          </a:p>
          <a:p>
            <a:pPr algn="r" rtl="1" eaLnBrk="1" hangingPunct="1">
              <a:buFontTx/>
              <a:buNone/>
            </a:pPr>
            <a:r>
              <a:rPr lang="fa-IR" altLang="fa-IR" b="1" smtClean="0">
                <a:solidFill>
                  <a:srgbClr val="FFFFFF"/>
                </a:solidFill>
              </a:rPr>
              <a:t>امام صادق (ع):</a:t>
            </a:r>
            <a:endParaRPr lang="en-US" altLang="fa-IR" b="1" smtClean="0">
              <a:solidFill>
                <a:srgbClr val="FFFFFF"/>
              </a:solidFill>
            </a:endParaRPr>
          </a:p>
          <a:p>
            <a:pPr algn="just" rtl="1" eaLnBrk="1" hangingPunct="1">
              <a:buFontTx/>
              <a:buNone/>
            </a:pPr>
            <a:r>
              <a:rPr lang="fa-IR" altLang="fa-IR" sz="2800" smtClean="0">
                <a:solidFill>
                  <a:srgbClr val="FFFFFF"/>
                </a:solidFill>
              </a:rPr>
              <a:t>پیاز گند دهان را می برد،</a:t>
            </a:r>
            <a:r>
              <a:rPr lang="fa-IR" altLang="fa-IR" sz="2800" smtClean="0">
                <a:solidFill>
                  <a:srgbClr val="FFFFFF"/>
                </a:solidFill>
                <a:cs typeface="Arial" panose="020B0604020202020204" pitchFamily="34" charset="0"/>
              </a:rPr>
              <a:t> </a:t>
            </a:r>
            <a:r>
              <a:rPr lang="fa-IR" altLang="fa-IR" sz="2800" smtClean="0">
                <a:solidFill>
                  <a:srgbClr val="FFFFFF"/>
                </a:solidFill>
              </a:rPr>
              <a:t>بلغم را زایل می گرداند، سستی و واماندگی را برطرف می کند،پی های بدن را محکم می سازد،</a:t>
            </a:r>
            <a:r>
              <a:rPr lang="fa-IR" altLang="fa-IR" sz="2800" smtClean="0">
                <a:solidFill>
                  <a:srgbClr val="FFFFFF"/>
                </a:solidFill>
                <a:cs typeface="Arial" panose="020B0604020202020204" pitchFamily="34" charset="0"/>
              </a:rPr>
              <a:t> </a:t>
            </a:r>
            <a:r>
              <a:rPr lang="fa-IR" altLang="fa-IR" sz="2800" smtClean="0">
                <a:solidFill>
                  <a:srgbClr val="FFFFFF"/>
                </a:solidFill>
              </a:rPr>
              <a:t>بن دندان را سخت می نماید، نسل را زیاد میکند و تب را می برد و بدن را نازک می نماید.</a:t>
            </a:r>
            <a:endParaRPr lang="en-US" altLang="fa-IR" sz="2800" smtClean="0">
              <a:solidFill>
                <a:srgbClr val="FFFFFF"/>
              </a:solidFill>
            </a:endParaRPr>
          </a:p>
          <a:p>
            <a:pPr algn="r" eaLnBrk="1" hangingPunct="1">
              <a:buFontTx/>
              <a:buNone/>
            </a:pPr>
            <a:endParaRPr lang="en-US" altLang="fa-IR" b="1" smtClean="0">
              <a:solidFill>
                <a:srgbClr val="FFFFFF"/>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slide(fromBottom)">
                                      <p:cBhvr>
                                        <p:cTn id="7" dur="1000"/>
                                        <p:tgtEl>
                                          <p:spTgt spid="18434">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8434">
                                            <p:txEl>
                                              <p:pRg st="2" end="2"/>
                                            </p:txEl>
                                          </p:spTgt>
                                        </p:tgtEl>
                                        <p:attrNameLst>
                                          <p:attrName>style.visibility</p:attrName>
                                        </p:attrNameLst>
                                      </p:cBhvr>
                                      <p:to>
                                        <p:strVal val="visible"/>
                                      </p:to>
                                    </p:set>
                                    <p:animEffect transition="in" filter="slide(fromBottom)">
                                      <p:cBhvr>
                                        <p:cTn id="11" dur="1000"/>
                                        <p:tgtEl>
                                          <p:spTgt spid="18434">
                                            <p:txEl>
                                              <p:pRg st="2" end="2"/>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18434">
                                            <p:txEl>
                                              <p:pRg st="3" end="3"/>
                                            </p:txEl>
                                          </p:spTgt>
                                        </p:tgtEl>
                                        <p:attrNameLst>
                                          <p:attrName>style.visibility</p:attrName>
                                        </p:attrNameLst>
                                      </p:cBhvr>
                                      <p:to>
                                        <p:strVal val="visible"/>
                                      </p:to>
                                    </p:set>
                                    <p:animEffect transition="in" filter="slide(fromBottom)">
                                      <p:cBhvr>
                                        <p:cTn id="15" dur="1000"/>
                                        <p:tgtEl>
                                          <p:spTgt spid="18434">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18434">
                                            <p:txEl>
                                              <p:pRg st="5" end="5"/>
                                            </p:txEl>
                                          </p:spTgt>
                                        </p:tgtEl>
                                        <p:attrNameLst>
                                          <p:attrName>style.visibility</p:attrName>
                                        </p:attrNameLst>
                                      </p:cBhvr>
                                      <p:to>
                                        <p:strVal val="visible"/>
                                      </p:to>
                                    </p:set>
                                    <p:animEffect transition="in" filter="slide(fromBottom)">
                                      <p:cBhvr>
                                        <p:cTn id="19" dur="1000"/>
                                        <p:tgtEl>
                                          <p:spTgt spid="18434">
                                            <p:txEl>
                                              <p:pRg st="5" end="5"/>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8434">
                                            <p:txEl>
                                              <p:pRg st="6" end="6"/>
                                            </p:txEl>
                                          </p:spTgt>
                                        </p:tgtEl>
                                        <p:attrNameLst>
                                          <p:attrName>style.visibility</p:attrName>
                                        </p:attrNameLst>
                                      </p:cBhvr>
                                      <p:to>
                                        <p:strVal val="visible"/>
                                      </p:to>
                                    </p:set>
                                    <p:animEffect transition="in" filter="slide(fromBottom)">
                                      <p:cBhvr>
                                        <p:cTn id="23" dur="1000"/>
                                        <p:tgtEl>
                                          <p:spTgt spid="184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garlic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0" y="357188"/>
            <a:ext cx="8964613" cy="5927725"/>
          </a:xfrm>
        </p:spPr>
        <p:txBody>
          <a:bodyPr/>
          <a:lstStyle/>
          <a:p>
            <a:pPr algn="r" rtl="1" eaLnBrk="1" hangingPunct="1">
              <a:lnSpc>
                <a:spcPct val="80000"/>
              </a:lnSpc>
              <a:buFontTx/>
              <a:buNone/>
            </a:pPr>
            <a:r>
              <a:rPr lang="fa-IR" altLang="fa-IR" sz="4800" b="1" smtClean="0">
                <a:solidFill>
                  <a:srgbClr val="FFFFFF"/>
                </a:solidFill>
              </a:rPr>
              <a:t>سیر</a:t>
            </a:r>
          </a:p>
          <a:p>
            <a:pPr algn="r" rtl="1" eaLnBrk="1" hangingPunct="1">
              <a:lnSpc>
                <a:spcPct val="80000"/>
              </a:lnSpc>
              <a:buFontTx/>
              <a:buNone/>
            </a:pPr>
            <a:endParaRPr lang="fa-IR" altLang="fa-IR" sz="2000" b="1" smtClean="0">
              <a:solidFill>
                <a:srgbClr val="FFFFFF"/>
              </a:solidFill>
            </a:endParaRPr>
          </a:p>
          <a:p>
            <a:pPr algn="r" rtl="1" eaLnBrk="1" hangingPunct="1">
              <a:lnSpc>
                <a:spcPct val="80000"/>
              </a:lnSpc>
              <a:buFontTx/>
              <a:buNone/>
            </a:pPr>
            <a:endParaRPr lang="fa-IR" altLang="fa-IR" sz="2800" b="1" smtClean="0">
              <a:solidFill>
                <a:srgbClr val="FFFFFF"/>
              </a:solidFill>
            </a:endParaRPr>
          </a:p>
          <a:p>
            <a:pPr algn="r" rtl="1" eaLnBrk="1" hangingPunct="1">
              <a:lnSpc>
                <a:spcPct val="80000"/>
              </a:lnSpc>
              <a:buFontTx/>
              <a:buNone/>
            </a:pPr>
            <a:r>
              <a:rPr lang="fa-IR" altLang="fa-IR" sz="2800" b="1" smtClean="0">
                <a:solidFill>
                  <a:srgbClr val="FFFFFF"/>
                </a:solidFill>
              </a:rPr>
              <a:t>ارزش غذایی: </a:t>
            </a:r>
            <a:r>
              <a:rPr lang="fa-IR" altLang="fa-IR" sz="2800" smtClean="0">
                <a:solidFill>
                  <a:srgbClr val="FFFFFF"/>
                </a:solidFill>
              </a:rPr>
              <a:t>سیر سرشار از منگنز و منبع خوب ویتامین</a:t>
            </a:r>
            <a:r>
              <a:rPr lang="en-US" altLang="fa-IR" sz="2800" smtClean="0">
                <a:solidFill>
                  <a:srgbClr val="FFFFFF"/>
                </a:solidFill>
              </a:rPr>
              <a:t>B6,C,B1</a:t>
            </a:r>
            <a:r>
              <a:rPr lang="fa-IR" altLang="fa-IR" sz="2800" smtClean="0">
                <a:solidFill>
                  <a:srgbClr val="FFFFFF"/>
                </a:solidFill>
              </a:rPr>
              <a:t>، فسفر، سلنیوم،کلسیم، پتاسیم، آهن ، مس</a:t>
            </a:r>
          </a:p>
          <a:p>
            <a:pPr algn="r" rtl="1" eaLnBrk="1" hangingPunct="1">
              <a:lnSpc>
                <a:spcPct val="80000"/>
              </a:lnSpc>
              <a:buFontTx/>
              <a:buNone/>
            </a:pPr>
            <a:endParaRPr lang="fa-IR" altLang="fa-IR" sz="2800" smtClean="0">
              <a:solidFill>
                <a:srgbClr val="FFFFFF"/>
              </a:solidFill>
            </a:endParaRPr>
          </a:p>
          <a:p>
            <a:pPr algn="r" rtl="1" eaLnBrk="1" hangingPunct="1">
              <a:lnSpc>
                <a:spcPct val="80000"/>
              </a:lnSpc>
              <a:buFontTx/>
              <a:buNone/>
            </a:pPr>
            <a:r>
              <a:rPr lang="fa-IR" altLang="fa-IR" sz="2800" smtClean="0">
                <a:solidFill>
                  <a:srgbClr val="FFFFFF"/>
                </a:solidFill>
              </a:rPr>
              <a:t>سیردرپیشگیری از تصلب شرایین، ضد چربی، کنترل فشار خون، پیشگیری و درمان بیماری های عفونی، سرطان(خصوصاً روده با مثانه وسینه)، اثرات آنتی  اکسیدان(درمان مسمومیت مزمن با سرب و آزبستوز)، درمان دردهای مفصلی، سرفه های خشک، زردی، آسم و.....مفید است.</a:t>
            </a:r>
          </a:p>
          <a:p>
            <a:pPr algn="r" rtl="1" eaLnBrk="1" hangingPunct="1">
              <a:lnSpc>
                <a:spcPct val="80000"/>
              </a:lnSpc>
              <a:buFontTx/>
              <a:buNone/>
            </a:pPr>
            <a:endParaRPr lang="en-US" altLang="fa-IR" sz="2800" smtClean="0">
              <a:solidFill>
                <a:srgbClr val="FFFFFF"/>
              </a:solidFill>
            </a:endParaRPr>
          </a:p>
          <a:p>
            <a:pPr algn="r" eaLnBrk="1" hangingPunct="1">
              <a:lnSpc>
                <a:spcPct val="80000"/>
              </a:lnSpc>
              <a:buFontTx/>
              <a:buNone/>
            </a:pPr>
            <a:r>
              <a:rPr lang="fa-IR" altLang="fa-IR" sz="2800" smtClean="0">
                <a:solidFill>
                  <a:srgbClr val="FFFFFF"/>
                </a:solidFill>
              </a:rPr>
              <a:t>افراد مبتلا به زخم معده و رفلاکس مری باید از زیاده روی در مصرف سیر خودداری کنند</a:t>
            </a:r>
            <a:r>
              <a:rPr lang="fa-IR" altLang="fa-IR" sz="2000" smtClean="0">
                <a:solidFill>
                  <a:srgbClr val="FFFFFF"/>
                </a:solidFill>
              </a:rPr>
              <a:t>.</a:t>
            </a:r>
            <a:endParaRPr lang="en-US" altLang="fa-IR" sz="2000" smtClean="0">
              <a:solidFill>
                <a:srgbClr val="FFFFFF"/>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slide(fromBottom)">
                                      <p:cBhvr>
                                        <p:cTn id="11" dur="1000"/>
                                        <p:tgtEl>
                                          <p:spTgt spid="3">
                                            <p:txEl>
                                              <p:pRg st="3" end="3"/>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lide(fromBottom)">
                                      <p:cBhvr>
                                        <p:cTn id="15" dur="1000"/>
                                        <p:tgtEl>
                                          <p:spTgt spid="3">
                                            <p:txEl>
                                              <p:pRg st="5" end="5"/>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slide(fromBottom)">
                                      <p:cBhvr>
                                        <p:cTn id="1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on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152400" y="692150"/>
            <a:ext cx="8991600" cy="5303838"/>
          </a:xfrm>
        </p:spPr>
        <p:txBody>
          <a:bodyPr/>
          <a:lstStyle/>
          <a:p>
            <a:pPr algn="r" rtl="1" eaLnBrk="1" hangingPunct="1">
              <a:lnSpc>
                <a:spcPct val="90000"/>
              </a:lnSpc>
              <a:buFontTx/>
              <a:buNone/>
            </a:pPr>
            <a:r>
              <a:rPr lang="fa-IR" altLang="fa-IR" sz="3400" b="1" smtClean="0">
                <a:solidFill>
                  <a:schemeClr val="tx1"/>
                </a:solidFill>
                <a:cs typeface="Tahoma" panose="020B0604030504040204" pitchFamily="34" charset="0"/>
              </a:rPr>
              <a:t>پیاز</a:t>
            </a:r>
            <a:endParaRPr lang="en-US" altLang="fa-IR" sz="1800" b="1" smtClean="0">
              <a:solidFill>
                <a:schemeClr val="tx1"/>
              </a:solidFill>
            </a:endParaRPr>
          </a:p>
          <a:p>
            <a:pPr algn="r" rtl="1" eaLnBrk="1" hangingPunct="1">
              <a:lnSpc>
                <a:spcPct val="90000"/>
              </a:lnSpc>
              <a:buFontTx/>
              <a:buNone/>
            </a:pPr>
            <a:endParaRPr lang="fa-IR" altLang="fa-IR" sz="2000" smtClean="0">
              <a:solidFill>
                <a:schemeClr val="tx1"/>
              </a:solidFill>
              <a:cs typeface="Tahoma" panose="020B0604030504040204" pitchFamily="34" charset="0"/>
            </a:endParaRPr>
          </a:p>
          <a:p>
            <a:pPr algn="r" rtl="1" eaLnBrk="1" hangingPunct="1">
              <a:lnSpc>
                <a:spcPct val="90000"/>
              </a:lnSpc>
              <a:buFontTx/>
              <a:buNone/>
            </a:pPr>
            <a:r>
              <a:rPr lang="fa-IR" altLang="fa-IR" sz="2400" smtClean="0">
                <a:solidFill>
                  <a:schemeClr val="tx1"/>
                </a:solidFill>
              </a:rPr>
              <a:t>ارزش غذایی</a:t>
            </a:r>
            <a:r>
              <a:rPr lang="fa-IR" altLang="fa-IR" sz="2400" b="1" smtClean="0">
                <a:solidFill>
                  <a:schemeClr val="tx1"/>
                </a:solidFill>
              </a:rPr>
              <a:t>: ویتامین</a:t>
            </a:r>
            <a:r>
              <a:rPr lang="en-US" altLang="fa-IR" sz="2400" b="1" smtClean="0">
                <a:solidFill>
                  <a:schemeClr val="tx1"/>
                </a:solidFill>
              </a:rPr>
              <a:t>C</a:t>
            </a:r>
            <a:r>
              <a:rPr lang="fa-IR" altLang="fa-IR" sz="2400" b="1" smtClean="0">
                <a:solidFill>
                  <a:schemeClr val="tx1"/>
                </a:solidFill>
              </a:rPr>
              <a:t>، کرومیوم و فیبر غذایی و منبع منگنز، مولیبدن، ویتامین </a:t>
            </a:r>
            <a:r>
              <a:rPr lang="en-US" altLang="fa-IR" sz="2400" b="1" smtClean="0">
                <a:solidFill>
                  <a:schemeClr val="tx1"/>
                </a:solidFill>
              </a:rPr>
              <a:t>B6</a:t>
            </a:r>
            <a:r>
              <a:rPr lang="fa-IR" altLang="fa-IR" sz="2400" b="1" smtClean="0">
                <a:solidFill>
                  <a:schemeClr val="tx1"/>
                </a:solidFill>
              </a:rPr>
              <a:t>، اسید فولیک، پتاسیم، فسفر</a:t>
            </a:r>
            <a:endParaRPr lang="fa-IR" altLang="fa-IR" sz="2400" smtClean="0">
              <a:solidFill>
                <a:schemeClr val="tx1"/>
              </a:solidFill>
            </a:endParaRPr>
          </a:p>
          <a:p>
            <a:pPr algn="r" rtl="1" eaLnBrk="1" hangingPunct="1">
              <a:lnSpc>
                <a:spcPct val="90000"/>
              </a:lnSpc>
              <a:buFontTx/>
              <a:buNone/>
            </a:pPr>
            <a:endParaRPr lang="fa-IR" altLang="fa-IR" sz="2400" smtClean="0">
              <a:solidFill>
                <a:schemeClr val="tx1"/>
              </a:solidFill>
            </a:endParaRPr>
          </a:p>
          <a:p>
            <a:pPr algn="r" rtl="1" eaLnBrk="1" hangingPunct="1">
              <a:lnSpc>
                <a:spcPct val="90000"/>
              </a:lnSpc>
              <a:buFontTx/>
              <a:buNone/>
            </a:pPr>
            <a:r>
              <a:rPr lang="fa-IR" altLang="fa-IR" sz="2400" smtClean="0">
                <a:solidFill>
                  <a:schemeClr val="tx1"/>
                </a:solidFill>
              </a:rPr>
              <a:t>پیازدر جلوگیری و کاهش چربی، قند و فشار خون، پیشگیری از سرطان خصوصاً روده بزرگ، تصلب شرایین، حملات قلبی، پوکی استخوان و آسم، تسکین و تخفیف علائم سرماخوردگی، بیماری های مفصلی، کمک به درمان سوء هاضمه  و انگل های روده ای موثر است.</a:t>
            </a:r>
          </a:p>
          <a:p>
            <a:pPr algn="r" eaLnBrk="1" hangingPunct="1">
              <a:lnSpc>
                <a:spcPct val="90000"/>
              </a:lnSpc>
              <a:buFontTx/>
              <a:buNone/>
            </a:pPr>
            <a:r>
              <a:rPr lang="fa-IR" altLang="fa-IR" sz="2400" smtClean="0">
                <a:solidFill>
                  <a:schemeClr val="tx1"/>
                </a:solidFill>
              </a:rPr>
              <a:t>مصرف همزمان زردچوبه با پیازدر موقع پختن غذا باعث چند برابر شدن اثرات انتی اکسیدانی آنها و جلوگیری از تشکیل مواد سرطان زا در موقع پخت غذا و در نهایت جلوگیری از سرطان روده بزرگ میشود.</a:t>
            </a:r>
            <a:endParaRPr lang="en-US" altLang="fa-IR" sz="2400" smtClean="0">
              <a:solidFill>
                <a:schemeClr val="tx1"/>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1000"/>
                                        <p:tgtEl>
                                          <p:spTgt spid="3">
                                            <p:txEl>
                                              <p:pRg st="2" end="2"/>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1000"/>
                                        <p:tgtEl>
                                          <p:spTgt spid="3">
                                            <p:txEl>
                                              <p:pRg st="4" end="4"/>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aji\kuerbis.jpg"/>
          <p:cNvPicPr>
            <a:picLocks noChangeAspect="1" noChangeArrowheads="1"/>
          </p:cNvPicPr>
          <p:nvPr/>
        </p:nvPicPr>
        <p:blipFill>
          <a:blip r:embed="rId2">
            <a:lum bright="-34000" contrast="-22000"/>
            <a:extLst>
              <a:ext uri="{28A0092B-C50C-407E-A947-70E740481C1C}">
                <a14:useLocalDpi xmlns:a14="http://schemas.microsoft.com/office/drawing/2010/main" val="0"/>
              </a:ext>
            </a:extLst>
          </a:blip>
          <a:srcRect/>
          <a:stretch>
            <a:fillRect/>
          </a:stretch>
        </p:blipFill>
        <p:spPr bwMode="auto">
          <a:xfrm>
            <a:off x="0" y="-635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Content Placeholder 2"/>
          <p:cNvSpPr>
            <a:spLocks noGrp="1"/>
          </p:cNvSpPr>
          <p:nvPr>
            <p:ph idx="4294967295"/>
          </p:nvPr>
        </p:nvSpPr>
        <p:spPr>
          <a:xfrm>
            <a:off x="0" y="620713"/>
            <a:ext cx="8991600" cy="6048375"/>
          </a:xfrm>
        </p:spPr>
        <p:txBody>
          <a:bodyPr/>
          <a:lstStyle/>
          <a:p>
            <a:pPr algn="r" eaLnBrk="1" hangingPunct="1">
              <a:buFontTx/>
              <a:buNone/>
              <a:defRPr/>
            </a:pPr>
            <a:r>
              <a:rPr lang="fa-IR" sz="4000" b="1" dirty="0" smtClean="0">
                <a:solidFill>
                  <a:schemeClr val="accent2">
                    <a:lumMod val="20000"/>
                    <a:lumOff val="80000"/>
                  </a:schemeClr>
                </a:solidFill>
              </a:rPr>
              <a:t>کدو</a:t>
            </a:r>
          </a:p>
          <a:p>
            <a:pPr algn="r" eaLnBrk="1" hangingPunct="1">
              <a:buFontTx/>
              <a:buNone/>
              <a:defRPr/>
            </a:pPr>
            <a:r>
              <a:rPr lang="fa-IR" sz="2400" b="1" dirty="0" smtClean="0">
                <a:solidFill>
                  <a:schemeClr val="accent2">
                    <a:lumMod val="20000"/>
                    <a:lumOff val="80000"/>
                  </a:schemeClr>
                </a:solidFill>
              </a:rPr>
              <a:t>سوره صافات (37):او را در یک سرزمین خشک و خالی از گیاه افکندیم در حالی که بیمار بود و بوته کدویی بر او رویاندیم .                                                    </a:t>
            </a:r>
          </a:p>
          <a:p>
            <a:pPr algn="r" eaLnBrk="1" hangingPunct="1">
              <a:buFontTx/>
              <a:buNone/>
              <a:defRPr/>
            </a:pPr>
            <a:endParaRPr lang="fa-IR" sz="2400" b="1" dirty="0" smtClean="0">
              <a:solidFill>
                <a:schemeClr val="accent2">
                  <a:lumMod val="20000"/>
                  <a:lumOff val="80000"/>
                </a:schemeClr>
              </a:solidFill>
            </a:endParaRPr>
          </a:p>
          <a:p>
            <a:pPr algn="r" eaLnBrk="1" hangingPunct="1">
              <a:buFontTx/>
              <a:buNone/>
              <a:defRPr/>
            </a:pPr>
            <a:r>
              <a:rPr lang="fa-IR" sz="2400" b="1" dirty="0" smtClean="0">
                <a:solidFill>
                  <a:schemeClr val="accent2">
                    <a:lumMod val="20000"/>
                    <a:lumOff val="80000"/>
                  </a:schemeClr>
                </a:solidFill>
              </a:rPr>
              <a:t>پیامبر اکرم(ص) : کدو بخورید زیرا اگر خداوند می دانست که گیاهی سهل الهضم تر از آن هست پس آن را ( برای برادرم یونس ) می رویاند چنانچه خواستید نان خورشی تهیه کنید کدوی آن را زیاد کنید زیرا موجب فزونی قوای مغزی و فهمی می شود . </a:t>
            </a:r>
          </a:p>
          <a:p>
            <a:pPr algn="r" eaLnBrk="1" hangingPunct="1">
              <a:buFontTx/>
              <a:buNone/>
              <a:defRPr/>
            </a:pPr>
            <a:endParaRPr lang="fa-IR" sz="2400" b="1" dirty="0" smtClean="0">
              <a:solidFill>
                <a:schemeClr val="accent2">
                  <a:lumMod val="20000"/>
                  <a:lumOff val="80000"/>
                </a:schemeClr>
              </a:solidFill>
            </a:endParaRPr>
          </a:p>
          <a:p>
            <a:pPr algn="r" eaLnBrk="1" hangingPunct="1">
              <a:buFontTx/>
              <a:buNone/>
              <a:defRPr/>
            </a:pPr>
            <a:r>
              <a:rPr lang="fa-IR" sz="2400" b="1" dirty="0" smtClean="0">
                <a:solidFill>
                  <a:schemeClr val="accent2">
                    <a:lumMod val="20000"/>
                    <a:lumOff val="80000"/>
                  </a:schemeClr>
                </a:solidFill>
              </a:rPr>
              <a:t>امام صادق(ع) : همانا آن برای دردهای قولنجی و کولیکی بسیار خوب و مفید است .</a:t>
            </a:r>
          </a:p>
          <a:p>
            <a:pPr algn="r" eaLnBrk="1" hangingPunct="1">
              <a:buFontTx/>
              <a:buNone/>
              <a:defRPr/>
            </a:pPr>
            <a:endParaRPr lang="fa-IR" sz="2400" b="1" dirty="0" smtClean="0">
              <a:solidFill>
                <a:schemeClr val="accent2">
                  <a:lumMod val="20000"/>
                  <a:lumOff val="80000"/>
                </a:schemeClr>
              </a:solidFill>
            </a:endParaRPr>
          </a:p>
          <a:p>
            <a:pPr algn="r" eaLnBrk="1" hangingPunct="1">
              <a:buFontTx/>
              <a:buNone/>
              <a:defRPr/>
            </a:pPr>
            <a:r>
              <a:rPr lang="fa-IR" sz="2400" b="1" dirty="0" smtClean="0">
                <a:solidFill>
                  <a:schemeClr val="accent2">
                    <a:lumMod val="20000"/>
                    <a:lumOff val="80000"/>
                  </a:schemeClr>
                </a:solidFill>
              </a:rPr>
              <a:t>پیامبر اکرم(ص) : کدو را بخورید زیرا موجب نیکو شدن خلق و روان  و زیبا شدن چهره می شود . </a:t>
            </a:r>
            <a:endParaRPr lang="en-US" sz="2400" b="1"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slide(fromBottom)">
                                      <p:cBhvr>
                                        <p:cTn id="7" dur="1000"/>
                                        <p:tgtEl>
                                          <p:spTgt spid="21506">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animEffect transition="in" filter="slide(fromBottom)">
                                      <p:cBhvr>
                                        <p:cTn id="11" dur="1000"/>
                                        <p:tgtEl>
                                          <p:spTgt spid="21506">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1506">
                                            <p:txEl>
                                              <p:pRg st="3" end="3"/>
                                            </p:txEl>
                                          </p:spTgt>
                                        </p:tgtEl>
                                        <p:attrNameLst>
                                          <p:attrName>style.visibility</p:attrName>
                                        </p:attrNameLst>
                                      </p:cBhvr>
                                      <p:to>
                                        <p:strVal val="visible"/>
                                      </p:to>
                                    </p:set>
                                    <p:animEffect transition="in" filter="slide(fromBottom)">
                                      <p:cBhvr>
                                        <p:cTn id="15" dur="1000"/>
                                        <p:tgtEl>
                                          <p:spTgt spid="21506">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1506">
                                            <p:txEl>
                                              <p:pRg st="5" end="5"/>
                                            </p:txEl>
                                          </p:spTgt>
                                        </p:tgtEl>
                                        <p:attrNameLst>
                                          <p:attrName>style.visibility</p:attrName>
                                        </p:attrNameLst>
                                      </p:cBhvr>
                                      <p:to>
                                        <p:strVal val="visible"/>
                                      </p:to>
                                    </p:set>
                                    <p:animEffect transition="in" filter="slide(fromBottom)">
                                      <p:cBhvr>
                                        <p:cTn id="19" dur="1000"/>
                                        <p:tgtEl>
                                          <p:spTgt spid="21506">
                                            <p:txEl>
                                              <p:pRg st="5" end="5"/>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1506">
                                            <p:txEl>
                                              <p:pRg st="7" end="7"/>
                                            </p:txEl>
                                          </p:spTgt>
                                        </p:tgtEl>
                                        <p:attrNameLst>
                                          <p:attrName>style.visibility</p:attrName>
                                        </p:attrNameLst>
                                      </p:cBhvr>
                                      <p:to>
                                        <p:strVal val="visible"/>
                                      </p:to>
                                    </p:set>
                                    <p:animEffect transition="in" filter="slide(fromBottom)">
                                      <p:cBhvr>
                                        <p:cTn id="23" dur="1000"/>
                                        <p:tgtEl>
                                          <p:spTgt spid="215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H:\aji\56[1].jpg"/>
          <p:cNvPicPr>
            <a:picLocks noChangeAspect="1" noChangeArrowheads="1"/>
          </p:cNvPicPr>
          <p:nvPr/>
        </p:nvPicPr>
        <p:blipFill>
          <a:blip r:embed="rId2">
            <a:lum bright="-26000" contrast="-14000"/>
            <a:extLst>
              <a:ext uri="{28A0092B-C50C-407E-A947-70E740481C1C}">
                <a14:useLocalDpi xmlns:a14="http://schemas.microsoft.com/office/drawing/2010/main" val="0"/>
              </a:ext>
            </a:extLst>
          </a:blip>
          <a:srcRect/>
          <a:stretch>
            <a:fillRect/>
          </a:stretch>
        </p:blipFill>
        <p:spPr bwMode="auto">
          <a:xfrm>
            <a:off x="0" y="0"/>
            <a:ext cx="9161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Content Placeholder 2"/>
          <p:cNvSpPr>
            <a:spLocks noGrp="1"/>
          </p:cNvSpPr>
          <p:nvPr>
            <p:ph idx="4294967295"/>
          </p:nvPr>
        </p:nvSpPr>
        <p:spPr>
          <a:xfrm>
            <a:off x="304800" y="476250"/>
            <a:ext cx="8686800" cy="6048375"/>
          </a:xfrm>
        </p:spPr>
        <p:txBody>
          <a:bodyPr/>
          <a:lstStyle/>
          <a:p>
            <a:pPr algn="r" eaLnBrk="1" hangingPunct="1">
              <a:buFontTx/>
              <a:buNone/>
            </a:pPr>
            <a:r>
              <a:rPr lang="fa-IR" sz="3600" b="1" smtClean="0">
                <a:solidFill>
                  <a:srgbClr val="E8F3FE"/>
                </a:solidFill>
                <a:ea typeface="2  Zar" pitchFamily="2" charset="0"/>
                <a:cs typeface="2  Zar" pitchFamily="2" charset="0"/>
              </a:rPr>
              <a:t>کدو تنبل</a:t>
            </a:r>
            <a:endParaRPr lang="fa-IR" sz="3600" b="1" smtClean="0">
              <a:solidFill>
                <a:srgbClr val="E8F3FE"/>
              </a:solidFill>
            </a:endParaRPr>
          </a:p>
          <a:p>
            <a:pPr algn="r" eaLnBrk="1" hangingPunct="1">
              <a:buFontTx/>
              <a:buNone/>
            </a:pPr>
            <a:r>
              <a:rPr lang="fa-IR" sz="2800" smtClean="0">
                <a:solidFill>
                  <a:srgbClr val="E8F3FE"/>
                </a:solidFill>
              </a:rPr>
              <a:t>کدو( تخم ) دارای فیتواسترولها ، تریترپن ها ، اسیدهای چرب اشباع نشده ، توکوفرول ، لیگانها ، کاروتنوئیدها ، لوتئین ، سلینوم</a:t>
            </a:r>
            <a:r>
              <a:rPr lang="fa-IR" sz="2400" smtClean="0">
                <a:solidFill>
                  <a:srgbClr val="E8F3FE"/>
                </a:solidFill>
              </a:rPr>
              <a:t> </a:t>
            </a:r>
          </a:p>
          <a:p>
            <a:pPr algn="r" eaLnBrk="1" hangingPunct="1">
              <a:buFontTx/>
              <a:buNone/>
            </a:pPr>
            <a:endParaRPr lang="fa-IR" sz="2400" b="1" smtClean="0">
              <a:solidFill>
                <a:srgbClr val="E8F3FE"/>
              </a:solidFill>
            </a:endParaRPr>
          </a:p>
          <a:p>
            <a:pPr algn="r" eaLnBrk="1" hangingPunct="1">
              <a:buFontTx/>
              <a:buNone/>
            </a:pPr>
            <a:r>
              <a:rPr lang="fa-IR" sz="2400" b="1" smtClean="0">
                <a:solidFill>
                  <a:srgbClr val="E8F3FE"/>
                </a:solidFill>
              </a:rPr>
              <a:t>ارزش غذایی</a:t>
            </a:r>
            <a:r>
              <a:rPr lang="fa-IR" sz="2400" smtClean="0">
                <a:solidFill>
                  <a:srgbClr val="E8F3FE"/>
                </a:solidFill>
              </a:rPr>
              <a:t> : تخم کدو سرشار از منگنز ، منیزیم ، فسفر ، تریپتوفان ، مس ، روی ،</a:t>
            </a:r>
          </a:p>
          <a:p>
            <a:pPr algn="r" eaLnBrk="1" hangingPunct="1">
              <a:buFontTx/>
              <a:buNone/>
            </a:pPr>
            <a:r>
              <a:rPr lang="en-US" sz="2400" b="1" smtClean="0">
                <a:solidFill>
                  <a:srgbClr val="E8F3FE"/>
                </a:solidFill>
              </a:rPr>
              <a:t>   </a:t>
            </a:r>
            <a:r>
              <a:rPr lang="fa-IR" sz="2400" b="1" smtClean="0">
                <a:solidFill>
                  <a:srgbClr val="E8F3FE"/>
                </a:solidFill>
              </a:rPr>
              <a:t>است.</a:t>
            </a:r>
            <a:r>
              <a:rPr lang="en-US" sz="2400" b="1" smtClean="0">
                <a:solidFill>
                  <a:srgbClr val="E8F3FE"/>
                </a:solidFill>
              </a:rPr>
              <a:t>  A</a:t>
            </a:r>
            <a:r>
              <a:rPr lang="fa-IR" sz="2400" b="1" smtClean="0">
                <a:solidFill>
                  <a:srgbClr val="E8F3FE"/>
                </a:solidFill>
              </a:rPr>
              <a:t>و</a:t>
            </a:r>
            <a:r>
              <a:rPr lang="en-US" sz="2400" b="1" smtClean="0">
                <a:solidFill>
                  <a:srgbClr val="E8F3FE"/>
                </a:solidFill>
              </a:rPr>
              <a:t>K </a:t>
            </a:r>
            <a:r>
              <a:rPr lang="fa-IR" sz="2400" b="1" smtClean="0">
                <a:solidFill>
                  <a:srgbClr val="E8F3FE"/>
                </a:solidFill>
              </a:rPr>
              <a:t>سلنیوم وفسفراست ودارای ویتامین</a:t>
            </a:r>
          </a:p>
          <a:p>
            <a:pPr algn="r" eaLnBrk="1" hangingPunct="1">
              <a:buFontTx/>
              <a:buNone/>
            </a:pPr>
            <a:endParaRPr lang="fa-IR" sz="2400" b="1" smtClean="0">
              <a:solidFill>
                <a:srgbClr val="E8F3FE"/>
              </a:solidFill>
            </a:endParaRPr>
          </a:p>
          <a:p>
            <a:pPr algn="r" eaLnBrk="1" hangingPunct="1">
              <a:buFontTx/>
              <a:buNone/>
            </a:pPr>
            <a:r>
              <a:rPr lang="fa-IR" sz="2400" smtClean="0">
                <a:solidFill>
                  <a:srgbClr val="E8F3FE"/>
                </a:solidFill>
              </a:rPr>
              <a:t>کدوبا کمک به کاهش التهاب و درد مفاصل در بیماری های روماتیسمی ، کمک به کاهش کلسترول و فشار خون ، کمک به پیشگیری و دفع کرم های روده ، تخفیف علایم تحریک مثانه ( شب ادراری ) ، کمک به درمان بزرگی خوش خیم پروستات نقش دارد.</a:t>
            </a:r>
            <a:r>
              <a:rPr lang="en-US" sz="2400" smtClean="0">
                <a:solidFill>
                  <a:srgbClr val="E8F3FE"/>
                </a:solidFill>
              </a:rPr>
              <a:t> </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slide(fromBottom)">
                                      <p:cBhvr>
                                        <p:cTn id="7" dur="1000"/>
                                        <p:tgtEl>
                                          <p:spTgt spid="22530">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Effect transition="in" filter="slide(fromBottom)">
                                      <p:cBhvr>
                                        <p:cTn id="11" dur="1000"/>
                                        <p:tgtEl>
                                          <p:spTgt spid="22530">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animEffect transition="in" filter="slide(fromBottom)">
                                      <p:cBhvr>
                                        <p:cTn id="15" dur="1000"/>
                                        <p:tgtEl>
                                          <p:spTgt spid="22530">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2530">
                                            <p:txEl>
                                              <p:pRg st="4" end="4"/>
                                            </p:txEl>
                                          </p:spTgt>
                                        </p:tgtEl>
                                        <p:attrNameLst>
                                          <p:attrName>style.visibility</p:attrName>
                                        </p:attrNameLst>
                                      </p:cBhvr>
                                      <p:to>
                                        <p:strVal val="visible"/>
                                      </p:to>
                                    </p:set>
                                    <p:animEffect transition="in" filter="slide(fromBottom)">
                                      <p:cBhvr>
                                        <p:cTn id="19" dur="1000"/>
                                        <p:tgtEl>
                                          <p:spTgt spid="22530">
                                            <p:txEl>
                                              <p:pRg st="4" end="4"/>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2530">
                                            <p:txEl>
                                              <p:pRg st="6" end="6"/>
                                            </p:txEl>
                                          </p:spTgt>
                                        </p:tgtEl>
                                        <p:attrNameLst>
                                          <p:attrName>style.visibility</p:attrName>
                                        </p:attrNameLst>
                                      </p:cBhvr>
                                      <p:to>
                                        <p:strVal val="visible"/>
                                      </p:to>
                                    </p:set>
                                    <p:animEffect transition="in" filter="slide(fromBottom)">
                                      <p:cBhvr>
                                        <p:cTn id="23" dur="10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aji\150_kado_1[1].jpg"/>
          <p:cNvPicPr>
            <a:picLocks noChangeAspect="1" noChangeArrowheads="1"/>
          </p:cNvPicPr>
          <p:nvPr/>
        </p:nvPicPr>
        <p:blipFill>
          <a:blip r:embed="rId2">
            <a:lum bright="-28000" contrast="-14000"/>
            <a:extLst>
              <a:ext uri="{28A0092B-C50C-407E-A947-70E740481C1C}">
                <a14:useLocalDpi xmlns:a14="http://schemas.microsoft.com/office/drawing/2010/main" val="0"/>
              </a:ext>
            </a:extLst>
          </a:blip>
          <a:srcRect/>
          <a:stretch>
            <a:fillRect/>
          </a:stretch>
        </p:blipFill>
        <p:spPr bwMode="auto">
          <a:xfrm>
            <a:off x="0" y="-85725"/>
            <a:ext cx="9144000"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body" idx="4294967295"/>
          </p:nvPr>
        </p:nvSpPr>
        <p:spPr>
          <a:xfrm>
            <a:off x="304800" y="549275"/>
            <a:ext cx="8686800" cy="6048375"/>
          </a:xfrm>
        </p:spPr>
        <p:txBody>
          <a:bodyPr/>
          <a:lstStyle/>
          <a:p>
            <a:pPr algn="r" eaLnBrk="1" hangingPunct="1">
              <a:buFontTx/>
              <a:buNone/>
              <a:defRPr/>
            </a:pPr>
            <a:r>
              <a:rPr lang="fa-IR" sz="2800" b="1" dirty="0" smtClean="0">
                <a:solidFill>
                  <a:schemeClr val="accent2">
                    <a:lumMod val="20000"/>
                    <a:lumOff val="80000"/>
                  </a:schemeClr>
                </a:solidFill>
              </a:rPr>
              <a:t>حلوایی</a:t>
            </a:r>
          </a:p>
          <a:p>
            <a:pPr algn="r" eaLnBrk="1" hangingPunct="1">
              <a:buFontTx/>
              <a:buNone/>
              <a:defRPr/>
            </a:pPr>
            <a:r>
              <a:rPr lang="fa-IR" sz="2800" b="1" dirty="0" smtClean="0">
                <a:solidFill>
                  <a:schemeClr val="accent2">
                    <a:lumMod val="20000"/>
                    <a:lumOff val="80000"/>
                  </a:schemeClr>
                </a:solidFill>
              </a:rPr>
              <a:t>مواد اصلی کدو حلوایی شامل</a:t>
            </a:r>
            <a:r>
              <a:rPr lang="fa-IR" sz="2800" dirty="0" smtClean="0">
                <a:solidFill>
                  <a:schemeClr val="accent2">
                    <a:lumMod val="20000"/>
                    <a:lumOff val="80000"/>
                  </a:schemeClr>
                </a:solidFill>
              </a:rPr>
              <a:t> </a:t>
            </a:r>
            <a:r>
              <a:rPr lang="fa-IR" sz="2800" b="1" dirty="0" smtClean="0">
                <a:solidFill>
                  <a:schemeClr val="accent2">
                    <a:lumMod val="20000"/>
                    <a:lumOff val="80000"/>
                  </a:schemeClr>
                </a:solidFill>
              </a:rPr>
              <a:t>کارتنوئیدها ، اسیدهای چرب اشباع نشده ، لیگانها ، توکوفرول ، فیتواسترول ها</a:t>
            </a:r>
            <a:r>
              <a:rPr lang="fa-IR" sz="2800" dirty="0" smtClean="0">
                <a:solidFill>
                  <a:schemeClr val="accent2">
                    <a:lumMod val="20000"/>
                    <a:lumOff val="80000"/>
                  </a:schemeClr>
                </a:solidFill>
              </a:rPr>
              <a:t> </a:t>
            </a:r>
          </a:p>
          <a:p>
            <a:pPr algn="r" eaLnBrk="1" hangingPunct="1">
              <a:buFontTx/>
              <a:buNone/>
              <a:defRPr/>
            </a:pPr>
            <a:endParaRPr lang="fa-IR" sz="2800" dirty="0" smtClean="0">
              <a:solidFill>
                <a:schemeClr val="accent2">
                  <a:lumMod val="20000"/>
                  <a:lumOff val="80000"/>
                </a:schemeClr>
              </a:solidFill>
            </a:endParaRPr>
          </a:p>
          <a:p>
            <a:pPr algn="r" eaLnBrk="1" hangingPunct="1">
              <a:buFontTx/>
              <a:buNone/>
              <a:defRPr/>
            </a:pPr>
            <a:r>
              <a:rPr lang="fa-IR" sz="2800" dirty="0" smtClean="0">
                <a:solidFill>
                  <a:schemeClr val="accent2">
                    <a:lumMod val="20000"/>
                    <a:lumOff val="80000"/>
                  </a:schemeClr>
                </a:solidFill>
              </a:rPr>
              <a:t>ارزش غذایی : سرشار از ویتامین، پتاسیم ، فیبر غذایی ، فولات، تیامین ، مس ، تریپتوفان ومنبع خوب امگا 6 است</a:t>
            </a:r>
            <a:r>
              <a:rPr lang="en-US" sz="2800" dirty="0" smtClean="0">
                <a:solidFill>
                  <a:schemeClr val="accent2">
                    <a:lumMod val="20000"/>
                    <a:lumOff val="80000"/>
                  </a:schemeClr>
                </a:solidFill>
              </a:rPr>
              <a:t>B 6,B5,B3</a:t>
            </a:r>
            <a:r>
              <a:rPr lang="fa-IR" sz="2800" dirty="0" smtClean="0">
                <a:solidFill>
                  <a:schemeClr val="accent2">
                    <a:lumMod val="20000"/>
                    <a:lumOff val="80000"/>
                  </a:schemeClr>
                </a:solidFill>
              </a:rPr>
              <a:t> </a:t>
            </a:r>
            <a:endParaRPr lang="en-US" sz="2800" dirty="0" smtClean="0">
              <a:solidFill>
                <a:schemeClr val="accent2">
                  <a:lumMod val="20000"/>
                  <a:lumOff val="80000"/>
                </a:schemeClr>
              </a:solidFill>
            </a:endParaRPr>
          </a:p>
          <a:p>
            <a:pPr algn="r" eaLnBrk="1" hangingPunct="1">
              <a:buFontTx/>
              <a:buNone/>
              <a:defRPr/>
            </a:pPr>
            <a:endParaRPr lang="fa-IR" sz="2800" b="1" dirty="0" smtClean="0">
              <a:solidFill>
                <a:schemeClr val="accent2">
                  <a:lumMod val="20000"/>
                  <a:lumOff val="80000"/>
                </a:schemeClr>
              </a:solidFill>
            </a:endParaRPr>
          </a:p>
          <a:p>
            <a:pPr algn="r" eaLnBrk="1" hangingPunct="1">
              <a:buFontTx/>
              <a:buNone/>
              <a:defRPr/>
            </a:pPr>
            <a:r>
              <a:rPr lang="fa-IR" sz="2800" b="1" dirty="0" smtClean="0">
                <a:solidFill>
                  <a:schemeClr val="accent2">
                    <a:lumMod val="20000"/>
                    <a:lumOff val="80000"/>
                  </a:schemeClr>
                </a:solidFill>
              </a:rPr>
              <a:t>موارد مصرف :</a:t>
            </a:r>
            <a:r>
              <a:rPr lang="fa-IR" sz="2800" dirty="0" smtClean="0">
                <a:solidFill>
                  <a:schemeClr val="accent2">
                    <a:lumMod val="20000"/>
                    <a:lumOff val="80000"/>
                  </a:schemeClr>
                </a:solidFill>
              </a:rPr>
              <a:t> کمک به درمان بزرگی خوش خیم پروستات ، پیشگیری از سرطان ( ریه ، روده ) کاهش و تخفیف بیماری های التهابی از جمله مفصلی و گوارشی ، دفع کرم های روده ، پیشگیری از آمفیزم ریوی در سیگارها ، کاهش فشار خون ، کاهش حوادث قلبی </a:t>
            </a:r>
            <a:endParaRPr lang="en-US" sz="2800"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slide(fromBottom)">
                                      <p:cBhvr>
                                        <p:cTn id="7" dur="1000"/>
                                        <p:tgtEl>
                                          <p:spTgt spid="4608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Effect transition="in" filter="slide(fromBottom)">
                                      <p:cBhvr>
                                        <p:cTn id="11" dur="1000"/>
                                        <p:tgtEl>
                                          <p:spTgt spid="46083">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animEffect transition="in" filter="slide(fromBottom)">
                                      <p:cBhvr>
                                        <p:cTn id="15" dur="1000"/>
                                        <p:tgtEl>
                                          <p:spTgt spid="46083">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animEffect transition="in" filter="slide(fromBottom)">
                                      <p:cBhvr>
                                        <p:cTn id="19" dur="10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aji\150_kado_1[1].jpg"/>
          <p:cNvPicPr>
            <a:picLocks noChangeAspect="1" noChangeArrowheads="1"/>
          </p:cNvPicPr>
          <p:nvPr/>
        </p:nvPicPr>
        <p:blipFill>
          <a:blip r:embed="rId2">
            <a:lum bright="-28000" contrast="-14000"/>
            <a:extLst>
              <a:ext uri="{28A0092B-C50C-407E-A947-70E740481C1C}">
                <a14:useLocalDpi xmlns:a14="http://schemas.microsoft.com/office/drawing/2010/main" val="0"/>
              </a:ext>
            </a:extLst>
          </a:blip>
          <a:srcRect/>
          <a:stretch>
            <a:fillRect/>
          </a:stretch>
        </p:blipFill>
        <p:spPr bwMode="auto">
          <a:xfrm>
            <a:off x="0" y="-85725"/>
            <a:ext cx="9144000"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body" idx="4294967295"/>
          </p:nvPr>
        </p:nvSpPr>
        <p:spPr>
          <a:xfrm>
            <a:off x="0" y="549275"/>
            <a:ext cx="8991600" cy="6119813"/>
          </a:xfrm>
        </p:spPr>
        <p:txBody>
          <a:bodyPr/>
          <a:lstStyle/>
          <a:p>
            <a:pPr algn="r" eaLnBrk="1" hangingPunct="1">
              <a:lnSpc>
                <a:spcPct val="90000"/>
              </a:lnSpc>
              <a:buFontTx/>
              <a:buNone/>
              <a:defRPr/>
            </a:pPr>
            <a:r>
              <a:rPr lang="fa-IR" sz="3600" b="1" dirty="0" smtClean="0">
                <a:solidFill>
                  <a:schemeClr val="accent2">
                    <a:lumMod val="20000"/>
                    <a:lumOff val="80000"/>
                  </a:schemeClr>
                </a:solidFill>
              </a:rPr>
              <a:t>مسمایی</a:t>
            </a:r>
          </a:p>
          <a:p>
            <a:pPr algn="r" eaLnBrk="1" hangingPunct="1">
              <a:lnSpc>
                <a:spcPct val="90000"/>
              </a:lnSpc>
              <a:buFontTx/>
              <a:buNone/>
              <a:defRPr/>
            </a:pPr>
            <a:r>
              <a:rPr lang="fa-IR" dirty="0" smtClean="0">
                <a:solidFill>
                  <a:schemeClr val="accent2">
                    <a:lumMod val="20000"/>
                    <a:lumOff val="80000"/>
                  </a:schemeClr>
                </a:solidFill>
              </a:rPr>
              <a:t> </a:t>
            </a:r>
            <a:r>
              <a:rPr lang="fa-IR" b="1" dirty="0" smtClean="0">
                <a:solidFill>
                  <a:schemeClr val="accent2">
                    <a:lumMod val="20000"/>
                    <a:lumOff val="80000"/>
                  </a:schemeClr>
                </a:solidFill>
              </a:rPr>
              <a:t>ارزش غذایی:</a:t>
            </a:r>
            <a:r>
              <a:rPr lang="fa-IR" dirty="0" smtClean="0">
                <a:solidFill>
                  <a:schemeClr val="accent2">
                    <a:lumMod val="20000"/>
                    <a:lumOff val="80000"/>
                  </a:schemeClr>
                </a:solidFill>
              </a:rPr>
              <a:t> منبع خوب منگنز، منیزیم، مس، پتاسیم، فیبر غذایی </a:t>
            </a:r>
            <a:r>
              <a:rPr lang="en-US" dirty="0" smtClean="0">
                <a:solidFill>
                  <a:schemeClr val="accent2">
                    <a:lumMod val="20000"/>
                    <a:lumOff val="80000"/>
                  </a:schemeClr>
                </a:solidFill>
              </a:rPr>
              <a:t>A,C</a:t>
            </a:r>
            <a:r>
              <a:rPr lang="fa-IR" dirty="0" smtClean="0">
                <a:solidFill>
                  <a:schemeClr val="accent2">
                    <a:lumMod val="20000"/>
                    <a:lumOff val="80000"/>
                  </a:schemeClr>
                </a:solidFill>
              </a:rPr>
              <a:t>وویتامین</a:t>
            </a:r>
          </a:p>
          <a:p>
            <a:pPr algn="r" eaLnBrk="1" hangingPunct="1">
              <a:lnSpc>
                <a:spcPct val="90000"/>
              </a:lnSpc>
              <a:buFontTx/>
              <a:buNone/>
              <a:defRPr/>
            </a:pPr>
            <a:endParaRPr lang="fa-IR" b="1" dirty="0" smtClean="0">
              <a:solidFill>
                <a:schemeClr val="accent2">
                  <a:lumMod val="20000"/>
                  <a:lumOff val="80000"/>
                </a:schemeClr>
              </a:solidFill>
            </a:endParaRPr>
          </a:p>
          <a:p>
            <a:pPr algn="r" eaLnBrk="1" hangingPunct="1">
              <a:lnSpc>
                <a:spcPct val="90000"/>
              </a:lnSpc>
              <a:buFontTx/>
              <a:buNone/>
              <a:defRPr/>
            </a:pPr>
            <a:r>
              <a:rPr lang="fa-IR" sz="2800" b="1" dirty="0" smtClean="0">
                <a:solidFill>
                  <a:schemeClr val="accent2">
                    <a:lumMod val="20000"/>
                    <a:lumOff val="80000"/>
                  </a:schemeClr>
                </a:solidFill>
              </a:rPr>
              <a:t>موارد مصرف:</a:t>
            </a:r>
            <a:r>
              <a:rPr lang="fa-IR" sz="2800" dirty="0" smtClean="0">
                <a:solidFill>
                  <a:schemeClr val="accent2">
                    <a:lumMod val="20000"/>
                    <a:lumOff val="80000"/>
                  </a:schemeClr>
                </a:solidFill>
              </a:rPr>
              <a:t> پیشگیری از سرطان(گوارش)، بیماری های التهابی روده(دیورتیکولوز)، بزرگی خوش خیم پروستات، کرم روده و بیماری های روماتیسمی</a:t>
            </a:r>
          </a:p>
          <a:p>
            <a:pPr algn="r" eaLnBrk="1" hangingPunct="1">
              <a:lnSpc>
                <a:spcPct val="90000"/>
              </a:lnSpc>
              <a:buFontTx/>
              <a:buNone/>
              <a:defRPr/>
            </a:pPr>
            <a:endParaRPr lang="fa-IR" sz="2400" dirty="0" smtClean="0">
              <a:solidFill>
                <a:schemeClr val="accent2">
                  <a:lumMod val="20000"/>
                  <a:lumOff val="80000"/>
                </a:schemeClr>
              </a:solidFill>
            </a:endParaRPr>
          </a:p>
          <a:p>
            <a:pPr algn="r" eaLnBrk="1" hangingPunct="1">
              <a:lnSpc>
                <a:spcPct val="90000"/>
              </a:lnSpc>
              <a:buFontTx/>
              <a:buNone/>
              <a:defRPr/>
            </a:pPr>
            <a:r>
              <a:rPr lang="fa-IR" sz="2400" dirty="0" smtClean="0">
                <a:solidFill>
                  <a:schemeClr val="accent2">
                    <a:lumMod val="20000"/>
                    <a:lumOff val="80000"/>
                  </a:schemeClr>
                </a:solidFill>
              </a:rPr>
              <a:t>*کدو حلوایی سرشار از پتاسیم بوده و بیماران با محدودیت مصرف پتاسیم(بیماران نارسایی کلیه یا قلب) باید در مصرف آن احتیاط کنند.</a:t>
            </a:r>
          </a:p>
          <a:p>
            <a:pPr algn="r" eaLnBrk="1" hangingPunct="1">
              <a:lnSpc>
                <a:spcPct val="90000"/>
              </a:lnSpc>
              <a:buFontTx/>
              <a:buNone/>
              <a:defRPr/>
            </a:pPr>
            <a:r>
              <a:rPr lang="fa-IR" sz="2400" dirty="0" smtClean="0">
                <a:solidFill>
                  <a:schemeClr val="accent2">
                    <a:lumMod val="20000"/>
                    <a:lumOff val="80000"/>
                  </a:schemeClr>
                </a:solidFill>
              </a:rPr>
              <a:t>*مقدار اگزالات کدو مسمایی بالاست و بیماران با سابقه سنگ مجاری ادراری یا کیسه صفرا باید در مصرف آن احتیاط کرد.</a:t>
            </a:r>
            <a:endParaRPr lang="en-US" sz="2400"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slide(fromBottom)">
                                      <p:cBhvr>
                                        <p:cTn id="7" dur="1000"/>
                                        <p:tgtEl>
                                          <p:spTgt spid="47107">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Effect transition="in" filter="slide(fromBottom)">
                                      <p:cBhvr>
                                        <p:cTn id="11" dur="1000"/>
                                        <p:tgtEl>
                                          <p:spTgt spid="47107">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animEffect transition="in" filter="slide(fromBottom)">
                                      <p:cBhvr>
                                        <p:cTn id="15" dur="1000"/>
                                        <p:tgtEl>
                                          <p:spTgt spid="47107">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animEffect transition="in" filter="slide(fromBottom)">
                                      <p:cBhvr>
                                        <p:cTn id="19" dur="1000"/>
                                        <p:tgtEl>
                                          <p:spTgt spid="47107">
                                            <p:txEl>
                                              <p:pRg st="5" end="5"/>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animEffect transition="in" filter="slide(fromBottom)">
                                      <p:cBhvr>
                                        <p:cTn id="23" dur="10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H:\aji\untitled.GIF"/>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0"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Content Placeholder 2"/>
          <p:cNvSpPr>
            <a:spLocks noGrp="1"/>
          </p:cNvSpPr>
          <p:nvPr>
            <p:ph idx="4294967295"/>
          </p:nvPr>
        </p:nvSpPr>
        <p:spPr>
          <a:xfrm>
            <a:off x="0" y="476250"/>
            <a:ext cx="8991600" cy="4525963"/>
          </a:xfrm>
        </p:spPr>
        <p:txBody>
          <a:bodyPr/>
          <a:lstStyle/>
          <a:p>
            <a:pPr algn="r" eaLnBrk="1" hangingPunct="1">
              <a:buFontTx/>
              <a:buNone/>
              <a:defRPr/>
            </a:pPr>
            <a:r>
              <a:rPr lang="fa-IR" sz="4800" dirty="0" smtClean="0">
                <a:solidFill>
                  <a:schemeClr val="accent2">
                    <a:lumMod val="20000"/>
                    <a:lumOff val="80000"/>
                  </a:schemeClr>
                </a:solidFill>
              </a:rPr>
              <a:t>عدس:</a:t>
            </a:r>
          </a:p>
          <a:p>
            <a:pPr algn="r" eaLnBrk="1" hangingPunct="1">
              <a:buFontTx/>
              <a:buNone/>
              <a:defRPr/>
            </a:pPr>
            <a:r>
              <a:rPr lang="fa-IR" b="1" dirty="0" smtClean="0">
                <a:solidFill>
                  <a:schemeClr val="accent2">
                    <a:lumMod val="20000"/>
                    <a:lumOff val="80000"/>
                  </a:schemeClr>
                </a:solidFill>
              </a:rPr>
              <a:t>بقره (60):و از خدای خود بخواه تا در زمین نباتاتی مانند خیار، سیر، عدس و پیاز برویاند.</a:t>
            </a:r>
            <a:r>
              <a:rPr lang="fa-IR" dirty="0" smtClean="0">
                <a:solidFill>
                  <a:schemeClr val="accent2">
                    <a:lumMod val="20000"/>
                    <a:lumOff val="80000"/>
                  </a:schemeClr>
                </a:solidFill>
              </a:rPr>
              <a:t>                                       </a:t>
            </a:r>
            <a:endParaRPr lang="fa-IR" sz="2400" dirty="0" smtClean="0">
              <a:solidFill>
                <a:schemeClr val="accent2">
                  <a:lumMod val="20000"/>
                  <a:lumOff val="80000"/>
                </a:schemeClr>
              </a:solidFill>
            </a:endParaRPr>
          </a:p>
          <a:p>
            <a:pPr algn="r" eaLnBrk="1" hangingPunct="1">
              <a:buFontTx/>
              <a:buNone/>
              <a:defRPr/>
            </a:pPr>
            <a:endParaRPr lang="fa-IR"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در روایات بسیار معتبر ذکر شده است که:</a:t>
            </a:r>
            <a:endParaRPr lang="fa-IR" b="1" dirty="0" smtClean="0">
              <a:solidFill>
                <a:schemeClr val="accent2">
                  <a:lumMod val="20000"/>
                  <a:lumOff val="80000"/>
                </a:schemeClr>
              </a:solidFill>
            </a:endParaRPr>
          </a:p>
          <a:p>
            <a:pPr algn="r" eaLnBrk="1" hangingPunct="1">
              <a:buFontTx/>
              <a:buNone/>
              <a:defRPr/>
            </a:pPr>
            <a:r>
              <a:rPr lang="fa-IR" b="1" dirty="0" smtClean="0">
                <a:solidFill>
                  <a:schemeClr val="accent2">
                    <a:lumMod val="20000"/>
                    <a:lumOff val="80000"/>
                  </a:schemeClr>
                </a:solidFill>
              </a:rPr>
              <a:t>خوردن عدس دل را نرم می کند و آب دیده را جاری می سازد.</a:t>
            </a:r>
          </a:p>
          <a:p>
            <a:pPr algn="r" eaLnBrk="1" hangingPunct="1">
              <a:buFontTx/>
              <a:buNone/>
              <a:defRPr/>
            </a:pPr>
            <a:r>
              <a:rPr lang="fa-IR" sz="2800" dirty="0" smtClean="0">
                <a:solidFill>
                  <a:schemeClr val="accent2">
                    <a:lumMod val="20000"/>
                    <a:lumOff val="80000"/>
                  </a:schemeClr>
                </a:solidFill>
              </a:rPr>
              <a:t>                                                          </a:t>
            </a:r>
            <a:endParaRPr lang="en-US" sz="2800"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slide(fromBottom)">
                                      <p:cBhvr>
                                        <p:cTn id="7" dur="1000"/>
                                        <p:tgtEl>
                                          <p:spTgt spid="23554">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animEffect transition="in" filter="slide(fromBottom)">
                                      <p:cBhvr>
                                        <p:cTn id="11" dur="1000"/>
                                        <p:tgtEl>
                                          <p:spTgt spid="23554">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3554">
                                            <p:txEl>
                                              <p:pRg st="3" end="3"/>
                                            </p:txEl>
                                          </p:spTgt>
                                        </p:tgtEl>
                                        <p:attrNameLst>
                                          <p:attrName>style.visibility</p:attrName>
                                        </p:attrNameLst>
                                      </p:cBhvr>
                                      <p:to>
                                        <p:strVal val="visible"/>
                                      </p:to>
                                    </p:set>
                                    <p:animEffect transition="in" filter="slide(fromBottom)">
                                      <p:cBhvr>
                                        <p:cTn id="15" dur="1000"/>
                                        <p:tgtEl>
                                          <p:spTgt spid="23554">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3554">
                                            <p:txEl>
                                              <p:pRg st="4" end="4"/>
                                            </p:txEl>
                                          </p:spTgt>
                                        </p:tgtEl>
                                        <p:attrNameLst>
                                          <p:attrName>style.visibility</p:attrName>
                                        </p:attrNameLst>
                                      </p:cBhvr>
                                      <p:to>
                                        <p:strVal val="visible"/>
                                      </p:to>
                                    </p:set>
                                    <p:animEffect transition="in" filter="slide(fromBottom)">
                                      <p:cBhvr>
                                        <p:cTn id="19" dur="1000"/>
                                        <p:tgtEl>
                                          <p:spTgt spid="23554">
                                            <p:txEl>
                                              <p:pRg st="4" end="4"/>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3554">
                                            <p:txEl>
                                              <p:pRg st="5" end="5"/>
                                            </p:txEl>
                                          </p:spTgt>
                                        </p:tgtEl>
                                        <p:attrNameLst>
                                          <p:attrName>style.visibility</p:attrName>
                                        </p:attrNameLst>
                                      </p:cBhvr>
                                      <p:to>
                                        <p:strVal val="visible"/>
                                      </p:to>
                                    </p:set>
                                    <p:animEffect transition="in" filter="slide(fromBottom)">
                                      <p:cBhvr>
                                        <p:cTn id="23" dur="1000"/>
                                        <p:tgtEl>
                                          <p:spTgt spid="235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H:\aji\untitled.GIF"/>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0" y="0"/>
            <a:ext cx="9112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Content Placeholder 2"/>
          <p:cNvSpPr>
            <a:spLocks noGrp="1"/>
          </p:cNvSpPr>
          <p:nvPr>
            <p:ph idx="4294967295"/>
          </p:nvPr>
        </p:nvSpPr>
        <p:spPr>
          <a:xfrm>
            <a:off x="457200" y="620713"/>
            <a:ext cx="8686800" cy="5114925"/>
          </a:xfrm>
        </p:spPr>
        <p:txBody>
          <a:bodyPr/>
          <a:lstStyle/>
          <a:p>
            <a:pPr algn="r" eaLnBrk="1" hangingPunct="1">
              <a:buFontTx/>
              <a:buNone/>
            </a:pPr>
            <a:r>
              <a:rPr lang="fa-IR" sz="3600" b="1" smtClean="0">
                <a:solidFill>
                  <a:srgbClr val="E8F3FE"/>
                </a:solidFill>
                <a:ea typeface="2  Yagut" pitchFamily="2" charset="0"/>
                <a:cs typeface="2  Yagut" pitchFamily="2" charset="0"/>
              </a:rPr>
              <a:t>عدس:</a:t>
            </a:r>
          </a:p>
          <a:p>
            <a:pPr algn="r" eaLnBrk="1" hangingPunct="1">
              <a:buFontTx/>
              <a:buNone/>
            </a:pPr>
            <a:r>
              <a:rPr lang="fa-IR" sz="2400" b="1" smtClean="0">
                <a:solidFill>
                  <a:srgbClr val="E8F3FE"/>
                </a:solidFill>
              </a:rPr>
              <a:t>عدس دارای</a:t>
            </a:r>
            <a:r>
              <a:rPr lang="fa-IR" b="1" smtClean="0">
                <a:solidFill>
                  <a:srgbClr val="E8F3FE"/>
                </a:solidFill>
              </a:rPr>
              <a:t> </a:t>
            </a:r>
            <a:r>
              <a:rPr lang="fa-IR" sz="2800" b="1" smtClean="0">
                <a:solidFill>
                  <a:srgbClr val="E8F3FE"/>
                </a:solidFill>
              </a:rPr>
              <a:t>اسیدهای چرب اشباع نشده، لیگان ها، فیبر غذایی وکوانزیم </a:t>
            </a:r>
            <a:r>
              <a:rPr lang="en-US" sz="2800" b="1" smtClean="0">
                <a:solidFill>
                  <a:srgbClr val="E8F3FE"/>
                </a:solidFill>
              </a:rPr>
              <a:t>Q10</a:t>
            </a:r>
            <a:endParaRPr lang="fa-IR" b="1" smtClean="0">
              <a:solidFill>
                <a:srgbClr val="E8F3FE"/>
              </a:solidFill>
            </a:endParaRPr>
          </a:p>
          <a:p>
            <a:pPr algn="r" eaLnBrk="1" hangingPunct="1">
              <a:buFontTx/>
              <a:buNone/>
            </a:pPr>
            <a:r>
              <a:rPr lang="fa-IR" b="1" smtClean="0">
                <a:solidFill>
                  <a:srgbClr val="E8F3FE"/>
                </a:solidFill>
              </a:rPr>
              <a:t>ارزش غذایی: </a:t>
            </a:r>
            <a:r>
              <a:rPr lang="fa-IR" sz="2400" b="1" smtClean="0">
                <a:solidFill>
                  <a:srgbClr val="E8F3FE"/>
                </a:solidFill>
              </a:rPr>
              <a:t>منبع بسیار عالی مولیبدن، فیبر، تریپتوفان، منگنز، منبع بسیار خوب آهن، پروتیین گیاهی، فسفر، منبع خوب مس، تیامین و پتاسیم</a:t>
            </a:r>
            <a:endParaRPr lang="fa-IR" b="1" smtClean="0">
              <a:solidFill>
                <a:srgbClr val="E8F3FE"/>
              </a:solidFill>
            </a:endParaRPr>
          </a:p>
          <a:p>
            <a:pPr algn="r" eaLnBrk="1" hangingPunct="1">
              <a:buFontTx/>
              <a:buNone/>
            </a:pPr>
            <a:r>
              <a:rPr lang="fa-IR" sz="2800" b="1" smtClean="0">
                <a:solidFill>
                  <a:srgbClr val="E8F3FE"/>
                </a:solidFill>
              </a:rPr>
              <a:t>عدس آنتی اکسیدان، ملین، تقویت کننده قلب، قابض، مغزی</a:t>
            </a:r>
          </a:p>
          <a:p>
            <a:pPr algn="r" eaLnBrk="1" hangingPunct="1">
              <a:buFontTx/>
              <a:buNone/>
            </a:pPr>
            <a:r>
              <a:rPr lang="fa-IR" sz="2800" b="1" smtClean="0">
                <a:solidFill>
                  <a:srgbClr val="E8F3FE"/>
                </a:solidFill>
              </a:rPr>
              <a:t>عدس در پیشگیری و کمک به درمان یبوست و اسهال و افزایش چربی و قند و فشار خون مفید است.</a:t>
            </a:r>
          </a:p>
          <a:p>
            <a:pPr algn="r" eaLnBrk="1" hangingPunct="1">
              <a:buFontTx/>
              <a:buNone/>
            </a:pPr>
            <a:r>
              <a:rPr lang="fa-IR" sz="2400" b="1" smtClean="0">
                <a:solidFill>
                  <a:srgbClr val="E8F3FE"/>
                </a:solidFill>
              </a:rPr>
              <a:t>*اگرچه عدس حاوی مقادیر نسبتاً زیادی پورین است و بهتر است مبتلایان به نقرس آن را محدود کنند ولی مطالعات نشان داده اند که پروتئین پورین با منشأ گیاهی تأثیر منفی در روند بیماری نقرس ندارد.</a:t>
            </a:r>
            <a:endParaRPr lang="en-US" sz="2400" b="1" smtClean="0">
              <a:solidFill>
                <a:srgbClr val="E8F3FE"/>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slide(fromBottom)">
                                      <p:cBhvr>
                                        <p:cTn id="7" dur="1000"/>
                                        <p:tgtEl>
                                          <p:spTgt spid="24578">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animEffect transition="in" filter="slide(fromBottom)">
                                      <p:cBhvr>
                                        <p:cTn id="11" dur="1000"/>
                                        <p:tgtEl>
                                          <p:spTgt spid="24578">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animEffect transition="in" filter="slide(fromBottom)">
                                      <p:cBhvr>
                                        <p:cTn id="15" dur="1000"/>
                                        <p:tgtEl>
                                          <p:spTgt spid="24578">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animEffect transition="in" filter="slide(fromBottom)">
                                      <p:cBhvr>
                                        <p:cTn id="19" dur="1000"/>
                                        <p:tgtEl>
                                          <p:spTgt spid="24578">
                                            <p:txEl>
                                              <p:pRg st="3" end="3"/>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animEffect transition="in" filter="slide(fromBottom)">
                                      <p:cBhvr>
                                        <p:cTn id="23" dur="1000"/>
                                        <p:tgtEl>
                                          <p:spTgt spid="24578">
                                            <p:txEl>
                                              <p:pRg st="4" end="4"/>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24578">
                                            <p:txEl>
                                              <p:pRg st="5" end="5"/>
                                            </p:txEl>
                                          </p:spTgt>
                                        </p:tgtEl>
                                        <p:attrNameLst>
                                          <p:attrName>style.visibility</p:attrName>
                                        </p:attrNameLst>
                                      </p:cBhvr>
                                      <p:to>
                                        <p:strVal val="visible"/>
                                      </p:to>
                                    </p:set>
                                    <p:animEffect transition="in" filter="slide(fromBottom)">
                                      <p:cBhvr>
                                        <p:cTn id="27" dur="10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aji\8a6b40b9c58ec6ebcdf7405403ce4c7e.jpg"/>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Content Placeholder 2"/>
          <p:cNvSpPr>
            <a:spLocks noGrp="1"/>
          </p:cNvSpPr>
          <p:nvPr>
            <p:ph idx="4294967295"/>
          </p:nvPr>
        </p:nvSpPr>
        <p:spPr>
          <a:xfrm>
            <a:off x="457200" y="620713"/>
            <a:ext cx="8229600" cy="5505450"/>
          </a:xfrm>
        </p:spPr>
        <p:txBody>
          <a:bodyPr/>
          <a:lstStyle/>
          <a:p>
            <a:pPr algn="r" eaLnBrk="1" hangingPunct="1">
              <a:buFontTx/>
              <a:buNone/>
              <a:defRPr/>
            </a:pPr>
            <a:r>
              <a:rPr lang="fa-IR" sz="3000" b="1" dirty="0" smtClean="0">
                <a:solidFill>
                  <a:schemeClr val="accent2">
                    <a:lumMod val="20000"/>
                    <a:lumOff val="80000"/>
                  </a:schemeClr>
                </a:solidFill>
              </a:rPr>
              <a:t>خیار:</a:t>
            </a:r>
          </a:p>
          <a:p>
            <a:pPr algn="r" eaLnBrk="1" hangingPunct="1">
              <a:buFontTx/>
              <a:buNone/>
              <a:defRPr/>
            </a:pPr>
            <a:endParaRPr lang="fa-IR" sz="3000" b="1" dirty="0" smtClean="0">
              <a:solidFill>
                <a:schemeClr val="accent2">
                  <a:lumMod val="20000"/>
                  <a:lumOff val="80000"/>
                </a:schemeClr>
              </a:solidFill>
            </a:endParaRPr>
          </a:p>
          <a:p>
            <a:pPr algn="r" eaLnBrk="1" hangingPunct="1">
              <a:buFontTx/>
              <a:buNone/>
              <a:defRPr/>
            </a:pPr>
            <a:r>
              <a:rPr lang="fa-IR" sz="3000" b="1" dirty="0" smtClean="0">
                <a:solidFill>
                  <a:schemeClr val="accent2">
                    <a:lumMod val="20000"/>
                    <a:lumOff val="80000"/>
                  </a:schemeClr>
                </a:solidFill>
              </a:rPr>
              <a:t>بقره(60):وازخدای خود بخواه تا در زمین نباتاتی مانند خیار و سیر وعدس و پیاز برویاند.</a:t>
            </a:r>
          </a:p>
          <a:p>
            <a:pPr algn="r" eaLnBrk="1" hangingPunct="1">
              <a:buFontTx/>
              <a:buNone/>
              <a:defRPr/>
            </a:pPr>
            <a:endParaRPr lang="fa-IR" sz="3000" b="1" dirty="0" smtClean="0">
              <a:solidFill>
                <a:schemeClr val="accent2">
                  <a:lumMod val="20000"/>
                  <a:lumOff val="80000"/>
                </a:schemeClr>
              </a:solidFill>
            </a:endParaRPr>
          </a:p>
          <a:p>
            <a:pPr algn="r" eaLnBrk="1" hangingPunct="1">
              <a:buFontTx/>
              <a:buNone/>
              <a:defRPr/>
            </a:pPr>
            <a:r>
              <a:rPr lang="fa-IR" sz="3000" b="1" dirty="0" smtClean="0">
                <a:solidFill>
                  <a:schemeClr val="accent2">
                    <a:lumMod val="20000"/>
                    <a:lumOff val="80000"/>
                  </a:schemeClr>
                </a:solidFill>
              </a:rPr>
              <a:t>پیامبر اکرم(ص):</a:t>
            </a:r>
            <a:r>
              <a:rPr lang="fa-IR" dirty="0" smtClean="0">
                <a:solidFill>
                  <a:schemeClr val="accent2">
                    <a:lumMod val="20000"/>
                    <a:lumOff val="80000"/>
                  </a:schemeClr>
                </a:solidFill>
              </a:rPr>
              <a:t> خیار را با نمک می خوردند.</a:t>
            </a:r>
          </a:p>
          <a:p>
            <a:pPr algn="r" eaLnBrk="1" hangingPunct="1">
              <a:buFontTx/>
              <a:buNone/>
              <a:defRPr/>
            </a:pPr>
            <a:r>
              <a:rPr lang="fa-IR" sz="3000" b="1" dirty="0" smtClean="0">
                <a:solidFill>
                  <a:schemeClr val="accent2">
                    <a:lumMod val="20000"/>
                    <a:lumOff val="80000"/>
                  </a:schemeClr>
                </a:solidFill>
              </a:rPr>
              <a:t>امام صادق(ع):</a:t>
            </a:r>
            <a:r>
              <a:rPr lang="fa-IR" dirty="0" smtClean="0">
                <a:solidFill>
                  <a:schemeClr val="accent2">
                    <a:lumMod val="20000"/>
                    <a:lumOff val="80000"/>
                  </a:schemeClr>
                </a:solidFill>
              </a:rPr>
              <a:t> خیار را از انتهایش شروع به خوردن کنید که باعث زیادتی برکت آن می گردد.</a:t>
            </a:r>
            <a:endParaRPr lang="en-US"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slide(fromBottom)">
                                      <p:cBhvr>
                                        <p:cTn id="7" dur="1000"/>
                                        <p:tgtEl>
                                          <p:spTgt spid="25602">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animEffect transition="in" filter="slide(fromBottom)">
                                      <p:cBhvr>
                                        <p:cTn id="11" dur="1000"/>
                                        <p:tgtEl>
                                          <p:spTgt spid="25602">
                                            <p:txEl>
                                              <p:pRg st="2" end="2"/>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5602">
                                            <p:txEl>
                                              <p:pRg st="4" end="4"/>
                                            </p:txEl>
                                          </p:spTgt>
                                        </p:tgtEl>
                                        <p:attrNameLst>
                                          <p:attrName>style.visibility</p:attrName>
                                        </p:attrNameLst>
                                      </p:cBhvr>
                                      <p:to>
                                        <p:strVal val="visible"/>
                                      </p:to>
                                    </p:set>
                                    <p:animEffect transition="in" filter="slide(fromBottom)">
                                      <p:cBhvr>
                                        <p:cTn id="15" dur="1000"/>
                                        <p:tgtEl>
                                          <p:spTgt spid="25602">
                                            <p:txEl>
                                              <p:pRg st="4" end="4"/>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animEffect transition="in" filter="slide(fromBottom)">
                                      <p:cBhvr>
                                        <p:cTn id="19" dur="1000"/>
                                        <p:tgtEl>
                                          <p:spTgt spid="25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folHlink"/>
            </a:gs>
            <a:gs pos="100000">
              <a:srgbClr val="ACD2C0"/>
            </a:gs>
          </a:gsLst>
          <a:path path="rect">
            <a:fillToRect r="100000" b="100000"/>
          </a:path>
        </a:gra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p:txBody>
          <a:bodyPr/>
          <a:lstStyle/>
          <a:p>
            <a:pPr eaLnBrk="1" hangingPunct="1">
              <a:lnSpc>
                <a:spcPct val="90000"/>
              </a:lnSpc>
            </a:pPr>
            <a:endParaRPr lang="fa-IR" altLang="fa-IR" sz="4000" b="1" smtClean="0">
              <a:cs typeface="Arial" panose="020B0604020202020204" pitchFamily="34" charset="0"/>
            </a:endParaRPr>
          </a:p>
          <a:p>
            <a:pPr eaLnBrk="1" hangingPunct="1">
              <a:lnSpc>
                <a:spcPct val="90000"/>
              </a:lnSpc>
            </a:pPr>
            <a:endParaRPr lang="fa-IR" altLang="fa-IR" sz="4000" b="1" smtClean="0">
              <a:cs typeface="Arial" panose="020B0604020202020204" pitchFamily="34" charset="0"/>
            </a:endParaRPr>
          </a:p>
          <a:p>
            <a:pPr eaLnBrk="1" hangingPunct="1">
              <a:lnSpc>
                <a:spcPct val="90000"/>
              </a:lnSpc>
            </a:pPr>
            <a:endParaRPr lang="en-US" altLang="fa-IR" sz="4000" b="1" smtClean="0">
              <a:cs typeface="Arial" panose="020B0604020202020204" pitchFamily="34" charset="0"/>
            </a:endParaRPr>
          </a:p>
        </p:txBody>
      </p:sp>
      <p:sp>
        <p:nvSpPr>
          <p:cNvPr id="5" name="Rectangle 4"/>
          <p:cNvSpPr/>
          <p:nvPr/>
        </p:nvSpPr>
        <p:spPr>
          <a:xfrm>
            <a:off x="1061774" y="1556792"/>
            <a:ext cx="7020452" cy="923330"/>
          </a:xfrm>
          <a:prstGeom prst="rect">
            <a:avLst/>
          </a:prstGeom>
          <a:noFill/>
        </p:spPr>
        <p:txBody>
          <a:bodyPr>
            <a:spAutoFit/>
          </a:bodyPr>
          <a:lstStyle/>
          <a:p>
            <a:pPr algn="ctr" eaLnBrk="1" hangingPunct="1">
              <a:defRPr/>
            </a:pPr>
            <a:r>
              <a:rPr lang="fa-IR"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تغذیهدر </a:t>
            </a:r>
            <a:r>
              <a:rPr lang="fa-I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آیات و روایات</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advTm="5000">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H:\aji\8a6b40b9c58ec6ebcdf7405403ce4c7e.jpg"/>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Content Placeholder 2"/>
          <p:cNvSpPr>
            <a:spLocks noGrp="1"/>
          </p:cNvSpPr>
          <p:nvPr>
            <p:ph idx="4294967295"/>
          </p:nvPr>
        </p:nvSpPr>
        <p:spPr>
          <a:xfrm>
            <a:off x="457200" y="620713"/>
            <a:ext cx="8229600" cy="5505450"/>
          </a:xfrm>
        </p:spPr>
        <p:txBody>
          <a:bodyPr/>
          <a:lstStyle/>
          <a:p>
            <a:pPr algn="r" eaLnBrk="1" hangingPunct="1">
              <a:buFontTx/>
              <a:buNone/>
            </a:pPr>
            <a:r>
              <a:rPr lang="fa-IR" b="1" smtClean="0">
                <a:solidFill>
                  <a:srgbClr val="E8F3FE"/>
                </a:solidFill>
              </a:rPr>
              <a:t>خیار</a:t>
            </a:r>
            <a:endParaRPr lang="fa-IR" b="1" smtClean="0">
              <a:solidFill>
                <a:srgbClr val="E8F3FE"/>
              </a:solidFill>
              <a:ea typeface="2  Zar" pitchFamily="2" charset="0"/>
              <a:cs typeface="2  Zar" pitchFamily="2" charset="0"/>
            </a:endParaRPr>
          </a:p>
          <a:p>
            <a:pPr algn="r" eaLnBrk="1" hangingPunct="1">
              <a:buFontTx/>
              <a:buNone/>
            </a:pPr>
            <a:r>
              <a:rPr lang="fa-IR" b="1" smtClean="0">
                <a:solidFill>
                  <a:srgbClr val="E8F3FE"/>
                </a:solidFill>
              </a:rPr>
              <a:t>ماده اصلی خیار</a:t>
            </a:r>
            <a:r>
              <a:rPr lang="fa-IR" smtClean="0">
                <a:solidFill>
                  <a:srgbClr val="E8F3FE"/>
                </a:solidFill>
              </a:rPr>
              <a:t> کافئیک اسید </a:t>
            </a:r>
          </a:p>
          <a:p>
            <a:pPr algn="r" eaLnBrk="1" hangingPunct="1">
              <a:buFontTx/>
              <a:buNone/>
            </a:pPr>
            <a:r>
              <a:rPr lang="fa-IR" sz="3000" b="1" smtClean="0">
                <a:solidFill>
                  <a:srgbClr val="E8F3FE"/>
                </a:solidFill>
              </a:rPr>
              <a:t>خیار</a:t>
            </a:r>
            <a:r>
              <a:rPr lang="fa-IR" smtClean="0">
                <a:solidFill>
                  <a:srgbClr val="E8F3FE"/>
                </a:solidFill>
              </a:rPr>
              <a:t> منبع بسیار خوب ویتامین ث، عنصر مولیبدن ومنبع خوب فیبر، ویتامین آ، پتاسیم، منگنز، سیلیکات و فولات</a:t>
            </a:r>
            <a:endParaRPr lang="en-US" smtClean="0">
              <a:solidFill>
                <a:srgbClr val="E8F3FE"/>
              </a:solidFill>
            </a:endParaRPr>
          </a:p>
          <a:p>
            <a:pPr algn="r" eaLnBrk="1" hangingPunct="1">
              <a:buFontTx/>
              <a:buNone/>
            </a:pPr>
            <a:endParaRPr lang="fa-IR" smtClean="0">
              <a:solidFill>
                <a:srgbClr val="E8F3FE"/>
              </a:solidFill>
            </a:endParaRPr>
          </a:p>
          <a:p>
            <a:pPr algn="r" eaLnBrk="1" hangingPunct="1">
              <a:buFontTx/>
              <a:buNone/>
            </a:pPr>
            <a:r>
              <a:rPr lang="fa-IR" b="1" smtClean="0">
                <a:solidFill>
                  <a:srgbClr val="E8F3FE"/>
                </a:solidFill>
              </a:rPr>
              <a:t>موارد مصرف:</a:t>
            </a:r>
            <a:r>
              <a:rPr lang="fa-IR" smtClean="0">
                <a:solidFill>
                  <a:srgbClr val="E8F3FE"/>
                </a:solidFill>
              </a:rPr>
              <a:t> درمان یبوست، درمان اختلال قاعدگی، درمان پف کردن پلک، طراوت بخشیدن و صاف کردن و روشن کردن پوست، دفع کرم های روده، کمک به درمان سوختگی خفیف پوست، درمان گلو درد، کمک به کاهش قند و اسید اوریک خون</a:t>
            </a:r>
            <a:endParaRPr lang="en-US" smtClean="0">
              <a:solidFill>
                <a:srgbClr val="E8F3FE"/>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slide(fromBottom)">
                                      <p:cBhvr>
                                        <p:cTn id="7" dur="1000"/>
                                        <p:tgtEl>
                                          <p:spTgt spid="26626">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animEffect transition="in" filter="slide(fromBottom)">
                                      <p:cBhvr>
                                        <p:cTn id="11" dur="1000"/>
                                        <p:tgtEl>
                                          <p:spTgt spid="26626">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animEffect transition="in" filter="slide(fromBottom)">
                                      <p:cBhvr>
                                        <p:cTn id="15" dur="1000"/>
                                        <p:tgtEl>
                                          <p:spTgt spid="26626">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Effect transition="in" filter="slide(fromBottom)">
                                      <p:cBhvr>
                                        <p:cTn id="19" dur="10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H:\aji\Pomegranate02_edit.jpg"/>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2"/>
          <p:cNvSpPr>
            <a:spLocks noGrp="1"/>
          </p:cNvSpPr>
          <p:nvPr>
            <p:ph idx="4294967295"/>
          </p:nvPr>
        </p:nvSpPr>
        <p:spPr>
          <a:xfrm>
            <a:off x="0" y="333375"/>
            <a:ext cx="8991600" cy="5173663"/>
          </a:xfrm>
        </p:spPr>
        <p:txBody>
          <a:bodyPr/>
          <a:lstStyle/>
          <a:p>
            <a:pPr algn="r" eaLnBrk="1" hangingPunct="1">
              <a:buFontTx/>
              <a:buNone/>
              <a:defRPr/>
            </a:pPr>
            <a:r>
              <a:rPr lang="fa-IR" sz="4800" dirty="0" smtClean="0">
                <a:solidFill>
                  <a:schemeClr val="accent2">
                    <a:lumMod val="20000"/>
                    <a:lumOff val="80000"/>
                  </a:schemeClr>
                </a:solidFill>
              </a:rPr>
              <a:t>انار:</a:t>
            </a:r>
          </a:p>
          <a:p>
            <a:pPr algn="r" eaLnBrk="1" hangingPunct="1">
              <a:buFontTx/>
              <a:buNone/>
              <a:defRPr/>
            </a:pPr>
            <a:r>
              <a:rPr lang="fa-IR" sz="2400" b="1" dirty="0" smtClean="0">
                <a:solidFill>
                  <a:schemeClr val="accent2">
                    <a:lumMod val="20000"/>
                    <a:lumOff val="80000"/>
                  </a:schemeClr>
                </a:solidFill>
              </a:rPr>
              <a:t>سوره انعام (99):و باغهايي از انواع انگور وزيتون و انار ( گاه) شبيه به يكديگر و گاه بي شباهت هنگامي كه ميوه مي دهد به ميوه آن و طرز رسيدنش بنگريد</a:t>
            </a:r>
            <a:r>
              <a:rPr lang="fa-IR" sz="2400" dirty="0" smtClean="0">
                <a:solidFill>
                  <a:schemeClr val="accent2">
                    <a:lumMod val="20000"/>
                    <a:lumOff val="80000"/>
                  </a:schemeClr>
                </a:solidFill>
              </a:rPr>
              <a:t>.</a:t>
            </a:r>
            <a:endParaRPr lang="fa-IR" sz="2400" b="1" dirty="0" smtClean="0">
              <a:solidFill>
                <a:schemeClr val="accent2">
                  <a:lumMod val="20000"/>
                  <a:lumOff val="80000"/>
                </a:schemeClr>
              </a:solidFill>
            </a:endParaRPr>
          </a:p>
          <a:p>
            <a:pPr algn="r" eaLnBrk="1" hangingPunct="1">
              <a:buFontTx/>
              <a:buNone/>
              <a:defRPr/>
            </a:pPr>
            <a:r>
              <a:rPr lang="fa-IR" sz="2400" b="1" dirty="0" smtClean="0">
                <a:solidFill>
                  <a:schemeClr val="accent2">
                    <a:lumMod val="20000"/>
                    <a:lumOff val="80000"/>
                  </a:schemeClr>
                </a:solidFill>
              </a:rPr>
              <a:t>سوره الرحمن (68):درآن میوه های فراوان ودرخت خرما واناراست.</a:t>
            </a:r>
            <a:endParaRPr lang="fa-IR" sz="2400" dirty="0" smtClean="0">
              <a:solidFill>
                <a:schemeClr val="accent2">
                  <a:lumMod val="20000"/>
                  <a:lumOff val="80000"/>
                </a:schemeClr>
              </a:solidFill>
            </a:endParaRPr>
          </a:p>
          <a:p>
            <a:pPr algn="r" eaLnBrk="1" hangingPunct="1">
              <a:buFontTx/>
              <a:buNone/>
              <a:defRPr/>
            </a:pPr>
            <a:endParaRPr lang="fa-IR" sz="2400" dirty="0" smtClean="0">
              <a:solidFill>
                <a:schemeClr val="accent2">
                  <a:lumMod val="20000"/>
                  <a:lumOff val="80000"/>
                </a:schemeClr>
              </a:solidFill>
            </a:endParaRPr>
          </a:p>
          <a:p>
            <a:pPr algn="r" eaLnBrk="1" hangingPunct="1">
              <a:buFontTx/>
              <a:buNone/>
              <a:defRPr/>
            </a:pPr>
            <a:endParaRPr lang="fa-IR" sz="2400" dirty="0" smtClean="0">
              <a:solidFill>
                <a:schemeClr val="accent2">
                  <a:lumMod val="20000"/>
                  <a:lumOff val="80000"/>
                </a:schemeClr>
              </a:solidFill>
            </a:endParaRPr>
          </a:p>
          <a:p>
            <a:pPr algn="r" eaLnBrk="1" hangingPunct="1">
              <a:buFontTx/>
              <a:buNone/>
              <a:defRPr/>
            </a:pPr>
            <a:r>
              <a:rPr lang="fa-IR" sz="2400" b="1" dirty="0" smtClean="0">
                <a:solidFill>
                  <a:schemeClr val="accent2">
                    <a:lumMod val="20000"/>
                    <a:lumOff val="80000"/>
                  </a:schemeClr>
                </a:solidFill>
              </a:rPr>
              <a:t>امام رضا (ع) :</a:t>
            </a:r>
            <a:r>
              <a:rPr lang="fa-IR" sz="2400" dirty="0" smtClean="0">
                <a:solidFill>
                  <a:schemeClr val="accent2">
                    <a:lumMod val="20000"/>
                    <a:lumOff val="80000"/>
                  </a:schemeClr>
                </a:solidFill>
              </a:rPr>
              <a:t> </a:t>
            </a:r>
            <a:r>
              <a:rPr lang="fa-IR" sz="2400" b="1" dirty="0" smtClean="0">
                <a:solidFill>
                  <a:schemeClr val="accent2">
                    <a:lumMod val="20000"/>
                    <a:lumOff val="80000"/>
                  </a:schemeClr>
                </a:solidFill>
              </a:rPr>
              <a:t>خوردن انار شيرين موجب نيرومندي جسمي و نيز خوشرويي فرزند مي شود.</a:t>
            </a:r>
          </a:p>
          <a:p>
            <a:pPr algn="r" eaLnBrk="1" hangingPunct="1">
              <a:buFontTx/>
              <a:buNone/>
              <a:defRPr/>
            </a:pPr>
            <a:r>
              <a:rPr lang="fa-IR" sz="2400" b="1" dirty="0" smtClean="0">
                <a:solidFill>
                  <a:schemeClr val="accent2">
                    <a:lumMod val="20000"/>
                    <a:lumOff val="80000"/>
                  </a:schemeClr>
                </a:solidFill>
              </a:rPr>
              <a:t>امام صادق (ع) :</a:t>
            </a:r>
            <a:r>
              <a:rPr lang="fa-IR" sz="2400" dirty="0" smtClean="0">
                <a:solidFill>
                  <a:schemeClr val="accent2">
                    <a:lumMod val="20000"/>
                    <a:lumOff val="80000"/>
                  </a:schemeClr>
                </a:solidFill>
              </a:rPr>
              <a:t> </a:t>
            </a:r>
            <a:r>
              <a:rPr lang="fa-IR" sz="2400" b="1" dirty="0" smtClean="0">
                <a:solidFill>
                  <a:schemeClr val="accent2">
                    <a:lumMod val="20000"/>
                    <a:lumOff val="80000"/>
                  </a:schemeClr>
                </a:solidFill>
              </a:rPr>
              <a:t>انار موجب پاكيزگي فضاي دهان شما مي شود. انار را با پيه آن بخوريد زيرا موجب دباغي معده و فزوني قواي فكري و ذهني مي شود.</a:t>
            </a:r>
            <a:endParaRPr lang="en-US" sz="2400" b="1"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lide(fromBottom)">
                                      <p:cBhvr>
                                        <p:cTn id="7" dur="1000"/>
                                        <p:tgtEl>
                                          <p:spTgt spid="27651">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slide(fromBottom)">
                                      <p:cBhvr>
                                        <p:cTn id="11" dur="1000"/>
                                        <p:tgtEl>
                                          <p:spTgt spid="27651">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slide(fromBottom)">
                                      <p:cBhvr>
                                        <p:cTn id="15" dur="1000"/>
                                        <p:tgtEl>
                                          <p:spTgt spid="27651">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animEffect transition="in" filter="slide(fromBottom)">
                                      <p:cBhvr>
                                        <p:cTn id="19" dur="1000"/>
                                        <p:tgtEl>
                                          <p:spTgt spid="27651">
                                            <p:txEl>
                                              <p:pRg st="5" end="5"/>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animEffect transition="in" filter="slide(fromBottom)">
                                      <p:cBhvr>
                                        <p:cTn id="23" dur="10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H:\aji\Pomegranate02_edit.jpg"/>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Content Placeholder 2"/>
          <p:cNvSpPr>
            <a:spLocks noGrp="1"/>
          </p:cNvSpPr>
          <p:nvPr>
            <p:ph idx="4294967295"/>
          </p:nvPr>
        </p:nvSpPr>
        <p:spPr>
          <a:xfrm>
            <a:off x="457200" y="477838"/>
            <a:ext cx="8229600" cy="5327650"/>
          </a:xfrm>
        </p:spPr>
        <p:txBody>
          <a:bodyPr/>
          <a:lstStyle/>
          <a:p>
            <a:pPr algn="r" eaLnBrk="1" hangingPunct="1">
              <a:buFontTx/>
              <a:buNone/>
              <a:defRPr/>
            </a:pPr>
            <a:r>
              <a:rPr lang="fa-IR" dirty="0" smtClean="0">
                <a:solidFill>
                  <a:schemeClr val="accent2">
                    <a:lumMod val="20000"/>
                    <a:lumOff val="80000"/>
                  </a:schemeClr>
                </a:solidFill>
              </a:rPr>
              <a:t>انار:</a:t>
            </a:r>
          </a:p>
          <a:p>
            <a:pPr algn="r" eaLnBrk="1" hangingPunct="1">
              <a:buFontTx/>
              <a:buNone/>
              <a:defRPr/>
            </a:pPr>
            <a:r>
              <a:rPr lang="fa-IR" sz="2400" dirty="0" smtClean="0">
                <a:solidFill>
                  <a:schemeClr val="accent2">
                    <a:lumMod val="20000"/>
                    <a:lumOff val="80000"/>
                  </a:schemeClr>
                </a:solidFill>
              </a:rPr>
              <a:t>اناردارای 1/5% پروتیین،  1/6% چربی،  16/8% کربوهیدرات و0/6% املاح وویتامین است</a:t>
            </a:r>
          </a:p>
          <a:p>
            <a:pPr algn="r" eaLnBrk="1" hangingPunct="1">
              <a:buFontTx/>
              <a:buNone/>
              <a:defRPr/>
            </a:pPr>
            <a:r>
              <a:rPr lang="fa-IR" sz="2400" dirty="0" smtClean="0">
                <a:solidFill>
                  <a:schemeClr val="accent2">
                    <a:lumMod val="20000"/>
                    <a:lumOff val="80000"/>
                  </a:schemeClr>
                </a:solidFill>
              </a:rPr>
              <a:t>انار در پیشگیری و درمان سکته قلبی ،سرطان خصوصا پروستات وسینه ،کاهش چربی و فشارخون،بیماریهای روماتیسمی و عفونت ،کمک به پیشگیری از اختلالات مغزی و کاهش اکسیژن خون، اختلالات قاعدگی ، یائسگی و پوکی </a:t>
            </a:r>
            <a:r>
              <a:rPr lang="en-US" sz="2400" dirty="0" smtClean="0">
                <a:solidFill>
                  <a:schemeClr val="accent2">
                    <a:lumMod val="20000"/>
                    <a:lumOff val="80000"/>
                  </a:schemeClr>
                </a:solidFill>
              </a:rPr>
              <a:t> </a:t>
            </a:r>
            <a:r>
              <a:rPr lang="fa-IR" sz="2400" dirty="0" smtClean="0">
                <a:solidFill>
                  <a:schemeClr val="accent2">
                    <a:lumMod val="20000"/>
                    <a:lumOff val="80000"/>
                  </a:schemeClr>
                </a:solidFill>
              </a:rPr>
              <a:t>استخوان موثراست.</a:t>
            </a:r>
          </a:p>
          <a:p>
            <a:pPr algn="r" eaLnBrk="1" hangingPunct="1">
              <a:buFontTx/>
              <a:buNone/>
              <a:defRPr/>
            </a:pPr>
            <a:r>
              <a:rPr lang="fa-IR" sz="2400" dirty="0" smtClean="0">
                <a:solidFill>
                  <a:schemeClr val="accent2">
                    <a:lumMod val="20000"/>
                    <a:lumOff val="80000"/>
                  </a:schemeClr>
                </a:solidFill>
              </a:rPr>
              <a:t>جوشانده برگ درخت انار در ضعف اعمال معده ،کمی اشتها ،حالت تهوع ،ضعف عمومی وکمخونی دختران جوان ،میگرن ،حالت اسهالی مزمن وغیره مفید است.</a:t>
            </a:r>
          </a:p>
          <a:p>
            <a:pPr algn="r" eaLnBrk="1" hangingPunct="1">
              <a:buFontTx/>
              <a:buNone/>
              <a:defRPr/>
            </a:pPr>
            <a:r>
              <a:rPr lang="fa-IR" sz="2400" dirty="0" smtClean="0">
                <a:solidFill>
                  <a:schemeClr val="accent2">
                    <a:lumMod val="20000"/>
                    <a:lumOff val="80000"/>
                  </a:schemeClr>
                </a:solidFill>
              </a:rPr>
              <a:t>آب انار اثر مفرح و ادرار آور دارد .</a:t>
            </a:r>
          </a:p>
          <a:p>
            <a:pPr algn="r" eaLnBrk="1" hangingPunct="1">
              <a:buFontTx/>
              <a:buNone/>
              <a:defRPr/>
            </a:pPr>
            <a:r>
              <a:rPr lang="fa-IR" sz="2400" dirty="0" smtClean="0">
                <a:solidFill>
                  <a:schemeClr val="accent2">
                    <a:lumMod val="20000"/>
                    <a:lumOff val="80000"/>
                  </a:schemeClr>
                </a:solidFill>
              </a:rPr>
              <a:t>اب انار به دلیل داشتن املاح پتاسیم، منیزیم،فسفر ،آهن و منگنز این میوه را به عنوان یک میوه ممتاز در تنظیم و تعادل مایعات و الکترولیتهای بدن به ویژه خون درآورده است.</a:t>
            </a:r>
          </a:p>
          <a:p>
            <a:pPr algn="r" eaLnBrk="1" hangingPunct="1">
              <a:buFontTx/>
              <a:buNone/>
              <a:defRPr/>
            </a:pPr>
            <a:endParaRPr lang="en-US" sz="2000"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slide(fromBottom)">
                                      <p:cBhvr>
                                        <p:cTn id="7" dur="1000"/>
                                        <p:tgtEl>
                                          <p:spTgt spid="28674">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animEffect transition="in" filter="slide(fromBottom)">
                                      <p:cBhvr>
                                        <p:cTn id="11" dur="1000"/>
                                        <p:tgtEl>
                                          <p:spTgt spid="28674">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animEffect transition="in" filter="slide(fromBottom)">
                                      <p:cBhvr>
                                        <p:cTn id="15" dur="1000"/>
                                        <p:tgtEl>
                                          <p:spTgt spid="28674">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animEffect transition="in" filter="slide(fromBottom)">
                                      <p:cBhvr>
                                        <p:cTn id="19" dur="1000"/>
                                        <p:tgtEl>
                                          <p:spTgt spid="28674">
                                            <p:txEl>
                                              <p:pRg st="3" end="3"/>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animEffect transition="in" filter="slide(fromBottom)">
                                      <p:cBhvr>
                                        <p:cTn id="23" dur="1000"/>
                                        <p:tgtEl>
                                          <p:spTgt spid="28674">
                                            <p:txEl>
                                              <p:pRg st="4" end="4"/>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28674">
                                            <p:txEl>
                                              <p:pRg st="5" end="5"/>
                                            </p:txEl>
                                          </p:spTgt>
                                        </p:tgtEl>
                                        <p:attrNameLst>
                                          <p:attrName>style.visibility</p:attrName>
                                        </p:attrNameLst>
                                      </p:cBhvr>
                                      <p:to>
                                        <p:strVal val="visible"/>
                                      </p:to>
                                    </p:set>
                                    <p:animEffect transition="in" filter="slide(fromBottom)">
                                      <p:cBhvr>
                                        <p:cTn id="27" dur="1000"/>
                                        <p:tgtEl>
                                          <p:spTgt spid="286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aji\grape.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65088" y="0"/>
            <a:ext cx="9209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Content Placeholder 2"/>
          <p:cNvSpPr>
            <a:spLocks noGrp="1"/>
          </p:cNvSpPr>
          <p:nvPr>
            <p:ph idx="4294967295"/>
          </p:nvPr>
        </p:nvSpPr>
        <p:spPr>
          <a:xfrm>
            <a:off x="457200" y="692150"/>
            <a:ext cx="8229600" cy="5327650"/>
          </a:xfrm>
        </p:spPr>
        <p:txBody>
          <a:bodyPr/>
          <a:lstStyle/>
          <a:p>
            <a:pPr algn="r" eaLnBrk="1" hangingPunct="1">
              <a:buFontTx/>
              <a:buNone/>
            </a:pPr>
            <a:r>
              <a:rPr lang="fa-IR" smtClean="0">
                <a:solidFill>
                  <a:srgbClr val="FFC000"/>
                </a:solidFill>
              </a:rPr>
              <a:t>انگور:</a:t>
            </a:r>
          </a:p>
          <a:p>
            <a:pPr algn="r" eaLnBrk="1" hangingPunct="1">
              <a:buFontTx/>
              <a:buNone/>
            </a:pPr>
            <a:r>
              <a:rPr lang="fa-IR" sz="2400" b="1" smtClean="0">
                <a:solidFill>
                  <a:srgbClr val="FFC000"/>
                </a:solidFill>
              </a:rPr>
              <a:t>سوره ی انعام(99):</a:t>
            </a:r>
            <a:r>
              <a:rPr lang="fa-IR" sz="2400" smtClean="0">
                <a:solidFill>
                  <a:srgbClr val="FFC000"/>
                </a:solidFill>
              </a:rPr>
              <a:t>وباغهایی از انواع انگور و زیتون و انار،گاه شبیه به یکدیگرند و گاه بی شباهت! هنگامی که میوه می دهد به میوه ی آن وطرز رسیدنش بنگریدکه در آن نشانه هایی از عظمت خدا برای افراد با ایمان است.</a:t>
            </a:r>
          </a:p>
          <a:p>
            <a:pPr algn="r" eaLnBrk="1" hangingPunct="1">
              <a:buFontTx/>
              <a:buNone/>
            </a:pPr>
            <a:r>
              <a:rPr lang="fa-IR" sz="2400" b="1" smtClean="0">
                <a:solidFill>
                  <a:srgbClr val="FFC000"/>
                </a:solidFill>
              </a:rPr>
              <a:t>سوره نباء (31و32):</a:t>
            </a:r>
            <a:r>
              <a:rPr lang="fa-IR" sz="2400" smtClean="0">
                <a:solidFill>
                  <a:srgbClr val="FFC000"/>
                </a:solidFill>
              </a:rPr>
              <a:t>مسلما برای پرهیزگاران نجات و پیروزی بزرگی است باغهایی سرسبز وانواع  انگورها</a:t>
            </a:r>
          </a:p>
          <a:p>
            <a:pPr algn="r" eaLnBrk="1" hangingPunct="1">
              <a:buFontTx/>
              <a:buNone/>
            </a:pPr>
            <a:endParaRPr lang="fa-IR" sz="2400" smtClean="0">
              <a:solidFill>
                <a:srgbClr val="FFC000"/>
              </a:solidFill>
            </a:endParaRPr>
          </a:p>
          <a:p>
            <a:pPr algn="r" eaLnBrk="1" hangingPunct="1">
              <a:buFontTx/>
              <a:buNone/>
            </a:pPr>
            <a:r>
              <a:rPr lang="fa-IR" sz="2400" b="1" smtClean="0">
                <a:solidFill>
                  <a:srgbClr val="FFC000"/>
                </a:solidFill>
              </a:rPr>
              <a:t>امام صادق(ع):</a:t>
            </a:r>
            <a:r>
              <a:rPr lang="fa-IR" sz="2400" smtClean="0">
                <a:solidFill>
                  <a:srgbClr val="FFC000"/>
                </a:solidFill>
              </a:rPr>
              <a:t>انگور پی را محکم می کند و موجب از بین رفتن حالت دردمندی و ایجاد با نشاطی و طراوت روح و روان می شود.</a:t>
            </a:r>
          </a:p>
          <a:p>
            <a:pPr algn="r" eaLnBrk="1" hangingPunct="1">
              <a:buFontTx/>
              <a:buNone/>
            </a:pPr>
            <a:r>
              <a:rPr lang="fa-IR" sz="2400" b="1" smtClean="0">
                <a:solidFill>
                  <a:srgbClr val="FFC000"/>
                </a:solidFill>
              </a:rPr>
              <a:t>پیامبر اکرم(ص):</a:t>
            </a:r>
            <a:r>
              <a:rPr lang="fa-IR" sz="2400" smtClean="0">
                <a:solidFill>
                  <a:srgbClr val="FFC000"/>
                </a:solidFill>
              </a:rPr>
              <a:t>انگور خشک شده یا کشمش بخورید زیرا موجب از بین رفتن حالت بیماری و خستگی مفرط در مفاصل و عضلات می شود و موجب خوش رفتاری و پاکیزگی تنفس و از بین رفتن حالت غم و افسرد گی می شود.  </a:t>
            </a:r>
            <a:endParaRPr lang="en-US" sz="2400" smtClean="0">
              <a:solidFill>
                <a:srgbClr val="FFC000"/>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slide(fromBottom)">
                                      <p:cBhvr>
                                        <p:cTn id="7" dur="1000"/>
                                        <p:tgtEl>
                                          <p:spTgt spid="29698">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animEffect transition="in" filter="slide(fromBottom)">
                                      <p:cBhvr>
                                        <p:cTn id="11" dur="1000"/>
                                        <p:tgtEl>
                                          <p:spTgt spid="29698">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9698">
                                            <p:txEl>
                                              <p:pRg st="2" end="2"/>
                                            </p:txEl>
                                          </p:spTgt>
                                        </p:tgtEl>
                                        <p:attrNameLst>
                                          <p:attrName>style.visibility</p:attrName>
                                        </p:attrNameLst>
                                      </p:cBhvr>
                                      <p:to>
                                        <p:strVal val="visible"/>
                                      </p:to>
                                    </p:set>
                                    <p:animEffect transition="in" filter="slide(fromBottom)">
                                      <p:cBhvr>
                                        <p:cTn id="15" dur="1000"/>
                                        <p:tgtEl>
                                          <p:spTgt spid="29698">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9698">
                                            <p:txEl>
                                              <p:pRg st="4" end="4"/>
                                            </p:txEl>
                                          </p:spTgt>
                                        </p:tgtEl>
                                        <p:attrNameLst>
                                          <p:attrName>style.visibility</p:attrName>
                                        </p:attrNameLst>
                                      </p:cBhvr>
                                      <p:to>
                                        <p:strVal val="visible"/>
                                      </p:to>
                                    </p:set>
                                    <p:animEffect transition="in" filter="slide(fromBottom)">
                                      <p:cBhvr>
                                        <p:cTn id="19" dur="1000"/>
                                        <p:tgtEl>
                                          <p:spTgt spid="29698">
                                            <p:txEl>
                                              <p:pRg st="4" end="4"/>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9698">
                                            <p:txEl>
                                              <p:pRg st="5" end="5"/>
                                            </p:txEl>
                                          </p:spTgt>
                                        </p:tgtEl>
                                        <p:attrNameLst>
                                          <p:attrName>style.visibility</p:attrName>
                                        </p:attrNameLst>
                                      </p:cBhvr>
                                      <p:to>
                                        <p:strVal val="visible"/>
                                      </p:to>
                                    </p:set>
                                    <p:animEffect transition="in" filter="slide(fromBottom)">
                                      <p:cBhvr>
                                        <p:cTn id="23" dur="1000"/>
                                        <p:tgtEl>
                                          <p:spTgt spid="296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aji\grape.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65088" y="0"/>
            <a:ext cx="9209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395288" y="836613"/>
            <a:ext cx="8281987"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r" eaLnBrk="1" hangingPunct="1"/>
            <a:r>
              <a:rPr lang="fa-IR" sz="3200">
                <a:solidFill>
                  <a:srgbClr val="FFC000"/>
                </a:solidFill>
              </a:rPr>
              <a:t>انگور:</a:t>
            </a:r>
          </a:p>
          <a:p>
            <a:pPr algn="r" eaLnBrk="1" hangingPunct="1"/>
            <a:r>
              <a:rPr lang="fa-IR" sz="2400">
                <a:solidFill>
                  <a:srgbClr val="FFC000"/>
                </a:solidFill>
              </a:rPr>
              <a:t>ارزش غذایی:منبع خوب آهن، منگنز،پتاسیم،فلاونوئیدها و پکتین و </a:t>
            </a:r>
          </a:p>
          <a:p>
            <a:pPr algn="r" eaLnBrk="1" hangingPunct="1"/>
            <a:r>
              <a:rPr lang="en-US" sz="2400">
                <a:solidFill>
                  <a:srgbClr val="FFC000"/>
                </a:solidFill>
              </a:rPr>
              <a:t>   </a:t>
            </a:r>
            <a:r>
              <a:rPr lang="fa-IR" sz="2400">
                <a:solidFill>
                  <a:srgbClr val="FFC000"/>
                </a:solidFill>
              </a:rPr>
              <a:t> است</a:t>
            </a:r>
            <a:r>
              <a:rPr lang="en-US" sz="2400">
                <a:solidFill>
                  <a:srgbClr val="FFC000"/>
                </a:solidFill>
              </a:rPr>
              <a:t>C</a:t>
            </a:r>
            <a:r>
              <a:rPr lang="fa-IR" sz="2400">
                <a:solidFill>
                  <a:srgbClr val="FFC000"/>
                </a:solidFill>
              </a:rPr>
              <a:t>ویتامین</a:t>
            </a:r>
          </a:p>
          <a:p>
            <a:pPr algn="r" eaLnBrk="1" hangingPunct="1"/>
            <a:endParaRPr lang="fa-IR" sz="2400">
              <a:solidFill>
                <a:srgbClr val="FFC000"/>
              </a:solidFill>
            </a:endParaRPr>
          </a:p>
          <a:p>
            <a:pPr algn="r" eaLnBrk="1" hangingPunct="1"/>
            <a:r>
              <a:rPr lang="fa-IR" sz="2400">
                <a:solidFill>
                  <a:srgbClr val="FFC000"/>
                </a:solidFill>
              </a:rPr>
              <a:t>عصاره انگور در کاهش التهاب بیماریهای مفصلی،درمان سرطان و بیماری قلبی،کمک به درمان نارسایی عروق(واریس)،درمان صدمات کبدی ناشی از سموم و داروها،پیشگیری از تغییرات پیری چشم،کاهش تورم محل عمل جراحی،کاهش چربی و فشار خون،کمک به درمان ریزش مو،تخفیف و درمان تنش های پیش از </a:t>
            </a:r>
            <a:r>
              <a:rPr lang="en-US" sz="2400">
                <a:solidFill>
                  <a:srgbClr val="FFC000"/>
                </a:solidFill>
              </a:rPr>
              <a:t> </a:t>
            </a:r>
            <a:r>
              <a:rPr lang="fa-IR" sz="2400">
                <a:solidFill>
                  <a:srgbClr val="FFC000"/>
                </a:solidFill>
              </a:rPr>
              <a:t>قاعدگی مفید است.</a:t>
            </a:r>
          </a:p>
          <a:p>
            <a:pPr algn="r" eaLnBrk="1" hangingPunct="1"/>
            <a:endParaRPr lang="en-US" sz="2400">
              <a:solidFill>
                <a:srgbClr val="FFC000"/>
              </a:solidFill>
            </a:endParaRPr>
          </a:p>
          <a:p>
            <a:pPr algn="r" eaLnBrk="1" hangingPunct="1"/>
            <a:r>
              <a:rPr lang="fa-IR" sz="2400">
                <a:solidFill>
                  <a:srgbClr val="FFC000"/>
                </a:solidFill>
              </a:rPr>
              <a:t>*فواید انگورهای تیره تر(قرمز و سیاه)بیش از انگورهای روشن   (سبز و زرد) است به جز جذب آهن درروده که با انگور های تیره تر کاهش و با انگورهای روشن،افزایش می یابد </a:t>
            </a:r>
            <a:endParaRPr lang="en-US" sz="2400">
              <a:solidFill>
                <a:srgbClr val="FFC000"/>
              </a:solidFill>
            </a:endParaRPr>
          </a:p>
          <a:p>
            <a:pPr algn="r" eaLnBrk="1" hangingPunct="1"/>
            <a:endParaRPr lang="en-US" sz="2400">
              <a:solidFill>
                <a:srgbClr val="FFC000"/>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slide(fromBottom)">
                                      <p:cBhvr>
                                        <p:cTn id="7" dur="1000"/>
                                        <p:tgtEl>
                                          <p:spTgt spid="30725">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0725">
                                            <p:txEl>
                                              <p:pRg st="0" end="0"/>
                                            </p:txEl>
                                          </p:spTgt>
                                        </p:tgtEl>
                                        <p:attrNameLst>
                                          <p:attrName>style.visibility</p:attrName>
                                        </p:attrNameLst>
                                      </p:cBhvr>
                                      <p:to>
                                        <p:strVal val="visible"/>
                                      </p:to>
                                    </p:set>
                                    <p:animEffect transition="in" filter="slide(fromBottom)">
                                      <p:cBhvr>
                                        <p:cTn id="11" dur="1000"/>
                                        <p:tgtEl>
                                          <p:spTgt spid="30725">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0725">
                                            <p:txEl>
                                              <p:pRg st="1" end="1"/>
                                            </p:txEl>
                                          </p:spTgt>
                                        </p:tgtEl>
                                        <p:attrNameLst>
                                          <p:attrName>style.visibility</p:attrName>
                                        </p:attrNameLst>
                                      </p:cBhvr>
                                      <p:to>
                                        <p:strVal val="visible"/>
                                      </p:to>
                                    </p:set>
                                    <p:animEffect transition="in" filter="slide(fromBottom)">
                                      <p:cBhvr>
                                        <p:cTn id="14" dur="1000"/>
                                        <p:tgtEl>
                                          <p:spTgt spid="30725">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0725">
                                            <p:txEl>
                                              <p:pRg st="2" end="2"/>
                                            </p:txEl>
                                          </p:spTgt>
                                        </p:tgtEl>
                                        <p:attrNameLst>
                                          <p:attrName>style.visibility</p:attrName>
                                        </p:attrNameLst>
                                      </p:cBhvr>
                                      <p:to>
                                        <p:strVal val="visible"/>
                                      </p:to>
                                    </p:set>
                                    <p:animEffect transition="in" filter="slide(fromBottom)">
                                      <p:cBhvr>
                                        <p:cTn id="17" dur="1000"/>
                                        <p:tgtEl>
                                          <p:spTgt spid="30725">
                                            <p:txEl>
                                              <p:pRg st="2" end="2"/>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0725">
                                            <p:txEl>
                                              <p:pRg st="4" end="4"/>
                                            </p:txEl>
                                          </p:spTgt>
                                        </p:tgtEl>
                                        <p:attrNameLst>
                                          <p:attrName>style.visibility</p:attrName>
                                        </p:attrNameLst>
                                      </p:cBhvr>
                                      <p:to>
                                        <p:strVal val="visible"/>
                                      </p:to>
                                    </p:set>
                                    <p:animEffect transition="in" filter="slide(fromBottom)">
                                      <p:cBhvr>
                                        <p:cTn id="20" dur="1000"/>
                                        <p:tgtEl>
                                          <p:spTgt spid="30725">
                                            <p:txEl>
                                              <p:pRg st="4" end="4"/>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0725">
                                            <p:txEl>
                                              <p:pRg st="6" end="6"/>
                                            </p:txEl>
                                          </p:spTgt>
                                        </p:tgtEl>
                                        <p:attrNameLst>
                                          <p:attrName>style.visibility</p:attrName>
                                        </p:attrNameLst>
                                      </p:cBhvr>
                                      <p:to>
                                        <p:strVal val="visible"/>
                                      </p:to>
                                    </p:set>
                                    <p:animEffect transition="in" filter="slide(fromBottom)">
                                      <p:cBhvr>
                                        <p:cTn id="23" dur="1000"/>
                                        <p:tgtEl>
                                          <p:spTgt spid="307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aji\ParisNajd4048.jpg"/>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Content Placeholder 2"/>
          <p:cNvSpPr>
            <a:spLocks noGrp="1"/>
          </p:cNvSpPr>
          <p:nvPr>
            <p:ph idx="4294967295"/>
          </p:nvPr>
        </p:nvSpPr>
        <p:spPr>
          <a:xfrm>
            <a:off x="468313" y="549275"/>
            <a:ext cx="8229600" cy="5616575"/>
          </a:xfrm>
        </p:spPr>
        <p:txBody>
          <a:bodyPr/>
          <a:lstStyle/>
          <a:p>
            <a:pPr algn="r" eaLnBrk="1" hangingPunct="1">
              <a:buFontTx/>
              <a:buNone/>
              <a:defRPr/>
            </a:pPr>
            <a:endParaRPr lang="fa-IR" sz="2000"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موز:</a:t>
            </a:r>
          </a:p>
          <a:p>
            <a:pPr algn="r" eaLnBrk="1" hangingPunct="1">
              <a:buFontTx/>
              <a:buNone/>
              <a:defRPr/>
            </a:pPr>
            <a:r>
              <a:rPr lang="fa-IR" dirty="0" smtClean="0">
                <a:solidFill>
                  <a:schemeClr val="accent2">
                    <a:lumMod val="20000"/>
                    <a:lumOff val="80000"/>
                  </a:schemeClr>
                </a:solidFill>
              </a:rPr>
              <a:t> سوره ی واقعه(29):ودرخت موز</a:t>
            </a:r>
          </a:p>
          <a:p>
            <a:pPr algn="r" eaLnBrk="1" hangingPunct="1">
              <a:buFontTx/>
              <a:buNone/>
              <a:defRPr/>
            </a:pPr>
            <a:endParaRPr lang="fa-IR" dirty="0" smtClean="0">
              <a:solidFill>
                <a:schemeClr val="accent2">
                  <a:lumMod val="20000"/>
                  <a:lumOff val="80000"/>
                </a:schemeClr>
              </a:solidFill>
            </a:endParaRPr>
          </a:p>
          <a:p>
            <a:pPr algn="r" eaLnBrk="1" hangingPunct="1">
              <a:buFontTx/>
              <a:buNone/>
              <a:defRPr/>
            </a:pPr>
            <a:r>
              <a:rPr lang="fa-IR" sz="2400" dirty="0" smtClean="0">
                <a:solidFill>
                  <a:schemeClr val="accent2">
                    <a:lumMod val="20000"/>
                    <a:lumOff val="80000"/>
                  </a:schemeClr>
                </a:solidFill>
              </a:rPr>
              <a:t>،پتاسیم ، فیبرو منگنز است. </a:t>
            </a:r>
            <a:r>
              <a:rPr lang="en-US" sz="2400" dirty="0" smtClean="0">
                <a:solidFill>
                  <a:schemeClr val="accent2">
                    <a:lumMod val="20000"/>
                    <a:lumOff val="80000"/>
                  </a:schemeClr>
                </a:solidFill>
              </a:rPr>
              <a:t>C</a:t>
            </a:r>
            <a:r>
              <a:rPr lang="fa-IR" sz="2400" dirty="0" smtClean="0">
                <a:solidFill>
                  <a:schemeClr val="accent2">
                    <a:lumMod val="20000"/>
                    <a:lumOff val="80000"/>
                  </a:schemeClr>
                </a:solidFill>
              </a:rPr>
              <a:t>،ویتامین </a:t>
            </a:r>
            <a:r>
              <a:rPr lang="en-US" sz="2400" dirty="0" smtClean="0">
                <a:solidFill>
                  <a:schemeClr val="accent2">
                    <a:lumMod val="20000"/>
                    <a:lumOff val="80000"/>
                  </a:schemeClr>
                </a:solidFill>
              </a:rPr>
              <a:t>B6</a:t>
            </a:r>
            <a:r>
              <a:rPr lang="fa-IR" sz="2400" dirty="0" smtClean="0">
                <a:solidFill>
                  <a:schemeClr val="accent2">
                    <a:lumMod val="20000"/>
                    <a:lumOff val="80000"/>
                  </a:schemeClr>
                </a:solidFill>
              </a:rPr>
              <a:t>موزسرشار از</a:t>
            </a:r>
          </a:p>
          <a:p>
            <a:pPr algn="r" eaLnBrk="1" hangingPunct="1">
              <a:buFontTx/>
              <a:buNone/>
              <a:defRPr/>
            </a:pPr>
            <a:r>
              <a:rPr lang="fa-IR" sz="2400" dirty="0" smtClean="0">
                <a:solidFill>
                  <a:schemeClr val="accent2">
                    <a:lumMod val="20000"/>
                    <a:lumOff val="80000"/>
                  </a:schemeClr>
                </a:solidFill>
              </a:rPr>
              <a:t> موز در کمک به درمان اسهال و یبوست،کاهش خطر حوادث قلبی و عروقی و سرطان،تخفیف افسردگی موثر است.</a:t>
            </a:r>
          </a:p>
          <a:p>
            <a:pPr algn="r" eaLnBrk="1" hangingPunct="1">
              <a:buFontTx/>
              <a:buNone/>
              <a:defRPr/>
            </a:pPr>
            <a:endParaRPr lang="fa-IR" sz="2400" dirty="0" smtClean="0">
              <a:solidFill>
                <a:schemeClr val="accent2">
                  <a:lumMod val="20000"/>
                  <a:lumOff val="80000"/>
                </a:schemeClr>
              </a:solidFill>
            </a:endParaRPr>
          </a:p>
          <a:p>
            <a:pPr algn="r" eaLnBrk="1" hangingPunct="1">
              <a:buFontTx/>
              <a:buNone/>
              <a:defRPr/>
            </a:pPr>
            <a:r>
              <a:rPr lang="fa-IR" sz="2400" dirty="0" smtClean="0">
                <a:solidFill>
                  <a:schemeClr val="accent2">
                    <a:lumMod val="20000"/>
                    <a:lumOff val="80000"/>
                  </a:schemeClr>
                </a:solidFill>
              </a:rPr>
              <a:t>*مالیدن  سطح داخلی پوست موز روی محل یخ زدگی و زگیل موثر است.</a:t>
            </a:r>
          </a:p>
          <a:p>
            <a:pPr algn="r" eaLnBrk="1" hangingPunct="1">
              <a:buFontTx/>
              <a:buNone/>
              <a:defRPr/>
            </a:pPr>
            <a:r>
              <a:rPr lang="fa-IR" sz="2400" dirty="0" smtClean="0">
                <a:solidFill>
                  <a:schemeClr val="accent2">
                    <a:lumMod val="20000"/>
                    <a:lumOff val="80000"/>
                  </a:schemeClr>
                </a:solidFill>
              </a:rPr>
              <a:t>*مقدار پتاسیم موز نسبتاَ زیاد است و بیماران با نارسایی کلیه باید در مصرف آن با احتیاط عمل کنند. </a:t>
            </a:r>
            <a:endParaRPr lang="en-US" sz="2400"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4514">
                                            <p:txEl>
                                              <p:pRg st="1" end="1"/>
                                            </p:txEl>
                                          </p:spTgt>
                                        </p:tgtEl>
                                        <p:attrNameLst>
                                          <p:attrName>style.visibility</p:attrName>
                                        </p:attrNameLst>
                                      </p:cBhvr>
                                      <p:to>
                                        <p:strVal val="visible"/>
                                      </p:to>
                                    </p:set>
                                    <p:animEffect transition="in" filter="slide(fromBottom)">
                                      <p:cBhvr>
                                        <p:cTn id="7" dur="1000"/>
                                        <p:tgtEl>
                                          <p:spTgt spid="64514">
                                            <p:txEl>
                                              <p:pRg st="1" end="1"/>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4514">
                                            <p:txEl>
                                              <p:pRg st="2" end="2"/>
                                            </p:txEl>
                                          </p:spTgt>
                                        </p:tgtEl>
                                        <p:attrNameLst>
                                          <p:attrName>style.visibility</p:attrName>
                                        </p:attrNameLst>
                                      </p:cBhvr>
                                      <p:to>
                                        <p:strVal val="visible"/>
                                      </p:to>
                                    </p:set>
                                    <p:animEffect transition="in" filter="slide(fromBottom)">
                                      <p:cBhvr>
                                        <p:cTn id="11" dur="1000"/>
                                        <p:tgtEl>
                                          <p:spTgt spid="64514">
                                            <p:txEl>
                                              <p:pRg st="2" end="2"/>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64514">
                                            <p:txEl>
                                              <p:pRg st="4" end="4"/>
                                            </p:txEl>
                                          </p:spTgt>
                                        </p:tgtEl>
                                        <p:attrNameLst>
                                          <p:attrName>style.visibility</p:attrName>
                                        </p:attrNameLst>
                                      </p:cBhvr>
                                      <p:to>
                                        <p:strVal val="visible"/>
                                      </p:to>
                                    </p:set>
                                    <p:animEffect transition="in" filter="slide(fromBottom)">
                                      <p:cBhvr>
                                        <p:cTn id="15" dur="1000"/>
                                        <p:tgtEl>
                                          <p:spTgt spid="64514">
                                            <p:txEl>
                                              <p:pRg st="4" end="4"/>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64514">
                                            <p:txEl>
                                              <p:pRg st="5" end="5"/>
                                            </p:txEl>
                                          </p:spTgt>
                                        </p:tgtEl>
                                        <p:attrNameLst>
                                          <p:attrName>style.visibility</p:attrName>
                                        </p:attrNameLst>
                                      </p:cBhvr>
                                      <p:to>
                                        <p:strVal val="visible"/>
                                      </p:to>
                                    </p:set>
                                    <p:animEffect transition="in" filter="slide(fromBottom)">
                                      <p:cBhvr>
                                        <p:cTn id="19" dur="1000"/>
                                        <p:tgtEl>
                                          <p:spTgt spid="64514">
                                            <p:txEl>
                                              <p:pRg st="5" end="5"/>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64514">
                                            <p:txEl>
                                              <p:pRg st="7" end="7"/>
                                            </p:txEl>
                                          </p:spTgt>
                                        </p:tgtEl>
                                        <p:attrNameLst>
                                          <p:attrName>style.visibility</p:attrName>
                                        </p:attrNameLst>
                                      </p:cBhvr>
                                      <p:to>
                                        <p:strVal val="visible"/>
                                      </p:to>
                                    </p:set>
                                    <p:animEffect transition="in" filter="slide(fromBottom)">
                                      <p:cBhvr>
                                        <p:cTn id="23" dur="1000"/>
                                        <p:tgtEl>
                                          <p:spTgt spid="64514">
                                            <p:txEl>
                                              <p:pRg st="7" end="7"/>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64514">
                                            <p:txEl>
                                              <p:pRg st="8" end="8"/>
                                            </p:txEl>
                                          </p:spTgt>
                                        </p:tgtEl>
                                        <p:attrNameLst>
                                          <p:attrName>style.visibility</p:attrName>
                                        </p:attrNameLst>
                                      </p:cBhvr>
                                      <p:to>
                                        <p:strVal val="visible"/>
                                      </p:to>
                                    </p:set>
                                    <p:animEffect transition="in" filter="slide(fromBottom)">
                                      <p:cBhvr>
                                        <p:cTn id="27" dur="1000"/>
                                        <p:tgtEl>
                                          <p:spTgt spid="645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aji\me394351.jpg"/>
          <p:cNvPicPr>
            <a:picLocks noChangeAspect="1" noChangeArrowheads="1"/>
          </p:cNvPicPr>
          <p:nvPr/>
        </p:nvPicPr>
        <p:blipFill>
          <a:blip r:embed="rId2">
            <a:lum bright="-28000"/>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Content Placeholder 2"/>
          <p:cNvSpPr>
            <a:spLocks noGrp="1"/>
          </p:cNvSpPr>
          <p:nvPr>
            <p:ph idx="4294967295"/>
          </p:nvPr>
        </p:nvSpPr>
        <p:spPr>
          <a:xfrm>
            <a:off x="468313" y="333375"/>
            <a:ext cx="8229600" cy="4114800"/>
          </a:xfrm>
        </p:spPr>
        <p:txBody>
          <a:bodyPr/>
          <a:lstStyle/>
          <a:p>
            <a:pPr algn="r" eaLnBrk="1" hangingPunct="1">
              <a:buFontTx/>
              <a:buNone/>
              <a:defRPr/>
            </a:pPr>
            <a:r>
              <a:rPr lang="fa-IR" dirty="0" smtClean="0">
                <a:solidFill>
                  <a:schemeClr val="accent2">
                    <a:lumMod val="20000"/>
                    <a:lumOff val="80000"/>
                  </a:schemeClr>
                </a:solidFill>
              </a:rPr>
              <a:t>انجیر:</a:t>
            </a:r>
          </a:p>
          <a:p>
            <a:pPr algn="r" eaLnBrk="1" hangingPunct="1">
              <a:buFontTx/>
              <a:buNone/>
              <a:defRPr/>
            </a:pPr>
            <a:r>
              <a:rPr lang="fa-IR" dirty="0" smtClean="0">
                <a:solidFill>
                  <a:schemeClr val="accent2">
                    <a:lumMod val="20000"/>
                    <a:lumOff val="80000"/>
                  </a:schemeClr>
                </a:solidFill>
              </a:rPr>
              <a:t>سوره تین(1):قسم به انجیرو زیتون</a:t>
            </a:r>
          </a:p>
          <a:p>
            <a:pPr algn="r" eaLnBrk="1" hangingPunct="1">
              <a:buFontTx/>
              <a:buNone/>
              <a:defRPr/>
            </a:pPr>
            <a:endParaRPr lang="en-US"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امام علی(ع):بر شما باد به خوردن انجیر زیرا آن برای دردهای قولنجی مفید و سودمند است </a:t>
            </a:r>
          </a:p>
          <a:p>
            <a:pPr algn="r" eaLnBrk="1" hangingPunct="1">
              <a:buFontTx/>
              <a:buNone/>
              <a:defRPr/>
            </a:pPr>
            <a:r>
              <a:rPr lang="fa-IR" dirty="0" smtClean="0">
                <a:solidFill>
                  <a:schemeClr val="accent2">
                    <a:lumMod val="20000"/>
                    <a:lumOff val="80000"/>
                  </a:schemeClr>
                </a:solidFill>
              </a:rPr>
              <a:t>امام رضا(ع): مصرف انجیر بوی بد دهان را از بین می برد موجب تقویت استخوان ها و رویش پیاز مو و از بین رفتن درد و مرض می شود و با وجود آن احتیاج به داروی دیگری نیست.</a:t>
            </a:r>
            <a:endParaRPr lang="en-US"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slide(fromBottom)">
                                      <p:cBhvr>
                                        <p:cTn id="7" dur="1000"/>
                                        <p:tgtEl>
                                          <p:spTgt spid="31746">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animEffect transition="in" filter="slide(fromBottom)">
                                      <p:cBhvr>
                                        <p:cTn id="11" dur="1000"/>
                                        <p:tgtEl>
                                          <p:spTgt spid="31746">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animEffect transition="in" filter="slide(fromBottom)">
                                      <p:cBhvr>
                                        <p:cTn id="15" dur="1000"/>
                                        <p:tgtEl>
                                          <p:spTgt spid="31746">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1746">
                                            <p:txEl>
                                              <p:pRg st="4" end="4"/>
                                            </p:txEl>
                                          </p:spTgt>
                                        </p:tgtEl>
                                        <p:attrNameLst>
                                          <p:attrName>style.visibility</p:attrName>
                                        </p:attrNameLst>
                                      </p:cBhvr>
                                      <p:to>
                                        <p:strVal val="visible"/>
                                      </p:to>
                                    </p:set>
                                    <p:animEffect transition="in" filter="slide(fromBottom)">
                                      <p:cBhvr>
                                        <p:cTn id="19" dur="1000"/>
                                        <p:tgtEl>
                                          <p:spTgt spid="317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aji\me394351.jpg"/>
          <p:cNvPicPr>
            <a:picLocks noChangeAspect="1" noChangeArrowheads="1"/>
          </p:cNvPicPr>
          <p:nvPr/>
        </p:nvPicPr>
        <p:blipFill>
          <a:blip r:embed="rId2">
            <a:lum bright="-28000"/>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Content Placeholder 2"/>
          <p:cNvSpPr>
            <a:spLocks noGrp="1"/>
          </p:cNvSpPr>
          <p:nvPr>
            <p:ph idx="4294967295"/>
          </p:nvPr>
        </p:nvSpPr>
        <p:spPr>
          <a:xfrm>
            <a:off x="457200" y="549275"/>
            <a:ext cx="8229600" cy="5470525"/>
          </a:xfrm>
        </p:spPr>
        <p:txBody>
          <a:bodyPr/>
          <a:lstStyle/>
          <a:p>
            <a:pPr algn="r" eaLnBrk="1" hangingPunct="1">
              <a:buFontTx/>
              <a:buNone/>
              <a:defRPr/>
            </a:pPr>
            <a:r>
              <a:rPr lang="fa-IR" dirty="0" smtClean="0">
                <a:solidFill>
                  <a:schemeClr val="accent2">
                    <a:lumMod val="20000"/>
                    <a:lumOff val="80000"/>
                  </a:schemeClr>
                </a:solidFill>
              </a:rPr>
              <a:t>انجیر منبع بسیار خوب فیبر،گلوکز،کلسیم،پتاسیم،آهن و منیزیم است.</a:t>
            </a:r>
          </a:p>
          <a:p>
            <a:pPr algn="r" eaLnBrk="1" hangingPunct="1">
              <a:buFontTx/>
              <a:buNone/>
              <a:defRPr/>
            </a:pPr>
            <a:r>
              <a:rPr lang="fa-IR" dirty="0" smtClean="0">
                <a:solidFill>
                  <a:schemeClr val="accent2">
                    <a:lumMod val="20000"/>
                    <a:lumOff val="80000"/>
                  </a:schemeClr>
                </a:solidFill>
              </a:rPr>
              <a:t>انجیر ملین،مغذی و ضدتومور است همچنین در درمان یبوست و رژیم لاغری استفاده میشود.</a:t>
            </a:r>
          </a:p>
          <a:p>
            <a:pPr algn="r" eaLnBrk="1" hangingPunct="1">
              <a:buFontTx/>
              <a:buNone/>
              <a:defRPr/>
            </a:pPr>
            <a:endParaRPr lang="fa-IR"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انجیردردرمان آبسه لثه وسیاه زخم به صورت کاربردموضعی انجیر پخته شده کاربرد دارد</a:t>
            </a:r>
          </a:p>
          <a:p>
            <a:pPr algn="r" eaLnBrk="1" hangingPunct="1">
              <a:buFontTx/>
              <a:buNone/>
              <a:defRPr/>
            </a:pPr>
            <a:r>
              <a:rPr lang="fa-IR" dirty="0" smtClean="0">
                <a:solidFill>
                  <a:schemeClr val="accent2">
                    <a:lumMod val="20000"/>
                    <a:lumOff val="80000"/>
                  </a:schemeClr>
                </a:solidFill>
              </a:rPr>
              <a:t>*باید توجه داشت که مقدار اگزالات انجیر بالا بوده وافراد با سابقه سنگ کلیه یا کیسه صفرا باید از زیاده روی در مصرف آن خودداری کنند.</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slide(fromBottom)">
                                      <p:cBhvr>
                                        <p:cTn id="7" dur="1000"/>
                                        <p:tgtEl>
                                          <p:spTgt spid="32770">
                                            <p:txEl>
                                              <p:pRg st="0" end="0"/>
                                            </p:txEl>
                                          </p:spTgt>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animEffect transition="in" filter="slide(fromBottom)">
                                      <p:cBhvr>
                                        <p:cTn id="11" dur="1000"/>
                                        <p:tgtEl>
                                          <p:spTgt spid="32770">
                                            <p:txEl>
                                              <p:pRg st="1" end="1"/>
                                            </p:txEl>
                                          </p:spTgt>
                                        </p:tgtEl>
                                      </p:cBhvr>
                                    </p:animEffect>
                                  </p:childTnLst>
                                </p:cTn>
                              </p:par>
                            </p:childTnLst>
                          </p:cTn>
                        </p:par>
                        <p:par>
                          <p:cTn id="12" fill="hold" nodeType="afterGroup">
                            <p:stCondLst>
                              <p:cond delay="2000"/>
                            </p:stCondLst>
                            <p:childTnLst>
                              <p:par>
                                <p:cTn id="13" presetID="12" presetClass="entr" presetSubtype="4" fill="hold" nodeType="afterEffect">
                                  <p:stCondLst>
                                    <p:cond delay="0"/>
                                  </p:stCondLst>
                                  <p:childTnLst>
                                    <p:set>
                                      <p:cBhvr>
                                        <p:cTn id="14" dur="1" fill="hold">
                                          <p:stCondLst>
                                            <p:cond delay="0"/>
                                          </p:stCondLst>
                                        </p:cTn>
                                        <p:tgtEl>
                                          <p:spTgt spid="32770">
                                            <p:txEl>
                                              <p:pRg st="3" end="3"/>
                                            </p:txEl>
                                          </p:spTgt>
                                        </p:tgtEl>
                                        <p:attrNameLst>
                                          <p:attrName>style.visibility</p:attrName>
                                        </p:attrNameLst>
                                      </p:cBhvr>
                                      <p:to>
                                        <p:strVal val="visible"/>
                                      </p:to>
                                    </p:set>
                                    <p:animEffect transition="in" filter="slide(fromBottom)">
                                      <p:cBhvr>
                                        <p:cTn id="15" dur="1000"/>
                                        <p:tgtEl>
                                          <p:spTgt spid="32770">
                                            <p:txEl>
                                              <p:pRg st="3" end="3"/>
                                            </p:txEl>
                                          </p:spTgt>
                                        </p:tgtEl>
                                      </p:cBhvr>
                                    </p:animEffect>
                                  </p:childTnLst>
                                </p:cTn>
                              </p:par>
                            </p:childTnLst>
                          </p:cTn>
                        </p:par>
                        <p:par>
                          <p:cTn id="16" fill="hold" nodeType="afterGroup">
                            <p:stCondLst>
                              <p:cond delay="3000"/>
                            </p:stCondLst>
                            <p:childTnLst>
                              <p:par>
                                <p:cTn id="17" presetID="12" presetClass="entr" presetSubtype="4" fill="hold" nodeType="afterEffect">
                                  <p:stCondLst>
                                    <p:cond delay="0"/>
                                  </p:stCondLst>
                                  <p:childTnLst>
                                    <p:set>
                                      <p:cBhvr>
                                        <p:cTn id="18" dur="1" fill="hold">
                                          <p:stCondLst>
                                            <p:cond delay="0"/>
                                          </p:stCondLst>
                                        </p:cTn>
                                        <p:tgtEl>
                                          <p:spTgt spid="32770">
                                            <p:txEl>
                                              <p:pRg st="4" end="4"/>
                                            </p:txEl>
                                          </p:spTgt>
                                        </p:tgtEl>
                                        <p:attrNameLst>
                                          <p:attrName>style.visibility</p:attrName>
                                        </p:attrNameLst>
                                      </p:cBhvr>
                                      <p:to>
                                        <p:strVal val="visible"/>
                                      </p:to>
                                    </p:set>
                                    <p:animEffect transition="in" filter="slide(fromBottom)">
                                      <p:cBhvr>
                                        <p:cTn id="19" dur="1000"/>
                                        <p:tgtEl>
                                          <p:spTgt spid="327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H:\aji\olive_verte_gros_plan.jpg"/>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idx="4294967295"/>
          </p:nvPr>
        </p:nvSpPr>
        <p:spPr>
          <a:xfrm>
            <a:off x="0" y="285750"/>
            <a:ext cx="8786813" cy="6572250"/>
          </a:xfrm>
        </p:spPr>
        <p:txBody>
          <a:bodyPr anchor="t">
            <a:normAutofit/>
          </a:bodyPr>
          <a:lstStyle/>
          <a:p>
            <a:pPr algn="r" eaLnBrk="1" hangingPunct="1">
              <a:defRPr/>
            </a:pPr>
            <a:r>
              <a:rPr lang="en-US" dirty="0" smtClean="0">
                <a:solidFill>
                  <a:schemeClr val="accent2">
                    <a:lumMod val="20000"/>
                    <a:lumOff val="80000"/>
                  </a:schemeClr>
                </a:solidFill>
              </a:rPr>
              <a:t>:</a:t>
            </a:r>
            <a:r>
              <a:rPr lang="fa-IR" dirty="0" smtClean="0">
                <a:solidFill>
                  <a:schemeClr val="accent2">
                    <a:lumMod val="20000"/>
                    <a:lumOff val="80000"/>
                  </a:schemeClr>
                </a:solidFill>
              </a:rPr>
              <a:t>زیتون</a:t>
            </a:r>
            <a:br>
              <a:rPr lang="fa-IR" dirty="0" smtClean="0">
                <a:solidFill>
                  <a:schemeClr val="accent2">
                    <a:lumMod val="20000"/>
                    <a:lumOff val="80000"/>
                  </a:schemeClr>
                </a:solidFill>
              </a:rPr>
            </a:br>
            <a:r>
              <a:rPr lang="fa-IR" dirty="0" smtClean="0">
                <a:solidFill>
                  <a:schemeClr val="accent2">
                    <a:lumMod val="20000"/>
                    <a:lumOff val="80000"/>
                  </a:schemeClr>
                </a:solidFill>
              </a:rPr>
              <a:t/>
            </a:r>
            <a:br>
              <a:rPr lang="fa-IR" dirty="0" smtClean="0">
                <a:solidFill>
                  <a:schemeClr val="accent2">
                    <a:lumMod val="20000"/>
                    <a:lumOff val="80000"/>
                  </a:schemeClr>
                </a:solidFill>
              </a:rPr>
            </a:br>
            <a:r>
              <a:rPr lang="fa-IR" sz="2400" dirty="0" smtClean="0">
                <a:solidFill>
                  <a:schemeClr val="accent2">
                    <a:lumMod val="20000"/>
                    <a:lumOff val="80000"/>
                  </a:schemeClr>
                </a:solidFill>
              </a:rPr>
              <a:t>سوره نحل(11):خداوند با آب باران برای شما زراعت و زیتون و نخل</a:t>
            </a:r>
            <a:br>
              <a:rPr lang="fa-IR" sz="2400" dirty="0" smtClean="0">
                <a:solidFill>
                  <a:schemeClr val="accent2">
                    <a:lumMod val="20000"/>
                    <a:lumOff val="80000"/>
                  </a:schemeClr>
                </a:solidFill>
              </a:rPr>
            </a:br>
            <a:r>
              <a:rPr lang="fa-IR" sz="2400" dirty="0" smtClean="0">
                <a:solidFill>
                  <a:schemeClr val="accent2">
                    <a:lumMod val="20000"/>
                    <a:lumOff val="80000"/>
                  </a:schemeClr>
                </a:solidFill>
              </a:rPr>
              <a:t>وانگورواز همه میوه ها میرویاند مسلما در این نشانه روشنی برای پرهیزکاران است. </a:t>
            </a:r>
            <a:br>
              <a:rPr lang="fa-IR" sz="2400" dirty="0" smtClean="0">
                <a:solidFill>
                  <a:schemeClr val="accent2">
                    <a:lumMod val="20000"/>
                    <a:lumOff val="80000"/>
                  </a:schemeClr>
                </a:solidFill>
              </a:rPr>
            </a:br>
            <a:r>
              <a:rPr lang="fa-IR" sz="2400" dirty="0" smtClean="0">
                <a:solidFill>
                  <a:schemeClr val="accent2">
                    <a:lumMod val="20000"/>
                    <a:lumOff val="80000"/>
                  </a:schemeClr>
                </a:solidFill>
              </a:rPr>
              <a:t>سوره عبس(29):و درختان زیتون و نخل فراوان ... تا وسیله ای برای بهره گیری شما و چهارپایانتان باشد</a:t>
            </a:r>
            <a:r>
              <a:rPr lang="en-US" sz="2400" dirty="0" smtClean="0">
                <a:solidFill>
                  <a:schemeClr val="accent2">
                    <a:lumMod val="20000"/>
                    <a:lumOff val="80000"/>
                  </a:schemeClr>
                </a:solidFill>
              </a:rPr>
              <a:t/>
            </a:r>
            <a:br>
              <a:rPr lang="en-US" sz="2400" dirty="0" smtClean="0">
                <a:solidFill>
                  <a:schemeClr val="accent2">
                    <a:lumMod val="20000"/>
                    <a:lumOff val="80000"/>
                  </a:schemeClr>
                </a:solidFill>
              </a:rPr>
            </a:br>
            <a:r>
              <a:rPr lang="fa-IR" sz="2400" dirty="0" smtClean="0">
                <a:solidFill>
                  <a:schemeClr val="accent2">
                    <a:lumMod val="20000"/>
                    <a:lumOff val="80000"/>
                  </a:schemeClr>
                </a:solidFill>
              </a:rPr>
              <a:t/>
            </a:r>
            <a:br>
              <a:rPr lang="fa-IR" sz="2400" dirty="0" smtClean="0">
                <a:solidFill>
                  <a:schemeClr val="accent2">
                    <a:lumMod val="20000"/>
                    <a:lumOff val="80000"/>
                  </a:schemeClr>
                </a:solidFill>
              </a:rPr>
            </a:br>
            <a:r>
              <a:rPr lang="fa-IR" sz="2400" dirty="0" smtClean="0">
                <a:solidFill>
                  <a:schemeClr val="accent2">
                    <a:lumMod val="20000"/>
                    <a:lumOff val="80000"/>
                  </a:schemeClr>
                </a:solidFill>
              </a:rPr>
              <a:t/>
            </a:r>
            <a:br>
              <a:rPr lang="fa-IR" sz="2400" dirty="0" smtClean="0">
                <a:solidFill>
                  <a:schemeClr val="accent2">
                    <a:lumMod val="20000"/>
                    <a:lumOff val="80000"/>
                  </a:schemeClr>
                </a:solidFill>
              </a:rPr>
            </a:br>
            <a:r>
              <a:rPr lang="fa-IR" sz="2400" dirty="0" smtClean="0">
                <a:solidFill>
                  <a:schemeClr val="accent2">
                    <a:lumMod val="20000"/>
                    <a:lumOff val="80000"/>
                  </a:schemeClr>
                </a:solidFill>
              </a:rPr>
              <a:t/>
            </a:r>
            <a:br>
              <a:rPr lang="fa-IR" sz="2400" dirty="0" smtClean="0">
                <a:solidFill>
                  <a:schemeClr val="accent2">
                    <a:lumMod val="20000"/>
                    <a:lumOff val="80000"/>
                  </a:schemeClr>
                </a:solidFill>
              </a:rPr>
            </a:br>
            <a:r>
              <a:rPr lang="fa-IR" sz="2400" dirty="0" smtClean="0">
                <a:solidFill>
                  <a:schemeClr val="accent2">
                    <a:lumMod val="20000"/>
                    <a:lumOff val="80000"/>
                  </a:schemeClr>
                </a:solidFill>
              </a:rPr>
              <a:t>پیامبراکرم(ص):بر شما باد به مصرف زیتون و روغن آن زیرا آن حالت تلخه شدن را بر طرف میکند،مواد و ترشحات بلغمی و مخاطی را از بین میبرد ،موجب قوی شدن اعصاب و خوب شدن خلق و روان میشود و تنفس را پاکیزه میکند وحالت غم و افسردگی را از بین میبرد.</a:t>
            </a:r>
            <a:br>
              <a:rPr lang="fa-IR" sz="2400" dirty="0" smtClean="0">
                <a:solidFill>
                  <a:schemeClr val="accent2">
                    <a:lumMod val="20000"/>
                    <a:lumOff val="80000"/>
                  </a:schemeClr>
                </a:solidFill>
              </a:rPr>
            </a:br>
            <a:endParaRPr lang="fa-IR" sz="2400" dirty="0" smtClean="0">
              <a:solidFill>
                <a:schemeClr val="accent2">
                  <a:lumMod val="20000"/>
                  <a:lumOff val="80000"/>
                </a:schemeClr>
              </a:solidFill>
            </a:endParaRPr>
          </a:p>
        </p:txBody>
      </p:sp>
      <p:sp>
        <p:nvSpPr>
          <p:cNvPr id="5" name="Subtitle 4"/>
          <p:cNvSpPr>
            <a:spLocks noGrp="1"/>
          </p:cNvSpPr>
          <p:nvPr>
            <p:ph type="subTitle" idx="4294967295"/>
          </p:nvPr>
        </p:nvSpPr>
        <p:spPr>
          <a:xfrm>
            <a:off x="285750" y="3786188"/>
            <a:ext cx="8015288" cy="1946275"/>
          </a:xfrm>
        </p:spPr>
        <p:txBody>
          <a:bodyPr anchor="b">
            <a:normAutofit/>
          </a:bodyPr>
          <a:lstStyle/>
          <a:p>
            <a:pPr marL="0" indent="0" eaLnBrk="1" hangingPunct="1">
              <a:buFontTx/>
              <a:buNone/>
              <a:defRPr/>
            </a:pPr>
            <a:endParaRPr lang="fa-IR" sz="2400" dirty="0" smtClean="0">
              <a:solidFill>
                <a:srgbClr val="443329"/>
              </a:solidFill>
              <a:effectLst>
                <a:outerShdw blurRad="38100" dist="38100" dir="2700000" algn="tl">
                  <a:srgbClr val="000000"/>
                </a:outerShdw>
              </a:effectLst>
            </a:endParaRPr>
          </a:p>
          <a:p>
            <a:pPr marL="0" indent="0" eaLnBrk="1" hangingPunct="1">
              <a:buFontTx/>
              <a:buNone/>
              <a:defRPr/>
            </a:pPr>
            <a:endParaRPr lang="fa-IR" sz="2400" dirty="0" smtClean="0">
              <a:solidFill>
                <a:srgbClr val="443329"/>
              </a:solidFill>
              <a:effectLst>
                <a:outerShdw blurRad="38100" dist="38100" dir="2700000" algn="tl">
                  <a:srgbClr val="000000"/>
                </a:outerShdw>
              </a:effectLst>
            </a:endParaRPr>
          </a:p>
          <a:p>
            <a:pPr marL="0" indent="0" eaLnBrk="1" hangingPunct="1">
              <a:buFontTx/>
              <a:buNone/>
              <a:defRPr/>
            </a:pPr>
            <a:endParaRPr lang="fa-IR" sz="2400" dirty="0" smtClean="0">
              <a:solidFill>
                <a:srgbClr val="443329"/>
              </a:solidFill>
              <a:effectLst>
                <a:outerShdw blurRad="38100" dist="38100" dir="2700000" algn="tl">
                  <a:srgbClr val="000000"/>
                </a:outerShdw>
              </a:effectLst>
            </a:endParaRPr>
          </a:p>
          <a:p>
            <a:pPr marL="0" indent="0" eaLnBrk="1" hangingPunct="1">
              <a:buFontTx/>
              <a:buNone/>
              <a:defRPr/>
            </a:pPr>
            <a:endParaRPr lang="fa-IR" sz="2400" dirty="0" smtClean="0">
              <a:solidFill>
                <a:srgbClr val="443329"/>
              </a:solidFill>
              <a:effectLst>
                <a:outerShdw blurRad="38100" dist="38100" dir="2700000" algn="tl">
                  <a:srgbClr val="000000"/>
                </a:outerShdw>
              </a:effectLst>
            </a:endParaRPr>
          </a:p>
          <a:p>
            <a:pPr marL="0" indent="0" eaLnBrk="1" hangingPunct="1">
              <a:buFontTx/>
              <a:buNone/>
              <a:defRPr/>
            </a:pPr>
            <a:endParaRPr lang="fa-IR" sz="2400" dirty="0" smtClean="0">
              <a:solidFill>
                <a:srgbClr val="443329"/>
              </a:solidFill>
              <a:effectLst>
                <a:outerShdw blurRad="38100" dist="38100" dir="2700000" algn="tl">
                  <a:srgbClr val="000000"/>
                </a:outerShdw>
              </a:effectLst>
            </a:endParaRPr>
          </a:p>
          <a:p>
            <a:pPr marL="0" indent="0" eaLnBrk="1" hangingPunct="1">
              <a:buFontTx/>
              <a:buNone/>
              <a:defRPr/>
            </a:pPr>
            <a:endParaRPr lang="fa-IR" sz="2400" dirty="0" smtClean="0">
              <a:solidFill>
                <a:srgbClr val="443329"/>
              </a:solidFill>
              <a:effectLst>
                <a:outerShdw blurRad="38100" dist="38100" dir="2700000" algn="tl">
                  <a:srgbClr val="000000"/>
                </a:outerShdw>
              </a:effectLst>
            </a:endParaRPr>
          </a:p>
          <a:p>
            <a:pPr marL="0" indent="0" eaLnBrk="1" hangingPunct="1">
              <a:buFontTx/>
              <a:buNone/>
              <a:defRPr/>
            </a:pPr>
            <a:endParaRPr lang="fa-IR" sz="2400" dirty="0" smtClean="0">
              <a:solidFill>
                <a:srgbClr val="443329"/>
              </a:solidFill>
              <a:effectLst>
                <a:outerShdw blurRad="38100" dist="38100" dir="2700000" algn="tl">
                  <a:srgbClr val="000000"/>
                </a:outerShdw>
              </a:effectLst>
            </a:endParaRPr>
          </a:p>
          <a:p>
            <a:pPr marL="0" indent="0" eaLnBrk="1" hangingPunct="1">
              <a:buFontTx/>
              <a:buNone/>
              <a:defRPr/>
            </a:pPr>
            <a:endParaRPr lang="fa-IR" sz="2400" dirty="0" smtClean="0">
              <a:solidFill>
                <a:srgbClr val="443329"/>
              </a:solidFill>
              <a:effectLst>
                <a:outerShdw blurRad="38100" dist="38100" dir="2700000" algn="tl">
                  <a:srgbClr val="000000"/>
                </a:outerShdw>
              </a:effectLst>
            </a:endParaRPr>
          </a:p>
          <a:p>
            <a:pPr marL="0" indent="0" eaLnBrk="1" hangingPunct="1">
              <a:buFontTx/>
              <a:buNone/>
              <a:defRPr/>
            </a:pPr>
            <a:endParaRPr lang="fa-IR" sz="2400" dirty="0" smtClean="0">
              <a:solidFill>
                <a:srgbClr val="443329"/>
              </a:solidFill>
              <a:effectLst>
                <a:outerShdw blurRad="38100" dist="38100" dir="2700000" algn="tl">
                  <a:srgbClr val="000000"/>
                </a:outerShdw>
              </a:effectLst>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H:\aji\olive_verte_gros_plan.jpg"/>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3"/>
          <p:cNvSpPr>
            <a:spLocks noGrp="1" noChangeArrowheads="1"/>
          </p:cNvSpPr>
          <p:nvPr>
            <p:ph type="body" idx="4294967295"/>
          </p:nvPr>
        </p:nvSpPr>
        <p:spPr>
          <a:xfrm>
            <a:off x="457200" y="285750"/>
            <a:ext cx="8229600" cy="5734050"/>
          </a:xfrm>
        </p:spPr>
        <p:txBody>
          <a:bodyPr/>
          <a:lstStyle/>
          <a:p>
            <a:pPr algn="r" eaLnBrk="1" hangingPunct="1">
              <a:buFontTx/>
              <a:buNone/>
              <a:defRPr/>
            </a:pPr>
            <a:r>
              <a:rPr lang="en-US" dirty="0" smtClean="0">
                <a:solidFill>
                  <a:schemeClr val="accent2">
                    <a:lumMod val="20000"/>
                    <a:lumOff val="80000"/>
                  </a:schemeClr>
                </a:solidFill>
              </a:rPr>
              <a:t>:</a:t>
            </a:r>
            <a:r>
              <a:rPr lang="fa-IR" dirty="0" smtClean="0">
                <a:solidFill>
                  <a:schemeClr val="accent2">
                    <a:lumMod val="20000"/>
                    <a:lumOff val="80000"/>
                  </a:schemeClr>
                </a:solidFill>
              </a:rPr>
              <a:t>زیتون</a:t>
            </a:r>
          </a:p>
          <a:p>
            <a:pPr algn="r" eaLnBrk="1" hangingPunct="1">
              <a:buFontTx/>
              <a:buNone/>
              <a:defRPr/>
            </a:pPr>
            <a:r>
              <a:rPr lang="en-US" sz="2800" dirty="0" smtClean="0">
                <a:solidFill>
                  <a:schemeClr val="accent2">
                    <a:lumMod val="20000"/>
                    <a:lumOff val="80000"/>
                  </a:schemeClr>
                </a:solidFill>
              </a:rPr>
              <a:t>    </a:t>
            </a:r>
            <a:r>
              <a:rPr lang="fa-IR" sz="2800" dirty="0" smtClean="0">
                <a:solidFill>
                  <a:schemeClr val="accent2">
                    <a:lumMod val="20000"/>
                    <a:lumOff val="80000"/>
                  </a:schemeClr>
                </a:solidFill>
              </a:rPr>
              <a:t> </a:t>
            </a:r>
            <a:r>
              <a:rPr lang="en-US" sz="2800" dirty="0" smtClean="0">
                <a:solidFill>
                  <a:schemeClr val="accent2">
                    <a:lumMod val="20000"/>
                    <a:lumOff val="80000"/>
                  </a:schemeClr>
                </a:solidFill>
              </a:rPr>
              <a:t>E</a:t>
            </a:r>
            <a:r>
              <a:rPr lang="fa-IR" sz="2800" dirty="0" smtClean="0">
                <a:solidFill>
                  <a:schemeClr val="accent2">
                    <a:lumMod val="20000"/>
                    <a:lumOff val="80000"/>
                  </a:schemeClr>
                </a:solidFill>
              </a:rPr>
              <a:t>در مورد ارزش غذایی زیتون باید گفت که سرشارازویتامین </a:t>
            </a:r>
          </a:p>
          <a:p>
            <a:pPr algn="r" eaLnBrk="1" hangingPunct="1">
              <a:buFontTx/>
              <a:buNone/>
              <a:defRPr/>
            </a:pPr>
            <a:r>
              <a:rPr lang="fa-IR" sz="2800" dirty="0" smtClean="0">
                <a:solidFill>
                  <a:schemeClr val="accent2">
                    <a:lumMod val="20000"/>
                    <a:lumOff val="80000"/>
                  </a:schemeClr>
                </a:solidFill>
              </a:rPr>
              <a:t>واسیدهای چرب اشباع نشده است.</a:t>
            </a:r>
            <a:endParaRPr lang="en-US" sz="2800" dirty="0" smtClean="0">
              <a:solidFill>
                <a:schemeClr val="accent2">
                  <a:lumMod val="20000"/>
                  <a:lumOff val="80000"/>
                </a:schemeClr>
              </a:solidFill>
            </a:endParaRPr>
          </a:p>
          <a:p>
            <a:pPr algn="r" eaLnBrk="1" hangingPunct="1">
              <a:buFontTx/>
              <a:buNone/>
              <a:defRPr/>
            </a:pPr>
            <a:r>
              <a:rPr lang="fa-IR" sz="2800" dirty="0" smtClean="0">
                <a:solidFill>
                  <a:schemeClr val="accent2">
                    <a:lumMod val="20000"/>
                    <a:lumOff val="80000"/>
                  </a:schemeClr>
                </a:solidFill>
              </a:rPr>
              <a:t>زیتون در پیشگیری و درمان یبوست،کمک به درمان زردی،کمک به کاهش قند و فشار خون ،افزایش دفع ترشحات صفراوی و کاهش چربی بد موثر است.</a:t>
            </a:r>
          </a:p>
          <a:p>
            <a:pPr algn="r" eaLnBrk="1" hangingPunct="1">
              <a:buFontTx/>
              <a:buNone/>
              <a:defRPr/>
            </a:pPr>
            <a:endParaRPr lang="en-US" sz="2800" dirty="0" smtClean="0">
              <a:solidFill>
                <a:schemeClr val="accent2">
                  <a:lumMod val="20000"/>
                  <a:lumOff val="80000"/>
                </a:schemeClr>
              </a:solidFill>
            </a:endParaRPr>
          </a:p>
          <a:p>
            <a:pPr algn="r" eaLnBrk="1" hangingPunct="1">
              <a:buFontTx/>
              <a:buNone/>
              <a:defRPr/>
            </a:pPr>
            <a:r>
              <a:rPr lang="fa-IR" sz="2800" dirty="0" smtClean="0">
                <a:solidFill>
                  <a:schemeClr val="accent2">
                    <a:lumMod val="20000"/>
                    <a:lumOff val="80000"/>
                  </a:schemeClr>
                </a:solidFill>
              </a:rPr>
              <a:t>*روغن زیتون در رفع سرفه های خشک همراه با حالت تحریک آمیزموثر است.</a:t>
            </a:r>
          </a:p>
          <a:p>
            <a:pPr algn="r" eaLnBrk="1" hangingPunct="1">
              <a:buFontTx/>
              <a:buNone/>
              <a:defRPr/>
            </a:pPr>
            <a:r>
              <a:rPr lang="fa-IR" sz="2800" dirty="0" smtClean="0">
                <a:solidFill>
                  <a:schemeClr val="accent2">
                    <a:lumMod val="20000"/>
                    <a:lumOff val="80000"/>
                  </a:schemeClr>
                </a:solidFill>
              </a:rPr>
              <a:t>*مالش دادن روغن زیتون تازه بر روی پوست بدن مبتلا به نرمی استخوان و کمخونی اثر های مفید دارد</a:t>
            </a:r>
            <a:r>
              <a:rPr lang="fa-IR" dirty="0" smtClean="0">
                <a:solidFill>
                  <a:schemeClr val="accent2">
                    <a:lumMod val="20000"/>
                    <a:lumOff val="80000"/>
                  </a:schemeClr>
                </a:solidFill>
              </a:rPr>
              <a:t>.</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slide(fromBottom)">
                                      <p:cBhvr>
                                        <p:cTn id="7" dur="1000"/>
                                        <p:tgtEl>
                                          <p:spTgt spid="65539">
                                            <p:txEl>
                                              <p:pRg st="0" end="0"/>
                                            </p:txEl>
                                          </p:spTgt>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animEffect transition="in" filter="slide(fromBottom)">
                                      <p:cBhvr>
                                        <p:cTn id="11" dur="1000"/>
                                        <p:tgtEl>
                                          <p:spTgt spid="65539">
                                            <p:txEl>
                                              <p:pRg st="1" end="1"/>
                                            </p:txEl>
                                          </p:spTgt>
                                        </p:tgtEl>
                                      </p:cBhvr>
                                    </p:animEffect>
                                  </p:childTnLst>
                                </p:cTn>
                              </p:par>
                            </p:childTnLst>
                          </p:cTn>
                        </p:par>
                        <p:par>
                          <p:cTn id="12" fill="hold" nodeType="afterGroup">
                            <p:stCondLst>
                              <p:cond delay="2000"/>
                            </p:stCondLst>
                            <p:childTnLst>
                              <p:par>
                                <p:cTn id="13" presetID="12" presetClass="entr" presetSubtype="4" fill="hold" nodeType="after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animEffect transition="in" filter="slide(fromBottom)">
                                      <p:cBhvr>
                                        <p:cTn id="15" dur="1000"/>
                                        <p:tgtEl>
                                          <p:spTgt spid="65539">
                                            <p:txEl>
                                              <p:pRg st="2" end="2"/>
                                            </p:txEl>
                                          </p:spTgt>
                                        </p:tgtEl>
                                      </p:cBhvr>
                                    </p:animEffect>
                                  </p:childTnLst>
                                </p:cTn>
                              </p:par>
                            </p:childTnLst>
                          </p:cTn>
                        </p:par>
                        <p:par>
                          <p:cTn id="16" fill="hold" nodeType="afterGroup">
                            <p:stCondLst>
                              <p:cond delay="3000"/>
                            </p:stCondLst>
                            <p:childTnLst>
                              <p:par>
                                <p:cTn id="17" presetID="12" presetClass="entr" presetSubtype="4" fill="hold" nodeType="afterEffect">
                                  <p:stCondLst>
                                    <p:cond delay="0"/>
                                  </p:stCondLst>
                                  <p:childTnLst>
                                    <p:set>
                                      <p:cBhvr>
                                        <p:cTn id="18" dur="1" fill="hold">
                                          <p:stCondLst>
                                            <p:cond delay="0"/>
                                          </p:stCondLst>
                                        </p:cTn>
                                        <p:tgtEl>
                                          <p:spTgt spid="65539">
                                            <p:txEl>
                                              <p:pRg st="3" end="3"/>
                                            </p:txEl>
                                          </p:spTgt>
                                        </p:tgtEl>
                                        <p:attrNameLst>
                                          <p:attrName>style.visibility</p:attrName>
                                        </p:attrNameLst>
                                      </p:cBhvr>
                                      <p:to>
                                        <p:strVal val="visible"/>
                                      </p:to>
                                    </p:set>
                                    <p:animEffect transition="in" filter="slide(fromBottom)">
                                      <p:cBhvr>
                                        <p:cTn id="19" dur="1000"/>
                                        <p:tgtEl>
                                          <p:spTgt spid="65539">
                                            <p:txEl>
                                              <p:pRg st="3" end="3"/>
                                            </p:txEl>
                                          </p:spTgt>
                                        </p:tgtEl>
                                      </p:cBhvr>
                                    </p:animEffect>
                                  </p:childTnLst>
                                </p:cTn>
                              </p:par>
                            </p:childTnLst>
                          </p:cTn>
                        </p:par>
                        <p:par>
                          <p:cTn id="20" fill="hold" nodeType="afterGroup">
                            <p:stCondLst>
                              <p:cond delay="4000"/>
                            </p:stCondLst>
                            <p:childTnLst>
                              <p:par>
                                <p:cTn id="21" presetID="12" presetClass="entr" presetSubtype="4" fill="hold" nodeType="afterEffect">
                                  <p:stCondLst>
                                    <p:cond delay="0"/>
                                  </p:stCondLst>
                                  <p:childTnLst>
                                    <p:set>
                                      <p:cBhvr>
                                        <p:cTn id="22" dur="1" fill="hold">
                                          <p:stCondLst>
                                            <p:cond delay="0"/>
                                          </p:stCondLst>
                                        </p:cTn>
                                        <p:tgtEl>
                                          <p:spTgt spid="65539">
                                            <p:txEl>
                                              <p:pRg st="5" end="5"/>
                                            </p:txEl>
                                          </p:spTgt>
                                        </p:tgtEl>
                                        <p:attrNameLst>
                                          <p:attrName>style.visibility</p:attrName>
                                        </p:attrNameLst>
                                      </p:cBhvr>
                                      <p:to>
                                        <p:strVal val="visible"/>
                                      </p:to>
                                    </p:set>
                                    <p:animEffect transition="in" filter="slide(fromBottom)">
                                      <p:cBhvr>
                                        <p:cTn id="23" dur="1000"/>
                                        <p:tgtEl>
                                          <p:spTgt spid="65539">
                                            <p:txEl>
                                              <p:pRg st="5" end="5"/>
                                            </p:txEl>
                                          </p:spTgt>
                                        </p:tgtEl>
                                      </p:cBhvr>
                                    </p:animEffect>
                                  </p:childTnLst>
                                </p:cTn>
                              </p:par>
                            </p:childTnLst>
                          </p:cTn>
                        </p:par>
                        <p:par>
                          <p:cTn id="24" fill="hold" nodeType="afterGroup">
                            <p:stCondLst>
                              <p:cond delay="5000"/>
                            </p:stCondLst>
                            <p:childTnLst>
                              <p:par>
                                <p:cTn id="25" presetID="12" presetClass="entr" presetSubtype="4" fill="hold" nodeType="afterEffect">
                                  <p:stCondLst>
                                    <p:cond delay="0"/>
                                  </p:stCondLst>
                                  <p:childTnLst>
                                    <p:set>
                                      <p:cBhvr>
                                        <p:cTn id="26" dur="1" fill="hold">
                                          <p:stCondLst>
                                            <p:cond delay="0"/>
                                          </p:stCondLst>
                                        </p:cTn>
                                        <p:tgtEl>
                                          <p:spTgt spid="65539">
                                            <p:txEl>
                                              <p:pRg st="6" end="6"/>
                                            </p:txEl>
                                          </p:spTgt>
                                        </p:tgtEl>
                                        <p:attrNameLst>
                                          <p:attrName>style.visibility</p:attrName>
                                        </p:attrNameLst>
                                      </p:cBhvr>
                                      <p:to>
                                        <p:strVal val="visible"/>
                                      </p:to>
                                    </p:set>
                                    <p:animEffect transition="in" filter="slide(fromBottom)">
                                      <p:cBhvr>
                                        <p:cTn id="27" dur="10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fruit1600002"/>
          <p:cNvPicPr>
            <a:picLocks noChangeAspect="1" noChangeArrowheads="1"/>
          </p:cNvPicPr>
          <p:nvPr/>
        </p:nvPicPr>
        <p:blipFill>
          <a:blip r:embed="rId2">
            <a:lum bright="-22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p:cNvSpPr>
            <a:spLocks noGrp="1" noChangeArrowheads="1"/>
          </p:cNvSpPr>
          <p:nvPr>
            <p:ph type="title"/>
          </p:nvPr>
        </p:nvSpPr>
        <p:spPr/>
        <p:txBody>
          <a:bodyPr/>
          <a:lstStyle/>
          <a:p>
            <a:pPr algn="r" eaLnBrk="1" hangingPunct="1">
              <a:defRPr/>
            </a:pPr>
            <a:r>
              <a:rPr lang="fa-IR" sz="4400" b="1" dirty="0" smtClean="0">
                <a:solidFill>
                  <a:srgbClr val="FFFFFF"/>
                </a:solidFill>
                <a:effectLst>
                  <a:outerShdw blurRad="38100" dist="38100" dir="2700000" algn="tl">
                    <a:srgbClr val="000000">
                      <a:alpha val="43137"/>
                    </a:srgbClr>
                  </a:outerShdw>
                </a:effectLst>
                <a:cs typeface="Arial" pitchFamily="34" charset="0"/>
              </a:rPr>
              <a:t>گروه های غذایی</a:t>
            </a:r>
            <a:endParaRPr lang="en-US" sz="4400" b="1" dirty="0" smtClean="0">
              <a:solidFill>
                <a:srgbClr val="FFFFFF"/>
              </a:solidFill>
              <a:effectLst>
                <a:outerShdw blurRad="38100" dist="38100" dir="2700000" algn="tl">
                  <a:srgbClr val="000000">
                    <a:alpha val="43137"/>
                  </a:srgbClr>
                </a:outerShdw>
              </a:effectLst>
              <a:cs typeface="Arial" pitchFamily="34" charset="0"/>
            </a:endParaRPr>
          </a:p>
        </p:txBody>
      </p:sp>
      <p:sp>
        <p:nvSpPr>
          <p:cNvPr id="7" name="Content Placeholder 6"/>
          <p:cNvSpPr>
            <a:spLocks noGrp="1"/>
          </p:cNvSpPr>
          <p:nvPr>
            <p:ph idx="4294967295"/>
          </p:nvPr>
        </p:nvSpPr>
        <p:spPr/>
        <p:txBody>
          <a:bodyPr>
            <a:normAutofit fontScale="92500" lnSpcReduction="10000"/>
          </a:bodyPr>
          <a:lstStyle/>
          <a:p>
            <a:pPr algn="r" rtl="1" eaLnBrk="1" hangingPunct="1">
              <a:lnSpc>
                <a:spcPct val="90000"/>
              </a:lnSpc>
              <a:buSzPct val="80000"/>
              <a:buFont typeface="Wingdings" pitchFamily="2" charset="2"/>
              <a:buChar char="v"/>
              <a:defRPr/>
            </a:pPr>
            <a:r>
              <a:rPr lang="fa-IR" sz="3600" dirty="0" smtClean="0">
                <a:solidFill>
                  <a:srgbClr val="FFFFFF"/>
                </a:solidFill>
                <a:cs typeface="B Zar" pitchFamily="2" charset="-78"/>
              </a:rPr>
              <a:t>آب</a:t>
            </a:r>
            <a:endParaRPr lang="en-US" sz="3600" dirty="0" smtClean="0">
              <a:solidFill>
                <a:srgbClr val="FFFFFF"/>
              </a:solidFill>
              <a:cs typeface="B Zar" pitchFamily="2" charset="-78"/>
            </a:endParaRPr>
          </a:p>
          <a:p>
            <a:pPr algn="r" rtl="1" eaLnBrk="1" hangingPunct="1">
              <a:lnSpc>
                <a:spcPct val="90000"/>
              </a:lnSpc>
              <a:buSzPct val="80000"/>
              <a:buFont typeface="Wingdings" pitchFamily="2" charset="2"/>
              <a:buChar char="v"/>
              <a:defRPr/>
            </a:pPr>
            <a:r>
              <a:rPr lang="fa-IR" sz="3600" dirty="0" smtClean="0">
                <a:solidFill>
                  <a:srgbClr val="FFFFFF"/>
                </a:solidFill>
                <a:cs typeface="B Zar" pitchFamily="2" charset="-78"/>
              </a:rPr>
              <a:t>لبنیات ← شیر </a:t>
            </a:r>
          </a:p>
          <a:p>
            <a:pPr algn="r" rtl="1" eaLnBrk="1" hangingPunct="1">
              <a:lnSpc>
                <a:spcPct val="90000"/>
              </a:lnSpc>
              <a:buSzPct val="80000"/>
              <a:buFont typeface="Wingdings" pitchFamily="2" charset="2"/>
              <a:buChar char="v"/>
              <a:defRPr/>
            </a:pPr>
            <a:r>
              <a:rPr lang="fa-IR" sz="3600" dirty="0" smtClean="0">
                <a:solidFill>
                  <a:srgbClr val="FFFFFF"/>
                </a:solidFill>
                <a:cs typeface="B Zar" pitchFamily="2" charset="-78"/>
              </a:rPr>
              <a:t>شیرینی(قند) ← عسل</a:t>
            </a:r>
            <a:endParaRPr lang="en-US" sz="3600" dirty="0" smtClean="0">
              <a:solidFill>
                <a:srgbClr val="FFFFFF"/>
              </a:solidFill>
              <a:cs typeface="B Zar" pitchFamily="2" charset="-78"/>
            </a:endParaRPr>
          </a:p>
          <a:p>
            <a:pPr algn="r" rtl="1" eaLnBrk="1" hangingPunct="1">
              <a:lnSpc>
                <a:spcPct val="90000"/>
              </a:lnSpc>
              <a:buSzPct val="80000"/>
              <a:buFont typeface="Wingdings" pitchFamily="2" charset="2"/>
              <a:buChar char="v"/>
              <a:defRPr/>
            </a:pPr>
            <a:r>
              <a:rPr lang="fa-IR" sz="3600" dirty="0" smtClean="0">
                <a:solidFill>
                  <a:srgbClr val="FFFFFF"/>
                </a:solidFill>
                <a:cs typeface="B Zar" pitchFamily="2" charset="-78"/>
              </a:rPr>
              <a:t>سبزیجات ← سیر، پیاز، کدو</a:t>
            </a:r>
            <a:endParaRPr lang="en-US" sz="3600" dirty="0" smtClean="0">
              <a:solidFill>
                <a:srgbClr val="FFFFFF"/>
              </a:solidFill>
              <a:cs typeface="B Zar" pitchFamily="2" charset="-78"/>
            </a:endParaRPr>
          </a:p>
          <a:p>
            <a:pPr algn="r" rtl="1" eaLnBrk="1" hangingPunct="1">
              <a:lnSpc>
                <a:spcPct val="90000"/>
              </a:lnSpc>
              <a:buSzPct val="80000"/>
              <a:buFont typeface="Wingdings" pitchFamily="2" charset="2"/>
              <a:buChar char="v"/>
              <a:defRPr/>
            </a:pPr>
            <a:r>
              <a:rPr lang="fa-IR" sz="3600" dirty="0" smtClean="0">
                <a:solidFill>
                  <a:srgbClr val="FFFFFF"/>
                </a:solidFill>
                <a:cs typeface="B Zar" pitchFamily="2" charset="-78"/>
              </a:rPr>
              <a:t>میوه جات ← خیار، انگور، انار، موز، انجیر، زیتون، خرما، رطب</a:t>
            </a:r>
          </a:p>
          <a:p>
            <a:pPr algn="r" rtl="1" eaLnBrk="1" hangingPunct="1">
              <a:lnSpc>
                <a:spcPct val="90000"/>
              </a:lnSpc>
              <a:buSzPct val="80000"/>
              <a:buFont typeface="Wingdings" pitchFamily="2" charset="2"/>
              <a:buChar char="v"/>
              <a:defRPr/>
            </a:pPr>
            <a:r>
              <a:rPr lang="fa-IR" sz="3600" dirty="0" smtClean="0">
                <a:solidFill>
                  <a:srgbClr val="FFFFFF"/>
                </a:solidFill>
                <a:cs typeface="B Zar" pitchFamily="2" charset="-78"/>
              </a:rPr>
              <a:t>حبوبات ← عدس</a:t>
            </a:r>
            <a:endParaRPr lang="en-US" sz="3600" dirty="0" smtClean="0">
              <a:solidFill>
                <a:srgbClr val="FFFFFF"/>
              </a:solidFill>
              <a:cs typeface="B Zar" pitchFamily="2" charset="-78"/>
            </a:endParaRPr>
          </a:p>
          <a:p>
            <a:pPr algn="r" rtl="1" eaLnBrk="1" hangingPunct="1">
              <a:lnSpc>
                <a:spcPct val="90000"/>
              </a:lnSpc>
              <a:buSzPct val="80000"/>
              <a:buFont typeface="Wingdings" pitchFamily="2" charset="2"/>
              <a:buChar char="v"/>
              <a:defRPr/>
            </a:pPr>
            <a:r>
              <a:rPr lang="fa-IR" sz="3600" dirty="0" smtClean="0">
                <a:solidFill>
                  <a:srgbClr val="FFFFFF"/>
                </a:solidFill>
                <a:cs typeface="B Zar" pitchFamily="2" charset="-78"/>
              </a:rPr>
              <a:t>غلات ← نان</a:t>
            </a:r>
            <a:endParaRPr lang="en-US" sz="3600" dirty="0" smtClean="0">
              <a:solidFill>
                <a:srgbClr val="FFFFFF"/>
              </a:solidFill>
              <a:cs typeface="B Zar" pitchFamily="2" charset="-78"/>
            </a:endParaRPr>
          </a:p>
          <a:p>
            <a:pPr algn="r" rtl="1" eaLnBrk="1" hangingPunct="1">
              <a:lnSpc>
                <a:spcPct val="90000"/>
              </a:lnSpc>
              <a:buSzPct val="80000"/>
              <a:buFont typeface="Wingdings" pitchFamily="2" charset="2"/>
              <a:buChar char="v"/>
              <a:defRPr/>
            </a:pPr>
            <a:r>
              <a:rPr lang="fa-IR" sz="3600" dirty="0" smtClean="0">
                <a:solidFill>
                  <a:srgbClr val="FFFFFF"/>
                </a:solidFill>
                <a:cs typeface="B Zar" pitchFamily="2" charset="-78"/>
              </a:rPr>
              <a:t>گوشت ← ماهی، مرغ، گوشت</a:t>
            </a:r>
            <a:endParaRPr lang="en-US" sz="3600" dirty="0" smtClean="0">
              <a:solidFill>
                <a:srgbClr val="FFFFFF"/>
              </a:solidFill>
              <a:cs typeface="B Zar" pitchFamily="2" charset="-78"/>
            </a:endParaRPr>
          </a:p>
          <a:p>
            <a:pPr algn="r" eaLnBrk="1" hangingPunct="1">
              <a:lnSpc>
                <a:spcPct val="90000"/>
              </a:lnSpc>
              <a:buSzPct val="80000"/>
              <a:buFontTx/>
              <a:buNone/>
              <a:defRPr/>
            </a:pPr>
            <a:endParaRPr lang="en-US" sz="3000" b="1" dirty="0" smtClean="0">
              <a:solidFill>
                <a:srgbClr val="000000"/>
              </a:solidFill>
              <a:effectLst>
                <a:outerShdw blurRad="38100" dist="38100" dir="2700000" algn="tl">
                  <a:srgbClr val="FFFFFF"/>
                </a:outerShdw>
              </a:effectLst>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1000"/>
                                        <p:tgtEl>
                                          <p:spTgt spid="7">
                                            <p:txEl>
                                              <p:pRg st="0" end="0"/>
                                            </p:txEl>
                                          </p:spTgt>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1000"/>
                                        <p:tgtEl>
                                          <p:spTgt spid="7">
                                            <p:txEl>
                                              <p:pRg st="1" end="1"/>
                                            </p:txEl>
                                          </p:spTgt>
                                        </p:tgtEl>
                                      </p:cBhvr>
                                    </p:animEffect>
                                  </p:childTnLst>
                                </p:cTn>
                              </p:par>
                            </p:childTnLst>
                          </p:cTn>
                        </p:par>
                        <p:par>
                          <p:cTn id="12" fill="hold" nodeType="afterGroup">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1000"/>
                                        <p:tgtEl>
                                          <p:spTgt spid="7">
                                            <p:txEl>
                                              <p:pRg st="2" end="2"/>
                                            </p:txEl>
                                          </p:spTgt>
                                        </p:tgtEl>
                                      </p:cBhvr>
                                    </p:animEffect>
                                  </p:childTnLst>
                                </p:cTn>
                              </p:par>
                            </p:childTnLst>
                          </p:cTn>
                        </p:par>
                        <p:par>
                          <p:cTn id="16" fill="hold" nodeType="afterGroup">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down)">
                                      <p:cBhvr>
                                        <p:cTn id="19" dur="1000"/>
                                        <p:tgtEl>
                                          <p:spTgt spid="7">
                                            <p:txEl>
                                              <p:pRg st="3" end="3"/>
                                            </p:txEl>
                                          </p:spTgt>
                                        </p:tgtEl>
                                      </p:cBhvr>
                                    </p:animEffect>
                                  </p:childTnLst>
                                </p:cTn>
                              </p:par>
                            </p:childTnLst>
                          </p:cTn>
                        </p:par>
                        <p:par>
                          <p:cTn id="20" fill="hold" nodeType="afterGroup">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wipe(down)">
                                      <p:cBhvr>
                                        <p:cTn id="23" dur="1000"/>
                                        <p:tgtEl>
                                          <p:spTgt spid="7">
                                            <p:txEl>
                                              <p:pRg st="4" end="4"/>
                                            </p:txEl>
                                          </p:spTgt>
                                        </p:tgtEl>
                                      </p:cBhvr>
                                    </p:animEffect>
                                  </p:childTnLst>
                                </p:cTn>
                              </p:par>
                            </p:childTnLst>
                          </p:cTn>
                        </p:par>
                        <p:par>
                          <p:cTn id="24" fill="hold" nodeType="afterGroup">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down)">
                                      <p:cBhvr>
                                        <p:cTn id="27" dur="1000"/>
                                        <p:tgtEl>
                                          <p:spTgt spid="7">
                                            <p:txEl>
                                              <p:pRg st="5" end="5"/>
                                            </p:txEl>
                                          </p:spTgt>
                                        </p:tgtEl>
                                      </p:cBhvr>
                                    </p:animEffect>
                                  </p:childTnLst>
                                </p:cTn>
                              </p:par>
                            </p:childTnLst>
                          </p:cTn>
                        </p:par>
                        <p:par>
                          <p:cTn id="28" fill="hold" nodeType="afterGroup">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wipe(down)">
                                      <p:cBhvr>
                                        <p:cTn id="31" dur="1000"/>
                                        <p:tgtEl>
                                          <p:spTgt spid="7">
                                            <p:txEl>
                                              <p:pRg st="6" end="6"/>
                                            </p:txEl>
                                          </p:spTgt>
                                        </p:tgtEl>
                                      </p:cBhvr>
                                    </p:animEffect>
                                  </p:childTnLst>
                                </p:cTn>
                              </p:par>
                            </p:childTnLst>
                          </p:cTn>
                        </p:par>
                        <p:par>
                          <p:cTn id="32" fill="hold" nodeType="afterGroup">
                            <p:stCondLst>
                              <p:cond delay="7000"/>
                            </p:stCondLst>
                            <p:childTnLst>
                              <p:par>
                                <p:cTn id="33" presetID="22" presetClass="entr" presetSubtype="4" fill="hold" grpId="0" nodeType="after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down)">
                                      <p:cBhvr>
                                        <p:cTn id="35"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H:\aji\i-dates-medjool.jpg"/>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0" y="30163"/>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ChangeArrowheads="1"/>
          </p:cNvSpPr>
          <p:nvPr>
            <p:ph type="body" idx="4294967295"/>
          </p:nvPr>
        </p:nvSpPr>
        <p:spPr>
          <a:xfrm>
            <a:off x="457200" y="428625"/>
            <a:ext cx="8229600" cy="5591175"/>
          </a:xfrm>
        </p:spPr>
        <p:txBody>
          <a:bodyPr/>
          <a:lstStyle/>
          <a:p>
            <a:pPr algn="r" eaLnBrk="1" hangingPunct="1">
              <a:buFontTx/>
              <a:buNone/>
              <a:defRPr/>
            </a:pPr>
            <a:r>
              <a:rPr lang="fa-IR" dirty="0" smtClean="0">
                <a:solidFill>
                  <a:schemeClr val="accent2">
                    <a:lumMod val="20000"/>
                    <a:lumOff val="80000"/>
                  </a:schemeClr>
                </a:solidFill>
              </a:rPr>
              <a:t>خرما:</a:t>
            </a:r>
          </a:p>
          <a:p>
            <a:pPr algn="r" eaLnBrk="1" hangingPunct="1">
              <a:buFontTx/>
              <a:buNone/>
              <a:defRPr/>
            </a:pPr>
            <a:r>
              <a:rPr lang="fa-IR" dirty="0" smtClean="0">
                <a:solidFill>
                  <a:schemeClr val="accent2">
                    <a:lumMod val="20000"/>
                    <a:lumOff val="80000"/>
                  </a:schemeClr>
                </a:solidFill>
              </a:rPr>
              <a:t>سور</a:t>
            </a:r>
            <a:r>
              <a:rPr lang="fa-IR" sz="2800" dirty="0" smtClean="0">
                <a:solidFill>
                  <a:schemeClr val="accent2">
                    <a:lumMod val="20000"/>
                    <a:lumOff val="80000"/>
                  </a:schemeClr>
                </a:solidFill>
              </a:rPr>
              <a:t>ه الرحمن(11):زمین را برای خلایق آفرید که در آن نخل ها و میوه های پرشکوفه است.</a:t>
            </a:r>
          </a:p>
          <a:p>
            <a:pPr algn="r" eaLnBrk="1" hangingPunct="1">
              <a:buFontTx/>
              <a:buNone/>
              <a:defRPr/>
            </a:pPr>
            <a:r>
              <a:rPr lang="fa-IR" sz="2800" dirty="0" smtClean="0">
                <a:solidFill>
                  <a:schemeClr val="accent2">
                    <a:lumMod val="20000"/>
                    <a:lumOff val="80000"/>
                  </a:schemeClr>
                </a:solidFill>
              </a:rPr>
              <a:t>سوره نحل (66):و از میوه های درخت خرما و انگور که از آن نوشابه های شیرین و رزق حلال و نیکو بدست آرند.</a:t>
            </a:r>
          </a:p>
          <a:p>
            <a:pPr algn="r" eaLnBrk="1" hangingPunct="1">
              <a:buFontTx/>
              <a:buNone/>
              <a:defRPr/>
            </a:pPr>
            <a:endParaRPr lang="fa-IR" sz="2800" dirty="0" smtClean="0">
              <a:solidFill>
                <a:schemeClr val="accent2">
                  <a:lumMod val="20000"/>
                  <a:lumOff val="80000"/>
                </a:schemeClr>
              </a:solidFill>
            </a:endParaRPr>
          </a:p>
          <a:p>
            <a:pPr algn="r" eaLnBrk="1" hangingPunct="1">
              <a:buFontTx/>
              <a:buNone/>
              <a:defRPr/>
            </a:pPr>
            <a:r>
              <a:rPr lang="fa-IR" sz="2800" dirty="0" smtClean="0">
                <a:solidFill>
                  <a:schemeClr val="accent2">
                    <a:lumMod val="20000"/>
                    <a:lumOff val="80000"/>
                  </a:schemeClr>
                </a:solidFill>
              </a:rPr>
              <a:t>پیامبراکرم(ص):خوردن هفت عدد خرما پیش از خواب موجب عافیت فرد ازدردهای قولنجی و کشتن کرم درشکم وروده ها میشود.</a:t>
            </a:r>
          </a:p>
          <a:p>
            <a:pPr algn="r" eaLnBrk="1" hangingPunct="1">
              <a:buFontTx/>
              <a:buNone/>
              <a:defRPr/>
            </a:pPr>
            <a:r>
              <a:rPr lang="fa-IR" sz="2800" dirty="0" smtClean="0">
                <a:solidFill>
                  <a:schemeClr val="accent2">
                    <a:lumMod val="20000"/>
                    <a:lumOff val="80000"/>
                  </a:schemeClr>
                </a:solidFill>
              </a:rPr>
              <a:t>امام موسی کاظم(ع):خوردن خرما در ناشتا همراه با نوشیدن آب برای حالت یبوست مزاج نافع است و بدون نوشیدن آب برای حالت اسهالی مزاج مفید است.</a:t>
            </a:r>
            <a:endParaRPr lang="fa-IR"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slide(fromBottom)">
                                      <p:cBhvr>
                                        <p:cTn id="7" dur="1000"/>
                                        <p:tgtEl>
                                          <p:spTgt spid="6656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Effect transition="in" filter="slide(fromBottom)">
                                      <p:cBhvr>
                                        <p:cTn id="11" dur="1000"/>
                                        <p:tgtEl>
                                          <p:spTgt spid="66563">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slide(fromBottom)">
                                      <p:cBhvr>
                                        <p:cTn id="15" dur="1000"/>
                                        <p:tgtEl>
                                          <p:spTgt spid="66563">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animEffect transition="in" filter="slide(fromBottom)">
                                      <p:cBhvr>
                                        <p:cTn id="19" dur="1000"/>
                                        <p:tgtEl>
                                          <p:spTgt spid="66563">
                                            <p:txEl>
                                              <p:pRg st="4" end="4"/>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66563">
                                            <p:txEl>
                                              <p:pRg st="5" end="5"/>
                                            </p:txEl>
                                          </p:spTgt>
                                        </p:tgtEl>
                                        <p:attrNameLst>
                                          <p:attrName>style.visibility</p:attrName>
                                        </p:attrNameLst>
                                      </p:cBhvr>
                                      <p:to>
                                        <p:strVal val="visible"/>
                                      </p:to>
                                    </p:set>
                                    <p:animEffect transition="in" filter="slide(fromBottom)">
                                      <p:cBhvr>
                                        <p:cTn id="23" dur="1000"/>
                                        <p:tgtEl>
                                          <p:spTgt spid="665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aji\i-dates-medjool.jpg"/>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0" y="30163"/>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Grp="1" noChangeArrowheads="1"/>
          </p:cNvSpPr>
          <p:nvPr>
            <p:ph type="body" idx="4294967295"/>
          </p:nvPr>
        </p:nvSpPr>
        <p:spPr>
          <a:xfrm>
            <a:off x="457200" y="285750"/>
            <a:ext cx="8229600" cy="5734050"/>
          </a:xfrm>
        </p:spPr>
        <p:txBody>
          <a:bodyPr/>
          <a:lstStyle/>
          <a:p>
            <a:pPr algn="r" eaLnBrk="1" hangingPunct="1">
              <a:buFontTx/>
              <a:buNone/>
              <a:defRPr/>
            </a:pPr>
            <a:r>
              <a:rPr lang="fa-IR" sz="2800" dirty="0" smtClean="0">
                <a:solidFill>
                  <a:schemeClr val="accent2">
                    <a:lumMod val="20000"/>
                    <a:lumOff val="80000"/>
                  </a:schemeClr>
                </a:solidFill>
              </a:rPr>
              <a:t>در مورد ارزش غذایی باید گفت خرما منبع خوب ویتامینهای  فلورومنگنزو پتاسیم وروی  و آهن است.</a:t>
            </a:r>
            <a:r>
              <a:rPr lang="en-US" sz="2800" dirty="0" smtClean="0">
                <a:solidFill>
                  <a:schemeClr val="accent2">
                    <a:lumMod val="20000"/>
                    <a:lumOff val="80000"/>
                  </a:schemeClr>
                </a:solidFill>
              </a:rPr>
              <a:t>,A</a:t>
            </a:r>
            <a:r>
              <a:rPr lang="fa-IR" sz="2800" dirty="0" smtClean="0">
                <a:solidFill>
                  <a:schemeClr val="accent2">
                    <a:lumMod val="20000"/>
                    <a:lumOff val="80000"/>
                  </a:schemeClr>
                </a:solidFill>
              </a:rPr>
              <a:t>و</a:t>
            </a:r>
            <a:r>
              <a:rPr lang="en-US" sz="2800" dirty="0" smtClean="0">
                <a:solidFill>
                  <a:schemeClr val="accent2">
                    <a:lumMod val="20000"/>
                    <a:lumOff val="80000"/>
                  </a:schemeClr>
                </a:solidFill>
              </a:rPr>
              <a:t>B</a:t>
            </a:r>
            <a:r>
              <a:rPr lang="fa-IR" sz="2800" dirty="0" smtClean="0">
                <a:solidFill>
                  <a:schemeClr val="accent2">
                    <a:lumMod val="20000"/>
                    <a:lumOff val="80000"/>
                  </a:schemeClr>
                </a:solidFill>
              </a:rPr>
              <a:t>و</a:t>
            </a:r>
            <a:r>
              <a:rPr lang="en-US" sz="2800" dirty="0" smtClean="0">
                <a:solidFill>
                  <a:schemeClr val="accent2">
                    <a:lumMod val="20000"/>
                    <a:lumOff val="80000"/>
                  </a:schemeClr>
                </a:solidFill>
              </a:rPr>
              <a:t>C</a:t>
            </a:r>
            <a:r>
              <a:rPr lang="fa-IR" sz="2800" dirty="0" smtClean="0">
                <a:solidFill>
                  <a:schemeClr val="accent2">
                    <a:lumMod val="20000"/>
                    <a:lumOff val="80000"/>
                  </a:schemeClr>
                </a:solidFill>
              </a:rPr>
              <a:t>و</a:t>
            </a:r>
            <a:r>
              <a:rPr lang="en-US" sz="2800" dirty="0" smtClean="0">
                <a:solidFill>
                  <a:schemeClr val="accent2">
                    <a:lumMod val="20000"/>
                    <a:lumOff val="80000"/>
                  </a:schemeClr>
                </a:solidFill>
              </a:rPr>
              <a:t>E</a:t>
            </a:r>
          </a:p>
          <a:p>
            <a:pPr algn="r" eaLnBrk="1" hangingPunct="1">
              <a:buFontTx/>
              <a:buNone/>
              <a:defRPr/>
            </a:pPr>
            <a:endParaRPr lang="en-US" sz="2800" dirty="0" smtClean="0">
              <a:solidFill>
                <a:schemeClr val="accent2">
                  <a:lumMod val="20000"/>
                  <a:lumOff val="80000"/>
                </a:schemeClr>
              </a:solidFill>
            </a:endParaRPr>
          </a:p>
          <a:p>
            <a:pPr algn="r" eaLnBrk="1" hangingPunct="1">
              <a:buFontTx/>
              <a:buNone/>
              <a:defRPr/>
            </a:pPr>
            <a:r>
              <a:rPr lang="fa-IR" sz="2800" dirty="0" smtClean="0">
                <a:solidFill>
                  <a:schemeClr val="accent2">
                    <a:lumMod val="20000"/>
                    <a:lumOff val="80000"/>
                  </a:schemeClr>
                </a:solidFill>
              </a:rPr>
              <a:t>خرما تب برآرام بخش و ضد سرطان است همچنین در بهبود ضعف و خستگی وکمک به خواب موثر است.</a:t>
            </a:r>
          </a:p>
          <a:p>
            <a:pPr algn="r" eaLnBrk="1" hangingPunct="1">
              <a:buFontTx/>
              <a:buNone/>
              <a:defRPr/>
            </a:pPr>
            <a:r>
              <a:rPr lang="fa-IR" sz="2800" dirty="0" smtClean="0">
                <a:solidFill>
                  <a:schemeClr val="accent2">
                    <a:lumMod val="20000"/>
                    <a:lumOff val="80000"/>
                  </a:schemeClr>
                </a:solidFill>
              </a:rPr>
              <a:t>خرما به لحاظ داشتن املاح و عناصری چون آهن که درسیستم خون سازی وکلسیم در سیستم عضلانی و اسکلتی و فسفر در فعالیت سلولهای مغزی وقوای فکری وسدیم و پتاسیم در وضعیت تعادل و همودینامیک مایعات بدن یک داروی ارزشمند است.</a:t>
            </a:r>
          </a:p>
          <a:p>
            <a:pPr algn="r" eaLnBrk="1" hangingPunct="1">
              <a:buFontTx/>
              <a:buNone/>
              <a:defRPr/>
            </a:pPr>
            <a:endParaRPr lang="fa-IR" sz="2800" dirty="0" smtClean="0">
              <a:solidFill>
                <a:schemeClr val="accent2">
                  <a:lumMod val="20000"/>
                  <a:lumOff val="80000"/>
                </a:schemeClr>
              </a:solidFill>
            </a:endParaRPr>
          </a:p>
          <a:p>
            <a:pPr algn="r" eaLnBrk="1" hangingPunct="1">
              <a:buFontTx/>
              <a:buNone/>
              <a:defRPr/>
            </a:pPr>
            <a:r>
              <a:rPr lang="fa-IR" sz="2800" dirty="0" smtClean="0">
                <a:solidFill>
                  <a:schemeClr val="accent2">
                    <a:lumMod val="20000"/>
                    <a:lumOff val="80000"/>
                  </a:schemeClr>
                </a:solidFill>
              </a:rPr>
              <a:t>*خرما در رفع ناراحتی های سینه موثر است و چون مقداری موسیلاژ ومواد پکتیکی همراه دارد آرام کننده سرفه نیز هست. </a:t>
            </a:r>
          </a:p>
          <a:p>
            <a:pPr algn="r" eaLnBrk="1" hangingPunct="1">
              <a:buFontTx/>
              <a:buNone/>
              <a:defRPr/>
            </a:pPr>
            <a:endParaRPr lang="en-US"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slide(fromBottom)">
                                      <p:cBhvr>
                                        <p:cTn id="7" dur="1000"/>
                                        <p:tgtEl>
                                          <p:spTgt spid="67587">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animEffect transition="in" filter="slide(fromBottom)">
                                      <p:cBhvr>
                                        <p:cTn id="11" dur="1000"/>
                                        <p:tgtEl>
                                          <p:spTgt spid="67587">
                                            <p:txEl>
                                              <p:pRg st="2" end="2"/>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animEffect transition="in" filter="slide(fromBottom)">
                                      <p:cBhvr>
                                        <p:cTn id="15" dur="1000"/>
                                        <p:tgtEl>
                                          <p:spTgt spid="67587">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67587">
                                            <p:txEl>
                                              <p:pRg st="5" end="5"/>
                                            </p:txEl>
                                          </p:spTgt>
                                        </p:tgtEl>
                                        <p:attrNameLst>
                                          <p:attrName>style.visibility</p:attrName>
                                        </p:attrNameLst>
                                      </p:cBhvr>
                                      <p:to>
                                        <p:strVal val="visible"/>
                                      </p:to>
                                    </p:set>
                                    <p:animEffect transition="in" filter="slide(fromBottom)">
                                      <p:cBhvr>
                                        <p:cTn id="19" dur="10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aji\date%5B300%5D-jn.jpg"/>
          <p:cNvPicPr>
            <a:picLocks noChangeAspect="1" noChangeArrowheads="1"/>
          </p:cNvPicPr>
          <p:nvPr/>
        </p:nvPicPr>
        <p:blipFill>
          <a:blip r:embed="rId2">
            <a:lum bright="-26000" contrast="-2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p:cNvSpPr>
            <a:spLocks noGrp="1" noChangeArrowheads="1"/>
          </p:cNvSpPr>
          <p:nvPr>
            <p:ph type="body" idx="4294967295"/>
          </p:nvPr>
        </p:nvSpPr>
        <p:spPr>
          <a:xfrm>
            <a:off x="428625" y="285750"/>
            <a:ext cx="8229600" cy="5805488"/>
          </a:xfrm>
        </p:spPr>
        <p:txBody>
          <a:bodyPr/>
          <a:lstStyle/>
          <a:p>
            <a:pPr algn="r" eaLnBrk="1" hangingPunct="1">
              <a:buFontTx/>
              <a:buNone/>
              <a:defRPr/>
            </a:pPr>
            <a:r>
              <a:rPr lang="fa-IR" dirty="0" smtClean="0">
                <a:solidFill>
                  <a:schemeClr val="accent2">
                    <a:lumMod val="20000"/>
                    <a:lumOff val="80000"/>
                  </a:schemeClr>
                </a:solidFill>
              </a:rPr>
              <a:t>رطب:</a:t>
            </a:r>
          </a:p>
          <a:p>
            <a:pPr algn="r" eaLnBrk="1" hangingPunct="1">
              <a:buFontTx/>
              <a:buNone/>
              <a:defRPr/>
            </a:pPr>
            <a:r>
              <a:rPr lang="fa-IR" sz="2800" dirty="0" smtClean="0">
                <a:solidFill>
                  <a:schemeClr val="accent2">
                    <a:lumMod val="20000"/>
                    <a:lumOff val="80000"/>
                  </a:schemeClr>
                </a:solidFill>
              </a:rPr>
              <a:t>سوره مریم (26):این تنه نخل را به طرف خود تکان ده رطب تازه ای بر تو فرو می ریزداز این غذای لذیذ بخورو از آن آب گوارا بنوش و چشمت را به این مولود جدید روشن دار.</a:t>
            </a:r>
          </a:p>
          <a:p>
            <a:pPr algn="r" eaLnBrk="1" hangingPunct="1">
              <a:buFontTx/>
              <a:buNone/>
              <a:defRPr/>
            </a:pPr>
            <a:endParaRPr lang="en-US" sz="2800" dirty="0" smtClean="0">
              <a:solidFill>
                <a:schemeClr val="accent2">
                  <a:lumMod val="20000"/>
                  <a:lumOff val="80000"/>
                </a:schemeClr>
              </a:solidFill>
            </a:endParaRPr>
          </a:p>
          <a:p>
            <a:pPr algn="r" eaLnBrk="1" hangingPunct="1">
              <a:buFontTx/>
              <a:buNone/>
              <a:defRPr/>
            </a:pPr>
            <a:r>
              <a:rPr lang="fa-IR" sz="2800" dirty="0" smtClean="0">
                <a:solidFill>
                  <a:schemeClr val="accent2">
                    <a:lumMod val="20000"/>
                    <a:lumOff val="80000"/>
                  </a:schemeClr>
                </a:solidFill>
              </a:rPr>
              <a:t>پیامبر اکرم(ص):هنگامی که زن وضع حمل میکند پس نخستین چیزی که تناول میکند باید رطب تازه و شیرین یا خرمای رسیده باشدزیرا اگر چیزی بهتر و با فضیلت تر از آن می بود خداوند حضرت مریم را در حین تولدعیسی ازآن می خورانید.</a:t>
            </a:r>
          </a:p>
          <a:p>
            <a:pPr algn="r" eaLnBrk="1" hangingPunct="1">
              <a:buFontTx/>
              <a:buNone/>
              <a:defRPr/>
            </a:pPr>
            <a:r>
              <a:rPr lang="fa-IR" sz="2800" dirty="0" smtClean="0">
                <a:solidFill>
                  <a:schemeClr val="accent2">
                    <a:lumMod val="20000"/>
                    <a:lumOff val="80000"/>
                  </a:schemeClr>
                </a:solidFill>
              </a:rPr>
              <a:t>امام علی(ع):زنها در دوران بارداری و زایمان به چیزی جزرطب تازه ورسیده شفا و بهبود نمی یابند زیرا خداوند حضرت مریم را در این دوران از آن اطعام نمود</a:t>
            </a:r>
            <a:r>
              <a:rPr lang="fa-IR" dirty="0" smtClean="0">
                <a:solidFill>
                  <a:schemeClr val="accent2">
                    <a:lumMod val="20000"/>
                    <a:lumOff val="80000"/>
                  </a:schemeClr>
                </a:solidFill>
              </a:rPr>
              <a:t>.</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slide(fromBottom)">
                                      <p:cBhvr>
                                        <p:cTn id="7" dur="1000"/>
                                        <p:tgtEl>
                                          <p:spTgt spid="68611">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Effect transition="in" filter="slide(fromBottom)">
                                      <p:cBhvr>
                                        <p:cTn id="11" dur="1000"/>
                                        <p:tgtEl>
                                          <p:spTgt spid="68611">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animEffect transition="in" filter="slide(fromBottom)">
                                      <p:cBhvr>
                                        <p:cTn id="15" dur="1000"/>
                                        <p:tgtEl>
                                          <p:spTgt spid="68611">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animEffect transition="in" filter="slide(fromBottom)">
                                      <p:cBhvr>
                                        <p:cTn id="19" dur="10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H:\aji\date%5B300%5D-jn.jpg"/>
          <p:cNvPicPr>
            <a:picLocks noChangeAspect="1" noChangeArrowheads="1"/>
          </p:cNvPicPr>
          <p:nvPr/>
        </p:nvPicPr>
        <p:blipFill>
          <a:blip r:embed="rId2">
            <a:lum bright="-26000" contrast="-2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p:cNvSpPr>
            <a:spLocks noGrp="1" noChangeArrowheads="1"/>
          </p:cNvSpPr>
          <p:nvPr>
            <p:ph type="body" idx="4294967295"/>
          </p:nvPr>
        </p:nvSpPr>
        <p:spPr>
          <a:xfrm>
            <a:off x="457200" y="214313"/>
            <a:ext cx="8229600" cy="5805487"/>
          </a:xfrm>
        </p:spPr>
        <p:txBody>
          <a:bodyPr/>
          <a:lstStyle/>
          <a:p>
            <a:pPr algn="r" eaLnBrk="1" hangingPunct="1">
              <a:buFontTx/>
              <a:buNone/>
              <a:defRPr/>
            </a:pPr>
            <a:r>
              <a:rPr lang="fa-IR" dirty="0" smtClean="0">
                <a:solidFill>
                  <a:schemeClr val="accent2">
                    <a:lumMod val="20000"/>
                    <a:lumOff val="80000"/>
                  </a:schemeClr>
                </a:solidFill>
              </a:rPr>
              <a:t>رطب</a:t>
            </a:r>
          </a:p>
          <a:p>
            <a:pPr algn="r" eaLnBrk="1" hangingPunct="1">
              <a:buFontTx/>
              <a:buNone/>
              <a:defRPr/>
            </a:pPr>
            <a:r>
              <a:rPr lang="fa-IR" dirty="0" smtClean="0">
                <a:solidFill>
                  <a:schemeClr val="accent2">
                    <a:lumMod val="20000"/>
                    <a:lumOff val="80000"/>
                  </a:schemeClr>
                </a:solidFill>
              </a:rPr>
              <a:t>هر </a:t>
            </a:r>
            <a:r>
              <a:rPr lang="fa-IR" sz="2800" dirty="0" smtClean="0">
                <a:solidFill>
                  <a:schemeClr val="accent2">
                    <a:lumMod val="20000"/>
                    <a:lumOff val="80000"/>
                  </a:schemeClr>
                </a:solidFill>
              </a:rPr>
              <a:t>صد گرم رطب تازه حدود 163 کالری انرژی تولید میکند</a:t>
            </a:r>
          </a:p>
          <a:p>
            <a:pPr algn="r" eaLnBrk="1" hangingPunct="1">
              <a:buFontTx/>
              <a:buNone/>
              <a:defRPr/>
            </a:pPr>
            <a:r>
              <a:rPr lang="fa-IR" sz="2800" dirty="0" smtClean="0">
                <a:solidFill>
                  <a:schemeClr val="accent2">
                    <a:lumMod val="20000"/>
                    <a:lumOff val="80000"/>
                  </a:schemeClr>
                </a:solidFill>
              </a:rPr>
              <a:t>غنی بودن رطب از لحاظ املاح آهن و کلسیم و ویتامینهای گروه ب برای  زنان باردار و شیرده جزو املاح و ویتامینهای واجب و ضروری است تا اختلالی در رشد جنین و سوخت و ساز بدن مادر ایجاد نکند.</a:t>
            </a:r>
          </a:p>
          <a:p>
            <a:pPr algn="r" eaLnBrk="1" hangingPunct="1">
              <a:buFontTx/>
              <a:buNone/>
              <a:defRPr/>
            </a:pPr>
            <a:endParaRPr lang="fa-IR" sz="2800" dirty="0" smtClean="0">
              <a:solidFill>
                <a:schemeClr val="accent2">
                  <a:lumMod val="20000"/>
                  <a:lumOff val="80000"/>
                </a:schemeClr>
              </a:solidFill>
            </a:endParaRPr>
          </a:p>
          <a:p>
            <a:pPr algn="r" eaLnBrk="1" hangingPunct="1">
              <a:buFontTx/>
              <a:buNone/>
              <a:defRPr/>
            </a:pPr>
            <a:r>
              <a:rPr lang="fa-IR" sz="2800" dirty="0" smtClean="0">
                <a:solidFill>
                  <a:schemeClr val="accent2">
                    <a:lumMod val="20000"/>
                    <a:lumOff val="80000"/>
                  </a:schemeClr>
                </a:solidFill>
              </a:rPr>
              <a:t>رطب در فرایند زایمان وشیردهی اثرات مفیدی ایفا میکند :</a:t>
            </a:r>
          </a:p>
          <a:p>
            <a:pPr algn="r" eaLnBrk="1" hangingPunct="1">
              <a:buFontTx/>
              <a:buNone/>
              <a:defRPr/>
            </a:pPr>
            <a:r>
              <a:rPr lang="fa-IR" sz="2800" dirty="0" smtClean="0">
                <a:solidFill>
                  <a:schemeClr val="accent2">
                    <a:lumMod val="20000"/>
                    <a:lumOff val="80000"/>
                  </a:schemeClr>
                </a:solidFill>
              </a:rPr>
              <a:t>*آماده سازی روده ها برای فرایند زایمان </a:t>
            </a:r>
          </a:p>
          <a:p>
            <a:pPr algn="r" eaLnBrk="1" hangingPunct="1">
              <a:buFontTx/>
              <a:buNone/>
              <a:defRPr/>
            </a:pPr>
            <a:r>
              <a:rPr lang="fa-IR" sz="2800" dirty="0" smtClean="0">
                <a:solidFill>
                  <a:schemeClr val="accent2">
                    <a:lumMod val="20000"/>
                    <a:lumOff val="80000"/>
                  </a:schemeClr>
                </a:solidFill>
              </a:rPr>
              <a:t>*تسهیل فرایند زایمان و شیردهی</a:t>
            </a:r>
          </a:p>
          <a:p>
            <a:pPr algn="r" eaLnBrk="1" hangingPunct="1">
              <a:buFontTx/>
              <a:buNone/>
              <a:defRPr/>
            </a:pPr>
            <a:r>
              <a:rPr lang="fa-IR" sz="2800" dirty="0" smtClean="0">
                <a:solidFill>
                  <a:schemeClr val="accent2">
                    <a:lumMod val="20000"/>
                    <a:lumOff val="80000"/>
                  </a:schemeClr>
                </a:solidFill>
              </a:rPr>
              <a:t>*کاهش میزان خونریزی زایمان</a:t>
            </a:r>
          </a:p>
          <a:p>
            <a:pPr algn="r" eaLnBrk="1" hangingPunct="1">
              <a:buFontTx/>
              <a:buNone/>
              <a:defRPr/>
            </a:pPr>
            <a:r>
              <a:rPr lang="fa-IR" sz="2800" dirty="0" smtClean="0">
                <a:solidFill>
                  <a:schemeClr val="accent2">
                    <a:lumMod val="20000"/>
                    <a:lumOff val="80000"/>
                  </a:schemeClr>
                </a:solidFill>
              </a:rPr>
              <a:t>*تامین انرژی مورد نیاز فرایند زایمان</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slide(fromBottom)">
                                      <p:cBhvr>
                                        <p:cTn id="7" dur="1000"/>
                                        <p:tgtEl>
                                          <p:spTgt spid="69635">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slide(fromBottom)">
                                      <p:cBhvr>
                                        <p:cTn id="11" dur="1000"/>
                                        <p:tgtEl>
                                          <p:spTgt spid="69635">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slide(fromBottom)">
                                      <p:cBhvr>
                                        <p:cTn id="15" dur="1000"/>
                                        <p:tgtEl>
                                          <p:spTgt spid="69635">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animEffect transition="in" filter="slide(fromBottom)">
                                      <p:cBhvr>
                                        <p:cTn id="19" dur="1000"/>
                                        <p:tgtEl>
                                          <p:spTgt spid="69635">
                                            <p:txEl>
                                              <p:pRg st="4" end="4"/>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69635">
                                            <p:txEl>
                                              <p:pRg st="5" end="5"/>
                                            </p:txEl>
                                          </p:spTgt>
                                        </p:tgtEl>
                                        <p:attrNameLst>
                                          <p:attrName>style.visibility</p:attrName>
                                        </p:attrNameLst>
                                      </p:cBhvr>
                                      <p:to>
                                        <p:strVal val="visible"/>
                                      </p:to>
                                    </p:set>
                                    <p:animEffect transition="in" filter="slide(fromBottom)">
                                      <p:cBhvr>
                                        <p:cTn id="23" dur="1000"/>
                                        <p:tgtEl>
                                          <p:spTgt spid="69635">
                                            <p:txEl>
                                              <p:pRg st="5" end="5"/>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69635">
                                            <p:txEl>
                                              <p:pRg st="6" end="6"/>
                                            </p:txEl>
                                          </p:spTgt>
                                        </p:tgtEl>
                                        <p:attrNameLst>
                                          <p:attrName>style.visibility</p:attrName>
                                        </p:attrNameLst>
                                      </p:cBhvr>
                                      <p:to>
                                        <p:strVal val="visible"/>
                                      </p:to>
                                    </p:set>
                                    <p:animEffect transition="in" filter="slide(fromBottom)">
                                      <p:cBhvr>
                                        <p:cTn id="27" dur="1000"/>
                                        <p:tgtEl>
                                          <p:spTgt spid="69635">
                                            <p:txEl>
                                              <p:pRg st="6" end="6"/>
                                            </p:txEl>
                                          </p:spTgt>
                                        </p:tgtEl>
                                      </p:cBhvr>
                                    </p:animEffec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69635">
                                            <p:txEl>
                                              <p:pRg st="7" end="7"/>
                                            </p:txEl>
                                          </p:spTgt>
                                        </p:tgtEl>
                                        <p:attrNameLst>
                                          <p:attrName>style.visibility</p:attrName>
                                        </p:attrNameLst>
                                      </p:cBhvr>
                                      <p:to>
                                        <p:strVal val="visible"/>
                                      </p:to>
                                    </p:set>
                                    <p:animEffect transition="in" filter="slide(fromBottom)">
                                      <p:cBhvr>
                                        <p:cTn id="31" dur="1000"/>
                                        <p:tgtEl>
                                          <p:spTgt spid="69635">
                                            <p:txEl>
                                              <p:pRg st="7" end="7"/>
                                            </p:txEl>
                                          </p:spTgt>
                                        </p:tgtEl>
                                      </p:cBhvr>
                                    </p:animEffect>
                                  </p:childTnLst>
                                </p:cTn>
                              </p:par>
                            </p:childTnLst>
                          </p:cTn>
                        </p:par>
                        <p:par>
                          <p:cTn id="32" fill="hold" nodeType="afterGroup">
                            <p:stCondLst>
                              <p:cond delay="7000"/>
                            </p:stCondLst>
                            <p:childTnLst>
                              <p:par>
                                <p:cTn id="33" presetID="12" presetClass="entr" presetSubtype="4" fill="hold" grpId="0" nodeType="afterEffect">
                                  <p:stCondLst>
                                    <p:cond delay="0"/>
                                  </p:stCondLst>
                                  <p:childTnLst>
                                    <p:set>
                                      <p:cBhvr>
                                        <p:cTn id="34" dur="1" fill="hold">
                                          <p:stCondLst>
                                            <p:cond delay="0"/>
                                          </p:stCondLst>
                                        </p:cTn>
                                        <p:tgtEl>
                                          <p:spTgt spid="69635">
                                            <p:txEl>
                                              <p:pRg st="8" end="8"/>
                                            </p:txEl>
                                          </p:spTgt>
                                        </p:tgtEl>
                                        <p:attrNameLst>
                                          <p:attrName>style.visibility</p:attrName>
                                        </p:attrNameLst>
                                      </p:cBhvr>
                                      <p:to>
                                        <p:strVal val="visible"/>
                                      </p:to>
                                    </p:set>
                                    <p:animEffect transition="in" filter="slide(fromBottom)">
                                      <p:cBhvr>
                                        <p:cTn id="35" dur="1000"/>
                                        <p:tgtEl>
                                          <p:spTgt spid="696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H:\aji\untitled.bmp"/>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Grp="1" noChangeArrowheads="1"/>
          </p:cNvSpPr>
          <p:nvPr>
            <p:ph type="body" idx="4294967295"/>
          </p:nvPr>
        </p:nvSpPr>
        <p:spPr>
          <a:xfrm>
            <a:off x="500063" y="285750"/>
            <a:ext cx="8229600" cy="7377113"/>
          </a:xfrm>
        </p:spPr>
        <p:txBody>
          <a:bodyPr/>
          <a:lstStyle/>
          <a:p>
            <a:pPr algn="r" eaLnBrk="1" hangingPunct="1">
              <a:buFontTx/>
              <a:buNone/>
              <a:defRPr/>
            </a:pPr>
            <a:r>
              <a:rPr lang="fa-IR" dirty="0" smtClean="0">
                <a:solidFill>
                  <a:schemeClr val="accent2">
                    <a:lumMod val="20000"/>
                    <a:lumOff val="80000"/>
                  </a:schemeClr>
                </a:solidFill>
                <a:sym typeface="Wingdings" pitchFamily="2" charset="2"/>
              </a:rPr>
              <a:t>غلات:</a:t>
            </a:r>
          </a:p>
          <a:p>
            <a:pPr algn="r" eaLnBrk="1" hangingPunct="1">
              <a:buFontTx/>
              <a:buNone/>
              <a:defRPr/>
            </a:pPr>
            <a:r>
              <a:rPr lang="fa-IR" sz="2800" dirty="0" smtClean="0">
                <a:solidFill>
                  <a:schemeClr val="accent2">
                    <a:lumMod val="20000"/>
                    <a:lumOff val="80000"/>
                  </a:schemeClr>
                </a:solidFill>
                <a:sym typeface="Wingdings" pitchFamily="2" charset="2"/>
              </a:rPr>
              <a:t>سوره انعام (99):او کسی است که از آسمان آبی نازل کرد وبه وسیله آن گیاهان گوناگون رویاندیم و از آن ساقه ها و شاخه های سبز خارج ساختیم و از آنها دانه های متراکم که در آن نشانه هایی از عظمت خدا برای افراد با ایمان است.</a:t>
            </a:r>
          </a:p>
          <a:p>
            <a:pPr algn="r" eaLnBrk="1" hangingPunct="1">
              <a:buFontTx/>
              <a:buNone/>
              <a:defRPr/>
            </a:pPr>
            <a:endParaRPr lang="en-US" sz="2800" dirty="0" smtClean="0">
              <a:solidFill>
                <a:schemeClr val="accent2">
                  <a:lumMod val="20000"/>
                  <a:lumOff val="80000"/>
                </a:schemeClr>
              </a:solidFill>
              <a:sym typeface="Wingdings" pitchFamily="2" charset="2"/>
            </a:endParaRPr>
          </a:p>
          <a:p>
            <a:pPr algn="r" eaLnBrk="1" hangingPunct="1">
              <a:buFontTx/>
              <a:buNone/>
              <a:defRPr/>
            </a:pPr>
            <a:r>
              <a:rPr lang="fa-IR" sz="2800" dirty="0" smtClean="0">
                <a:solidFill>
                  <a:schemeClr val="accent2">
                    <a:lumMod val="20000"/>
                    <a:lumOff val="80000"/>
                  </a:schemeClr>
                </a:solidFill>
                <a:sym typeface="Wingdings" pitchFamily="2" charset="2"/>
              </a:rPr>
              <a:t>سوره زمر(21):...سپس با آن زراعتی را خارج می سازد که رنگهای مختلف دارد بعد آن گیاه خشک میشود به گونه ای که آن را زرد و بی روح می بینی سپس آن را در هم میشکند و خرد می کند در این مثال تذکری است برای خردمندان</a:t>
            </a:r>
            <a:r>
              <a:rPr lang="fa-IR" dirty="0" smtClean="0">
                <a:solidFill>
                  <a:schemeClr val="accent2">
                    <a:lumMod val="20000"/>
                    <a:lumOff val="80000"/>
                  </a:schemeClr>
                </a:solidFill>
                <a:sym typeface="Wingdings" pitchFamily="2" charset="2"/>
              </a:rPr>
              <a:t>.</a:t>
            </a:r>
          </a:p>
          <a:p>
            <a:pPr algn="r" eaLnBrk="1" hangingPunct="1">
              <a:buFontTx/>
              <a:buNone/>
              <a:defRPr/>
            </a:pPr>
            <a:endParaRPr lang="fa-IR" dirty="0" smtClean="0">
              <a:solidFill>
                <a:schemeClr val="accent2">
                  <a:lumMod val="20000"/>
                  <a:lumOff val="80000"/>
                </a:schemeClr>
              </a:solidFill>
              <a:sym typeface="Wingdings" pitchFamily="2" charset="2"/>
            </a:endParaRPr>
          </a:p>
          <a:p>
            <a:pPr algn="r" eaLnBrk="1" hangingPunct="1">
              <a:buFontTx/>
              <a:buNone/>
              <a:defRPr/>
            </a:pPr>
            <a:endParaRPr lang="fa-IR" dirty="0" smtClean="0">
              <a:solidFill>
                <a:schemeClr val="accent2">
                  <a:lumMod val="20000"/>
                  <a:lumOff val="80000"/>
                </a:schemeClr>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slide(fromBottom)">
                                      <p:cBhvr>
                                        <p:cTn id="7" dur="1000"/>
                                        <p:tgtEl>
                                          <p:spTgt spid="7168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animEffect transition="in" filter="slide(fromBottom)">
                                      <p:cBhvr>
                                        <p:cTn id="11" dur="1000"/>
                                        <p:tgtEl>
                                          <p:spTgt spid="71683">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animEffect transition="in" filter="slide(fromBottom)">
                                      <p:cBhvr>
                                        <p:cTn id="15" dur="10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H:\aji\untitled.bmp"/>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Grp="1" noChangeArrowheads="1"/>
          </p:cNvSpPr>
          <p:nvPr>
            <p:ph type="body" idx="4294967295"/>
          </p:nvPr>
        </p:nvSpPr>
        <p:spPr>
          <a:xfrm>
            <a:off x="457200" y="357188"/>
            <a:ext cx="8229600" cy="5662612"/>
          </a:xfrm>
        </p:spPr>
        <p:txBody>
          <a:bodyPr/>
          <a:lstStyle/>
          <a:p>
            <a:pPr algn="r" eaLnBrk="1" hangingPunct="1">
              <a:buFontTx/>
              <a:buNone/>
              <a:defRPr/>
            </a:pPr>
            <a:endParaRPr lang="en-US"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امام صادق:بیمارانی را که مشکل و درد شکمی نظیراسهال دارند با نان و برنج اطعام کنید .</a:t>
            </a:r>
          </a:p>
          <a:p>
            <a:pPr algn="r" eaLnBrk="1" hangingPunct="1">
              <a:buFontTx/>
              <a:buNone/>
              <a:defRPr/>
            </a:pPr>
            <a:endParaRPr lang="en-US"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امام رضا:کسی که میخواهد دندانش خراب نشود باید پیش از مصرف مواد شیرینی مقداری نان مصرف کند.</a:t>
            </a:r>
          </a:p>
          <a:p>
            <a:pPr algn="r" eaLnBrk="1" hangingPunct="1">
              <a:buFontTx/>
              <a:buNone/>
              <a:defRPr/>
            </a:pPr>
            <a:endParaRPr lang="fa-IR"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امام رضا:برای بیمار مبتلا به اسهال وبرای مریض مبتلا به سل برنج نیکوست و دردها را ازبدن می کشد.</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slide(fromBottom)">
                                      <p:cBhvr>
                                        <p:cTn id="7" dur="1000"/>
                                        <p:tgtEl>
                                          <p:spTgt spid="74755">
                                            <p:txEl>
                                              <p:pRg st="1" end="1"/>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74755">
                                            <p:txEl>
                                              <p:pRg st="3" end="3"/>
                                            </p:txEl>
                                          </p:spTgt>
                                        </p:tgtEl>
                                        <p:attrNameLst>
                                          <p:attrName>style.visibility</p:attrName>
                                        </p:attrNameLst>
                                      </p:cBhvr>
                                      <p:to>
                                        <p:strVal val="visible"/>
                                      </p:to>
                                    </p:set>
                                    <p:animEffect transition="in" filter="slide(fromBottom)">
                                      <p:cBhvr>
                                        <p:cTn id="11" dur="1000"/>
                                        <p:tgtEl>
                                          <p:spTgt spid="74755">
                                            <p:txEl>
                                              <p:pRg st="3" end="3"/>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74755">
                                            <p:txEl>
                                              <p:pRg st="5" end="5"/>
                                            </p:txEl>
                                          </p:spTgt>
                                        </p:tgtEl>
                                        <p:attrNameLst>
                                          <p:attrName>style.visibility</p:attrName>
                                        </p:attrNameLst>
                                      </p:cBhvr>
                                      <p:to>
                                        <p:strVal val="visible"/>
                                      </p:to>
                                    </p:set>
                                    <p:animEffect transition="in" filter="slide(fromBottom)">
                                      <p:cBhvr>
                                        <p:cTn id="15" dur="1000"/>
                                        <p:tgtEl>
                                          <p:spTgt spid="74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H:\aji\untitled.bmp"/>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body" idx="4294967295"/>
          </p:nvPr>
        </p:nvSpPr>
        <p:spPr>
          <a:xfrm>
            <a:off x="457200" y="428625"/>
            <a:ext cx="8229600" cy="5591175"/>
          </a:xfrm>
        </p:spPr>
        <p:txBody>
          <a:bodyPr/>
          <a:lstStyle/>
          <a:p>
            <a:pPr algn="r" eaLnBrk="1" hangingPunct="1">
              <a:buFontTx/>
              <a:buNone/>
              <a:defRPr/>
            </a:pPr>
            <a:endParaRPr lang="fa-IR"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در منابع علمی ذکر شده که کربوهیدراتها بیشتر در منابع گیاهی وجود دارند</a:t>
            </a:r>
            <a:endParaRPr lang="en-US" dirty="0" smtClean="0">
              <a:solidFill>
                <a:schemeClr val="accent2">
                  <a:lumMod val="20000"/>
                  <a:lumOff val="80000"/>
                </a:schemeClr>
              </a:solidFill>
            </a:endParaRPr>
          </a:p>
          <a:p>
            <a:pPr algn="r" eaLnBrk="1" hangingPunct="1">
              <a:buFontTx/>
              <a:buNone/>
              <a:defRPr/>
            </a:pPr>
            <a:endParaRPr lang="en-US"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برخی غذاها مانند قند و نشاسته ذرت با بیش از80% کربوهیدرات منبع خوب به شمار میروند و برخی دیگر مانند سیب زمینی وبرنج حاوی درصد کمی یعنی 20% کربوهیدرات میباشند.</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slide(fromBottom)">
                                      <p:cBhvr>
                                        <p:cTn id="7" dur="1000"/>
                                        <p:tgtEl>
                                          <p:spTgt spid="75779">
                                            <p:txEl>
                                              <p:pRg st="1" end="1"/>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75779">
                                            <p:txEl>
                                              <p:pRg st="3" end="3"/>
                                            </p:txEl>
                                          </p:spTgt>
                                        </p:tgtEl>
                                        <p:attrNameLst>
                                          <p:attrName>style.visibility</p:attrName>
                                        </p:attrNameLst>
                                      </p:cBhvr>
                                      <p:to>
                                        <p:strVal val="visible"/>
                                      </p:to>
                                    </p:set>
                                    <p:animEffect transition="in" filter="slide(fromBottom)">
                                      <p:cBhvr>
                                        <p:cTn id="11" dur="1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aji\sheep.jpg"/>
          <p:cNvPicPr>
            <a:picLocks noChangeAspect="1" noChangeArrowheads="1"/>
          </p:cNvPicPr>
          <p:nvPr/>
        </p:nvPicPr>
        <p:blipFill>
          <a:blip r:embed="rId2">
            <a:lum bright="-22000" contrast="-12000"/>
            <a:extLst>
              <a:ext uri="{28A0092B-C50C-407E-A947-70E740481C1C}">
                <a14:useLocalDpi xmlns:a14="http://schemas.microsoft.com/office/drawing/2010/main" val="0"/>
              </a:ext>
            </a:extLst>
          </a:blip>
          <a:srcRect/>
          <a:stretch>
            <a:fillRect/>
          </a:stretch>
        </p:blipFill>
        <p:spPr bwMode="auto">
          <a:xfrm>
            <a:off x="0" y="0"/>
            <a:ext cx="91440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p:cNvSpPr>
            <a:spLocks noGrp="1" noChangeArrowheads="1"/>
          </p:cNvSpPr>
          <p:nvPr>
            <p:ph type="body" idx="4294967295"/>
          </p:nvPr>
        </p:nvSpPr>
        <p:spPr>
          <a:xfrm>
            <a:off x="457200" y="285750"/>
            <a:ext cx="8229600" cy="5734050"/>
          </a:xfrm>
        </p:spPr>
        <p:txBody>
          <a:bodyPr/>
          <a:lstStyle/>
          <a:p>
            <a:pPr algn="r" eaLnBrk="1" hangingPunct="1">
              <a:buFontTx/>
              <a:buNone/>
              <a:defRPr/>
            </a:pPr>
            <a:r>
              <a:rPr lang="fa-IR" dirty="0" smtClean="0">
                <a:solidFill>
                  <a:schemeClr val="accent2">
                    <a:lumMod val="20000"/>
                    <a:lumOff val="80000"/>
                  </a:schemeClr>
                </a:solidFill>
              </a:rPr>
              <a:t>گوشت:</a:t>
            </a:r>
          </a:p>
          <a:p>
            <a:pPr algn="r" eaLnBrk="1" hangingPunct="1">
              <a:buFontTx/>
              <a:buNone/>
              <a:defRPr/>
            </a:pPr>
            <a:r>
              <a:rPr lang="fa-IR" dirty="0" smtClean="0">
                <a:solidFill>
                  <a:schemeClr val="accent2">
                    <a:lumMod val="20000"/>
                    <a:lumOff val="80000"/>
                  </a:schemeClr>
                </a:solidFill>
              </a:rPr>
              <a:t>سوره غافر(79):خداوند کسی است که چهارپایان را برای شما آفرید تا بعضی را سوار شوید و از بعضی تغذیه کنید.</a:t>
            </a:r>
          </a:p>
          <a:p>
            <a:pPr algn="r" eaLnBrk="1" hangingPunct="1">
              <a:buFontTx/>
              <a:buNone/>
              <a:defRPr/>
            </a:pPr>
            <a:endParaRPr lang="fa-IR"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سوره واقعه(21):وگوشت مرغان وهر غذا که مایل باشند.</a:t>
            </a:r>
          </a:p>
          <a:p>
            <a:pPr algn="r" eaLnBrk="1" hangingPunct="1">
              <a:buFontTx/>
              <a:buNone/>
              <a:defRPr/>
            </a:pPr>
            <a:endParaRPr lang="fa-IR"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سوره نحل(14):او کسی است که دریا را مسخر شما ساخت تا از آن گوشت تازه بخورید(ماهی)شاید شکر نعمت های او را بجا آورید.</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slide(fromBottom)">
                                      <p:cBhvr>
                                        <p:cTn id="7" dur="1000"/>
                                        <p:tgtEl>
                                          <p:spTgt spid="7680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animEffect transition="in" filter="slide(fromBottom)">
                                      <p:cBhvr>
                                        <p:cTn id="11" dur="1000"/>
                                        <p:tgtEl>
                                          <p:spTgt spid="76803">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animEffect transition="in" filter="slide(fromBottom)">
                                      <p:cBhvr>
                                        <p:cTn id="15" dur="1000"/>
                                        <p:tgtEl>
                                          <p:spTgt spid="76803">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76803">
                                            <p:txEl>
                                              <p:pRg st="5" end="5"/>
                                            </p:txEl>
                                          </p:spTgt>
                                        </p:tgtEl>
                                        <p:attrNameLst>
                                          <p:attrName>style.visibility</p:attrName>
                                        </p:attrNameLst>
                                      </p:cBhvr>
                                      <p:to>
                                        <p:strVal val="visible"/>
                                      </p:to>
                                    </p:set>
                                    <p:animEffect transition="in" filter="slide(fromBottom)">
                                      <p:cBhvr>
                                        <p:cTn id="19" dur="1000"/>
                                        <p:tgtEl>
                                          <p:spTgt spid="76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H:\aji\sheep.jpg"/>
          <p:cNvPicPr>
            <a:picLocks noChangeAspect="1" noChangeArrowheads="1"/>
          </p:cNvPicPr>
          <p:nvPr/>
        </p:nvPicPr>
        <p:blipFill>
          <a:blip r:embed="rId2">
            <a:lum bright="-22000" contrast="-12000"/>
            <a:extLst>
              <a:ext uri="{28A0092B-C50C-407E-A947-70E740481C1C}">
                <a14:useLocalDpi xmlns:a14="http://schemas.microsoft.com/office/drawing/2010/main" val="0"/>
              </a:ext>
            </a:extLst>
          </a:blip>
          <a:srcRect/>
          <a:stretch>
            <a:fillRect/>
          </a:stretch>
        </p:blipFill>
        <p:spPr bwMode="auto">
          <a:xfrm>
            <a:off x="0" y="0"/>
            <a:ext cx="91440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p:cNvSpPr>
            <a:spLocks noGrp="1" noChangeArrowheads="1"/>
          </p:cNvSpPr>
          <p:nvPr>
            <p:ph type="body" idx="4294967295"/>
          </p:nvPr>
        </p:nvSpPr>
        <p:spPr>
          <a:xfrm>
            <a:off x="428625" y="500063"/>
            <a:ext cx="8229600" cy="5519737"/>
          </a:xfrm>
        </p:spPr>
        <p:txBody>
          <a:bodyPr/>
          <a:lstStyle/>
          <a:p>
            <a:pPr algn="r" eaLnBrk="1" hangingPunct="1">
              <a:buFontTx/>
              <a:buNone/>
              <a:defRPr/>
            </a:pPr>
            <a:r>
              <a:rPr lang="fa-IR" dirty="0" smtClean="0">
                <a:solidFill>
                  <a:schemeClr val="accent2">
                    <a:lumMod val="20000"/>
                    <a:lumOff val="80000"/>
                  </a:schemeClr>
                </a:solidFill>
              </a:rPr>
              <a:t>امام صادق(ع):خوردن گوشت موجب ازدیاد و تقویت قوای بینایی وشنوایی ونیز قوت بدن میشود.</a:t>
            </a:r>
          </a:p>
          <a:p>
            <a:pPr algn="r" eaLnBrk="1" hangingPunct="1">
              <a:buFontTx/>
              <a:buNone/>
              <a:defRPr/>
            </a:pPr>
            <a:endParaRPr lang="en-US"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پیامبر اکرم(ص):مصرف گوشت و شیرموجب رویش گوشت بر بدن و موجب استحکام استخوانها میشود همچنین مصرف گوشت موجب ازدیاد قوای بینایی و شنوایی میگردد.</a:t>
            </a:r>
          </a:p>
          <a:p>
            <a:pPr algn="r" eaLnBrk="1" hangingPunct="1">
              <a:buFontTx/>
              <a:buNone/>
              <a:defRPr/>
            </a:pPr>
            <a:endParaRPr lang="en-US" dirty="0" smtClean="0">
              <a:solidFill>
                <a:schemeClr val="accent2">
                  <a:lumMod val="20000"/>
                  <a:lumOff val="80000"/>
                </a:schemeClr>
              </a:solidFill>
            </a:endParaRPr>
          </a:p>
          <a:p>
            <a:pPr algn="r" eaLnBrk="1" hangingPunct="1">
              <a:buFontTx/>
              <a:buNone/>
              <a:defRPr/>
            </a:pPr>
            <a:r>
              <a:rPr lang="fa-IR" dirty="0" smtClean="0">
                <a:solidFill>
                  <a:schemeClr val="accent2">
                    <a:lumMod val="20000"/>
                    <a:lumOff val="80000"/>
                  </a:schemeClr>
                </a:solidFill>
              </a:rPr>
              <a:t>حضرت علی(ع):چنانچه مسلمانی قوای بدنی او ضعیف شد پس باید گوشت را همراه با شیر یا ماست مصرف کند.</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slide(fromBottom)">
                                      <p:cBhvr>
                                        <p:cTn id="7" dur="1000"/>
                                        <p:tgtEl>
                                          <p:spTgt spid="77827">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animEffect transition="in" filter="slide(fromBottom)">
                                      <p:cBhvr>
                                        <p:cTn id="11" dur="1000"/>
                                        <p:tgtEl>
                                          <p:spTgt spid="77827">
                                            <p:txEl>
                                              <p:pRg st="2" end="2"/>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animEffect transition="in" filter="slide(fromBottom)">
                                      <p:cBhvr>
                                        <p:cTn id="15" dur="10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7" descr="meat2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457200" y="285750"/>
            <a:ext cx="8229600" cy="5734050"/>
          </a:xfrm>
        </p:spPr>
        <p:txBody>
          <a:bodyPr/>
          <a:lstStyle/>
          <a:p>
            <a:pPr algn="r" eaLnBrk="1" hangingPunct="1">
              <a:buFontTx/>
              <a:buNone/>
            </a:pPr>
            <a:r>
              <a:rPr lang="fa-IR" altLang="fa-IR" smtClean="0">
                <a:solidFill>
                  <a:schemeClr val="tx1"/>
                </a:solidFill>
              </a:rPr>
              <a:t>برای شناخت گوشت ابتدا باید آن را از نظرغنی بودن یک منبع پروتئینی در نظر گرفت.</a:t>
            </a:r>
          </a:p>
          <a:p>
            <a:pPr algn="r" eaLnBrk="1" hangingPunct="1">
              <a:buFontTx/>
              <a:buNone/>
            </a:pPr>
            <a:r>
              <a:rPr lang="fa-IR" altLang="fa-IR" smtClean="0">
                <a:solidFill>
                  <a:schemeClr val="tx1"/>
                </a:solidFill>
              </a:rPr>
              <a:t>نقش پروتئین در بدن:</a:t>
            </a:r>
          </a:p>
          <a:p>
            <a:pPr algn="r" eaLnBrk="1" hangingPunct="1">
              <a:buFontTx/>
              <a:buNone/>
            </a:pPr>
            <a:r>
              <a:rPr lang="fa-IR" altLang="fa-IR" smtClean="0">
                <a:solidFill>
                  <a:schemeClr val="tx1"/>
                </a:solidFill>
              </a:rPr>
              <a:t>* رشد و نگهداری بافت ها</a:t>
            </a:r>
          </a:p>
          <a:p>
            <a:pPr algn="r" eaLnBrk="1" hangingPunct="1">
              <a:buFontTx/>
              <a:buNone/>
            </a:pPr>
            <a:r>
              <a:rPr lang="fa-IR" altLang="fa-IR" smtClean="0">
                <a:solidFill>
                  <a:schemeClr val="tx1"/>
                </a:solidFill>
              </a:rPr>
              <a:t>*تشکیل اجزای ضروری بدن </a:t>
            </a:r>
          </a:p>
          <a:p>
            <a:pPr algn="r" eaLnBrk="1" hangingPunct="1">
              <a:buFontTx/>
              <a:buNone/>
            </a:pPr>
            <a:r>
              <a:rPr lang="fa-IR" altLang="fa-IR" smtClean="0">
                <a:solidFill>
                  <a:schemeClr val="tx1"/>
                </a:solidFill>
              </a:rPr>
              <a:t>*تنظیم موازنه آب</a:t>
            </a:r>
          </a:p>
          <a:p>
            <a:pPr algn="r" eaLnBrk="1" hangingPunct="1">
              <a:buFontTx/>
              <a:buNone/>
            </a:pPr>
            <a:r>
              <a:rPr lang="en-US" altLang="fa-IR" smtClean="0">
                <a:solidFill>
                  <a:schemeClr val="tx1"/>
                </a:solidFill>
              </a:rPr>
              <a:t>  </a:t>
            </a:r>
            <a:r>
              <a:rPr lang="fa-IR" altLang="fa-IR" smtClean="0">
                <a:solidFill>
                  <a:schemeClr val="tx1"/>
                </a:solidFill>
              </a:rPr>
              <a:t>*محرک سنتز پادتن</a:t>
            </a:r>
          </a:p>
          <a:p>
            <a:pPr algn="r" eaLnBrk="1" hangingPunct="1">
              <a:buFontTx/>
              <a:buNone/>
            </a:pPr>
            <a:r>
              <a:rPr lang="en-US" altLang="fa-IR" smtClean="0">
                <a:solidFill>
                  <a:schemeClr val="tx1"/>
                </a:solidFill>
              </a:rPr>
              <a:t>  </a:t>
            </a:r>
            <a:r>
              <a:rPr lang="fa-IR" altLang="fa-IR" smtClean="0">
                <a:solidFill>
                  <a:schemeClr val="tx1"/>
                </a:solidFill>
              </a:rPr>
              <a:t>*انتقال مواد مغذی</a:t>
            </a:r>
          </a:p>
          <a:p>
            <a:pPr algn="r" eaLnBrk="1" hangingPunct="1">
              <a:buFontTx/>
              <a:buNone/>
            </a:pPr>
            <a:r>
              <a:rPr lang="en-US" altLang="fa-IR" smtClean="0">
                <a:solidFill>
                  <a:schemeClr val="tx1"/>
                </a:solidFill>
              </a:rPr>
              <a:t>PH</a:t>
            </a:r>
            <a:r>
              <a:rPr lang="fa-IR" altLang="fa-IR" smtClean="0">
                <a:solidFill>
                  <a:schemeClr val="tx1"/>
                </a:solidFill>
              </a:rPr>
              <a:t>*نگهداری</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1000"/>
                                        <p:tgtEl>
                                          <p:spTgt spid="3">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1000"/>
                                        <p:tgtEl>
                                          <p:spTgt spid="3">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1000"/>
                                        <p:tgtEl>
                                          <p:spTgt spid="3">
                                            <p:txEl>
                                              <p:pRg st="3" end="3"/>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1000"/>
                                        <p:tgtEl>
                                          <p:spTgt spid="3">
                                            <p:txEl>
                                              <p:pRg st="4" end="4"/>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1000"/>
                                        <p:tgtEl>
                                          <p:spTgt spid="3">
                                            <p:txEl>
                                              <p:pRg st="5" end="5"/>
                                            </p:txEl>
                                          </p:spTgt>
                                        </p:tgtEl>
                                      </p:cBhvr>
                                    </p:animEffec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1000"/>
                                        <p:tgtEl>
                                          <p:spTgt spid="3">
                                            <p:txEl>
                                              <p:pRg st="6" end="6"/>
                                            </p:txEl>
                                          </p:spTgt>
                                        </p:tgtEl>
                                      </p:cBhvr>
                                    </p:animEffect>
                                  </p:childTnLst>
                                </p:cTn>
                              </p:par>
                            </p:childTnLst>
                          </p:cTn>
                        </p:par>
                        <p:par>
                          <p:cTn id="32" fill="hold" nodeType="afterGroup">
                            <p:stCondLst>
                              <p:cond delay="7000"/>
                            </p:stCondLst>
                            <p:childTnLst>
                              <p:par>
                                <p:cTn id="33" presetID="1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slide(fromBottom)">
                                      <p:cBhvr>
                                        <p:cTn id="3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3" descr="153ab"/>
          <p:cNvPicPr>
            <a:picLocks noChangeAspect="1" noChangeArrowheads="1"/>
          </p:cNvPicPr>
          <p:nvPr/>
        </p:nvPicPr>
        <p:blipFill>
          <a:blip r:embed="rId2">
            <a:lum bright="-10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Content Placeholder 2"/>
          <p:cNvSpPr>
            <a:spLocks noGrp="1"/>
          </p:cNvSpPr>
          <p:nvPr>
            <p:ph idx="4294967295"/>
          </p:nvPr>
        </p:nvSpPr>
        <p:spPr>
          <a:xfrm>
            <a:off x="125413" y="0"/>
            <a:ext cx="8893175" cy="6048375"/>
          </a:xfrm>
        </p:spPr>
        <p:txBody>
          <a:bodyPr/>
          <a:lstStyle/>
          <a:p>
            <a:pPr algn="r" rtl="1" eaLnBrk="1" hangingPunct="1">
              <a:lnSpc>
                <a:spcPct val="150000"/>
              </a:lnSpc>
              <a:buFontTx/>
              <a:buNone/>
              <a:defRPr/>
            </a:pPr>
            <a:r>
              <a:rPr lang="fa-IR" sz="4800" b="1" dirty="0" smtClean="0">
                <a:solidFill>
                  <a:srgbClr val="C00000"/>
                </a:solidFill>
              </a:rPr>
              <a:t>آب</a:t>
            </a:r>
          </a:p>
          <a:p>
            <a:pPr algn="r" rtl="1" eaLnBrk="1" hangingPunct="1">
              <a:lnSpc>
                <a:spcPct val="150000"/>
              </a:lnSpc>
              <a:buFontTx/>
              <a:buNone/>
              <a:defRPr/>
            </a:pPr>
            <a:r>
              <a:rPr lang="fa-IR" sz="2000" b="1" dirty="0" smtClean="0">
                <a:solidFill>
                  <a:srgbClr val="C00000"/>
                </a:solidFill>
              </a:rPr>
              <a:t>سوره بقره(22) </a:t>
            </a:r>
            <a:r>
              <a:rPr lang="en-US" sz="2000" b="1" dirty="0" smtClean="0">
                <a:solidFill>
                  <a:srgbClr val="C00000"/>
                </a:solidFill>
              </a:rPr>
              <a:t>:</a:t>
            </a:r>
            <a:r>
              <a:rPr lang="fa-IR" sz="2000" dirty="0" smtClean="0">
                <a:solidFill>
                  <a:srgbClr val="C00000"/>
                </a:solidFill>
              </a:rPr>
              <a:t>و از آسمان آبی فرو فرستاد و به وسیله آن میوه ها را پرورش داد تا روزی شما باشد.</a:t>
            </a:r>
            <a:r>
              <a:rPr lang="en-US" sz="2000" dirty="0" smtClean="0">
                <a:solidFill>
                  <a:srgbClr val="C00000"/>
                </a:solidFill>
              </a:rPr>
              <a:t> </a:t>
            </a:r>
          </a:p>
          <a:p>
            <a:pPr algn="r" eaLnBrk="1" hangingPunct="1">
              <a:lnSpc>
                <a:spcPct val="150000"/>
              </a:lnSpc>
              <a:buFontTx/>
              <a:buNone/>
              <a:defRPr/>
            </a:pPr>
            <a:r>
              <a:rPr lang="fa-IR" sz="2000" dirty="0" smtClean="0">
                <a:solidFill>
                  <a:srgbClr val="C00000"/>
                </a:solidFill>
              </a:rPr>
              <a:t>سوره مرسلات(27):آیا به آبی که می نوشید اندیشیده اید؟ هرگاه بخواهیم این آب گوارا را تلخ و شور قرار می دهیم پس چرا شکر نمی کنید؟</a:t>
            </a:r>
          </a:p>
          <a:p>
            <a:pPr algn="r" eaLnBrk="1" hangingPunct="1">
              <a:lnSpc>
                <a:spcPct val="150000"/>
              </a:lnSpc>
              <a:buFontTx/>
              <a:buNone/>
              <a:defRPr/>
            </a:pPr>
            <a:r>
              <a:rPr lang="fa-IR" sz="2000" b="1" dirty="0" smtClean="0">
                <a:solidFill>
                  <a:srgbClr val="C00000"/>
                </a:solidFill>
              </a:rPr>
              <a:t>امام صادق فرمودند:</a:t>
            </a:r>
            <a:r>
              <a:rPr lang="fa-IR" sz="2000" dirty="0" smtClean="0">
                <a:solidFill>
                  <a:srgbClr val="C00000"/>
                </a:solidFill>
              </a:rPr>
              <a:t> پیامبر اکرم(ص) با چیزهای شیرین افطار می کرد چنانچه موجود نبود با آب ولرم افطار می نمودند و بیان می کردند که همانا این آب ولرم موجب پاکیزگی مجرای گوارشی(کبد و معده) و گوارایی و خوش طبعی بوی بد دهان و فضای دهان می شود و از سویی اسباب تقویت دندان ها و فک می شود و روی تیزی بینایی هم مؤثر است. همچنین استفاده از آب ولرم موجب آرامش و تسکین حالت هیجان عروق(افزایش فشار خون) و غلبه تلخی(صفرا) و موجب از بین رفتن ترشحات بلغمی و موکوسی و اطفای حالت حرارت از معده و یا بهبود حالت اسیدیته معده و رفع سردرد می گردد.</a:t>
            </a:r>
          </a:p>
          <a:p>
            <a:pPr algn="r" eaLnBrk="1" hangingPunct="1">
              <a:lnSpc>
                <a:spcPct val="150000"/>
              </a:lnSpc>
              <a:buFontTx/>
              <a:buNone/>
              <a:defRPr/>
            </a:pPr>
            <a:r>
              <a:rPr lang="fa-IR" sz="2000" b="1" dirty="0" smtClean="0">
                <a:solidFill>
                  <a:srgbClr val="C00000"/>
                </a:solidFill>
              </a:rPr>
              <a:t>امام رضا(ع):</a:t>
            </a:r>
            <a:r>
              <a:rPr lang="fa-IR" sz="2000" dirty="0" smtClean="0">
                <a:solidFill>
                  <a:srgbClr val="C00000"/>
                </a:solidFill>
              </a:rPr>
              <a:t> از خوردن آب های سنگین وزن اجتناب کنید زیرا آنها موجب یبوست مزاج می شود.</a:t>
            </a:r>
          </a:p>
          <a:p>
            <a:pPr algn="r" eaLnBrk="1" hangingPunct="1">
              <a:lnSpc>
                <a:spcPct val="150000"/>
              </a:lnSpc>
              <a:buFontTx/>
              <a:buNone/>
              <a:defRPr/>
            </a:pPr>
            <a:r>
              <a:rPr lang="fa-IR" sz="2000" b="1" dirty="0" smtClean="0">
                <a:solidFill>
                  <a:srgbClr val="C00000"/>
                </a:solidFill>
              </a:rPr>
              <a:t>حضرت رسول(ص):</a:t>
            </a:r>
            <a:r>
              <a:rPr lang="fa-IR" sz="2000" dirty="0" smtClean="0">
                <a:solidFill>
                  <a:srgbClr val="C00000"/>
                </a:solidFill>
              </a:rPr>
              <a:t>شفا طلبیدن از آبهای گرم که در کوه ها می باشد و بوی گوگرد می دهد را نهی نمود و فرمود</a:t>
            </a:r>
            <a:r>
              <a:rPr lang="fa-IR" sz="2000" dirty="0" smtClean="0">
                <a:solidFill>
                  <a:srgbClr val="C00000"/>
                </a:solidFill>
                <a:cs typeface="Arial" pitchFamily="34" charset="0"/>
              </a:rPr>
              <a:t>، </a:t>
            </a:r>
            <a:r>
              <a:rPr lang="fa-IR" sz="2000" dirty="0" smtClean="0">
                <a:solidFill>
                  <a:srgbClr val="C00000"/>
                </a:solidFill>
              </a:rPr>
              <a:t>گرمی آنها از جهنم است.</a:t>
            </a:r>
            <a:endParaRPr lang="en-US" sz="2000" dirty="0" smtClean="0">
              <a:solidFill>
                <a:srgbClr val="C00000"/>
              </a:solidFill>
            </a:endParaRPr>
          </a:p>
          <a:p>
            <a:pPr algn="r" eaLnBrk="1" hangingPunct="1">
              <a:lnSpc>
                <a:spcPct val="150000"/>
              </a:lnSpc>
              <a:buFontTx/>
              <a:buNone/>
              <a:defRPr/>
            </a:pPr>
            <a:endParaRPr lang="en-US" sz="1600" b="1" dirty="0" smtClean="0">
              <a:solidFill>
                <a:srgbClr val="C00000"/>
              </a:solidFill>
              <a:effectLst>
                <a:outerShdw blurRad="38100" dist="38100" dir="2700000" algn="tl">
                  <a:srgbClr val="000000"/>
                </a:outerShdw>
              </a:effectLst>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slide(fromBottom)">
                                      <p:cBhvr>
                                        <p:cTn id="7" dur="1000"/>
                                        <p:tgtEl>
                                          <p:spTgt spid="12290">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animEffect transition="in" filter="slide(fromBottom)">
                                      <p:cBhvr>
                                        <p:cTn id="11" dur="1000"/>
                                        <p:tgtEl>
                                          <p:spTgt spid="12290">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Effect transition="in" filter="slide(fromBottom)">
                                      <p:cBhvr>
                                        <p:cTn id="15" dur="1000"/>
                                        <p:tgtEl>
                                          <p:spTgt spid="12290">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animEffect transition="in" filter="slide(fromBottom)">
                                      <p:cBhvr>
                                        <p:cTn id="19" dur="1000"/>
                                        <p:tgtEl>
                                          <p:spTgt spid="12290">
                                            <p:txEl>
                                              <p:pRg st="3" end="3"/>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animEffect transition="in" filter="slide(fromBottom)">
                                      <p:cBhvr>
                                        <p:cTn id="23" dur="1000"/>
                                        <p:tgtEl>
                                          <p:spTgt spid="12290">
                                            <p:txEl>
                                              <p:pRg st="4" end="4"/>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animEffect transition="in" filter="slide(fromBottom)">
                                      <p:cBhvr>
                                        <p:cTn id="27" dur="1000"/>
                                        <p:tgtEl>
                                          <p:spTgt spid="122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7" descr="meat2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642938" y="428625"/>
            <a:ext cx="8229600" cy="4471988"/>
          </a:xfrm>
        </p:spPr>
        <p:txBody>
          <a:bodyPr/>
          <a:lstStyle/>
          <a:p>
            <a:pPr algn="r" eaLnBrk="1" hangingPunct="1">
              <a:buFontTx/>
              <a:buNone/>
            </a:pPr>
            <a:r>
              <a:rPr lang="fa-IR" altLang="fa-IR" smtClean="0">
                <a:solidFill>
                  <a:schemeClr val="tx1"/>
                </a:solidFill>
              </a:rPr>
              <a:t>گوشت دارای ویتامین های گروه ب و آهن است </a:t>
            </a:r>
          </a:p>
          <a:p>
            <a:pPr algn="r" eaLnBrk="1" hangingPunct="1">
              <a:buFontTx/>
              <a:buNone/>
            </a:pPr>
            <a:r>
              <a:rPr lang="fa-IR" altLang="fa-IR" smtClean="0">
                <a:solidFill>
                  <a:schemeClr val="tx1"/>
                </a:solidFill>
              </a:rPr>
              <a:t>گوشت کربوهیدرات کمی دارد و پروتئین آن میوآلبومین است.</a:t>
            </a:r>
          </a:p>
          <a:p>
            <a:pPr algn="r" eaLnBrk="1" hangingPunct="1">
              <a:buFontTx/>
              <a:buNone/>
            </a:pPr>
            <a:r>
              <a:rPr lang="fa-IR" altLang="fa-IR" smtClean="0">
                <a:solidFill>
                  <a:schemeClr val="tx1"/>
                </a:solidFill>
              </a:rPr>
              <a:t>گوشت اغلب 20%پروتئین و5%چربی و1%املاح دارد.</a:t>
            </a:r>
          </a:p>
          <a:p>
            <a:pPr algn="r" eaLnBrk="1" hangingPunct="1">
              <a:buFontTx/>
              <a:buNone/>
            </a:pPr>
            <a:endParaRPr lang="fa-IR" altLang="fa-IR" smtClean="0">
              <a:solidFill>
                <a:schemeClr val="tx1"/>
              </a:solidFill>
            </a:endParaRPr>
          </a:p>
          <a:p>
            <a:pPr algn="r" eaLnBrk="1" hangingPunct="1">
              <a:buFontTx/>
              <a:buNone/>
            </a:pPr>
            <a:r>
              <a:rPr lang="fa-IR" altLang="fa-IR" smtClean="0">
                <a:solidFill>
                  <a:schemeClr val="tx1"/>
                </a:solidFill>
              </a:rPr>
              <a:t>ماهی حدود 10% پروتئین و1-15% چربی دارد.دارای </a:t>
            </a:r>
            <a:r>
              <a:rPr lang="en-US" altLang="fa-IR" smtClean="0">
                <a:solidFill>
                  <a:schemeClr val="tx1"/>
                </a:solidFill>
              </a:rPr>
              <a:t> </a:t>
            </a:r>
            <a:r>
              <a:rPr lang="fa-IR" altLang="fa-IR" smtClean="0">
                <a:solidFill>
                  <a:schemeClr val="tx1"/>
                </a:solidFill>
              </a:rPr>
              <a:t>میباشد.</a:t>
            </a:r>
            <a:r>
              <a:rPr lang="en-US" altLang="fa-IR" smtClean="0">
                <a:solidFill>
                  <a:schemeClr val="tx1"/>
                </a:solidFill>
              </a:rPr>
              <a:t>A</a:t>
            </a:r>
            <a:r>
              <a:rPr lang="fa-IR" altLang="fa-IR" smtClean="0">
                <a:solidFill>
                  <a:schemeClr val="tx1"/>
                </a:solidFill>
              </a:rPr>
              <a:t>و</a:t>
            </a:r>
            <a:r>
              <a:rPr lang="en-US" altLang="fa-IR" smtClean="0">
                <a:solidFill>
                  <a:schemeClr val="tx1"/>
                </a:solidFill>
              </a:rPr>
              <a:t>D</a:t>
            </a:r>
            <a:r>
              <a:rPr lang="fa-IR" altLang="fa-IR" smtClean="0">
                <a:solidFill>
                  <a:schemeClr val="tx1"/>
                </a:solidFill>
              </a:rPr>
              <a:t>ویتامینهای </a:t>
            </a:r>
          </a:p>
          <a:p>
            <a:pPr algn="r" eaLnBrk="1" hangingPunct="1">
              <a:buFontTx/>
              <a:buNone/>
            </a:pPr>
            <a:endParaRPr lang="en-US" altLang="fa-IR" smtClean="0">
              <a:solidFill>
                <a:schemeClr val="tx1"/>
              </a:solidFill>
            </a:endParaRPr>
          </a:p>
          <a:p>
            <a:pPr algn="r" eaLnBrk="1" hangingPunct="1">
              <a:buFontTx/>
              <a:buNone/>
            </a:pPr>
            <a:r>
              <a:rPr lang="fa-IR" altLang="fa-IR" smtClean="0">
                <a:solidFill>
                  <a:schemeClr val="tx1"/>
                </a:solidFill>
              </a:rPr>
              <a:t>تخم پرندگان اغلب 12%چربی وپروتئین وکربوهیدرات کمی دارد.</a:t>
            </a: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Bottom)">
                                      <p:cBhvr>
                                        <p:cTn id="11" dur="1000"/>
                                        <p:tgtEl>
                                          <p:spTgt spid="3">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1000"/>
                                        <p:tgtEl>
                                          <p:spTgt spid="3">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1000"/>
                                        <p:tgtEl>
                                          <p:spTgt spid="3">
                                            <p:txEl>
                                              <p:pRg st="4" end="4"/>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lide(fromBottom)">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type="subTitle" idx="1"/>
          </p:nvPr>
        </p:nvSpPr>
        <p:spPr>
          <a:xfrm>
            <a:off x="1428750" y="1000125"/>
            <a:ext cx="6400800" cy="1752600"/>
          </a:xfrm>
        </p:spPr>
        <p:txBody>
          <a:bodyPr/>
          <a:lstStyle/>
          <a:p>
            <a:pPr algn="just" eaLnBrk="1" hangingPunct="1"/>
            <a:endParaRPr lang="fa-IR" altLang="fa-IR" smtClean="0"/>
          </a:p>
          <a:p>
            <a:pPr algn="just" eaLnBrk="1" hangingPunct="1"/>
            <a:r>
              <a:rPr lang="fa-IR" altLang="fa-IR" smtClean="0"/>
              <a:t>در مطالعه آماری در قران کریم مشاهده میشود که حدود 49 مورد از مواد غذایی با منشا گیاهی با ترکیب مواد قندی برتر یاد شده است که در مقایسه با 16 مورد مواد پروتئینی و10 مورد گوشت و چربی میتواند بازگوی نسبت مناسبی از یک برنامه غذایی سالم مقبول باشد. </a:t>
            </a:r>
          </a:p>
          <a:p>
            <a:pPr algn="just" eaLnBrk="1" hangingPunct="1"/>
            <a:endParaRPr lang="fa-IR" altLang="fa-IR" smtClean="0"/>
          </a:p>
          <a:p>
            <a:pPr algn="just" eaLnBrk="1" hangingPunct="1"/>
            <a:endParaRPr lang="en-US" altLang="fa-IR" smtClean="0"/>
          </a:p>
        </p:txBody>
      </p:sp>
    </p:spTree>
  </p:cSld>
  <p:clrMapOvr>
    <a:masterClrMapping/>
  </p:clrMapOvr>
  <p:transition spd="med" advTm="15000">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type="subTitle" idx="1"/>
          </p:nvPr>
        </p:nvSpPr>
        <p:spPr>
          <a:xfrm>
            <a:off x="785813" y="0"/>
            <a:ext cx="7458075" cy="2143125"/>
          </a:xfrm>
        </p:spPr>
        <p:txBody>
          <a:bodyPr/>
          <a:lstStyle/>
          <a:p>
            <a:pPr algn="just" rtl="1" eaLnBrk="1" hangingPunct="1"/>
            <a:endParaRPr lang="fa-IR" altLang="fa-IR" sz="2800" smtClean="0"/>
          </a:p>
          <a:p>
            <a:pPr algn="just" rtl="1" eaLnBrk="1" hangingPunct="1"/>
            <a:endParaRPr lang="fa-IR" altLang="fa-IR" sz="2800" smtClean="0"/>
          </a:p>
          <a:p>
            <a:pPr algn="just" rtl="1" eaLnBrk="1" hangingPunct="1"/>
            <a:r>
              <a:rPr lang="fa-IR" altLang="fa-IR" sz="2800" smtClean="0"/>
              <a:t>*</a:t>
            </a:r>
            <a:r>
              <a:rPr lang="fa-IR" altLang="fa-IR" sz="2800" b="1" smtClean="0"/>
              <a:t>چند نکته از معصومین</a:t>
            </a:r>
          </a:p>
          <a:p>
            <a:pPr algn="just" rtl="1" eaLnBrk="1" hangingPunct="1"/>
            <a:r>
              <a:rPr lang="fa-IR" altLang="fa-IR" sz="2800" b="1" i="1" smtClean="0"/>
              <a:t>پیامبراکرم(ص): </a:t>
            </a:r>
            <a:r>
              <a:rPr lang="fa-IR" altLang="fa-IR" sz="2800" smtClean="0"/>
              <a:t>بر شما باد به اینکه میوه ها را پیش از صرف غذا تناول کنید زیرا این کار اسباب صحت و سلامتی بدن و رفع حالتهای افسردگی وغمگین بودن است و استفاده از میوه پس از صرف غذا سبب مریضی بدن و دردمندی میشود.</a:t>
            </a:r>
          </a:p>
          <a:p>
            <a:pPr algn="just" rtl="1" eaLnBrk="1" hangingPunct="1"/>
            <a:endParaRPr lang="fa-IR" altLang="fa-IR" sz="2800" smtClean="0"/>
          </a:p>
          <a:p>
            <a:pPr algn="just" rtl="1" eaLnBrk="1" hangingPunct="1"/>
            <a:r>
              <a:rPr lang="fa-IR" altLang="fa-IR" sz="2800" b="1" i="1" smtClean="0"/>
              <a:t>امام رضا(ع): </a:t>
            </a:r>
            <a:r>
              <a:rPr lang="fa-IR" altLang="fa-IR" sz="2800" smtClean="0"/>
              <a:t>کسی که میخواهد معده اش او را اذیت نکند ودچار سوء هاضمه نشود پس باید در بین غذا آب نیاشامد تا اینکه از خوردن غذا فارغ شود وکسی که در بین غذا آب بیاشامد بدنش مرطوب شده ومعده اش ضعیف میشود وعروق دستگاه گوارش توانایی هضم و جذب غذا را ازدست میدهد</a:t>
            </a:r>
            <a:r>
              <a:rPr lang="fa-IR" altLang="fa-IR" smtClean="0"/>
              <a:t>.</a:t>
            </a:r>
          </a:p>
        </p:txBody>
      </p:sp>
    </p:spTree>
  </p:cSld>
  <p:clrMapOvr>
    <a:masterClrMapping/>
  </p:clrMapOvr>
  <p:transition spd="med" advTm="15000">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592138" y="620713"/>
            <a:ext cx="7772400" cy="935037"/>
          </a:xfrm>
        </p:spPr>
        <p:txBody>
          <a:bodyPr/>
          <a:lstStyle/>
          <a:p>
            <a:pPr eaLnBrk="1" hangingPunct="1"/>
            <a:r>
              <a:rPr lang="fa-IR" altLang="fa-IR" sz="5400" smtClean="0"/>
              <a:t>منابع</a:t>
            </a:r>
          </a:p>
        </p:txBody>
      </p:sp>
      <p:sp>
        <p:nvSpPr>
          <p:cNvPr id="48131" name="Content Placeholder 2"/>
          <p:cNvSpPr>
            <a:spLocks noGrp="1"/>
          </p:cNvSpPr>
          <p:nvPr>
            <p:ph type="subTitle" idx="1"/>
          </p:nvPr>
        </p:nvSpPr>
        <p:spPr>
          <a:xfrm>
            <a:off x="1000125" y="1533525"/>
            <a:ext cx="7358063" cy="4538663"/>
          </a:xfrm>
        </p:spPr>
        <p:txBody>
          <a:bodyPr/>
          <a:lstStyle/>
          <a:p>
            <a:pPr algn="r" rtl="1" eaLnBrk="1" hangingPunct="1"/>
            <a:r>
              <a:rPr lang="fa-IR" altLang="fa-IR" smtClean="0"/>
              <a:t>1.قرآن کریم</a:t>
            </a:r>
          </a:p>
          <a:p>
            <a:pPr algn="r" rtl="1" eaLnBrk="1" hangingPunct="1"/>
            <a:r>
              <a:rPr lang="fa-IR" altLang="fa-IR" smtClean="0"/>
              <a:t>2.کتاب حلیه المتقین</a:t>
            </a:r>
          </a:p>
          <a:p>
            <a:pPr algn="r" rtl="1" eaLnBrk="1" hangingPunct="1"/>
            <a:r>
              <a:rPr lang="fa-IR" altLang="fa-IR" smtClean="0"/>
              <a:t>3.تغذیه از دیدگاه اسلام ودانش پزشکی(فتاحی معصوم)</a:t>
            </a:r>
          </a:p>
          <a:p>
            <a:pPr algn="r" rtl="1" eaLnBrk="1" hangingPunct="1"/>
            <a:r>
              <a:rPr lang="fa-IR" altLang="fa-IR" smtClean="0"/>
              <a:t>4.کتاب گنجهای معنوی</a:t>
            </a:r>
          </a:p>
          <a:p>
            <a:pPr algn="r" rtl="1" eaLnBrk="1" hangingPunct="1"/>
            <a:r>
              <a:rPr lang="fa-IR" altLang="fa-IR" smtClean="0"/>
              <a:t>5.خواص طبیعی و درمانی میوه ها وسبزیجات (سیداصغرساداتیان)</a:t>
            </a:r>
          </a:p>
          <a:p>
            <a:pPr algn="r" rtl="1" eaLnBrk="1" hangingPunct="1"/>
            <a:endParaRPr lang="fa-IR" altLang="fa-IR" smtClean="0"/>
          </a:p>
        </p:txBody>
      </p:sp>
    </p:spTree>
  </p:cSld>
  <p:clrMapOvr>
    <a:masterClrMapping/>
  </p:clrMapOvr>
  <p:transition spd="med" advTm="15000">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aji\2co65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4346" y="5643578"/>
            <a:ext cx="6263678" cy="923330"/>
          </a:xfrm>
          <a:prstGeom prst="rect">
            <a:avLst/>
          </a:prstGeom>
          <a:noFill/>
        </p:spPr>
        <p:txBody>
          <a:bodyPr>
            <a:spAutoFit/>
          </a:bodyPr>
          <a:lstStyle/>
          <a:p>
            <a:pPr algn="ctr" eaLnBrk="1" hangingPunct="1">
              <a:defRPr/>
            </a:pPr>
            <a:r>
              <a:rPr lang="fa-IR"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با تشکر از توجه شما</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247775" y="3321050"/>
            <a:ext cx="3459163" cy="577850"/>
          </a:xfrm>
        </p:spPr>
        <p:txBody>
          <a:bodyPr/>
          <a:lstStyle/>
          <a:p>
            <a:pPr algn="ctr" fontAlgn="auto">
              <a:spcAft>
                <a:spcPts val="0"/>
              </a:spcAft>
              <a:defRPr/>
            </a:pPr>
            <a:r>
              <a:rPr lang="en-US" sz="3000" dirty="0">
                <a:solidFill>
                  <a:schemeClr val="accent1">
                    <a:lumMod val="75000"/>
                  </a:schemeClr>
                </a:solidFill>
                <a:hlinkClick r:id="rId4"/>
              </a:rPr>
              <a:t>www.ghbook.ir</a:t>
            </a:r>
            <a:endParaRPr lang="en-US" sz="3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153ab"/>
          <p:cNvPicPr>
            <a:picLocks noChangeAspect="1" noChangeArrowheads="1"/>
          </p:cNvPicPr>
          <p:nvPr/>
        </p:nvPicPr>
        <p:blipFill>
          <a:blip r:embed="rId2">
            <a:lum bright="-6000" contrast="1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Content Placeholder 2"/>
          <p:cNvSpPr>
            <a:spLocks noGrp="1"/>
          </p:cNvSpPr>
          <p:nvPr>
            <p:ph idx="4294967295"/>
          </p:nvPr>
        </p:nvSpPr>
        <p:spPr>
          <a:xfrm>
            <a:off x="611188" y="287338"/>
            <a:ext cx="8229600" cy="5734050"/>
          </a:xfrm>
        </p:spPr>
        <p:txBody>
          <a:bodyPr/>
          <a:lstStyle/>
          <a:p>
            <a:pPr marL="514350" indent="-514350" algn="r" rtl="1" eaLnBrk="1" hangingPunct="1">
              <a:buFontTx/>
              <a:buNone/>
            </a:pPr>
            <a:endParaRPr lang="fa-IR" altLang="fa-IR" b="1" smtClean="0">
              <a:solidFill>
                <a:srgbClr val="FFFFFF"/>
              </a:solidFill>
              <a:cs typeface="Arial" panose="020B0604020202020204" pitchFamily="34" charset="0"/>
            </a:endParaRPr>
          </a:p>
          <a:p>
            <a:pPr marL="514350" indent="-514350" algn="r" rtl="1" eaLnBrk="1" hangingPunct="1">
              <a:buFontTx/>
              <a:buNone/>
            </a:pPr>
            <a:r>
              <a:rPr lang="fa-IR" altLang="fa-IR" b="1" smtClean="0">
                <a:solidFill>
                  <a:srgbClr val="FFFFFF"/>
                </a:solidFill>
              </a:rPr>
              <a:t>آب 60% کل وزن بدن و 70%توده بدون چربی افراد بالغ را تشکیل میدهد.</a:t>
            </a:r>
          </a:p>
          <a:p>
            <a:pPr marL="514350" indent="-514350" algn="r" rtl="1" eaLnBrk="1" hangingPunct="1">
              <a:buFontTx/>
              <a:buNone/>
            </a:pPr>
            <a:endParaRPr lang="fa-IR" altLang="fa-IR" b="1" smtClean="0">
              <a:solidFill>
                <a:srgbClr val="FFFFFF"/>
              </a:solidFill>
            </a:endParaRPr>
          </a:p>
          <a:p>
            <a:pPr marL="514350" indent="-514350" algn="r" rtl="1" eaLnBrk="1" hangingPunct="1">
              <a:buFontTx/>
              <a:buNone/>
            </a:pPr>
            <a:r>
              <a:rPr lang="fa-IR" altLang="fa-IR" b="1" smtClean="0">
                <a:solidFill>
                  <a:srgbClr val="FFFFFF"/>
                </a:solidFill>
              </a:rPr>
              <a:t>در داخل سلول آب داخل سلولی به عنوان یک سازنده بدن عمل میکند یعنی در سنتز مواد جدید شرکت میکند.</a:t>
            </a:r>
          </a:p>
          <a:p>
            <a:pPr marL="514350" indent="-514350" algn="r" rtl="1" eaLnBrk="1" hangingPunct="1">
              <a:buFontTx/>
              <a:buNone/>
            </a:pPr>
            <a:endParaRPr lang="fa-IR" altLang="fa-IR" b="1" smtClean="0">
              <a:solidFill>
                <a:srgbClr val="FFFFFF"/>
              </a:solidFill>
            </a:endParaRPr>
          </a:p>
          <a:p>
            <a:pPr marL="514350" indent="-514350" algn="r" rtl="1" eaLnBrk="1" hangingPunct="1">
              <a:buFontTx/>
              <a:buNone/>
            </a:pPr>
            <a:r>
              <a:rPr lang="fa-IR" altLang="fa-IR" b="1" smtClean="0">
                <a:solidFill>
                  <a:srgbClr val="FFFFFF"/>
                </a:solidFill>
              </a:rPr>
              <a:t>* آب در تنظیم درجه حرارت بدن نقشی اساسی دارد.</a:t>
            </a:r>
          </a:p>
          <a:p>
            <a:pPr marL="514350" indent="-514350" algn="r" rtl="1" eaLnBrk="1" hangingPunct="1">
              <a:buFontTx/>
              <a:buNone/>
            </a:pPr>
            <a:r>
              <a:rPr lang="fa-IR" altLang="fa-IR" b="1" smtClean="0">
                <a:solidFill>
                  <a:srgbClr val="FFFFFF"/>
                </a:solidFill>
              </a:rPr>
              <a:t>* فقدان آب به مراتب بیش از نبود غذا کارایی بدن را تحت تاثیر قرار میدهد.</a:t>
            </a:r>
          </a:p>
          <a:p>
            <a:pPr marL="514350" indent="-514350" algn="r" rtl="1" eaLnBrk="1" hangingPunct="1"/>
            <a:endParaRPr lang="en-US" altLang="fa-IR" smtClean="0">
              <a:solidFill>
                <a:srgbClr val="FFFFFF"/>
              </a:solidFill>
            </a:endParaRPr>
          </a:p>
          <a:p>
            <a:pPr marL="514350" indent="-514350" algn="r" rtl="1" eaLnBrk="1" hangingPunct="1"/>
            <a:endParaRPr lang="en-US" altLang="fa-IR" smtClean="0">
              <a:solidFill>
                <a:srgbClr val="FFFFFF"/>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box(in)">
                                      <p:cBhvr>
                                        <p:cTn id="7" dur="1000"/>
                                        <p:tgtEl>
                                          <p:spTgt spid="133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314">
                                            <p:txEl>
                                              <p:pRg st="3" end="3"/>
                                            </p:txEl>
                                          </p:spTgt>
                                        </p:tgtEl>
                                        <p:attrNameLst>
                                          <p:attrName>style.visibility</p:attrName>
                                        </p:attrNameLst>
                                      </p:cBhvr>
                                      <p:to>
                                        <p:strVal val="visible"/>
                                      </p:to>
                                    </p:set>
                                    <p:animEffect transition="in" filter="box(in)">
                                      <p:cBhvr>
                                        <p:cTn id="12" dur="1000"/>
                                        <p:tgtEl>
                                          <p:spTgt spid="1331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314">
                                            <p:txEl>
                                              <p:pRg st="5" end="5"/>
                                            </p:txEl>
                                          </p:spTgt>
                                        </p:tgtEl>
                                        <p:attrNameLst>
                                          <p:attrName>style.visibility</p:attrName>
                                        </p:attrNameLst>
                                      </p:cBhvr>
                                      <p:to>
                                        <p:strVal val="visible"/>
                                      </p:to>
                                    </p:set>
                                    <p:animEffect transition="in" filter="box(in)">
                                      <p:cBhvr>
                                        <p:cTn id="17" dur="1000"/>
                                        <p:tgtEl>
                                          <p:spTgt spid="13314">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14">
                                            <p:txEl>
                                              <p:pRg st="6" end="6"/>
                                            </p:txEl>
                                          </p:spTgt>
                                        </p:tgtEl>
                                        <p:attrNameLst>
                                          <p:attrName>style.visibility</p:attrName>
                                        </p:attrNameLst>
                                      </p:cBhvr>
                                      <p:to>
                                        <p:strVal val="visible"/>
                                      </p:to>
                                    </p:set>
                                    <p:animEffect transition="in" filter="box(in)">
                                      <p:cBhvr>
                                        <p:cTn id="22" dur="1000"/>
                                        <p:tgtEl>
                                          <p:spTgt spid="133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milk"/>
          <p:cNvPicPr>
            <a:picLocks noChangeAspect="1" noChangeArrowheads="1"/>
          </p:cNvPicPr>
          <p:nvPr/>
        </p:nvPicPr>
        <p:blipFill>
          <a:blip r:embed="rId2">
            <a:lum bright="-20000" contrast="-1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Content Placeholder 2"/>
          <p:cNvSpPr>
            <a:spLocks noGrp="1"/>
          </p:cNvSpPr>
          <p:nvPr>
            <p:ph idx="4294967295"/>
          </p:nvPr>
        </p:nvSpPr>
        <p:spPr>
          <a:xfrm>
            <a:off x="179388" y="0"/>
            <a:ext cx="8964612" cy="6669088"/>
          </a:xfrm>
        </p:spPr>
        <p:txBody>
          <a:bodyPr/>
          <a:lstStyle/>
          <a:p>
            <a:pPr algn="r" rtl="1" eaLnBrk="1" hangingPunct="1">
              <a:lnSpc>
                <a:spcPct val="150000"/>
              </a:lnSpc>
              <a:buFontTx/>
              <a:buNone/>
            </a:pPr>
            <a:r>
              <a:rPr lang="fa-IR" altLang="fa-IR" sz="4800" smtClean="0">
                <a:solidFill>
                  <a:srgbClr val="F24B08"/>
                </a:solidFill>
                <a:cs typeface="Tahoma" panose="020B0604030504040204" pitchFamily="34" charset="0"/>
              </a:rPr>
              <a:t>شیر:</a:t>
            </a:r>
          </a:p>
          <a:p>
            <a:pPr algn="r" rtl="1" eaLnBrk="1" hangingPunct="1">
              <a:lnSpc>
                <a:spcPct val="150000"/>
              </a:lnSpc>
              <a:buFontTx/>
              <a:buNone/>
            </a:pPr>
            <a:r>
              <a:rPr lang="fa-IR" altLang="fa-IR" sz="2000" b="1" smtClean="0">
                <a:solidFill>
                  <a:srgbClr val="F24B08"/>
                </a:solidFill>
              </a:rPr>
              <a:t>سوره مومنون(21) :</a:t>
            </a:r>
            <a:r>
              <a:rPr lang="fa-IR" altLang="fa-IR" sz="2000" smtClean="0">
                <a:solidFill>
                  <a:srgbClr val="F24B08"/>
                </a:solidFill>
              </a:rPr>
              <a:t>و برای شما در چهارپایان عبرتی است از آنچه در درون آنهاست (ازشیر) شما را</a:t>
            </a:r>
            <a:r>
              <a:rPr lang="fa-IR" altLang="fa-IR" sz="2000" smtClean="0">
                <a:solidFill>
                  <a:srgbClr val="F24B08"/>
                </a:solidFill>
                <a:cs typeface="Arial" panose="020B0604020202020204" pitchFamily="34" charset="0"/>
              </a:rPr>
              <a:t> </a:t>
            </a:r>
            <a:r>
              <a:rPr lang="fa-IR" altLang="fa-IR" sz="2000" smtClean="0">
                <a:solidFill>
                  <a:srgbClr val="F24B08"/>
                </a:solidFill>
              </a:rPr>
              <a:t>سیراب می کنیم و برای شما در آن منافع بسیاری است و از گوشت آنها می خورید. </a:t>
            </a:r>
          </a:p>
          <a:p>
            <a:pPr algn="r" rtl="1" eaLnBrk="1" hangingPunct="1">
              <a:lnSpc>
                <a:spcPct val="150000"/>
              </a:lnSpc>
              <a:buFontTx/>
              <a:buNone/>
            </a:pPr>
            <a:r>
              <a:rPr lang="fa-IR" altLang="fa-IR" sz="2000" b="1" smtClean="0">
                <a:solidFill>
                  <a:srgbClr val="F24B08"/>
                </a:solidFill>
              </a:rPr>
              <a:t>سوره نحل (66):</a:t>
            </a:r>
            <a:r>
              <a:rPr lang="fa-IR" altLang="fa-IR" sz="2000" smtClean="0">
                <a:solidFill>
                  <a:srgbClr val="F24B08"/>
                </a:solidFill>
                <a:cs typeface="Arial" panose="020B0604020202020204" pitchFamily="34" charset="0"/>
              </a:rPr>
              <a:t> </a:t>
            </a:r>
            <a:r>
              <a:rPr lang="fa-IR" altLang="fa-IR" sz="2000" smtClean="0">
                <a:solidFill>
                  <a:srgbClr val="F24B08"/>
                </a:solidFill>
              </a:rPr>
              <a:t>از شیر پاک شما را می نوشانیم که در طبع همه نوشندگان گواراست .                          </a:t>
            </a:r>
            <a:endParaRPr lang="en-US" altLang="fa-IR" sz="2000" smtClean="0">
              <a:solidFill>
                <a:srgbClr val="F24B08"/>
              </a:solidFill>
            </a:endParaRPr>
          </a:p>
          <a:p>
            <a:pPr algn="r" rtl="1" eaLnBrk="1" hangingPunct="1">
              <a:lnSpc>
                <a:spcPct val="150000"/>
              </a:lnSpc>
              <a:buFontTx/>
              <a:buNone/>
            </a:pPr>
            <a:r>
              <a:rPr lang="fa-IR" altLang="fa-IR" sz="2000" b="1" smtClean="0">
                <a:solidFill>
                  <a:srgbClr val="F24B08"/>
                </a:solidFill>
              </a:rPr>
              <a:t>پیامبر اکرم(ص): بر شما </a:t>
            </a:r>
            <a:r>
              <a:rPr lang="fa-IR" altLang="fa-IR" sz="2000" smtClean="0">
                <a:solidFill>
                  <a:srgbClr val="F24B08"/>
                </a:solidFill>
              </a:rPr>
              <a:t>باد به مصرف شیر، زیرا حرارت را از دل و اندرون پاک می کند (ناراحتی اعصاب و روان را آرام می کند) همان طور که انگشت عرق پیشانی را پاک می کند و ستون فقرات را محکم می کند و موجب فزونی عقل و خردمندی و پاکی ذهن و فکر و جلا و تقویت قوای بینایی و از </a:t>
            </a:r>
          </a:p>
          <a:p>
            <a:pPr algn="r" rtl="1" eaLnBrk="1" hangingPunct="1">
              <a:lnSpc>
                <a:spcPct val="150000"/>
              </a:lnSpc>
              <a:buFontTx/>
              <a:buNone/>
            </a:pPr>
            <a:r>
              <a:rPr lang="fa-IR" altLang="fa-IR" sz="2000" smtClean="0">
                <a:solidFill>
                  <a:srgbClr val="F24B08"/>
                </a:solidFill>
              </a:rPr>
              <a:t>     بین رفتن فراموشی می شود.</a:t>
            </a:r>
            <a:endParaRPr lang="en-US" altLang="fa-IR" sz="2000" smtClean="0">
              <a:solidFill>
                <a:srgbClr val="F24B08"/>
              </a:solidFill>
            </a:endParaRPr>
          </a:p>
          <a:p>
            <a:pPr algn="r" rtl="1" eaLnBrk="1" hangingPunct="1">
              <a:lnSpc>
                <a:spcPct val="150000"/>
              </a:lnSpc>
              <a:buFontTx/>
              <a:buNone/>
            </a:pPr>
            <a:r>
              <a:rPr lang="fa-IR" altLang="fa-IR" sz="2000" smtClean="0">
                <a:solidFill>
                  <a:srgbClr val="F24B08"/>
                </a:solidFill>
              </a:rPr>
              <a:t>مردی از امام صادق(ع) از ضعف بدن شکایت کرد امام فرمود: بر تو باد به نوشیدن شیر زیرا موجب رویش گوشت و تقویت استخوان های بدن می شود.</a:t>
            </a:r>
            <a:endParaRPr lang="fa-IR" altLang="fa-IR" sz="2000" b="1" smtClean="0">
              <a:solidFill>
                <a:srgbClr val="F24B08"/>
              </a:solidFill>
            </a:endParaRPr>
          </a:p>
          <a:p>
            <a:pPr algn="r" rtl="1" eaLnBrk="1" hangingPunct="1">
              <a:lnSpc>
                <a:spcPct val="150000"/>
              </a:lnSpc>
              <a:buFontTx/>
              <a:buNone/>
            </a:pPr>
            <a:r>
              <a:rPr lang="fa-IR" altLang="fa-IR" sz="2000" b="1" smtClean="0">
                <a:solidFill>
                  <a:srgbClr val="F24B08"/>
                </a:solidFill>
              </a:rPr>
              <a:t>پیامبر اکرم(ص): </a:t>
            </a:r>
            <a:r>
              <a:rPr lang="fa-IR" altLang="fa-IR" sz="2000" smtClean="0">
                <a:solidFill>
                  <a:srgbClr val="F24B08"/>
                </a:solidFill>
              </a:rPr>
              <a:t>به زنان باردارتان شیر بنوشانید زیرا عقل و هوش فرزند را می افزاید</a:t>
            </a:r>
            <a:endParaRPr lang="fa-IR" altLang="fa-IR" sz="2000" b="1" smtClean="0">
              <a:solidFill>
                <a:srgbClr val="F24B08"/>
              </a:solidFill>
            </a:endParaRPr>
          </a:p>
          <a:p>
            <a:pPr algn="r" rtl="1" eaLnBrk="1" hangingPunct="1">
              <a:lnSpc>
                <a:spcPct val="150000"/>
              </a:lnSpc>
              <a:buFontTx/>
              <a:buNone/>
            </a:pPr>
            <a:r>
              <a:rPr lang="fa-IR" altLang="fa-IR" sz="2000" b="1" smtClean="0">
                <a:solidFill>
                  <a:srgbClr val="F24B08"/>
                </a:solidFill>
              </a:rPr>
              <a:t>امام علی(ع): </a:t>
            </a:r>
            <a:r>
              <a:rPr lang="fa-IR" altLang="fa-IR" sz="2000" smtClean="0">
                <a:solidFill>
                  <a:srgbClr val="F24B08"/>
                </a:solidFill>
              </a:rPr>
              <a:t>شیر دندان ها را محکم و مواد بلغمی را از بدن دفع می کند و بوی بد دهان را از بین می برد.</a:t>
            </a:r>
            <a:endParaRPr lang="en-US" altLang="fa-IR" sz="2000" smtClean="0">
              <a:solidFill>
                <a:srgbClr val="F24B08"/>
              </a:solidFill>
            </a:endParaRPr>
          </a:p>
          <a:p>
            <a:pPr algn="r" rtl="1" eaLnBrk="1" hangingPunct="1">
              <a:lnSpc>
                <a:spcPct val="150000"/>
              </a:lnSpc>
            </a:pPr>
            <a:endParaRPr lang="en-US" altLang="fa-IR" sz="2000" smtClean="0">
              <a:solidFill>
                <a:srgbClr val="F24B08"/>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slide(fromBottom)">
                                      <p:cBhvr>
                                        <p:cTn id="7" dur="1000"/>
                                        <p:tgtEl>
                                          <p:spTgt spid="14338">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animEffect transition="in" filter="slide(fromBottom)">
                                      <p:cBhvr>
                                        <p:cTn id="11" dur="1000"/>
                                        <p:tgtEl>
                                          <p:spTgt spid="14338">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animEffect transition="in" filter="slide(fromBottom)">
                                      <p:cBhvr>
                                        <p:cTn id="15" dur="1000"/>
                                        <p:tgtEl>
                                          <p:spTgt spid="14338">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animEffect transition="in" filter="slide(fromBottom)">
                                      <p:cBhvr>
                                        <p:cTn id="19" dur="1000"/>
                                        <p:tgtEl>
                                          <p:spTgt spid="14338">
                                            <p:txEl>
                                              <p:pRg st="3" end="3"/>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animEffect transition="in" filter="slide(fromBottom)">
                                      <p:cBhvr>
                                        <p:cTn id="23" dur="1000"/>
                                        <p:tgtEl>
                                          <p:spTgt spid="14338">
                                            <p:txEl>
                                              <p:pRg st="4" end="4"/>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14338">
                                            <p:txEl>
                                              <p:pRg st="5" end="5"/>
                                            </p:txEl>
                                          </p:spTgt>
                                        </p:tgtEl>
                                        <p:attrNameLst>
                                          <p:attrName>style.visibility</p:attrName>
                                        </p:attrNameLst>
                                      </p:cBhvr>
                                      <p:to>
                                        <p:strVal val="visible"/>
                                      </p:to>
                                    </p:set>
                                    <p:animEffect transition="in" filter="slide(fromBottom)">
                                      <p:cBhvr>
                                        <p:cTn id="27" dur="1000"/>
                                        <p:tgtEl>
                                          <p:spTgt spid="14338">
                                            <p:txEl>
                                              <p:pRg st="5" end="5"/>
                                            </p:txEl>
                                          </p:spTgt>
                                        </p:tgtEl>
                                      </p:cBhvr>
                                    </p:animEffec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14338">
                                            <p:txEl>
                                              <p:pRg st="6" end="6"/>
                                            </p:txEl>
                                          </p:spTgt>
                                        </p:tgtEl>
                                        <p:attrNameLst>
                                          <p:attrName>style.visibility</p:attrName>
                                        </p:attrNameLst>
                                      </p:cBhvr>
                                      <p:to>
                                        <p:strVal val="visible"/>
                                      </p:to>
                                    </p:set>
                                    <p:animEffect transition="in" filter="slide(fromBottom)">
                                      <p:cBhvr>
                                        <p:cTn id="31" dur="1000"/>
                                        <p:tgtEl>
                                          <p:spTgt spid="14338">
                                            <p:txEl>
                                              <p:pRg st="6" end="6"/>
                                            </p:txEl>
                                          </p:spTgt>
                                        </p:tgtEl>
                                      </p:cBhvr>
                                    </p:animEffect>
                                  </p:childTnLst>
                                </p:cTn>
                              </p:par>
                            </p:childTnLst>
                          </p:cTn>
                        </p:par>
                        <p:par>
                          <p:cTn id="32" fill="hold" nodeType="afterGroup">
                            <p:stCondLst>
                              <p:cond delay="7000"/>
                            </p:stCondLst>
                            <p:childTnLst>
                              <p:par>
                                <p:cTn id="33" presetID="12" presetClass="entr" presetSubtype="4" fill="hold" grpId="0" nodeType="afterEffect">
                                  <p:stCondLst>
                                    <p:cond delay="0"/>
                                  </p:stCondLst>
                                  <p:childTnLst>
                                    <p:set>
                                      <p:cBhvr>
                                        <p:cTn id="34" dur="1" fill="hold">
                                          <p:stCondLst>
                                            <p:cond delay="0"/>
                                          </p:stCondLst>
                                        </p:cTn>
                                        <p:tgtEl>
                                          <p:spTgt spid="14338">
                                            <p:txEl>
                                              <p:pRg st="7" end="7"/>
                                            </p:txEl>
                                          </p:spTgt>
                                        </p:tgtEl>
                                        <p:attrNameLst>
                                          <p:attrName>style.visibility</p:attrName>
                                        </p:attrNameLst>
                                      </p:cBhvr>
                                      <p:to>
                                        <p:strVal val="visible"/>
                                      </p:to>
                                    </p:set>
                                    <p:animEffect transition="in" filter="slide(fromBottom)">
                                      <p:cBhvr>
                                        <p:cTn id="35" dur="1000"/>
                                        <p:tgtEl>
                                          <p:spTgt spid="143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ilk"/>
          <p:cNvPicPr>
            <a:picLocks noChangeAspect="1" noChangeArrowheads="1"/>
          </p:cNvPicPr>
          <p:nvPr/>
        </p:nvPicPr>
        <p:blipFill>
          <a:blip r:embed="rId2">
            <a:lum bright="-12000"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0" y="357188"/>
            <a:ext cx="9144000" cy="6500812"/>
          </a:xfrm>
        </p:spPr>
        <p:txBody>
          <a:bodyPr/>
          <a:lstStyle/>
          <a:p>
            <a:pPr algn="r" rtl="1" eaLnBrk="1" hangingPunct="1">
              <a:lnSpc>
                <a:spcPct val="80000"/>
              </a:lnSpc>
              <a:buFontTx/>
              <a:buNone/>
            </a:pPr>
            <a:r>
              <a:rPr lang="fa-IR" altLang="fa-IR" b="1" smtClean="0">
                <a:solidFill>
                  <a:srgbClr val="F24B08"/>
                </a:solidFill>
              </a:rPr>
              <a:t>از دیدگاه علمی:</a:t>
            </a:r>
          </a:p>
          <a:p>
            <a:pPr algn="r" rtl="1" eaLnBrk="1" hangingPunct="1">
              <a:lnSpc>
                <a:spcPct val="80000"/>
              </a:lnSpc>
              <a:buFontTx/>
              <a:buNone/>
            </a:pPr>
            <a:endParaRPr lang="fa-IR" altLang="fa-IR" sz="2000" smtClean="0">
              <a:solidFill>
                <a:srgbClr val="F24B08"/>
              </a:solidFill>
            </a:endParaRPr>
          </a:p>
          <a:p>
            <a:pPr algn="r" rtl="1" eaLnBrk="1" hangingPunct="1">
              <a:lnSpc>
                <a:spcPct val="80000"/>
              </a:lnSpc>
              <a:buFontTx/>
              <a:buNone/>
            </a:pPr>
            <a:r>
              <a:rPr lang="fa-IR" altLang="fa-IR" sz="2400" smtClean="0">
                <a:solidFill>
                  <a:srgbClr val="F24B08"/>
                </a:solidFill>
              </a:rPr>
              <a:t>حدود 87-90% از ترکیب شیر را </a:t>
            </a:r>
            <a:r>
              <a:rPr lang="fa-IR" altLang="fa-IR" sz="2400" b="1" smtClean="0">
                <a:solidFill>
                  <a:srgbClr val="F24B08"/>
                </a:solidFill>
              </a:rPr>
              <a:t>آب </a:t>
            </a:r>
            <a:r>
              <a:rPr lang="fa-IR" altLang="fa-IR" sz="2400" smtClean="0">
                <a:solidFill>
                  <a:srgbClr val="F24B08"/>
                </a:solidFill>
              </a:rPr>
              <a:t>تشکیل می دهد. </a:t>
            </a:r>
          </a:p>
          <a:p>
            <a:pPr algn="r" rtl="1" eaLnBrk="1" hangingPunct="1">
              <a:lnSpc>
                <a:spcPct val="80000"/>
              </a:lnSpc>
              <a:buFontTx/>
              <a:buNone/>
            </a:pPr>
            <a:r>
              <a:rPr lang="fa-IR" altLang="fa-IR" sz="2400" smtClean="0">
                <a:solidFill>
                  <a:srgbClr val="F24B08"/>
                </a:solidFill>
              </a:rPr>
              <a:t>مواد </a:t>
            </a:r>
            <a:r>
              <a:rPr lang="en-US" altLang="fa-IR" sz="2400" smtClean="0">
                <a:solidFill>
                  <a:srgbClr val="F24B08"/>
                </a:solidFill>
              </a:rPr>
              <a:t> </a:t>
            </a:r>
            <a:r>
              <a:rPr lang="fa-IR" altLang="fa-IR" sz="2400" smtClean="0">
                <a:solidFill>
                  <a:srgbClr val="F24B08"/>
                </a:solidFill>
              </a:rPr>
              <a:t>پروتئینی شیر عبارت اند از: کازئین، لاکتالبومین و لاکتاگلوبین</a:t>
            </a:r>
            <a:endParaRPr lang="en-US" altLang="fa-IR" sz="2400" smtClean="0">
              <a:solidFill>
                <a:srgbClr val="F24B08"/>
              </a:solidFill>
            </a:endParaRPr>
          </a:p>
          <a:p>
            <a:pPr algn="r" rtl="1" eaLnBrk="1" hangingPunct="1">
              <a:lnSpc>
                <a:spcPct val="80000"/>
              </a:lnSpc>
              <a:buFontTx/>
              <a:buNone/>
            </a:pPr>
            <a:r>
              <a:rPr lang="fa-IR" altLang="fa-IR" sz="2400" smtClean="0">
                <a:solidFill>
                  <a:srgbClr val="F24B08"/>
                </a:solidFill>
              </a:rPr>
              <a:t>ماده ی قندی شیر لاکتوز است. </a:t>
            </a:r>
          </a:p>
          <a:p>
            <a:pPr algn="r" rtl="1" eaLnBrk="1" hangingPunct="1">
              <a:lnSpc>
                <a:spcPct val="80000"/>
              </a:lnSpc>
              <a:buFontTx/>
              <a:buNone/>
            </a:pPr>
            <a:r>
              <a:rPr lang="fa-IR" altLang="fa-IR" sz="2400" smtClean="0">
                <a:solidFill>
                  <a:srgbClr val="F24B08"/>
                </a:solidFill>
              </a:rPr>
              <a:t>چربی شیر: اسیداولئیک، اسید آراشیدونیک، کلسترول و اسید لینولئیک</a:t>
            </a:r>
            <a:endParaRPr lang="en-US" altLang="fa-IR" sz="2400" smtClean="0">
              <a:solidFill>
                <a:srgbClr val="F24B08"/>
              </a:solidFill>
            </a:endParaRPr>
          </a:p>
          <a:p>
            <a:pPr algn="r" rtl="1" eaLnBrk="1" hangingPunct="1">
              <a:lnSpc>
                <a:spcPct val="80000"/>
              </a:lnSpc>
              <a:buFontTx/>
              <a:buNone/>
            </a:pPr>
            <a:r>
              <a:rPr lang="fa-IR" altLang="fa-IR" sz="2400" smtClean="0">
                <a:solidFill>
                  <a:srgbClr val="F24B08"/>
                </a:solidFill>
              </a:rPr>
              <a:t>گازهای شیر: اکسیژن ، ازت و</a:t>
            </a:r>
            <a:r>
              <a:rPr lang="en-US" altLang="fa-IR" sz="2400" smtClean="0">
                <a:solidFill>
                  <a:srgbClr val="F24B08"/>
                </a:solidFill>
              </a:rPr>
              <a:t>CO2</a:t>
            </a:r>
          </a:p>
          <a:p>
            <a:pPr algn="r" rtl="1" eaLnBrk="1" hangingPunct="1">
              <a:lnSpc>
                <a:spcPct val="80000"/>
              </a:lnSpc>
              <a:buFontTx/>
              <a:buNone/>
            </a:pPr>
            <a:endParaRPr lang="en-US" altLang="fa-IR" sz="2400" smtClean="0">
              <a:solidFill>
                <a:srgbClr val="F24B08"/>
              </a:solidFill>
            </a:endParaRPr>
          </a:p>
          <a:p>
            <a:pPr algn="r" rtl="1" eaLnBrk="1" hangingPunct="1">
              <a:lnSpc>
                <a:spcPct val="80000"/>
              </a:lnSpc>
              <a:buFontTx/>
              <a:buNone/>
            </a:pPr>
            <a:r>
              <a:rPr lang="fa-IR" altLang="fa-IR" sz="2400" smtClean="0">
                <a:solidFill>
                  <a:srgbClr val="F24B08"/>
                </a:solidFill>
              </a:rPr>
              <a:t>ویتامینهای شیر شامل:</a:t>
            </a:r>
            <a:r>
              <a:rPr lang="fa-IR" altLang="fa-IR" sz="2400" smtClean="0">
                <a:solidFill>
                  <a:srgbClr val="F24B08"/>
                </a:solidFill>
                <a:cs typeface="Arial" panose="020B0604020202020204" pitchFamily="34" charset="0"/>
              </a:rPr>
              <a:t> </a:t>
            </a:r>
            <a:r>
              <a:rPr lang="fa-IR" altLang="fa-IR" sz="2400" smtClean="0">
                <a:solidFill>
                  <a:srgbClr val="F24B08"/>
                </a:solidFill>
              </a:rPr>
              <a:t>ویتامین </a:t>
            </a:r>
            <a:r>
              <a:rPr lang="en-US" altLang="fa-IR" sz="2400" smtClean="0">
                <a:solidFill>
                  <a:srgbClr val="F24B08"/>
                </a:solidFill>
              </a:rPr>
              <a:t>A</a:t>
            </a:r>
            <a:r>
              <a:rPr lang="fa-IR" altLang="fa-IR" sz="2400" smtClean="0">
                <a:solidFill>
                  <a:srgbClr val="F24B08"/>
                </a:solidFill>
              </a:rPr>
              <a:t>،گروه</a:t>
            </a:r>
            <a:r>
              <a:rPr lang="en-US" altLang="fa-IR" sz="2400" smtClean="0">
                <a:solidFill>
                  <a:srgbClr val="F24B08"/>
                </a:solidFill>
              </a:rPr>
              <a:t>B</a:t>
            </a:r>
            <a:r>
              <a:rPr lang="fa-IR" altLang="fa-IR" sz="2400" smtClean="0">
                <a:solidFill>
                  <a:srgbClr val="F24B08"/>
                </a:solidFill>
              </a:rPr>
              <a:t>، اسید فولیک و ویتامین های </a:t>
            </a:r>
            <a:r>
              <a:rPr lang="en-US" altLang="fa-IR" sz="2400" smtClean="0">
                <a:solidFill>
                  <a:srgbClr val="F24B08"/>
                </a:solidFill>
              </a:rPr>
              <a:t>K,E,D,C</a:t>
            </a:r>
            <a:r>
              <a:rPr lang="fa-IR" altLang="fa-IR" sz="2400" smtClean="0">
                <a:solidFill>
                  <a:srgbClr val="F24B08"/>
                </a:solidFill>
              </a:rPr>
              <a:t>،کولین و اینوزیتول</a:t>
            </a:r>
          </a:p>
          <a:p>
            <a:pPr algn="r" rtl="1" eaLnBrk="1" hangingPunct="1">
              <a:lnSpc>
                <a:spcPct val="80000"/>
              </a:lnSpc>
              <a:buFontTx/>
              <a:buNone/>
            </a:pPr>
            <a:endParaRPr lang="en-US" altLang="fa-IR" sz="2400" smtClean="0">
              <a:solidFill>
                <a:srgbClr val="F24B08"/>
              </a:solidFill>
            </a:endParaRPr>
          </a:p>
          <a:p>
            <a:pPr algn="r" rtl="1" eaLnBrk="1" hangingPunct="1">
              <a:lnSpc>
                <a:spcPct val="80000"/>
              </a:lnSpc>
              <a:buFontTx/>
              <a:buNone/>
            </a:pPr>
            <a:r>
              <a:rPr lang="fa-IR" altLang="fa-IR" sz="2400" smtClean="0">
                <a:solidFill>
                  <a:srgbClr val="F24B08"/>
                </a:solidFill>
              </a:rPr>
              <a:t> شیرادرار آور و ضد سم است.</a:t>
            </a:r>
            <a:r>
              <a:rPr lang="fa-IR" altLang="fa-IR" sz="2400" smtClean="0">
                <a:solidFill>
                  <a:srgbClr val="F24B08"/>
                </a:solidFill>
                <a:cs typeface="Arial" panose="020B0604020202020204" pitchFamily="34" charset="0"/>
              </a:rPr>
              <a:t> </a:t>
            </a:r>
            <a:r>
              <a:rPr lang="fa-IR" altLang="fa-IR" sz="2400" smtClean="0">
                <a:solidFill>
                  <a:srgbClr val="F24B08"/>
                </a:solidFill>
              </a:rPr>
              <a:t>سال ها شیر خام و نجوشیده  را برای درمان مسمومیت تجویز می کردند.</a:t>
            </a:r>
          </a:p>
          <a:p>
            <a:pPr algn="r" rtl="1" eaLnBrk="1" hangingPunct="1">
              <a:lnSpc>
                <a:spcPct val="80000"/>
              </a:lnSpc>
              <a:buFontTx/>
              <a:buNone/>
            </a:pPr>
            <a:r>
              <a:rPr lang="fa-IR" altLang="fa-IR" sz="2400" smtClean="0">
                <a:solidFill>
                  <a:srgbClr val="F24B08"/>
                </a:solidFill>
              </a:rPr>
              <a:t>شیر ملین است و در رفع یبوست هم به کار میرود .</a:t>
            </a:r>
            <a:endParaRPr lang="en-US" altLang="fa-IR" sz="2400" smtClean="0">
              <a:solidFill>
                <a:srgbClr val="F24B08"/>
              </a:solidFill>
            </a:endParaRPr>
          </a:p>
          <a:p>
            <a:pPr algn="r" rtl="1" eaLnBrk="1" hangingPunct="1">
              <a:lnSpc>
                <a:spcPct val="80000"/>
              </a:lnSpc>
              <a:buFontTx/>
              <a:buNone/>
            </a:pPr>
            <a:r>
              <a:rPr lang="fa-IR" altLang="fa-IR" sz="2400" smtClean="0">
                <a:solidFill>
                  <a:srgbClr val="F24B08"/>
                </a:solidFill>
              </a:rPr>
              <a:t>در شیر مقداری اسید نیتریک وجود دارد که اگر ترش شود به اسید لاکتیک واسید کربونیک تبدیل می شود.</a:t>
            </a:r>
            <a:endParaRPr lang="en-US" altLang="fa-IR" sz="2400" smtClean="0">
              <a:solidFill>
                <a:srgbClr val="F24B08"/>
              </a:solidFill>
            </a:endParaRPr>
          </a:p>
          <a:p>
            <a:pPr algn="r" eaLnBrk="1" hangingPunct="1">
              <a:lnSpc>
                <a:spcPct val="80000"/>
              </a:lnSpc>
              <a:buFontTx/>
              <a:buNone/>
            </a:pPr>
            <a:endParaRPr lang="en-US" altLang="fa-IR" sz="2000" smtClean="0">
              <a:solidFill>
                <a:srgbClr val="F24B08"/>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1000"/>
                                        <p:tgtEl>
                                          <p:spTgt spid="3">
                                            <p:txEl>
                                              <p:pRg st="2" end="2"/>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1000"/>
                                        <p:tgtEl>
                                          <p:spTgt spid="3">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1000"/>
                                        <p:tgtEl>
                                          <p:spTgt spid="3">
                                            <p:txEl>
                                              <p:pRg st="4" end="4"/>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slide(fromBottom)">
                                      <p:cBhvr>
                                        <p:cTn id="23" dur="1000"/>
                                        <p:tgtEl>
                                          <p:spTgt spid="3">
                                            <p:txEl>
                                              <p:pRg st="5" end="5"/>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1000"/>
                                        <p:tgtEl>
                                          <p:spTgt spid="3">
                                            <p:txEl>
                                              <p:pRg st="6" end="6"/>
                                            </p:txEl>
                                          </p:spTgt>
                                        </p:tgtEl>
                                      </p:cBhvr>
                                    </p:animEffec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slide(fromBottom)">
                                      <p:cBhvr>
                                        <p:cTn id="31" dur="1000"/>
                                        <p:tgtEl>
                                          <p:spTgt spid="3">
                                            <p:txEl>
                                              <p:pRg st="8" end="8"/>
                                            </p:txEl>
                                          </p:spTgt>
                                        </p:tgtEl>
                                      </p:cBhvr>
                                    </p:animEffect>
                                  </p:childTnLst>
                                </p:cTn>
                              </p:par>
                            </p:childTnLst>
                          </p:cTn>
                        </p:par>
                        <p:par>
                          <p:cTn id="32" fill="hold" nodeType="afterGroup">
                            <p:stCondLst>
                              <p:cond delay="7000"/>
                            </p:stCondLst>
                            <p:childTnLst>
                              <p:par>
                                <p:cTn id="33" presetID="12" presetClass="entr" presetSubtype="4" fill="hold" grpId="0" nodeType="after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slide(fromBottom)">
                                      <p:cBhvr>
                                        <p:cTn id="35" dur="1000"/>
                                        <p:tgtEl>
                                          <p:spTgt spid="3">
                                            <p:txEl>
                                              <p:pRg st="10" end="10"/>
                                            </p:txEl>
                                          </p:spTgt>
                                        </p:tgtEl>
                                      </p:cBhvr>
                                    </p:animEffect>
                                  </p:childTnLst>
                                </p:cTn>
                              </p:par>
                            </p:childTnLst>
                          </p:cTn>
                        </p:par>
                        <p:par>
                          <p:cTn id="36" fill="hold" nodeType="afterGroup">
                            <p:stCondLst>
                              <p:cond delay="8000"/>
                            </p:stCondLst>
                            <p:childTnLst>
                              <p:par>
                                <p:cTn id="37" presetID="12" presetClass="entr" presetSubtype="4" fill="hold" grpId="0" nodeType="after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slide(fromBottom)">
                                      <p:cBhvr>
                                        <p:cTn id="39" dur="1000"/>
                                        <p:tgtEl>
                                          <p:spTgt spid="3">
                                            <p:txEl>
                                              <p:pRg st="11" end="11"/>
                                            </p:txEl>
                                          </p:spTgt>
                                        </p:tgtEl>
                                      </p:cBhvr>
                                    </p:animEffect>
                                  </p:childTnLst>
                                </p:cTn>
                              </p:par>
                            </p:childTnLst>
                          </p:cTn>
                        </p:par>
                        <p:par>
                          <p:cTn id="40" fill="hold" nodeType="afterGroup">
                            <p:stCondLst>
                              <p:cond delay="9000"/>
                            </p:stCondLst>
                            <p:childTnLst>
                              <p:par>
                                <p:cTn id="41" presetID="12" presetClass="entr" presetSubtype="4" fill="hold" grpId="0" nodeType="after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slide(fromBottom)">
                                      <p:cBhvr>
                                        <p:cTn id="43"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oney"/>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Content Placeholder 2"/>
          <p:cNvSpPr>
            <a:spLocks noGrp="1"/>
          </p:cNvSpPr>
          <p:nvPr>
            <p:ph idx="4294967295"/>
          </p:nvPr>
        </p:nvSpPr>
        <p:spPr>
          <a:xfrm>
            <a:off x="0" y="309563"/>
            <a:ext cx="9144000" cy="6215062"/>
          </a:xfrm>
        </p:spPr>
        <p:txBody>
          <a:bodyPr/>
          <a:lstStyle/>
          <a:p>
            <a:pPr algn="r" rtl="1" eaLnBrk="1" hangingPunct="1">
              <a:buFontTx/>
              <a:buNone/>
            </a:pPr>
            <a:r>
              <a:rPr lang="fa-IR" altLang="fa-IR" sz="2400" b="1" smtClean="0">
                <a:solidFill>
                  <a:srgbClr val="FFFFFF"/>
                </a:solidFill>
                <a:cs typeface="Tahoma" panose="020B0604030504040204" pitchFamily="34" charset="0"/>
              </a:rPr>
              <a:t>عسل:</a:t>
            </a:r>
          </a:p>
          <a:p>
            <a:pPr algn="r" rtl="1" eaLnBrk="1" hangingPunct="1">
              <a:buFontTx/>
              <a:buNone/>
            </a:pPr>
            <a:endParaRPr lang="fa-IR" altLang="fa-IR" sz="1800" smtClean="0">
              <a:solidFill>
                <a:srgbClr val="FFFFFF"/>
              </a:solidFill>
              <a:cs typeface="Tahoma" panose="020B0604030504040204" pitchFamily="34" charset="0"/>
            </a:endParaRPr>
          </a:p>
          <a:p>
            <a:pPr algn="r" rtl="1" eaLnBrk="1" hangingPunct="1">
              <a:buFontTx/>
              <a:buNone/>
            </a:pPr>
            <a:r>
              <a:rPr lang="fa-IR" altLang="fa-IR" sz="2400" smtClean="0">
                <a:solidFill>
                  <a:srgbClr val="FFFFFF"/>
                </a:solidFill>
              </a:rPr>
              <a:t>سوره نحل (69):و از درون شکم آنها نوشیدنی با رنگ های مختلف خارج می شود که در آن شفا برای مردم است.                                                                          </a:t>
            </a:r>
          </a:p>
          <a:p>
            <a:pPr algn="r" eaLnBrk="1" hangingPunct="1">
              <a:buFontTx/>
              <a:buNone/>
            </a:pPr>
            <a:r>
              <a:rPr lang="fa-IR" altLang="fa-IR" sz="2400" smtClean="0">
                <a:solidFill>
                  <a:srgbClr val="FFFFFF"/>
                </a:solidFill>
              </a:rPr>
              <a:t>سوره محمد(15):و نهرهایی از عسل مصفاست.</a:t>
            </a:r>
          </a:p>
          <a:p>
            <a:pPr algn="r" eaLnBrk="1" hangingPunct="1">
              <a:buFontTx/>
              <a:buNone/>
            </a:pPr>
            <a:endParaRPr lang="fa-IR" altLang="fa-IR" sz="2400" smtClean="0">
              <a:solidFill>
                <a:srgbClr val="FFFFFF"/>
              </a:solidFill>
            </a:endParaRPr>
          </a:p>
          <a:p>
            <a:pPr algn="r" rtl="1" eaLnBrk="1" hangingPunct="1">
              <a:buFontTx/>
              <a:buNone/>
            </a:pPr>
            <a:r>
              <a:rPr lang="fa-IR" altLang="fa-IR" sz="2400" smtClean="0">
                <a:solidFill>
                  <a:srgbClr val="FFFFFF"/>
                </a:solidFill>
              </a:rPr>
              <a:t>امام علی(ع): در عسل موجبات شفا از هر درد و مرضی موجود است و در اثر مصرف آن دردی متوجه فرد نمی شود همچنین عسل مواد و ترشحات بلغمی را دربدن کاهش می دهد و موجب روشنی  و جلای دل از حالت غم و افسردگی می شود</a:t>
            </a:r>
          </a:p>
          <a:p>
            <a:pPr algn="r" rtl="1" eaLnBrk="1" hangingPunct="1">
              <a:buFontTx/>
              <a:buNone/>
            </a:pPr>
            <a:endParaRPr lang="fa-IR" altLang="fa-IR" sz="2400" smtClean="0">
              <a:solidFill>
                <a:srgbClr val="FFFFFF"/>
              </a:solidFill>
            </a:endParaRPr>
          </a:p>
          <a:p>
            <a:pPr algn="r" rtl="1" eaLnBrk="1" hangingPunct="1">
              <a:buFontTx/>
              <a:buNone/>
            </a:pPr>
            <a:r>
              <a:rPr lang="fa-IR" altLang="fa-IR" sz="2400" smtClean="0">
                <a:solidFill>
                  <a:srgbClr val="FFFFFF"/>
                </a:solidFill>
              </a:rPr>
              <a:t>رسول اکرم(ص): مصرف عسل موجب شفاست و برای دفع بادهای مرض زا در بدن و بیماری های تب زا مفید است.</a:t>
            </a:r>
            <a:endParaRPr lang="en-US" altLang="fa-IR" sz="2400" smtClean="0">
              <a:solidFill>
                <a:srgbClr val="FFFFFF"/>
              </a:solidFill>
            </a:endParaRPr>
          </a:p>
          <a:p>
            <a:pPr algn="r" rtl="1" eaLnBrk="1" hangingPunct="1">
              <a:buFontTx/>
              <a:buNone/>
            </a:pPr>
            <a:r>
              <a:rPr lang="fa-IR" altLang="fa-IR" sz="2400" smtClean="0">
                <a:solidFill>
                  <a:srgbClr val="FFFFFF"/>
                </a:solidFill>
              </a:rPr>
              <a:t>رسول اکرم(ص): کسی که می خواهد حافظه اش زیاد شود پس باید عسل بخورد.</a:t>
            </a:r>
          </a:p>
          <a:p>
            <a:pPr algn="r" rtl="1" eaLnBrk="1" hangingPunct="1">
              <a:buFontTx/>
              <a:buNone/>
            </a:pPr>
            <a:r>
              <a:rPr lang="fa-IR" altLang="fa-IR" sz="2400" smtClean="0">
                <a:solidFill>
                  <a:srgbClr val="FFFFFF"/>
                </a:solidFill>
              </a:rPr>
              <a:t>امام رضا(ع): خوردن عسل موجبات حکمت را در ذهن و قلب فرد فراهم می آورد.</a:t>
            </a:r>
            <a:endParaRPr lang="en-US" altLang="fa-IR" sz="2400" smtClean="0">
              <a:solidFill>
                <a:srgbClr val="FFFFFF"/>
              </a:solidFill>
            </a:endParaRPr>
          </a:p>
          <a:p>
            <a:pPr algn="r" eaLnBrk="1" hangingPunct="1">
              <a:buFontTx/>
              <a:buNone/>
            </a:pPr>
            <a:endParaRPr lang="en-US" altLang="fa-IR" sz="2400" smtClean="0">
              <a:solidFill>
                <a:srgbClr val="FFFFFF"/>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slide(fromBottom)">
                                      <p:cBhvr>
                                        <p:cTn id="7" dur="1000"/>
                                        <p:tgtEl>
                                          <p:spTgt spid="16386">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animEffect transition="in" filter="slide(fromBottom)">
                                      <p:cBhvr>
                                        <p:cTn id="11" dur="1000"/>
                                        <p:tgtEl>
                                          <p:spTgt spid="16386">
                                            <p:txEl>
                                              <p:pRg st="2" end="2"/>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animEffect transition="in" filter="slide(fromBottom)">
                                      <p:cBhvr>
                                        <p:cTn id="15" dur="1000"/>
                                        <p:tgtEl>
                                          <p:spTgt spid="16386">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animEffect transition="in" filter="slide(fromBottom)">
                                      <p:cBhvr>
                                        <p:cTn id="19" dur="1000"/>
                                        <p:tgtEl>
                                          <p:spTgt spid="16386">
                                            <p:txEl>
                                              <p:pRg st="5" end="5"/>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6386">
                                            <p:txEl>
                                              <p:pRg st="7" end="7"/>
                                            </p:txEl>
                                          </p:spTgt>
                                        </p:tgtEl>
                                        <p:attrNameLst>
                                          <p:attrName>style.visibility</p:attrName>
                                        </p:attrNameLst>
                                      </p:cBhvr>
                                      <p:to>
                                        <p:strVal val="visible"/>
                                      </p:to>
                                    </p:set>
                                    <p:animEffect transition="in" filter="slide(fromBottom)">
                                      <p:cBhvr>
                                        <p:cTn id="23" dur="1000"/>
                                        <p:tgtEl>
                                          <p:spTgt spid="16386">
                                            <p:txEl>
                                              <p:pRg st="7" end="7"/>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16386">
                                            <p:txEl>
                                              <p:pRg st="8" end="8"/>
                                            </p:txEl>
                                          </p:spTgt>
                                        </p:tgtEl>
                                        <p:attrNameLst>
                                          <p:attrName>style.visibility</p:attrName>
                                        </p:attrNameLst>
                                      </p:cBhvr>
                                      <p:to>
                                        <p:strVal val="visible"/>
                                      </p:to>
                                    </p:set>
                                    <p:animEffect transition="in" filter="slide(fromBottom)">
                                      <p:cBhvr>
                                        <p:cTn id="27" dur="1000"/>
                                        <p:tgtEl>
                                          <p:spTgt spid="16386">
                                            <p:txEl>
                                              <p:pRg st="8" end="8"/>
                                            </p:txEl>
                                          </p:spTgt>
                                        </p:tgtEl>
                                      </p:cBhvr>
                                    </p:animEffec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16386">
                                            <p:txEl>
                                              <p:pRg st="9" end="9"/>
                                            </p:txEl>
                                          </p:spTgt>
                                        </p:tgtEl>
                                        <p:attrNameLst>
                                          <p:attrName>style.visibility</p:attrName>
                                        </p:attrNameLst>
                                      </p:cBhvr>
                                      <p:to>
                                        <p:strVal val="visible"/>
                                      </p:to>
                                    </p:set>
                                    <p:animEffect transition="in" filter="slide(fromBottom)">
                                      <p:cBhvr>
                                        <p:cTn id="31" dur="1000"/>
                                        <p:tgtEl>
                                          <p:spTgt spid="1638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oney"/>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0" y="214313"/>
            <a:ext cx="9144000" cy="6643687"/>
          </a:xfrm>
        </p:spPr>
        <p:txBody>
          <a:bodyPr/>
          <a:lstStyle/>
          <a:p>
            <a:pPr algn="r" rtl="1" eaLnBrk="1" hangingPunct="1">
              <a:lnSpc>
                <a:spcPct val="80000"/>
              </a:lnSpc>
              <a:buFontTx/>
              <a:buNone/>
            </a:pPr>
            <a:r>
              <a:rPr lang="fa-IR" altLang="fa-IR" b="1" smtClean="0">
                <a:solidFill>
                  <a:srgbClr val="FFFFFF"/>
                </a:solidFill>
                <a:cs typeface="Tahoma" panose="020B0604030504040204" pitchFamily="34" charset="0"/>
              </a:rPr>
              <a:t>عسل:</a:t>
            </a:r>
          </a:p>
          <a:p>
            <a:pPr algn="r" rtl="1" eaLnBrk="1" hangingPunct="1">
              <a:lnSpc>
                <a:spcPct val="80000"/>
              </a:lnSpc>
              <a:buFontTx/>
              <a:buNone/>
            </a:pPr>
            <a:endParaRPr lang="fa-IR" altLang="fa-IR" sz="2000" smtClean="0">
              <a:solidFill>
                <a:srgbClr val="FFFFFF"/>
              </a:solidFill>
            </a:endParaRPr>
          </a:p>
          <a:p>
            <a:pPr algn="r" rtl="1" eaLnBrk="1" hangingPunct="1">
              <a:lnSpc>
                <a:spcPct val="80000"/>
              </a:lnSpc>
              <a:buFontTx/>
              <a:buNone/>
            </a:pPr>
            <a:r>
              <a:rPr lang="fa-IR" altLang="fa-IR" sz="2000" smtClean="0">
                <a:solidFill>
                  <a:srgbClr val="FFFFFF"/>
                </a:solidFill>
              </a:rPr>
              <a:t>عسل مهمترین منبع مواد قندی طبیعی است .</a:t>
            </a:r>
          </a:p>
          <a:p>
            <a:pPr algn="r" rtl="1" eaLnBrk="1" hangingPunct="1">
              <a:lnSpc>
                <a:spcPct val="80000"/>
              </a:lnSpc>
              <a:buFontTx/>
              <a:buNone/>
            </a:pPr>
            <a:r>
              <a:rPr lang="fa-IR" altLang="fa-IR" sz="2000" smtClean="0">
                <a:solidFill>
                  <a:srgbClr val="FFFFFF"/>
                </a:solidFill>
              </a:rPr>
              <a:t>عسل به لحاظ داشتن برخی انواع از مواد تخمیری شامل: آمیلاز،اینورتاس،کاتالاز، پراکسیداز، لبپاز در تبادلات غذایی و کمک به هضم غذا در میان خوراکی ها بالاترین مرتبه را دارد.</a:t>
            </a:r>
            <a:endParaRPr lang="en-US" altLang="fa-IR" sz="2000" smtClean="0">
              <a:solidFill>
                <a:srgbClr val="FFFFFF"/>
              </a:solidFill>
            </a:endParaRPr>
          </a:p>
          <a:p>
            <a:pPr algn="r" rtl="1" eaLnBrk="1" hangingPunct="1">
              <a:lnSpc>
                <a:spcPct val="80000"/>
              </a:lnSpc>
              <a:buFontTx/>
              <a:buNone/>
            </a:pPr>
            <a:r>
              <a:rPr lang="fa-IR" altLang="fa-IR" sz="2000" smtClean="0">
                <a:solidFill>
                  <a:srgbClr val="FFFFFF"/>
                </a:solidFill>
              </a:rPr>
              <a:t>ویتامین های عسل شامل: گروه</a:t>
            </a:r>
            <a:r>
              <a:rPr lang="en-US" altLang="fa-IR" sz="2000" smtClean="0">
                <a:solidFill>
                  <a:srgbClr val="FFFFFF"/>
                </a:solidFill>
              </a:rPr>
              <a:t>B</a:t>
            </a:r>
            <a:r>
              <a:rPr lang="fa-IR" altLang="fa-IR" sz="2000" smtClean="0">
                <a:solidFill>
                  <a:srgbClr val="FFFFFF"/>
                </a:solidFill>
              </a:rPr>
              <a:t>(</a:t>
            </a:r>
            <a:r>
              <a:rPr lang="en-US" altLang="fa-IR" sz="2000" smtClean="0">
                <a:solidFill>
                  <a:srgbClr val="FFFFFF"/>
                </a:solidFill>
              </a:rPr>
              <a:t>B5,B2</a:t>
            </a:r>
            <a:r>
              <a:rPr lang="fa-IR" altLang="fa-IR" sz="2000" smtClean="0">
                <a:solidFill>
                  <a:srgbClr val="FFFFFF"/>
                </a:solidFill>
              </a:rPr>
              <a:t>، اسیدنیاسین)، </a:t>
            </a:r>
            <a:r>
              <a:rPr lang="en-US" altLang="fa-IR" sz="2000" smtClean="0">
                <a:solidFill>
                  <a:srgbClr val="FFFFFF"/>
                </a:solidFill>
              </a:rPr>
              <a:t>B6</a:t>
            </a:r>
            <a:r>
              <a:rPr lang="fa-IR" altLang="fa-IR" sz="2000" smtClean="0">
                <a:solidFill>
                  <a:srgbClr val="FFFFFF"/>
                </a:solidFill>
              </a:rPr>
              <a:t>، ویتامین </a:t>
            </a:r>
            <a:r>
              <a:rPr lang="en-US" altLang="fa-IR" sz="2000" smtClean="0">
                <a:solidFill>
                  <a:srgbClr val="FFFFFF"/>
                </a:solidFill>
              </a:rPr>
              <a:t>A,E,K,C</a:t>
            </a:r>
          </a:p>
          <a:p>
            <a:pPr algn="r" rtl="1" eaLnBrk="1" hangingPunct="1">
              <a:lnSpc>
                <a:spcPct val="80000"/>
              </a:lnSpc>
              <a:buFontTx/>
              <a:buNone/>
            </a:pPr>
            <a:endParaRPr lang="fa-IR" altLang="fa-IR" sz="2000" smtClean="0">
              <a:solidFill>
                <a:srgbClr val="FFFFFF"/>
              </a:solidFill>
            </a:endParaRPr>
          </a:p>
          <a:p>
            <a:pPr algn="r" rtl="1" eaLnBrk="1" hangingPunct="1">
              <a:lnSpc>
                <a:spcPct val="80000"/>
              </a:lnSpc>
              <a:buFontTx/>
              <a:buNone/>
            </a:pPr>
            <a:r>
              <a:rPr lang="fa-IR" altLang="fa-IR" sz="2000" smtClean="0">
                <a:solidFill>
                  <a:srgbClr val="FFFFFF"/>
                </a:solidFill>
              </a:rPr>
              <a:t>عسل دارای انواع پروتئین و اسیدهای آلی مثل اسید</a:t>
            </a:r>
            <a:r>
              <a:rPr lang="fa-IR" altLang="fa-IR" sz="2000" smtClean="0">
                <a:solidFill>
                  <a:srgbClr val="FFFFFF"/>
                </a:solidFill>
                <a:cs typeface="Arial" panose="020B0604020202020204" pitchFamily="34" charset="0"/>
              </a:rPr>
              <a:t> </a:t>
            </a:r>
            <a:r>
              <a:rPr lang="fa-IR" altLang="fa-IR" sz="2000" smtClean="0">
                <a:solidFill>
                  <a:srgbClr val="FFFFFF"/>
                </a:solidFill>
              </a:rPr>
              <a:t>فورمیک و اسید آمینه است.</a:t>
            </a:r>
          </a:p>
          <a:p>
            <a:pPr algn="r" rtl="1" eaLnBrk="1" hangingPunct="1">
              <a:lnSpc>
                <a:spcPct val="80000"/>
              </a:lnSpc>
              <a:buFontTx/>
              <a:buNone/>
            </a:pPr>
            <a:endParaRPr lang="fa-IR" altLang="fa-IR" sz="1600" smtClean="0">
              <a:solidFill>
                <a:srgbClr val="FFFFFF"/>
              </a:solidFill>
            </a:endParaRPr>
          </a:p>
          <a:p>
            <a:pPr algn="r" rtl="1" eaLnBrk="1" hangingPunct="1">
              <a:lnSpc>
                <a:spcPct val="80000"/>
              </a:lnSpc>
              <a:buFontTx/>
              <a:buNone/>
            </a:pPr>
            <a:r>
              <a:rPr lang="fa-IR" altLang="fa-IR" sz="2000" smtClean="0">
                <a:solidFill>
                  <a:srgbClr val="FFFFFF"/>
                </a:solidFill>
              </a:rPr>
              <a:t>در عسل هیچ گونه قارچی رشد نمی کند، فاسد نمی گردد و رنگ و بو و طعم آن عوض نمی شود مشروط به اینکه دور از رطوبت نگهداری شود.</a:t>
            </a:r>
            <a:endParaRPr lang="en-US" altLang="fa-IR" sz="2000" smtClean="0">
              <a:solidFill>
                <a:srgbClr val="FFFFFF"/>
              </a:solidFill>
            </a:endParaRPr>
          </a:p>
          <a:p>
            <a:pPr algn="r" rtl="1" eaLnBrk="1" hangingPunct="1">
              <a:lnSpc>
                <a:spcPct val="80000"/>
              </a:lnSpc>
              <a:buFontTx/>
              <a:buNone/>
            </a:pPr>
            <a:endParaRPr lang="fa-IR" altLang="fa-IR" sz="2000" smtClean="0">
              <a:solidFill>
                <a:srgbClr val="FFFFFF"/>
              </a:solidFill>
            </a:endParaRPr>
          </a:p>
          <a:p>
            <a:pPr algn="r" rtl="1" eaLnBrk="1" hangingPunct="1">
              <a:lnSpc>
                <a:spcPct val="80000"/>
              </a:lnSpc>
              <a:buFontTx/>
              <a:buNone/>
            </a:pPr>
            <a:r>
              <a:rPr lang="fa-IR" altLang="fa-IR" sz="2400" smtClean="0">
                <a:solidFill>
                  <a:srgbClr val="FFFFFF"/>
                </a:solidFill>
              </a:rPr>
              <a:t>عسل در پیشگیری از پوسیدگی دندان، طب کودکان، پیشگیری از عوارض تابش اشعه و ابتلا به سرطان، درمان بیماری های پوستی به ویژه جوش های چرکی و زخم های کهنه و عفونی، در درمان بیماری های گوارشی، بهبود بیماریهای تنفسی، در درمان بیماری های چشمی( التهاب پلک، التهاب قرنیه، زخم قرنیه، سوزش های چشم) ، درمان بیماری های زنان و زایمان، درمان سرماخوردگی، بیماری های قلبی، بیماری های کلیوی، دستگاه عصبی و درمان بیماری های خونی مفید است.</a:t>
            </a:r>
            <a:endParaRPr lang="en-US" altLang="fa-IR" sz="2400" smtClean="0">
              <a:solidFill>
                <a:srgbClr val="FFFFFF"/>
              </a:solidFill>
            </a:endParaRPr>
          </a:p>
          <a:p>
            <a:pPr algn="r" eaLnBrk="1" hangingPunct="1">
              <a:lnSpc>
                <a:spcPct val="80000"/>
              </a:lnSpc>
              <a:buFontTx/>
              <a:buNone/>
            </a:pPr>
            <a:endParaRPr lang="en-US" altLang="fa-IR" sz="2400" smtClean="0">
              <a:solidFill>
                <a:srgbClr val="FFFFFF"/>
              </a:solidFill>
            </a:endParaRPr>
          </a:p>
        </p:txBody>
      </p:sp>
    </p:spTree>
  </p:cSld>
  <p:clrMapOvr>
    <a:masterClrMapping/>
  </p:clrMapOvr>
  <p:transition spd="med" advTm="15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1000"/>
                                        <p:tgtEl>
                                          <p:spTgt spid="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slide(fromBottom)">
                                      <p:cBhvr>
                                        <p:cTn id="11" dur="1000"/>
                                        <p:tgtEl>
                                          <p:spTgt spid="3">
                                            <p:txEl>
                                              <p:pRg st="2" end="2"/>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Bottom)">
                                      <p:cBhvr>
                                        <p:cTn id="15" dur="1000"/>
                                        <p:tgtEl>
                                          <p:spTgt spid="3">
                                            <p:txEl>
                                              <p:pRg st="3" end="3"/>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1000"/>
                                        <p:tgtEl>
                                          <p:spTgt spid="3">
                                            <p:txEl>
                                              <p:pRg st="4" end="4"/>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lide(fromBottom)">
                                      <p:cBhvr>
                                        <p:cTn id="23" dur="1000"/>
                                        <p:tgtEl>
                                          <p:spTgt spid="3">
                                            <p:txEl>
                                              <p:pRg st="6" end="6"/>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1000"/>
                                        <p:tgtEl>
                                          <p:spTgt spid="3">
                                            <p:txEl>
                                              <p:pRg st="8" end="8"/>
                                            </p:txEl>
                                          </p:spTgt>
                                        </p:tgtEl>
                                      </p:cBhvr>
                                    </p:animEffec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slide(fromBottom)">
                                      <p:cBhvr>
                                        <p:cTn id="3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ond design template">
  <a:themeElements>
    <a:clrScheme name="Pond design template 13">
      <a:dk1>
        <a:srgbClr val="000000"/>
      </a:dk1>
      <a:lt1>
        <a:srgbClr val="E1F3BC"/>
      </a:lt1>
      <a:dk2>
        <a:srgbClr val="078F48"/>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Pond design template">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Pond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nd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nd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nd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nd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nd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nd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nd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nd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nd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nd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nd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nd design template 13">
        <a:dk1>
          <a:srgbClr val="000000"/>
        </a:dk1>
        <a:lt1>
          <a:srgbClr val="E1F3BC"/>
        </a:lt1>
        <a:dk2>
          <a:srgbClr val="078F48"/>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255</Template>
  <TotalTime>0</TotalTime>
  <Words>3755</Words>
  <Application>Microsoft Office PowerPoint</Application>
  <PresentationFormat>On-screen Show (4:3)</PresentationFormat>
  <Paragraphs>282</Paragraphs>
  <Slides>45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45</vt:i4>
      </vt:variant>
    </vt:vector>
  </HeadingPairs>
  <TitlesOfParts>
    <vt:vector size="57" baseType="lpstr">
      <vt:lpstr>Tahoma</vt:lpstr>
      <vt:lpstr>Arial</vt:lpstr>
      <vt:lpstr>Trebuchet MS</vt:lpstr>
      <vt:lpstr>Calibri</vt:lpstr>
      <vt:lpstr>Calibri Light</vt:lpstr>
      <vt:lpstr>Titr</vt:lpstr>
      <vt:lpstr>B Zar</vt:lpstr>
      <vt:lpstr>Wingdings</vt:lpstr>
      <vt:lpstr>2  Zar</vt:lpstr>
      <vt:lpstr>2  Yagut</vt:lpstr>
      <vt:lpstr>Pond design template</vt:lpstr>
      <vt:lpstr>Office Theme</vt:lpstr>
      <vt:lpstr>به نام خالق هستی</vt:lpstr>
      <vt:lpstr>PowerPoint Presentation</vt:lpstr>
      <vt:lpstr>گروه های غذایی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:زیتون  سوره نحل(11):خداوند با آب باران برای شما زراعت و زیتون و نخل وانگورواز همه میوه ها میرویاند مسلما در این نشانه روشنی برای پرهیزکاران است.  سوره عبس(29):و درختان زیتون و نخل فراوان ... تا وسیله ای برای بهره گیری شما و چهارپایانتان باشد    پیامبراکرم(ص):بر شما باد به مصرف زیتون و روغن آن زیرا آن حالت تلخه شدن را بر طرف میکند،مواد و ترشحات بلغمی و مخاطی را از بین میبرد ،موجب قوی شدن اعصاب و خوب شدن خلق و روان میشود و تنفس را پاکیزه میکند وحالت غم و افسردگی را از بین میبرد.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خالق هستی</dc:title>
  <dc:creator>omid arzi</dc:creator>
  <cp:lastModifiedBy>omid arzi</cp:lastModifiedBy>
  <cp:revision>1</cp:revision>
  <dcterms:created xsi:type="dcterms:W3CDTF">2022-02-08T09:43:30Z</dcterms:created>
  <dcterms:modified xsi:type="dcterms:W3CDTF">2022-02-08T09:43:56Z</dcterms:modified>
</cp:coreProperties>
</file>