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79" r:id="rId1"/>
    <p:sldMasterId id="2147483697" r:id="rId2"/>
  </p:sldMasterIdLst>
  <p:sldIdLst>
    <p:sldId id="378" r:id="rId3"/>
    <p:sldId id="330" r:id="rId4"/>
    <p:sldId id="331" r:id="rId5"/>
    <p:sldId id="332" r:id="rId6"/>
    <p:sldId id="333"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347" r:id="rId21"/>
    <p:sldId id="348" r:id="rId22"/>
    <p:sldId id="349" r:id="rId23"/>
    <p:sldId id="350" r:id="rId24"/>
    <p:sldId id="351" r:id="rId25"/>
    <p:sldId id="352" r:id="rId26"/>
    <p:sldId id="479" r:id="rId27"/>
    <p:sldId id="379" r:id="rId28"/>
    <p:sldId id="353" r:id="rId29"/>
    <p:sldId id="354" r:id="rId30"/>
    <p:sldId id="380" r:id="rId31"/>
    <p:sldId id="355" r:id="rId32"/>
    <p:sldId id="356" r:id="rId33"/>
    <p:sldId id="381" r:id="rId34"/>
    <p:sldId id="382" r:id="rId35"/>
    <p:sldId id="383" r:id="rId36"/>
    <p:sldId id="357" r:id="rId37"/>
    <p:sldId id="358" r:id="rId38"/>
    <p:sldId id="359" r:id="rId39"/>
    <p:sldId id="360" r:id="rId40"/>
    <p:sldId id="361" r:id="rId41"/>
    <p:sldId id="362" r:id="rId42"/>
    <p:sldId id="384" r:id="rId43"/>
    <p:sldId id="363" r:id="rId44"/>
    <p:sldId id="385" r:id="rId45"/>
    <p:sldId id="364" r:id="rId46"/>
    <p:sldId id="365" r:id="rId47"/>
    <p:sldId id="386" r:id="rId48"/>
    <p:sldId id="366" r:id="rId49"/>
    <p:sldId id="387" r:id="rId50"/>
    <p:sldId id="367" r:id="rId51"/>
    <p:sldId id="368" r:id="rId52"/>
    <p:sldId id="388" r:id="rId53"/>
    <p:sldId id="369" r:id="rId54"/>
    <p:sldId id="389" r:id="rId55"/>
    <p:sldId id="370" r:id="rId56"/>
    <p:sldId id="371" r:id="rId57"/>
    <p:sldId id="390" r:id="rId58"/>
    <p:sldId id="372" r:id="rId59"/>
    <p:sldId id="391" r:id="rId60"/>
    <p:sldId id="373" r:id="rId61"/>
    <p:sldId id="374" r:id="rId62"/>
    <p:sldId id="375" r:id="rId63"/>
    <p:sldId id="376" r:id="rId64"/>
    <p:sldId id="377" r:id="rId65"/>
    <p:sldId id="393" r:id="rId66"/>
    <p:sldId id="394" r:id="rId67"/>
    <p:sldId id="395" r:id="rId68"/>
    <p:sldId id="396" r:id="rId69"/>
    <p:sldId id="397" r:id="rId70"/>
    <p:sldId id="398" r:id="rId71"/>
    <p:sldId id="399" r:id="rId72"/>
    <p:sldId id="400" r:id="rId73"/>
    <p:sldId id="401" r:id="rId74"/>
    <p:sldId id="402" r:id="rId75"/>
    <p:sldId id="403" r:id="rId76"/>
    <p:sldId id="404" r:id="rId77"/>
    <p:sldId id="405" r:id="rId78"/>
    <p:sldId id="406" r:id="rId79"/>
    <p:sldId id="407" r:id="rId80"/>
    <p:sldId id="409" r:id="rId81"/>
    <p:sldId id="412" r:id="rId82"/>
    <p:sldId id="413" r:id="rId83"/>
    <p:sldId id="415" r:id="rId84"/>
    <p:sldId id="416" r:id="rId85"/>
    <p:sldId id="417" r:id="rId86"/>
    <p:sldId id="418" r:id="rId87"/>
    <p:sldId id="419" r:id="rId88"/>
    <p:sldId id="420" r:id="rId89"/>
    <p:sldId id="421" r:id="rId90"/>
    <p:sldId id="422" r:id="rId91"/>
    <p:sldId id="423" r:id="rId92"/>
    <p:sldId id="424" r:id="rId93"/>
    <p:sldId id="426" r:id="rId94"/>
    <p:sldId id="427" r:id="rId95"/>
    <p:sldId id="428" r:id="rId96"/>
    <p:sldId id="429" r:id="rId97"/>
    <p:sldId id="430" r:id="rId98"/>
    <p:sldId id="431" r:id="rId99"/>
    <p:sldId id="432" r:id="rId100"/>
    <p:sldId id="433" r:id="rId101"/>
    <p:sldId id="434" r:id="rId102"/>
    <p:sldId id="435" r:id="rId103"/>
    <p:sldId id="436" r:id="rId104"/>
    <p:sldId id="437" r:id="rId105"/>
    <p:sldId id="438" r:id="rId106"/>
    <p:sldId id="442" r:id="rId107"/>
    <p:sldId id="443" r:id="rId108"/>
    <p:sldId id="444" r:id="rId109"/>
    <p:sldId id="445" r:id="rId110"/>
    <p:sldId id="446" r:id="rId111"/>
    <p:sldId id="448" r:id="rId112"/>
    <p:sldId id="449" r:id="rId113"/>
    <p:sldId id="451" r:id="rId114"/>
    <p:sldId id="453" r:id="rId115"/>
    <p:sldId id="454" r:id="rId116"/>
    <p:sldId id="455" r:id="rId117"/>
    <p:sldId id="456" r:id="rId118"/>
    <p:sldId id="457" r:id="rId119"/>
    <p:sldId id="458" r:id="rId120"/>
    <p:sldId id="459" r:id="rId121"/>
    <p:sldId id="460" r:id="rId122"/>
    <p:sldId id="461" r:id="rId123"/>
    <p:sldId id="462" r:id="rId124"/>
    <p:sldId id="463" r:id="rId125"/>
    <p:sldId id="464" r:id="rId126"/>
    <p:sldId id="465" r:id="rId127"/>
    <p:sldId id="466" r:id="rId128"/>
    <p:sldId id="467" r:id="rId129"/>
    <p:sldId id="329" r:id="rId130"/>
    <p:sldId id="392" r:id="rId131"/>
    <p:sldId id="258" r:id="rId132"/>
    <p:sldId id="259" r:id="rId133"/>
    <p:sldId id="260" r:id="rId134"/>
    <p:sldId id="411" r:id="rId135"/>
    <p:sldId id="468" r:id="rId136"/>
    <p:sldId id="262" r:id="rId137"/>
    <p:sldId id="263" r:id="rId138"/>
    <p:sldId id="264" r:id="rId139"/>
    <p:sldId id="265" r:id="rId140"/>
    <p:sldId id="266" r:id="rId141"/>
    <p:sldId id="267" r:id="rId142"/>
    <p:sldId id="268" r:id="rId143"/>
    <p:sldId id="269" r:id="rId144"/>
    <p:sldId id="270" r:id="rId145"/>
    <p:sldId id="271" r:id="rId146"/>
    <p:sldId id="272" r:id="rId147"/>
    <p:sldId id="273" r:id="rId148"/>
    <p:sldId id="274" r:id="rId149"/>
    <p:sldId id="275" r:id="rId150"/>
    <p:sldId id="276" r:id="rId151"/>
    <p:sldId id="277" r:id="rId152"/>
    <p:sldId id="278" r:id="rId153"/>
    <p:sldId id="279" r:id="rId154"/>
    <p:sldId id="280" r:id="rId155"/>
    <p:sldId id="281" r:id="rId156"/>
    <p:sldId id="282" r:id="rId157"/>
    <p:sldId id="283" r:id="rId158"/>
    <p:sldId id="284" r:id="rId159"/>
    <p:sldId id="285" r:id="rId160"/>
    <p:sldId id="286" r:id="rId161"/>
    <p:sldId id="287" r:id="rId162"/>
    <p:sldId id="288" r:id="rId163"/>
    <p:sldId id="289" r:id="rId164"/>
    <p:sldId id="290" r:id="rId165"/>
    <p:sldId id="291" r:id="rId166"/>
    <p:sldId id="292" r:id="rId167"/>
    <p:sldId id="293" r:id="rId168"/>
    <p:sldId id="294" r:id="rId169"/>
    <p:sldId id="295" r:id="rId170"/>
    <p:sldId id="296" r:id="rId171"/>
    <p:sldId id="297" r:id="rId172"/>
    <p:sldId id="298" r:id="rId173"/>
    <p:sldId id="299" r:id="rId174"/>
    <p:sldId id="300" r:id="rId175"/>
    <p:sldId id="301" r:id="rId176"/>
    <p:sldId id="469" r:id="rId177"/>
    <p:sldId id="302" r:id="rId178"/>
    <p:sldId id="303" r:id="rId179"/>
    <p:sldId id="304" r:id="rId180"/>
    <p:sldId id="305" r:id="rId181"/>
    <p:sldId id="306" r:id="rId182"/>
    <p:sldId id="307" r:id="rId183"/>
    <p:sldId id="308" r:id="rId184"/>
    <p:sldId id="309" r:id="rId185"/>
    <p:sldId id="310" r:id="rId186"/>
    <p:sldId id="311" r:id="rId187"/>
    <p:sldId id="312" r:id="rId188"/>
    <p:sldId id="313" r:id="rId189"/>
    <p:sldId id="314" r:id="rId190"/>
    <p:sldId id="315" r:id="rId191"/>
    <p:sldId id="316" r:id="rId192"/>
    <p:sldId id="470" r:id="rId193"/>
    <p:sldId id="471" r:id="rId194"/>
    <p:sldId id="472" r:id="rId195"/>
    <p:sldId id="473" r:id="rId196"/>
    <p:sldId id="474" r:id="rId197"/>
    <p:sldId id="475" r:id="rId198"/>
    <p:sldId id="476" r:id="rId199"/>
    <p:sldId id="477" r:id="rId200"/>
    <p:sldId id="318" r:id="rId201"/>
    <p:sldId id="319" r:id="rId202"/>
    <p:sldId id="320" r:id="rId203"/>
    <p:sldId id="321" r:id="rId204"/>
    <p:sldId id="322" r:id="rId205"/>
    <p:sldId id="323" r:id="rId206"/>
    <p:sldId id="325" r:id="rId207"/>
    <p:sldId id="326" r:id="rId208"/>
    <p:sldId id="327" r:id="rId209"/>
    <p:sldId id="328" r:id="rId210"/>
  </p:sldIdLst>
  <p:sldSz cx="9144000" cy="6858000" type="screen4x3"/>
  <p:notesSz cx="6858000" cy="9144000"/>
  <p:embeddedFontLst>
    <p:embeddedFont>
      <p:font typeface="Bookman Old Style" panose="02050604050505020204" pitchFamily="18" charset="0"/>
      <p:regular r:id="rId211"/>
      <p:bold r:id="rId212"/>
      <p:italic r:id="rId213"/>
      <p:boldItalic r:id="rId214"/>
    </p:embeddedFont>
  </p:embeddedFontLst>
  <p:defaultTextStyle>
    <a:lvl1pPr marL="0" indent="0" algn="l" rtl="0" eaLnBrk="0" fontAlgn="base" hangingPunct="0">
      <a:lnSpc>
        <a:spcPct val="100000"/>
      </a:lnSpc>
      <a:spcBef>
        <a:spcPct val="0"/>
      </a:spcBef>
      <a:spcAft>
        <a:spcPct val="0"/>
      </a:spcAft>
      <a:buNone/>
      <a:defRPr sz="4000">
        <a:solidFill>
          <a:schemeClr val="tx1"/>
        </a:solidFill>
        <a:latin typeface="Arial" charset="0"/>
        <a:ea typeface="Arial" charset="0"/>
      </a:defRPr>
    </a:lvl1pPr>
    <a:lvl2pPr marL="457200" indent="0" algn="l" rtl="0" eaLnBrk="0" fontAlgn="base" hangingPunct="0">
      <a:lnSpc>
        <a:spcPct val="100000"/>
      </a:lnSpc>
      <a:spcBef>
        <a:spcPct val="0"/>
      </a:spcBef>
      <a:spcAft>
        <a:spcPct val="0"/>
      </a:spcAft>
      <a:buNone/>
      <a:defRPr sz="4000">
        <a:solidFill>
          <a:schemeClr val="tx1"/>
        </a:solidFill>
        <a:latin typeface="Arial" charset="0"/>
        <a:ea typeface="Arial" charset="0"/>
      </a:defRPr>
    </a:lvl2pPr>
    <a:lvl3pPr marL="914400" indent="0" algn="l" rtl="0" eaLnBrk="0" fontAlgn="base" hangingPunct="0">
      <a:lnSpc>
        <a:spcPct val="100000"/>
      </a:lnSpc>
      <a:spcBef>
        <a:spcPct val="0"/>
      </a:spcBef>
      <a:spcAft>
        <a:spcPct val="0"/>
      </a:spcAft>
      <a:buNone/>
      <a:defRPr sz="4000">
        <a:solidFill>
          <a:schemeClr val="tx1"/>
        </a:solidFill>
        <a:latin typeface="Arial" charset="0"/>
        <a:ea typeface="Arial" charset="0"/>
      </a:defRPr>
    </a:lvl3pPr>
    <a:lvl4pPr marL="1371600" indent="0" algn="l" rtl="0" eaLnBrk="0" fontAlgn="base" hangingPunct="0">
      <a:lnSpc>
        <a:spcPct val="100000"/>
      </a:lnSpc>
      <a:spcBef>
        <a:spcPct val="0"/>
      </a:spcBef>
      <a:spcAft>
        <a:spcPct val="0"/>
      </a:spcAft>
      <a:buNone/>
      <a:defRPr sz="4000">
        <a:solidFill>
          <a:schemeClr val="tx1"/>
        </a:solidFill>
        <a:latin typeface="Arial" charset="0"/>
        <a:ea typeface="Arial" charset="0"/>
      </a:defRPr>
    </a:lvl4pPr>
    <a:lvl5pPr marL="1828800" indent="0" algn="l" rtl="0" eaLnBrk="0" fontAlgn="base" hangingPunct="0">
      <a:lnSpc>
        <a:spcPct val="100000"/>
      </a:lnSpc>
      <a:spcBef>
        <a:spcPct val="0"/>
      </a:spcBef>
      <a:spcAft>
        <a:spcPct val="0"/>
      </a:spcAft>
      <a:buNone/>
      <a:defRPr sz="4000">
        <a:solidFill>
          <a:schemeClr val="tx1"/>
        </a:solidFill>
        <a:latin typeface="Arial" charset="0"/>
        <a:ea typeface="Arial" charset="0"/>
      </a:defRPr>
    </a:lvl5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93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59" Type="http://schemas.openxmlformats.org/officeDocument/2006/relationships/slide" Target="slides/slide157.xml"/><Relationship Id="rId170" Type="http://schemas.openxmlformats.org/officeDocument/2006/relationships/slide" Target="slides/slide168.xml"/><Relationship Id="rId191" Type="http://schemas.openxmlformats.org/officeDocument/2006/relationships/slide" Target="slides/slide189.xml"/><Relationship Id="rId205" Type="http://schemas.openxmlformats.org/officeDocument/2006/relationships/slide" Target="slides/slide203.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53" Type="http://schemas.openxmlformats.org/officeDocument/2006/relationships/slide" Target="slides/slide51.xml"/><Relationship Id="rId74" Type="http://schemas.openxmlformats.org/officeDocument/2006/relationships/slide" Target="slides/slide72.xml"/><Relationship Id="rId128" Type="http://schemas.openxmlformats.org/officeDocument/2006/relationships/slide" Target="slides/slide126.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181" Type="http://schemas.openxmlformats.org/officeDocument/2006/relationships/slide" Target="slides/slide179.xml"/><Relationship Id="rId186" Type="http://schemas.openxmlformats.org/officeDocument/2006/relationships/slide" Target="slides/slide184.xml"/><Relationship Id="rId216" Type="http://schemas.openxmlformats.org/officeDocument/2006/relationships/viewProps" Target="viewProps.xml"/><Relationship Id="rId211" Type="http://schemas.openxmlformats.org/officeDocument/2006/relationships/font" Target="fonts/font1.fntdata"/><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92" Type="http://schemas.openxmlformats.org/officeDocument/2006/relationships/slide" Target="slides/slide190.xml"/><Relationship Id="rId197" Type="http://schemas.openxmlformats.org/officeDocument/2006/relationships/slide" Target="slides/slide195.xml"/><Relationship Id="rId206" Type="http://schemas.openxmlformats.org/officeDocument/2006/relationships/slide" Target="slides/slide204.xml"/><Relationship Id="rId201" Type="http://schemas.openxmlformats.org/officeDocument/2006/relationships/slide" Target="slides/slide199.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slide" Target="slides/slide185.xml"/><Relationship Id="rId217"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212" Type="http://schemas.openxmlformats.org/officeDocument/2006/relationships/font" Target="fonts/font2.fntdata"/><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98" Type="http://schemas.openxmlformats.org/officeDocument/2006/relationships/slide" Target="slides/slide196.xml"/><Relationship Id="rId172" Type="http://schemas.openxmlformats.org/officeDocument/2006/relationships/slide" Target="slides/slide170.xml"/><Relationship Id="rId193" Type="http://schemas.openxmlformats.org/officeDocument/2006/relationships/slide" Target="slides/slide191.xml"/><Relationship Id="rId202" Type="http://schemas.openxmlformats.org/officeDocument/2006/relationships/slide" Target="slides/slide200.xml"/><Relationship Id="rId207" Type="http://schemas.openxmlformats.org/officeDocument/2006/relationships/slide" Target="slides/slide205.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slide" Target="slides/slide186.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13" Type="http://schemas.openxmlformats.org/officeDocument/2006/relationships/font" Target="fonts/font3.fntdata"/><Relationship Id="rId218" Type="http://schemas.openxmlformats.org/officeDocument/2006/relationships/tableStyles" Target="tableStyles.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4" Type="http://schemas.openxmlformats.org/officeDocument/2006/relationships/slide" Target="slides/slide192.xml"/><Relationship Id="rId199" Type="http://schemas.openxmlformats.org/officeDocument/2006/relationships/slide" Target="slides/slide197.xml"/><Relationship Id="rId203" Type="http://schemas.openxmlformats.org/officeDocument/2006/relationships/slide" Target="slides/slide201.xml"/><Relationship Id="rId208" Type="http://schemas.openxmlformats.org/officeDocument/2006/relationships/slide" Target="slides/slide206.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slide" Target="slides/slide187.xml"/><Relationship Id="rId3" Type="http://schemas.openxmlformats.org/officeDocument/2006/relationships/slide" Target="slides/slide1.xml"/><Relationship Id="rId214" Type="http://schemas.openxmlformats.org/officeDocument/2006/relationships/font" Target="fonts/font4.fntdata"/><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5" Type="http://schemas.openxmlformats.org/officeDocument/2006/relationships/slide" Target="slides/slide193.xml"/><Relationship Id="rId209" Type="http://schemas.openxmlformats.org/officeDocument/2006/relationships/slide" Target="slides/slide207.xml"/><Relationship Id="rId190" Type="http://schemas.openxmlformats.org/officeDocument/2006/relationships/slide" Target="slides/slide188.xml"/><Relationship Id="rId204" Type="http://schemas.openxmlformats.org/officeDocument/2006/relationships/slide" Target="slides/slide202.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 Id="rId210" Type="http://schemas.openxmlformats.org/officeDocument/2006/relationships/slide" Target="slides/slide208.xml"/><Relationship Id="rId215" Type="http://schemas.openxmlformats.org/officeDocument/2006/relationships/presProps" Target="presProps.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54" Type="http://schemas.openxmlformats.org/officeDocument/2006/relationships/slide" Target="slides/slide152.xml"/><Relationship Id="rId175" Type="http://schemas.openxmlformats.org/officeDocument/2006/relationships/slide" Target="slides/slide173.xml"/><Relationship Id="rId196" Type="http://schemas.openxmlformats.org/officeDocument/2006/relationships/slide" Target="slides/slide194.xml"/><Relationship Id="rId200" Type="http://schemas.openxmlformats.org/officeDocument/2006/relationships/slide" Target="slides/slide198.xml"/><Relationship Id="rId16" Type="http://schemas.openxmlformats.org/officeDocument/2006/relationships/slide" Target="slides/slide14.xml"/><Relationship Id="rId37" Type="http://schemas.openxmlformats.org/officeDocument/2006/relationships/slide" Target="slides/slide35.xml"/><Relationship Id="rId58" Type="http://schemas.openxmlformats.org/officeDocument/2006/relationships/slide" Target="slides/slide56.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44" Type="http://schemas.openxmlformats.org/officeDocument/2006/relationships/slide" Target="slides/slide1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4206519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19854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4213343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bg>
      <p:bgPr>
        <a:blipFill>
          <a:blip r:embed="rId2">
            <a:extLst/>
          </a:blip>
          <a:srcRect/>
          <a:stretch>
            <a:fillRect/>
          </a:stretch>
        </a:blipFill>
        <a:effectLst/>
      </p:bgPr>
    </p:bg>
    <p:spTree>
      <p:nvGrpSpPr>
        <p:cNvPr id="1" name=""/>
        <p:cNvGrpSpPr/>
        <p:nvPr/>
      </p:nvGrpSpPr>
      <p:grpSpPr>
        <a:xfrm>
          <a:off x="0" y="0"/>
          <a:ext cx="0" cy="0"/>
          <a:chOff x="0" y="0"/>
          <a:chExt cx="0" cy="0"/>
        </a:xfrm>
      </p:grpSpPr>
      <p:sp>
        <p:nvSpPr>
          <p:cNvPr id="1026" name="Title 1025"/>
          <p:cNvSpPr>
            <a:spLocks noGrp="1"/>
          </p:cNvSpPr>
          <p:nvPr>
            <p:ph type="title" idx="4294967295"/>
          </p:nvPr>
        </p:nvSpPr>
        <p:spPr>
          <a:xfrm>
            <a:off x="685800" y="609600"/>
            <a:ext cx="7764462" cy="1325563"/>
          </a:xfrm>
          <a:prstGeom prst="rect">
            <a:avLst/>
          </a:prstGeom>
          <a:noFill/>
          <a:ln>
            <a:noFill/>
          </a:ln>
        </p:spPr>
        <p:txBody>
          <a:bodyPr anchor="ctr"/>
          <a:lstStyle/>
          <a:p>
            <a:pPr lvl="0"/>
            <a:r>
              <a:rPr lang="en-US" altLang="en-US" dirty="0"/>
              <a:t>Click to edit Master title style</a:t>
            </a:r>
          </a:p>
        </p:txBody>
      </p:sp>
      <p:sp>
        <p:nvSpPr>
          <p:cNvPr id="1027" name="Text Placeholder 1026"/>
          <p:cNvSpPr>
            <a:spLocks noGrp="1"/>
          </p:cNvSpPr>
          <p:nvPr>
            <p:ph type="body" idx="1"/>
          </p:nvPr>
        </p:nvSpPr>
        <p:spPr>
          <a:xfrm>
            <a:off x="685800" y="2095500"/>
            <a:ext cx="7764462" cy="3695700"/>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Date Placeholder 1027"/>
          <p:cNvSpPr>
            <a:spLocks noGrp="1"/>
          </p:cNvSpPr>
          <p:nvPr>
            <p:ph type="dt" sz="half" idx="2"/>
          </p:nvPr>
        </p:nvSpPr>
        <p:spPr>
          <a:xfrm>
            <a:off x="5759450" y="5883275"/>
            <a:ext cx="2057400" cy="365125"/>
          </a:xfrm>
          <a:prstGeom prst="rect">
            <a:avLst/>
          </a:prstGeom>
          <a:noFill/>
          <a:ln>
            <a:noFill/>
          </a:ln>
        </p:spPr>
        <p:txBody>
          <a:bodyPr anchor="ctr"/>
          <a:lstStyle/>
          <a:p>
            <a:pPr algn="r"/>
            <a:endParaRPr lang="en-US" altLang="en-US" sz="1000" dirty="0">
              <a:solidFill>
                <a:srgbClr val="FFFFFF"/>
              </a:solidFill>
            </a:endParaRPr>
          </a:p>
        </p:txBody>
      </p:sp>
      <p:sp>
        <p:nvSpPr>
          <p:cNvPr id="1029" name="Footer Placeholder 1028"/>
          <p:cNvSpPr>
            <a:spLocks noGrp="1"/>
          </p:cNvSpPr>
          <p:nvPr>
            <p:ph type="ftr" sz="quarter" idx="3"/>
          </p:nvPr>
        </p:nvSpPr>
        <p:spPr>
          <a:xfrm>
            <a:off x="685800" y="5883275"/>
            <a:ext cx="5003800" cy="365125"/>
          </a:xfrm>
          <a:prstGeom prst="rect">
            <a:avLst/>
          </a:prstGeom>
          <a:noFill/>
          <a:ln>
            <a:noFill/>
          </a:ln>
        </p:spPr>
        <p:txBody>
          <a:bodyPr anchor="ctr"/>
          <a:lstStyle/>
          <a:p>
            <a:endParaRPr lang="en-US" altLang="en-US" sz="1000" dirty="0">
              <a:solidFill>
                <a:srgbClr val="FFFFFF"/>
              </a:solidFill>
            </a:endParaRPr>
          </a:p>
        </p:txBody>
      </p:sp>
      <p:sp>
        <p:nvSpPr>
          <p:cNvPr id="1030" name="Slide Number Placeholder 1029"/>
          <p:cNvSpPr>
            <a:spLocks noGrp="1"/>
          </p:cNvSpPr>
          <p:nvPr>
            <p:ph type="sldNum" sz="quarter" idx="4"/>
          </p:nvPr>
        </p:nvSpPr>
        <p:spPr>
          <a:xfrm>
            <a:off x="7885113" y="5883275"/>
            <a:ext cx="565149" cy="365125"/>
          </a:xfrm>
          <a:prstGeom prst="rect">
            <a:avLst/>
          </a:prstGeom>
          <a:noFill/>
          <a:ln>
            <a:noFill/>
          </a:ln>
        </p:spPr>
        <p:txBody>
          <a:bodyPr anchor="ctr"/>
          <a:lstStyle/>
          <a:p>
            <a:pPr algn="r"/>
            <a:fld id="{12FF1C42-D199-2030-1031-587298610EC3}" type="slidenum">
              <a:rPr lang="en-US" altLang="en-US" sz="1000" dirty="0">
                <a:solidFill>
                  <a:srgbClr val="FFFFFF"/>
                </a:solidFill>
              </a:rPr>
              <a:t>‹#›</a:t>
            </a:fld>
            <a:endParaRPr lang="en-US" altLang="en-US" sz="1000" dirty="0">
              <a:solidFill>
                <a:srgbClr val="FFFFFF"/>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4206519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1866996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867191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Date Placeholder 4"/>
          <p:cNvSpPr>
            <a:spLocks noGrp="1"/>
          </p:cNvSpPr>
          <p:nvPr>
            <p:ph type="dt" sz="half" idx="10"/>
          </p:nvPr>
        </p:nvSpPr>
        <p:spPr/>
        <p:txBody>
          <a:bodyPr/>
          <a:lstStyle/>
          <a:p>
            <a:fld id="{58DB32FF-34E7-9545-86A2-0DF334BA82C1}"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004242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7" name="Date Placeholder 6"/>
          <p:cNvSpPr>
            <a:spLocks noGrp="1"/>
          </p:cNvSpPr>
          <p:nvPr>
            <p:ph type="dt" sz="half" idx="10"/>
          </p:nvPr>
        </p:nvSpPr>
        <p:spPr/>
        <p:txBody>
          <a:bodyPr/>
          <a:lstStyle/>
          <a:p>
            <a:fld id="{58DB32FF-34E7-9545-86A2-0DF334BA82C1}" type="datetimeFigureOut">
              <a:rPr lang="en-US" smtClean="0"/>
              <a:t>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778382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Date Placeholder 2"/>
          <p:cNvSpPr>
            <a:spLocks noGrp="1"/>
          </p:cNvSpPr>
          <p:nvPr>
            <p:ph type="dt" sz="half" idx="10"/>
          </p:nvPr>
        </p:nvSpPr>
        <p:spPr/>
        <p:txBody>
          <a:bodyPr/>
          <a:lstStyle/>
          <a:p>
            <a:fld id="{58DB32FF-34E7-9545-86A2-0DF334BA82C1}" type="datetimeFigureOut">
              <a:rPr lang="en-US" smtClean="0"/>
              <a:t>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864121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B32FF-34E7-9545-86A2-0DF334BA82C1}" type="datetimeFigureOut">
              <a:rPr lang="en-US" smtClean="0"/>
              <a:t>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212382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18669961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207327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425089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1985464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42133438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p:bg>
      <p:bgPr>
        <a:blipFill>
          <a:blip r:embed="rId2">
            <a:extLst/>
          </a:blip>
          <a:srcRect/>
          <a:stretch>
            <a:fillRect/>
          </a:stretch>
        </a:blipFill>
        <a:effectLst/>
      </p:bgPr>
    </p:bg>
    <p:spTree>
      <p:nvGrpSpPr>
        <p:cNvPr id="1" name=""/>
        <p:cNvGrpSpPr/>
        <p:nvPr/>
      </p:nvGrpSpPr>
      <p:grpSpPr>
        <a:xfrm>
          <a:off x="0" y="0"/>
          <a:ext cx="0" cy="0"/>
          <a:chOff x="0" y="0"/>
          <a:chExt cx="0" cy="0"/>
        </a:xfrm>
      </p:grpSpPr>
      <p:sp>
        <p:nvSpPr>
          <p:cNvPr id="2050" name="TextBox 2049"/>
          <p:cNvSpPr txBox="1">
            <a:spLocks/>
          </p:cNvSpPr>
          <p:nvPr/>
        </p:nvSpPr>
        <p:spPr>
          <a:xfrm>
            <a:off x="504825" y="641350"/>
            <a:ext cx="457200" cy="585788"/>
          </a:xfrm>
          <a:prstGeom prst="rect">
            <a:avLst/>
          </a:prstGeom>
          <a:noFill/>
          <a:ln>
            <a:noFill/>
          </a:ln>
        </p:spPr>
        <p:txBody>
          <a:bodyPr anchor="ctr"/>
          <a:lstStyle/>
          <a:p>
            <a:r>
              <a:rPr lang="en-US" altLang="en-US" sz="8000" dirty="0"/>
              <a:t>“</a:t>
            </a:r>
          </a:p>
        </p:txBody>
      </p:sp>
      <p:sp>
        <p:nvSpPr>
          <p:cNvPr id="2051" name="TextBox 2050"/>
          <p:cNvSpPr txBox="1">
            <a:spLocks/>
          </p:cNvSpPr>
          <p:nvPr/>
        </p:nvSpPr>
        <p:spPr>
          <a:xfrm>
            <a:off x="7947025" y="3073400"/>
            <a:ext cx="457201" cy="584200"/>
          </a:xfrm>
          <a:prstGeom prst="rect">
            <a:avLst/>
          </a:prstGeom>
          <a:noFill/>
          <a:ln>
            <a:noFill/>
          </a:ln>
        </p:spPr>
        <p:txBody>
          <a:bodyPr anchor="ctr"/>
          <a:lstStyle/>
          <a:p>
            <a:pPr algn="r"/>
            <a:r>
              <a:rPr lang="en-US" altLang="en-US" sz="8000" dirty="0"/>
              <a:t>”</a:t>
            </a:r>
          </a:p>
        </p:txBody>
      </p:sp>
      <p:sp>
        <p:nvSpPr>
          <p:cNvPr id="2052" name="Title 2051"/>
          <p:cNvSpPr>
            <a:spLocks noGrp="1"/>
          </p:cNvSpPr>
          <p:nvPr>
            <p:ph type="title" idx="4294967295"/>
          </p:nvPr>
        </p:nvSpPr>
        <p:spPr>
          <a:xfrm>
            <a:off x="685800" y="609600"/>
            <a:ext cx="7764462" cy="1325563"/>
          </a:xfrm>
          <a:prstGeom prst="rect">
            <a:avLst/>
          </a:prstGeom>
          <a:noFill/>
          <a:ln>
            <a:noFill/>
          </a:ln>
        </p:spPr>
        <p:txBody>
          <a:bodyPr anchor="ctr"/>
          <a:lstStyle/>
          <a:p>
            <a:pPr lvl="0"/>
            <a:r>
              <a:rPr lang="en-US" altLang="en-US" dirty="0"/>
              <a:t>Click to edit Master title style</a:t>
            </a:r>
          </a:p>
        </p:txBody>
      </p:sp>
      <p:sp>
        <p:nvSpPr>
          <p:cNvPr id="2053" name="Text Placeholder 2052"/>
          <p:cNvSpPr>
            <a:spLocks noGrp="1"/>
          </p:cNvSpPr>
          <p:nvPr>
            <p:ph type="body" idx="1"/>
          </p:nvPr>
        </p:nvSpPr>
        <p:spPr>
          <a:xfrm>
            <a:off x="685800" y="2095500"/>
            <a:ext cx="7764462" cy="3695700"/>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054" name="Date Placeholder 2053"/>
          <p:cNvSpPr>
            <a:spLocks noGrp="1"/>
          </p:cNvSpPr>
          <p:nvPr>
            <p:ph type="dt" sz="half" idx="2"/>
          </p:nvPr>
        </p:nvSpPr>
        <p:spPr>
          <a:xfrm>
            <a:off x="5759450" y="5883275"/>
            <a:ext cx="2057400" cy="365125"/>
          </a:xfrm>
          <a:prstGeom prst="rect">
            <a:avLst/>
          </a:prstGeom>
          <a:noFill/>
          <a:ln>
            <a:noFill/>
          </a:ln>
        </p:spPr>
        <p:txBody>
          <a:bodyPr anchor="ctr"/>
          <a:lstStyle/>
          <a:p>
            <a:pPr algn="r"/>
            <a:endParaRPr lang="en-US" altLang="en-US" sz="1000" dirty="0">
              <a:solidFill>
                <a:srgbClr val="FFFFFF"/>
              </a:solidFill>
            </a:endParaRPr>
          </a:p>
        </p:txBody>
      </p:sp>
      <p:sp>
        <p:nvSpPr>
          <p:cNvPr id="2055" name="Footer Placeholder 2054"/>
          <p:cNvSpPr>
            <a:spLocks noGrp="1"/>
          </p:cNvSpPr>
          <p:nvPr>
            <p:ph type="ftr" sz="quarter" idx="3"/>
          </p:nvPr>
        </p:nvSpPr>
        <p:spPr>
          <a:xfrm>
            <a:off x="685800" y="5883275"/>
            <a:ext cx="5003800" cy="365125"/>
          </a:xfrm>
          <a:prstGeom prst="rect">
            <a:avLst/>
          </a:prstGeom>
          <a:noFill/>
          <a:ln>
            <a:noFill/>
          </a:ln>
        </p:spPr>
        <p:txBody>
          <a:bodyPr anchor="ctr"/>
          <a:lstStyle/>
          <a:p>
            <a:endParaRPr lang="en-US" altLang="en-US" sz="1000" dirty="0">
              <a:solidFill>
                <a:srgbClr val="FFFFFF"/>
              </a:solidFill>
            </a:endParaRPr>
          </a:p>
        </p:txBody>
      </p:sp>
      <p:sp>
        <p:nvSpPr>
          <p:cNvPr id="2056" name="Slide Number Placeholder 2055"/>
          <p:cNvSpPr>
            <a:spLocks noGrp="1"/>
          </p:cNvSpPr>
          <p:nvPr>
            <p:ph type="sldNum" sz="quarter" idx="4"/>
          </p:nvPr>
        </p:nvSpPr>
        <p:spPr>
          <a:xfrm>
            <a:off x="7885113" y="5883275"/>
            <a:ext cx="565149" cy="365125"/>
          </a:xfrm>
          <a:prstGeom prst="rect">
            <a:avLst/>
          </a:prstGeom>
          <a:noFill/>
          <a:ln>
            <a:noFill/>
          </a:ln>
        </p:spPr>
        <p:txBody>
          <a:bodyPr anchor="ctr"/>
          <a:lstStyle/>
          <a:p>
            <a:pPr algn="r"/>
            <a:fld id="{12FF1C42-D199-3056-1049-587298610EC3}" type="slidenum">
              <a:rPr lang="en-US" altLang="en-US" sz="1000" dirty="0">
                <a:solidFill>
                  <a:srgbClr val="FFFFFF"/>
                </a:solidFill>
              </a:rPr>
              <a:t>‹#›</a:t>
            </a:fld>
            <a:endParaRPr lang="en-US" altLang="en-US" sz="1000" dirty="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58DB32FF-34E7-9545-86A2-0DF334BA82C1}"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86719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Date Placeholder 4"/>
          <p:cNvSpPr>
            <a:spLocks noGrp="1"/>
          </p:cNvSpPr>
          <p:nvPr>
            <p:ph type="dt" sz="half" idx="10"/>
          </p:nvPr>
        </p:nvSpPr>
        <p:spPr/>
        <p:txBody>
          <a:bodyPr/>
          <a:lstStyle/>
          <a:p>
            <a:fld id="{58DB32FF-34E7-9545-86A2-0DF334BA82C1}"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004242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7" name="Date Placeholder 6"/>
          <p:cNvSpPr>
            <a:spLocks noGrp="1"/>
          </p:cNvSpPr>
          <p:nvPr>
            <p:ph type="dt" sz="half" idx="10"/>
          </p:nvPr>
        </p:nvSpPr>
        <p:spPr/>
        <p:txBody>
          <a:bodyPr/>
          <a:lstStyle/>
          <a:p>
            <a:fld id="{58DB32FF-34E7-9545-86A2-0DF334BA82C1}" type="datetimeFigureOut">
              <a:rPr lang="en-US" smtClean="0"/>
              <a:t>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77838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Date Placeholder 2"/>
          <p:cNvSpPr>
            <a:spLocks noGrp="1"/>
          </p:cNvSpPr>
          <p:nvPr>
            <p:ph type="dt" sz="half" idx="10"/>
          </p:nvPr>
        </p:nvSpPr>
        <p:spPr/>
        <p:txBody>
          <a:bodyPr/>
          <a:lstStyle/>
          <a:p>
            <a:fld id="{58DB32FF-34E7-9545-86A2-0DF334BA82C1}" type="datetimeFigureOut">
              <a:rPr lang="en-US" smtClean="0"/>
              <a:t>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86412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B32FF-34E7-9545-86A2-0DF334BA82C1}" type="datetimeFigureOut">
              <a:rPr lang="en-US" smtClean="0"/>
              <a:t>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321238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20732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t>‹#›</a:t>
            </a:fld>
            <a:endParaRPr lang="en-US"/>
          </a:p>
        </p:txBody>
      </p:sp>
    </p:spTree>
    <p:extLst>
      <p:ext uri="{BB962C8B-B14F-4D97-AF65-F5344CB8AC3E}">
        <p14:creationId xmlns:p14="http://schemas.microsoft.com/office/powerpoint/2010/main" val="2425089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extLst/>
          </a:blip>
          <a:srcRect/>
          <a:stretch>
            <a:fillRect/>
          </a:stretch>
        </a:blipFill>
        <a:effectLst/>
      </p:bgPr>
    </p:bg>
    <p:spTree>
      <p:nvGrpSpPr>
        <p:cNvPr id="1" name=""/>
        <p:cNvGrpSpPr/>
        <p:nvPr/>
      </p:nvGrpSpPr>
      <p:grpSpPr>
        <a:xfrm>
          <a:off x="0" y="0"/>
          <a:ext cx="0" cy="0"/>
          <a:chOff x="0" y="0"/>
          <a:chExt cx="0" cy="0"/>
        </a:xfrm>
      </p:grpSpPr>
      <p:sp>
        <p:nvSpPr>
          <p:cNvPr id="1026" name="Title Placeholder 1025"/>
          <p:cNvSpPr>
            <a:spLocks noGrp="1"/>
          </p:cNvSpPr>
          <p:nvPr>
            <p:ph type="title" idx="4294967295"/>
          </p:nvPr>
        </p:nvSpPr>
        <p:spPr>
          <a:xfrm>
            <a:off x="685800" y="609600"/>
            <a:ext cx="7764462" cy="1325563"/>
          </a:xfrm>
          <a:prstGeom prst="rect">
            <a:avLst/>
          </a:prstGeom>
          <a:noFill/>
          <a:ln>
            <a:noFill/>
          </a:ln>
        </p:spPr>
        <p:txBody>
          <a:bodyPr anchor="ctr"/>
          <a:lstStyle/>
          <a:p>
            <a:pPr lvl="0"/>
            <a:r>
              <a:rPr lang="en-US" altLang="en-US" dirty="0"/>
              <a:t>Click to edit Master title style</a:t>
            </a:r>
          </a:p>
        </p:txBody>
      </p:sp>
      <p:sp>
        <p:nvSpPr>
          <p:cNvPr id="1027" name="Text Placeholder 1026"/>
          <p:cNvSpPr>
            <a:spLocks noGrp="1"/>
          </p:cNvSpPr>
          <p:nvPr>
            <p:ph type="body" idx="1"/>
          </p:nvPr>
        </p:nvSpPr>
        <p:spPr>
          <a:xfrm>
            <a:off x="685800" y="2095500"/>
            <a:ext cx="7764462" cy="3695700"/>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Date Placeholder 1027"/>
          <p:cNvSpPr>
            <a:spLocks noGrp="1"/>
          </p:cNvSpPr>
          <p:nvPr>
            <p:ph type="dt" sz="half" idx="2"/>
          </p:nvPr>
        </p:nvSpPr>
        <p:spPr>
          <a:xfrm>
            <a:off x="5759450" y="5883275"/>
            <a:ext cx="2057400" cy="365125"/>
          </a:xfrm>
          <a:prstGeom prst="rect">
            <a:avLst/>
          </a:prstGeom>
          <a:noFill/>
          <a:ln>
            <a:noFill/>
          </a:ln>
        </p:spPr>
        <p:txBody>
          <a:bodyPr anchor="ctr"/>
          <a:lstStyle/>
          <a:p>
            <a:pPr algn="r"/>
            <a:endParaRPr lang="en-US" altLang="en-US" sz="1000" dirty="0">
              <a:solidFill>
                <a:srgbClr val="FFFFFF"/>
              </a:solidFill>
            </a:endParaRPr>
          </a:p>
        </p:txBody>
      </p:sp>
      <p:sp>
        <p:nvSpPr>
          <p:cNvPr id="1029" name="Footer Placeholder 1028"/>
          <p:cNvSpPr>
            <a:spLocks noGrp="1"/>
          </p:cNvSpPr>
          <p:nvPr>
            <p:ph type="ftr" sz="quarter" idx="3"/>
          </p:nvPr>
        </p:nvSpPr>
        <p:spPr>
          <a:xfrm>
            <a:off x="685800" y="5883275"/>
            <a:ext cx="5003800" cy="365125"/>
          </a:xfrm>
          <a:prstGeom prst="rect">
            <a:avLst/>
          </a:prstGeom>
          <a:noFill/>
          <a:ln>
            <a:noFill/>
          </a:ln>
        </p:spPr>
        <p:txBody>
          <a:bodyPr anchor="ctr"/>
          <a:lstStyle/>
          <a:p>
            <a:endParaRPr lang="en-US" altLang="en-US" sz="1000" dirty="0">
              <a:solidFill>
                <a:srgbClr val="FFFFFF"/>
              </a:solidFill>
            </a:endParaRPr>
          </a:p>
        </p:txBody>
      </p:sp>
      <p:sp>
        <p:nvSpPr>
          <p:cNvPr id="1030" name="Slide Number Placeholder 1029"/>
          <p:cNvSpPr>
            <a:spLocks noGrp="1"/>
          </p:cNvSpPr>
          <p:nvPr>
            <p:ph type="sldNum" sz="quarter" idx="4"/>
          </p:nvPr>
        </p:nvSpPr>
        <p:spPr>
          <a:xfrm>
            <a:off x="7885113" y="5883275"/>
            <a:ext cx="565149" cy="365125"/>
          </a:xfrm>
          <a:prstGeom prst="rect">
            <a:avLst/>
          </a:prstGeom>
          <a:noFill/>
          <a:ln>
            <a:noFill/>
          </a:ln>
        </p:spPr>
        <p:txBody>
          <a:bodyPr anchor="ctr"/>
          <a:lstStyle/>
          <a:p>
            <a:pPr algn="r"/>
            <a:fld id="{12FF1C42-D199-2030-1031-587298610EC3}" type="slidenum">
              <a:rPr lang="en-US" altLang="en-US" sz="1000" dirty="0">
                <a:solidFill>
                  <a:srgbClr val="FFFFFF"/>
                </a:solidFill>
              </a:rPr>
              <a:t>‹#›</a:t>
            </a:fld>
            <a:endParaRPr lang="en-US" altLang="en-US" sz="1000" dirty="0">
              <a:solidFill>
                <a:srgbClr val="FFFFFF"/>
              </a:solidFill>
            </a:endParaRPr>
          </a:p>
        </p:txBody>
      </p:sp>
    </p:spTree>
  </p:cSld>
  <p:clrMap bg1="dk1" tx1="lt1" bg2="dk2" tx2="lt2" accent1="accent1" accent2="accent2" accent3="accent3" accent4="accent4" accent5="accent5" accent6="accent6" hlink="hlink" folHlink="folHlink"/>
  <p:sldLayoutIdLst>
    <p:sldLayoutId id="2147489100" r:id="rId1"/>
    <p:sldLayoutId id="2147489101" r:id="rId2"/>
    <p:sldLayoutId id="2147489102" r:id="rId3"/>
    <p:sldLayoutId id="2147489103" r:id="rId4"/>
    <p:sldLayoutId id="2147489104" r:id="rId5"/>
    <p:sldLayoutId id="2147489105" r:id="rId6"/>
    <p:sldLayoutId id="2147489106" r:id="rId7"/>
    <p:sldLayoutId id="2147489107" r:id="rId8"/>
    <p:sldLayoutId id="2147489108" r:id="rId9"/>
    <p:sldLayoutId id="2147489109" r:id="rId10"/>
    <p:sldLayoutId id="2147489110" r:id="rId11"/>
    <p:sldLayoutId id="2147489111" r:id="rId12"/>
  </p:sldLayoutIdLst>
  <p:txStyles>
    <p:titleStyle>
      <a:lvl1pPr marL="0" indent="0" algn="ctr" rtl="0" eaLnBrk="1" fontAlgn="base" hangingPunct="1">
        <a:lnSpc>
          <a:spcPct val="90000"/>
        </a:lnSpc>
        <a:spcBef>
          <a:spcPct val="0"/>
        </a:spcBef>
        <a:spcAft>
          <a:spcPct val="0"/>
        </a:spcAft>
        <a:buNone/>
        <a:defRPr sz="3400" b="1">
          <a:solidFill>
            <a:srgbClr val="FFFFFF"/>
          </a:solidFill>
          <a:latin typeface="Bookman Old Style"/>
          <a:ea typeface="Times New Roman" charset="0"/>
        </a:defRPr>
      </a:lvl1pPr>
    </p:titleStyle>
    <p:bodyStyle>
      <a:lvl1pPr marL="228600" indent="-228600" algn="l" rtl="0" eaLnBrk="1" fontAlgn="base" hangingPunct="1">
        <a:lnSpc>
          <a:spcPct val="120000"/>
        </a:lnSpc>
        <a:spcBef>
          <a:spcPts val="1000"/>
        </a:spcBef>
        <a:spcAft>
          <a:spcPct val="0"/>
        </a:spcAft>
        <a:buFont typeface="Arial" charset="0"/>
        <a:buChar char="•"/>
        <a:defRPr sz="2000">
          <a:solidFill>
            <a:srgbClr val="FFFFFF"/>
          </a:solidFill>
          <a:latin typeface="Rockwell"/>
          <a:ea typeface="Arial" charset="0"/>
        </a:defRPr>
      </a:lvl1pPr>
      <a:lvl2pPr marL="685800" indent="-228600" algn="l" rtl="0" eaLnBrk="1" fontAlgn="base" hangingPunct="1">
        <a:lnSpc>
          <a:spcPct val="120000"/>
        </a:lnSpc>
        <a:spcBef>
          <a:spcPts val="500"/>
        </a:spcBef>
        <a:spcAft>
          <a:spcPct val="0"/>
        </a:spcAft>
        <a:buFont typeface="Arial" charset="0"/>
        <a:buChar char="•"/>
        <a:defRPr sz="1800">
          <a:solidFill>
            <a:srgbClr val="FFFFFF"/>
          </a:solidFill>
          <a:latin typeface="Rockwell"/>
          <a:ea typeface="Arial" charset="0"/>
        </a:defRPr>
      </a:lvl2pPr>
      <a:lvl3pPr marL="1143000" indent="-228600" algn="l" rtl="0" eaLnBrk="1" fontAlgn="base" hangingPunct="1">
        <a:lnSpc>
          <a:spcPct val="120000"/>
        </a:lnSpc>
        <a:spcBef>
          <a:spcPts val="500"/>
        </a:spcBef>
        <a:spcAft>
          <a:spcPct val="0"/>
        </a:spcAft>
        <a:buFont typeface="Arial" charset="0"/>
        <a:buChar char="•"/>
        <a:defRPr sz="1600">
          <a:solidFill>
            <a:srgbClr val="FFFFFF"/>
          </a:solidFill>
          <a:latin typeface="Rockwell"/>
          <a:ea typeface="Arial" charset="0"/>
        </a:defRPr>
      </a:lvl3pPr>
      <a:lvl4pPr marL="1600200" indent="-228600" algn="l" rtl="0" eaLnBrk="1" fontAlgn="base" hangingPunct="1">
        <a:lnSpc>
          <a:spcPct val="120000"/>
        </a:lnSpc>
        <a:spcBef>
          <a:spcPts val="500"/>
        </a:spcBef>
        <a:spcAft>
          <a:spcPct val="0"/>
        </a:spcAft>
        <a:buFont typeface="Arial" charset="0"/>
        <a:buChar char="•"/>
        <a:defRPr sz="1400">
          <a:solidFill>
            <a:srgbClr val="FFFFFF"/>
          </a:solidFill>
          <a:latin typeface="Rockwell"/>
          <a:ea typeface="Arial" charset="0"/>
        </a:defRPr>
      </a:lvl4pPr>
      <a:lvl5pPr marL="2057400" indent="-228600" algn="l" rtl="0" eaLnBrk="1" fontAlgn="base" hangingPunct="1">
        <a:lnSpc>
          <a:spcPct val="120000"/>
        </a:lnSpc>
        <a:spcBef>
          <a:spcPts val="500"/>
        </a:spcBef>
        <a:spcAft>
          <a:spcPct val="0"/>
        </a:spcAft>
        <a:buFont typeface="Arial" charset="0"/>
        <a:buChar char="•"/>
        <a:defRPr sz="1200">
          <a:solidFill>
            <a:srgbClr val="FFFFFF"/>
          </a:solidFill>
          <a:latin typeface="Rockwell"/>
          <a:ea typeface="Arial" charset="0"/>
        </a:defRPr>
      </a:lvl5pPr>
    </p:bodyStyle>
    <p:otherStyle>
      <a:lvl1pPr marL="0" indent="0" algn="l" rtl="0" eaLnBrk="1" fontAlgn="base" hangingPunct="1">
        <a:lnSpc>
          <a:spcPct val="100000"/>
        </a:lnSpc>
        <a:spcBef>
          <a:spcPct val="0"/>
        </a:spcBef>
        <a:spcAft>
          <a:spcPct val="0"/>
        </a:spcAft>
        <a:buNone/>
        <a:defRPr sz="1800">
          <a:solidFill>
            <a:srgbClr val="FFFFFF"/>
          </a:solidFill>
          <a:latin typeface="Rockwell"/>
          <a:ea typeface="Arial" charset="0"/>
        </a:defRPr>
      </a:lvl1pPr>
      <a:lvl2pPr marL="457200" indent="0" algn="l" rtl="0" eaLnBrk="1" fontAlgn="base" hangingPunct="1">
        <a:lnSpc>
          <a:spcPct val="100000"/>
        </a:lnSpc>
        <a:spcBef>
          <a:spcPct val="0"/>
        </a:spcBef>
        <a:spcAft>
          <a:spcPct val="0"/>
        </a:spcAft>
        <a:buNone/>
        <a:defRPr sz="1800">
          <a:solidFill>
            <a:srgbClr val="FFFFFF"/>
          </a:solidFill>
          <a:latin typeface="Rockwell"/>
          <a:ea typeface="Arial" charset="0"/>
        </a:defRPr>
      </a:lvl2pPr>
      <a:lvl3pPr marL="914400" indent="0" algn="l" rtl="0" eaLnBrk="1" fontAlgn="base" hangingPunct="1">
        <a:lnSpc>
          <a:spcPct val="100000"/>
        </a:lnSpc>
        <a:spcBef>
          <a:spcPct val="0"/>
        </a:spcBef>
        <a:spcAft>
          <a:spcPct val="0"/>
        </a:spcAft>
        <a:buNone/>
        <a:defRPr sz="1800">
          <a:solidFill>
            <a:srgbClr val="FFFFFF"/>
          </a:solidFill>
          <a:latin typeface="Rockwell"/>
          <a:ea typeface="Arial" charset="0"/>
        </a:defRPr>
      </a:lvl3pPr>
      <a:lvl4pPr marL="1371600" indent="0" algn="l" rtl="0" eaLnBrk="1" fontAlgn="base" hangingPunct="1">
        <a:lnSpc>
          <a:spcPct val="100000"/>
        </a:lnSpc>
        <a:spcBef>
          <a:spcPct val="0"/>
        </a:spcBef>
        <a:spcAft>
          <a:spcPct val="0"/>
        </a:spcAft>
        <a:buNone/>
        <a:defRPr sz="1800">
          <a:solidFill>
            <a:srgbClr val="FFFFFF"/>
          </a:solidFill>
          <a:latin typeface="Rockwell"/>
          <a:ea typeface="Arial" charset="0"/>
        </a:defRPr>
      </a:lvl4pPr>
      <a:lvl5pPr marL="1828800" indent="0" algn="l" rtl="0" eaLnBrk="1" fontAlgn="base" hangingPunct="1">
        <a:lnSpc>
          <a:spcPct val="100000"/>
        </a:lnSpc>
        <a:spcBef>
          <a:spcPct val="0"/>
        </a:spcBef>
        <a:spcAft>
          <a:spcPct val="0"/>
        </a:spcAft>
        <a:buNone/>
        <a:defRPr sz="1800">
          <a:solidFill>
            <a:srgbClr val="FFFFFF"/>
          </a:solidFill>
          <a:latin typeface="Rockwell"/>
          <a:ea typeface="Arial" charset="0"/>
        </a:defRPr>
      </a:lvl5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extLst/>
          </a:blip>
          <a:srcRect/>
          <a:stretch>
            <a:fillRect/>
          </a:stretch>
        </a:blipFill>
        <a:effectLst/>
      </p:bgPr>
    </p:bg>
    <p:spTree>
      <p:nvGrpSpPr>
        <p:cNvPr id="1" name=""/>
        <p:cNvGrpSpPr/>
        <p:nvPr/>
      </p:nvGrpSpPr>
      <p:grpSpPr>
        <a:xfrm>
          <a:off x="0" y="0"/>
          <a:ext cx="0" cy="0"/>
          <a:chOff x="0" y="0"/>
          <a:chExt cx="0" cy="0"/>
        </a:xfrm>
      </p:grpSpPr>
      <p:sp>
        <p:nvSpPr>
          <p:cNvPr id="2050" name="TextBox 2049"/>
          <p:cNvSpPr txBox="1">
            <a:spLocks/>
          </p:cNvSpPr>
          <p:nvPr/>
        </p:nvSpPr>
        <p:spPr>
          <a:xfrm>
            <a:off x="504825" y="641350"/>
            <a:ext cx="457200" cy="585788"/>
          </a:xfrm>
          <a:prstGeom prst="rect">
            <a:avLst/>
          </a:prstGeom>
          <a:noFill/>
          <a:ln>
            <a:noFill/>
          </a:ln>
        </p:spPr>
        <p:txBody>
          <a:bodyPr anchor="ctr"/>
          <a:lstStyle/>
          <a:p>
            <a:r>
              <a:rPr lang="en-US" altLang="en-US" sz="8000" dirty="0"/>
              <a:t>“</a:t>
            </a:r>
          </a:p>
        </p:txBody>
      </p:sp>
      <p:sp>
        <p:nvSpPr>
          <p:cNvPr id="2051" name="TextBox 2050"/>
          <p:cNvSpPr txBox="1">
            <a:spLocks/>
          </p:cNvSpPr>
          <p:nvPr/>
        </p:nvSpPr>
        <p:spPr>
          <a:xfrm>
            <a:off x="7947025" y="3073400"/>
            <a:ext cx="457201" cy="584200"/>
          </a:xfrm>
          <a:prstGeom prst="rect">
            <a:avLst/>
          </a:prstGeom>
          <a:noFill/>
          <a:ln>
            <a:noFill/>
          </a:ln>
        </p:spPr>
        <p:txBody>
          <a:bodyPr anchor="ctr"/>
          <a:lstStyle/>
          <a:p>
            <a:pPr algn="r"/>
            <a:r>
              <a:rPr lang="en-US" altLang="en-US" sz="8000" dirty="0"/>
              <a:t>”</a:t>
            </a:r>
          </a:p>
        </p:txBody>
      </p:sp>
      <p:sp>
        <p:nvSpPr>
          <p:cNvPr id="2052" name="Title Placeholder 2051"/>
          <p:cNvSpPr>
            <a:spLocks noGrp="1"/>
          </p:cNvSpPr>
          <p:nvPr>
            <p:ph type="title" idx="4294967295"/>
          </p:nvPr>
        </p:nvSpPr>
        <p:spPr>
          <a:xfrm>
            <a:off x="685800" y="609600"/>
            <a:ext cx="7764462" cy="1325563"/>
          </a:xfrm>
          <a:prstGeom prst="rect">
            <a:avLst/>
          </a:prstGeom>
          <a:noFill/>
          <a:ln>
            <a:noFill/>
          </a:ln>
        </p:spPr>
        <p:txBody>
          <a:bodyPr anchor="ctr"/>
          <a:lstStyle/>
          <a:p>
            <a:pPr lvl="0"/>
            <a:r>
              <a:rPr lang="en-US" altLang="en-US" dirty="0"/>
              <a:t>Click to edit Master title style</a:t>
            </a:r>
          </a:p>
        </p:txBody>
      </p:sp>
      <p:sp>
        <p:nvSpPr>
          <p:cNvPr id="2053" name="Text Placeholder 2052"/>
          <p:cNvSpPr>
            <a:spLocks noGrp="1"/>
          </p:cNvSpPr>
          <p:nvPr>
            <p:ph type="body" idx="1"/>
          </p:nvPr>
        </p:nvSpPr>
        <p:spPr>
          <a:xfrm>
            <a:off x="685800" y="2095500"/>
            <a:ext cx="7764462" cy="3695700"/>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054" name="Date Placeholder 2053"/>
          <p:cNvSpPr>
            <a:spLocks noGrp="1"/>
          </p:cNvSpPr>
          <p:nvPr>
            <p:ph type="dt" sz="half" idx="2"/>
          </p:nvPr>
        </p:nvSpPr>
        <p:spPr>
          <a:xfrm>
            <a:off x="5759450" y="5883275"/>
            <a:ext cx="2057400" cy="365125"/>
          </a:xfrm>
          <a:prstGeom prst="rect">
            <a:avLst/>
          </a:prstGeom>
          <a:noFill/>
          <a:ln>
            <a:noFill/>
          </a:ln>
        </p:spPr>
        <p:txBody>
          <a:bodyPr anchor="ctr"/>
          <a:lstStyle/>
          <a:p>
            <a:pPr algn="r"/>
            <a:endParaRPr lang="en-US" altLang="en-US" sz="1000" dirty="0">
              <a:solidFill>
                <a:srgbClr val="FFFFFF"/>
              </a:solidFill>
            </a:endParaRPr>
          </a:p>
        </p:txBody>
      </p:sp>
      <p:sp>
        <p:nvSpPr>
          <p:cNvPr id="2055" name="Footer Placeholder 2054"/>
          <p:cNvSpPr>
            <a:spLocks noGrp="1"/>
          </p:cNvSpPr>
          <p:nvPr>
            <p:ph type="ftr" sz="quarter" idx="3"/>
          </p:nvPr>
        </p:nvSpPr>
        <p:spPr>
          <a:xfrm>
            <a:off x="685800" y="5883275"/>
            <a:ext cx="5003800" cy="365125"/>
          </a:xfrm>
          <a:prstGeom prst="rect">
            <a:avLst/>
          </a:prstGeom>
          <a:noFill/>
          <a:ln>
            <a:noFill/>
          </a:ln>
        </p:spPr>
        <p:txBody>
          <a:bodyPr anchor="ctr"/>
          <a:lstStyle/>
          <a:p>
            <a:endParaRPr lang="en-US" altLang="en-US" sz="1000" dirty="0">
              <a:solidFill>
                <a:srgbClr val="FFFFFF"/>
              </a:solidFill>
            </a:endParaRPr>
          </a:p>
        </p:txBody>
      </p:sp>
      <p:sp>
        <p:nvSpPr>
          <p:cNvPr id="2056" name="Slide Number Placeholder 2055"/>
          <p:cNvSpPr>
            <a:spLocks noGrp="1"/>
          </p:cNvSpPr>
          <p:nvPr>
            <p:ph type="sldNum" sz="quarter" idx="4"/>
          </p:nvPr>
        </p:nvSpPr>
        <p:spPr>
          <a:xfrm>
            <a:off x="7885113" y="5883275"/>
            <a:ext cx="565149" cy="365125"/>
          </a:xfrm>
          <a:prstGeom prst="rect">
            <a:avLst/>
          </a:prstGeom>
          <a:noFill/>
          <a:ln>
            <a:noFill/>
          </a:ln>
        </p:spPr>
        <p:txBody>
          <a:bodyPr anchor="ctr"/>
          <a:lstStyle/>
          <a:p>
            <a:pPr algn="r"/>
            <a:fld id="{12FF1C42-D199-3056-1049-587298610EC3}" type="slidenum">
              <a:rPr lang="en-US" altLang="en-US" sz="1000" dirty="0">
                <a:solidFill>
                  <a:srgbClr val="FFFFFF"/>
                </a:solidFill>
              </a:rPr>
              <a:t>‹#›</a:t>
            </a:fld>
            <a:endParaRPr lang="en-US" altLang="en-US" sz="1000" dirty="0">
              <a:solidFill>
                <a:srgbClr val="FFFFFF"/>
              </a:solidFill>
            </a:endParaRPr>
          </a:p>
        </p:txBody>
      </p:sp>
    </p:spTree>
  </p:cSld>
  <p:clrMap bg1="dk1" tx1="lt1" bg2="dk2" tx2="lt2" accent1="accent1" accent2="accent2" accent3="accent3" accent4="accent4" accent5="accent5" accent6="accent6" hlink="hlink" folHlink="folHlink"/>
  <p:sldLayoutIdLst>
    <p:sldLayoutId id="2147489112" r:id="rId1"/>
    <p:sldLayoutId id="2147489113" r:id="rId2"/>
    <p:sldLayoutId id="2147489114" r:id="rId3"/>
    <p:sldLayoutId id="2147489115" r:id="rId4"/>
    <p:sldLayoutId id="2147489116" r:id="rId5"/>
    <p:sldLayoutId id="2147489117" r:id="rId6"/>
    <p:sldLayoutId id="2147489118" r:id="rId7"/>
    <p:sldLayoutId id="2147489119" r:id="rId8"/>
    <p:sldLayoutId id="2147489120" r:id="rId9"/>
    <p:sldLayoutId id="2147489121" r:id="rId10"/>
    <p:sldLayoutId id="2147489122" r:id="rId11"/>
    <p:sldLayoutId id="2147489123" r:id="rId12"/>
  </p:sldLayoutIdLst>
  <p:txStyles>
    <p:titleStyle>
      <a:lvl1pPr marL="0" indent="0" algn="ctr" rtl="0" eaLnBrk="1" fontAlgn="base" hangingPunct="1">
        <a:lnSpc>
          <a:spcPct val="90000"/>
        </a:lnSpc>
        <a:spcBef>
          <a:spcPct val="0"/>
        </a:spcBef>
        <a:spcAft>
          <a:spcPct val="0"/>
        </a:spcAft>
        <a:buNone/>
        <a:defRPr sz="3400" b="1">
          <a:solidFill>
            <a:srgbClr val="FFFFFF"/>
          </a:solidFill>
          <a:latin typeface="Bookman Old Style"/>
          <a:ea typeface="Times New Roman" charset="0"/>
        </a:defRPr>
      </a:lvl1pPr>
    </p:titleStyle>
    <p:bodyStyle>
      <a:lvl1pPr marL="228600" indent="-228600" algn="l" rtl="0" eaLnBrk="1" fontAlgn="base" hangingPunct="1">
        <a:lnSpc>
          <a:spcPct val="120000"/>
        </a:lnSpc>
        <a:spcBef>
          <a:spcPts val="1000"/>
        </a:spcBef>
        <a:spcAft>
          <a:spcPct val="0"/>
        </a:spcAft>
        <a:buFont typeface="Arial" charset="0"/>
        <a:buChar char="•"/>
        <a:defRPr sz="2000">
          <a:solidFill>
            <a:srgbClr val="FFFFFF"/>
          </a:solidFill>
          <a:latin typeface="Rockwell"/>
          <a:ea typeface="Arial" charset="0"/>
        </a:defRPr>
      </a:lvl1pPr>
      <a:lvl2pPr marL="685800" indent="-228600" algn="l" rtl="0" eaLnBrk="1" fontAlgn="base" hangingPunct="1">
        <a:lnSpc>
          <a:spcPct val="120000"/>
        </a:lnSpc>
        <a:spcBef>
          <a:spcPts val="500"/>
        </a:spcBef>
        <a:spcAft>
          <a:spcPct val="0"/>
        </a:spcAft>
        <a:buFont typeface="Arial" charset="0"/>
        <a:buChar char="•"/>
        <a:defRPr sz="1800">
          <a:solidFill>
            <a:srgbClr val="FFFFFF"/>
          </a:solidFill>
          <a:latin typeface="Rockwell"/>
          <a:ea typeface="Arial" charset="0"/>
        </a:defRPr>
      </a:lvl2pPr>
      <a:lvl3pPr marL="1143000" indent="-228600" algn="l" rtl="0" eaLnBrk="1" fontAlgn="base" hangingPunct="1">
        <a:lnSpc>
          <a:spcPct val="120000"/>
        </a:lnSpc>
        <a:spcBef>
          <a:spcPts val="500"/>
        </a:spcBef>
        <a:spcAft>
          <a:spcPct val="0"/>
        </a:spcAft>
        <a:buFont typeface="Arial" charset="0"/>
        <a:buChar char="•"/>
        <a:defRPr sz="1600">
          <a:solidFill>
            <a:srgbClr val="FFFFFF"/>
          </a:solidFill>
          <a:latin typeface="Rockwell"/>
          <a:ea typeface="Arial" charset="0"/>
        </a:defRPr>
      </a:lvl3pPr>
      <a:lvl4pPr marL="1600200" indent="-228600" algn="l" rtl="0" eaLnBrk="1" fontAlgn="base" hangingPunct="1">
        <a:lnSpc>
          <a:spcPct val="120000"/>
        </a:lnSpc>
        <a:spcBef>
          <a:spcPts val="500"/>
        </a:spcBef>
        <a:spcAft>
          <a:spcPct val="0"/>
        </a:spcAft>
        <a:buFont typeface="Arial" charset="0"/>
        <a:buChar char="•"/>
        <a:defRPr sz="1400">
          <a:solidFill>
            <a:srgbClr val="FFFFFF"/>
          </a:solidFill>
          <a:latin typeface="Rockwell"/>
          <a:ea typeface="Arial" charset="0"/>
        </a:defRPr>
      </a:lvl4pPr>
      <a:lvl5pPr marL="2057400" indent="-228600" algn="l" rtl="0" eaLnBrk="1" fontAlgn="base" hangingPunct="1">
        <a:lnSpc>
          <a:spcPct val="120000"/>
        </a:lnSpc>
        <a:spcBef>
          <a:spcPts val="500"/>
        </a:spcBef>
        <a:spcAft>
          <a:spcPct val="0"/>
        </a:spcAft>
        <a:buFont typeface="Arial" charset="0"/>
        <a:buChar char="•"/>
        <a:defRPr sz="1200">
          <a:solidFill>
            <a:srgbClr val="FFFFFF"/>
          </a:solidFill>
          <a:latin typeface="Rockwell"/>
          <a:ea typeface="Arial" charset="0"/>
        </a:defRPr>
      </a:lvl5pPr>
    </p:bodyStyle>
    <p:otherStyle>
      <a:lvl1pPr marL="0" indent="0" algn="l" rtl="0" eaLnBrk="1" fontAlgn="base" hangingPunct="1">
        <a:lnSpc>
          <a:spcPct val="100000"/>
        </a:lnSpc>
        <a:spcBef>
          <a:spcPct val="0"/>
        </a:spcBef>
        <a:spcAft>
          <a:spcPct val="0"/>
        </a:spcAft>
        <a:buNone/>
        <a:defRPr sz="1800">
          <a:solidFill>
            <a:srgbClr val="FFFFFF"/>
          </a:solidFill>
          <a:latin typeface="Rockwell"/>
          <a:ea typeface="Arial" charset="0"/>
        </a:defRPr>
      </a:lvl1pPr>
      <a:lvl2pPr marL="457200" indent="0" algn="l" rtl="0" eaLnBrk="1" fontAlgn="base" hangingPunct="1">
        <a:lnSpc>
          <a:spcPct val="100000"/>
        </a:lnSpc>
        <a:spcBef>
          <a:spcPct val="0"/>
        </a:spcBef>
        <a:spcAft>
          <a:spcPct val="0"/>
        </a:spcAft>
        <a:buNone/>
        <a:defRPr sz="1800">
          <a:solidFill>
            <a:srgbClr val="FFFFFF"/>
          </a:solidFill>
          <a:latin typeface="Rockwell"/>
          <a:ea typeface="Arial" charset="0"/>
        </a:defRPr>
      </a:lvl2pPr>
      <a:lvl3pPr marL="914400" indent="0" algn="l" rtl="0" eaLnBrk="1" fontAlgn="base" hangingPunct="1">
        <a:lnSpc>
          <a:spcPct val="100000"/>
        </a:lnSpc>
        <a:spcBef>
          <a:spcPct val="0"/>
        </a:spcBef>
        <a:spcAft>
          <a:spcPct val="0"/>
        </a:spcAft>
        <a:buNone/>
        <a:defRPr sz="1800">
          <a:solidFill>
            <a:srgbClr val="FFFFFF"/>
          </a:solidFill>
          <a:latin typeface="Rockwell"/>
          <a:ea typeface="Arial" charset="0"/>
        </a:defRPr>
      </a:lvl3pPr>
      <a:lvl4pPr marL="1371600" indent="0" algn="l" rtl="0" eaLnBrk="1" fontAlgn="base" hangingPunct="1">
        <a:lnSpc>
          <a:spcPct val="100000"/>
        </a:lnSpc>
        <a:spcBef>
          <a:spcPct val="0"/>
        </a:spcBef>
        <a:spcAft>
          <a:spcPct val="0"/>
        </a:spcAft>
        <a:buNone/>
        <a:defRPr sz="1800">
          <a:solidFill>
            <a:srgbClr val="FFFFFF"/>
          </a:solidFill>
          <a:latin typeface="Rockwell"/>
          <a:ea typeface="Arial" charset="0"/>
        </a:defRPr>
      </a:lvl4pPr>
      <a:lvl5pPr marL="1828800" indent="0" algn="l" rtl="0" eaLnBrk="1" fontAlgn="base" hangingPunct="1">
        <a:lnSpc>
          <a:spcPct val="100000"/>
        </a:lnSpc>
        <a:spcBef>
          <a:spcPct val="0"/>
        </a:spcBef>
        <a:spcAft>
          <a:spcPct val="0"/>
        </a:spcAft>
        <a:buNone/>
        <a:defRPr sz="1800">
          <a:solidFill>
            <a:srgbClr val="FFFFFF"/>
          </a:solidFill>
          <a:latin typeface="Rockwell"/>
          <a:ea typeface="Arial" charset="0"/>
        </a:defRPr>
      </a:lvl5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12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راهنمائی تحصیلی و شغلی</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Placeholder 23553"/>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کار کردن موجب شناخت توانایی و محدودیتها می شود.</a:t>
            </a:r>
          </a:p>
          <a:p>
            <a:pPr algn="r" rtl="1"/>
            <a:r>
              <a:rPr lang="en-US" altLang="en-US" sz="4400" dirty="0"/>
              <a:t>کار کردن موجب استقلال می شود.</a:t>
            </a:r>
          </a:p>
          <a:p>
            <a:pPr algn="r" rtl="1"/>
            <a:r>
              <a:rPr lang="en-US" altLang="en-US" sz="4400" dirty="0"/>
              <a:t>از طریق کار کردن نیازمندی ها و خواسته های انسان تامین می شود.</a:t>
            </a:r>
          </a:p>
        </p:txBody>
      </p:sp>
    </p:spTree>
  </p:cSld>
  <p:clrMapOvr>
    <a:masterClrMapping/>
  </p:clrMapOvr>
  <p:transition spd="slow"/>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ext Placeholder 206849"/>
          <p:cNvSpPr>
            <a:spLocks noGrp="1"/>
          </p:cNvSpPr>
          <p:nvPr>
            <p:ph type="body" idx="4294967295"/>
          </p:nvPr>
        </p:nvSpPr>
        <p:spPr>
          <a:xfrm>
            <a:off x="1238250" y="908050"/>
            <a:ext cx="7905750" cy="5365750"/>
          </a:xfrm>
          <a:ln/>
        </p:spPr>
        <p:txBody>
          <a:bodyPr wrap="square" lIns="91440" tIns="45720" rIns="91440" bIns="45720" anchor="t" anchorCtr="0"/>
          <a:lstStyle/>
          <a:p>
            <a:pPr algn="r" rtl="1">
              <a:lnSpc>
                <a:spcPct val="90000"/>
              </a:lnSpc>
            </a:pPr>
            <a:r>
              <a:rPr lang="en-US" altLang="en-US" sz="4400" dirty="0"/>
              <a:t>درباره  مفاهیم انتخاب شغل دانشمندان با توجه به نگرش خود نسبت به انسان عقاید خود را ابراز داشته اند: </a:t>
            </a:r>
          </a:p>
          <a:p>
            <a:pPr algn="r" rtl="1">
              <a:lnSpc>
                <a:spcPct val="90000"/>
              </a:lnSpc>
            </a:pPr>
            <a:r>
              <a:rPr lang="en-US" altLang="en-US" sz="4400" dirty="0"/>
              <a:t>عده ای انتخاب شغل را تصادفی می دانند </a:t>
            </a:r>
          </a:p>
          <a:p>
            <a:pPr algn="r" rtl="1">
              <a:lnSpc>
                <a:spcPct val="90000"/>
              </a:lnSpc>
            </a:pPr>
            <a:r>
              <a:rPr lang="en-US" altLang="en-US" sz="4400" dirty="0"/>
              <a:t>گروهی انتخاب شغل را آنی می دانند </a:t>
            </a:r>
          </a:p>
          <a:p>
            <a:pPr algn="r" rtl="1">
              <a:lnSpc>
                <a:spcPct val="90000"/>
              </a:lnSpc>
            </a:pPr>
            <a:r>
              <a:rPr lang="en-US" altLang="en-US" sz="4400" dirty="0"/>
              <a:t>گروهی متکی بر یک سلسله تلاشها و تصمیمات می دانند. </a:t>
            </a:r>
          </a:p>
        </p:txBody>
      </p:sp>
    </p:spTree>
  </p:cSld>
  <p:clrMapOvr>
    <a:masterClrMapping/>
  </p:clrMapOvr>
  <p:transition spd="slow"/>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Text Placeholder 208897"/>
          <p:cNvSpPr>
            <a:spLocks noGrp="1"/>
          </p:cNvSpPr>
          <p:nvPr>
            <p:ph type="body" idx="4294967295"/>
          </p:nvPr>
        </p:nvSpPr>
        <p:spPr>
          <a:xfrm>
            <a:off x="1957388" y="620713"/>
            <a:ext cx="7186612" cy="5510212"/>
          </a:xfrm>
          <a:ln/>
        </p:spPr>
        <p:txBody>
          <a:bodyPr wrap="square" lIns="91440" tIns="45720" rIns="91440" bIns="45720" anchor="t" anchorCtr="0"/>
          <a:lstStyle/>
          <a:p>
            <a:pPr algn="r" rtl="1"/>
            <a:r>
              <a:rPr lang="en-US" altLang="en-US" sz="4400" dirty="0"/>
              <a:t>انتظارات شغلی -آن گروه از مشاغلی است که فرد آرزو دارد در آینده به انجام آن بپردازد. در اینجا</a:t>
            </a:r>
          </a:p>
          <a:p>
            <a:pPr algn="r" rtl="1">
              <a:buFont typeface="Wingdings" charset="2"/>
              <a:buNone/>
            </a:pPr>
            <a:r>
              <a:rPr lang="en-US" altLang="en-US" sz="4400" dirty="0"/>
              <a:t>  فرد به واقعیت توجهی ندارد و بر اساس امیال و خواسته هایش مشاغلی را برای خود متصور می شود.</a:t>
            </a:r>
          </a:p>
        </p:txBody>
      </p:sp>
    </p:spTree>
  </p:cSld>
  <p:clrMapOvr>
    <a:masterClrMapping/>
  </p:clrMapOvr>
  <p:transition spd="slow"/>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Text Placeholder 210945"/>
          <p:cNvSpPr>
            <a:spLocks noGrp="1"/>
          </p:cNvSpPr>
          <p:nvPr>
            <p:ph type="body" idx="4294967295"/>
          </p:nvPr>
        </p:nvSpPr>
        <p:spPr>
          <a:xfrm>
            <a:off x="0" y="1125538"/>
            <a:ext cx="8229600" cy="4535487"/>
          </a:xfrm>
          <a:ln/>
        </p:spPr>
        <p:txBody>
          <a:bodyPr wrap="square" lIns="91440" tIns="45720" rIns="91440" bIns="45720" anchor="t" anchorCtr="0"/>
          <a:lstStyle/>
          <a:p>
            <a:pPr algn="r" rtl="1">
              <a:lnSpc>
                <a:spcPct val="110000"/>
              </a:lnSpc>
            </a:pPr>
            <a:r>
              <a:rPr lang="en-US" altLang="en-US" sz="4100" dirty="0"/>
              <a:t>ترجیح شغلی:</a:t>
            </a:r>
          </a:p>
          <a:p>
            <a:pPr algn="r" rtl="1">
              <a:lnSpc>
                <a:spcPct val="110000"/>
              </a:lnSpc>
            </a:pPr>
            <a:r>
              <a:rPr lang="en-US" altLang="en-US" sz="4100" dirty="0"/>
              <a:t>عبارتند از درجه بندی مشاغل به ترتیب اهمیت و تقدم برای فرد می باشد. ترجیح شغلی را می توان به صورت دوست داشتن و علاقه به انجام کاری تعریف کرد که در آن به واقعیت توجه کمتری می شود.</a:t>
            </a:r>
          </a:p>
        </p:txBody>
      </p:sp>
    </p:spTree>
  </p:cSld>
  <p:clrMapOvr>
    <a:masterClrMapping/>
  </p:clrMapOvr>
  <p:transition spd="slow"/>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Text Placeholder 212993"/>
          <p:cNvSpPr>
            <a:spLocks noGrp="1"/>
          </p:cNvSpPr>
          <p:nvPr>
            <p:ph type="body" idx="4294967295"/>
          </p:nvPr>
        </p:nvSpPr>
        <p:spPr>
          <a:xfrm>
            <a:off x="0" y="692150"/>
            <a:ext cx="7689850" cy="5438775"/>
          </a:xfrm>
          <a:ln/>
        </p:spPr>
        <p:txBody>
          <a:bodyPr wrap="square" lIns="91440" tIns="45720" rIns="91440" bIns="45720" anchor="t" anchorCtr="0"/>
          <a:lstStyle/>
          <a:p>
            <a:pPr algn="r" rtl="1"/>
            <a:r>
              <a:rPr lang="en-US" altLang="en-US" sz="4400" dirty="0"/>
              <a:t>تفاوتهایی میان انتخاب و انتظارات و ترجیح های شغلی وجود دارد.</a:t>
            </a:r>
          </a:p>
          <a:p>
            <a:pPr algn="r" rtl="1"/>
            <a:r>
              <a:rPr lang="en-US" altLang="en-US" sz="4400" dirty="0"/>
              <a:t>انتخابی که با واقعیت همراه باشد جامع تر و کلی تر از ترجیح است برای تمام انتخاب های مناسب وجود ترجیح ضرورت دارد.</a:t>
            </a:r>
          </a:p>
        </p:txBody>
      </p:sp>
    </p:spTree>
  </p:cSld>
  <p:clrMapOvr>
    <a:masterClrMapping/>
  </p:clrMapOvr>
  <p:transition spd="slow"/>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Text Placeholder 215041"/>
          <p:cNvSpPr>
            <a:spLocks noGrp="1"/>
          </p:cNvSpPr>
          <p:nvPr>
            <p:ph type="body" idx="4294967295"/>
          </p:nvPr>
        </p:nvSpPr>
        <p:spPr>
          <a:xfrm>
            <a:off x="0" y="1052513"/>
            <a:ext cx="7618413" cy="5078412"/>
          </a:xfrm>
          <a:ln/>
        </p:spPr>
        <p:txBody>
          <a:bodyPr wrap="square" lIns="91440" tIns="45720" rIns="91440" bIns="45720" anchor="t" anchorCtr="0"/>
          <a:lstStyle/>
          <a:p>
            <a:pPr algn="r" rtl="1"/>
            <a:r>
              <a:rPr lang="en-US" altLang="en-US" sz="4400" dirty="0"/>
              <a:t>تمام ترجیح های شغلی به انتخاب شغل نمی انجامند در انتظارات شغلی جنبه رویا پردازی در باره مشاغل قوت دارد انتخاب شغل بیش از ترجیح ها و انتظارات شغلی بر واقع بینی استوار است.</a:t>
            </a:r>
          </a:p>
        </p:txBody>
      </p:sp>
    </p:spTree>
  </p:cSld>
  <p:clrMapOvr>
    <a:masterClrMapping/>
  </p:clrMapOvr>
  <p:transition spd="slow"/>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Isosceles Triangle 217089"/>
          <p:cNvSpPr>
            <a:spLocks/>
          </p:cNvSpPr>
          <p:nvPr/>
        </p:nvSpPr>
        <p:spPr>
          <a:xfrm>
            <a:off x="1476375" y="981075"/>
            <a:ext cx="6480175" cy="5329238"/>
          </a:xfrm>
          <a:prstGeom prst="triangle">
            <a:avLst/>
          </a:prstGeom>
          <a:solidFill>
            <a:srgbClr val="CE57AB"/>
          </a:solidFill>
          <a:ln>
            <a:solidFill>
              <a:srgbClr val="FFFFFF"/>
            </a:solidFill>
          </a:ln>
          <a:effectLst/>
        </p:spPr>
        <p:txBody>
          <a:bodyPr wrap="none" anchor="ctr"/>
          <a:lstStyle/>
          <a:p>
            <a:pPr algn="ctr"/>
            <a:r>
              <a:rPr lang="en-US" altLang="en-US" dirty="0"/>
              <a:t> </a:t>
            </a:r>
          </a:p>
        </p:txBody>
      </p:sp>
      <p:sp>
        <p:nvSpPr>
          <p:cNvPr id="217091" name="Straight Connector 217090"/>
          <p:cNvSpPr>
            <a:spLocks/>
          </p:cNvSpPr>
          <p:nvPr/>
        </p:nvSpPr>
        <p:spPr>
          <a:xfrm flipV="1">
            <a:off x="3276600" y="3357563"/>
            <a:ext cx="2808288" cy="0"/>
          </a:xfrm>
          <a:prstGeom prst="line">
            <a:avLst/>
          </a:prstGeom>
          <a:noFill/>
          <a:ln>
            <a:solidFill>
              <a:srgbClr val="FFFFFF"/>
            </a:solidFill>
          </a:ln>
          <a:effectLst/>
        </p:spPr>
        <p:txBody>
          <a:bodyPr wrap="none" rtlCol="0" anchor="ctr"/>
          <a:lstStyle/>
          <a:p>
            <a:pPr algn="ctr"/>
            <a:endParaRPr lang="zh-CN" altLang="en-US"/>
          </a:p>
        </p:txBody>
      </p:sp>
      <p:sp>
        <p:nvSpPr>
          <p:cNvPr id="217092" name="Straight Connector 217091"/>
          <p:cNvSpPr>
            <a:spLocks/>
          </p:cNvSpPr>
          <p:nvPr/>
        </p:nvSpPr>
        <p:spPr>
          <a:xfrm flipH="1">
            <a:off x="2411413" y="4724400"/>
            <a:ext cx="4537075" cy="0"/>
          </a:xfrm>
          <a:prstGeom prst="line">
            <a:avLst/>
          </a:prstGeom>
          <a:noFill/>
          <a:ln>
            <a:solidFill>
              <a:srgbClr val="FFFFFF"/>
            </a:solidFill>
          </a:ln>
          <a:effectLst/>
        </p:spPr>
        <p:txBody>
          <a:bodyPr wrap="none" rtlCol="0" anchor="ctr"/>
          <a:lstStyle/>
          <a:p>
            <a:pPr algn="ctr"/>
            <a:endParaRPr lang="zh-CN" altLang="en-US"/>
          </a:p>
        </p:txBody>
      </p:sp>
      <p:sp>
        <p:nvSpPr>
          <p:cNvPr id="217093" name="TextBox 217092"/>
          <p:cNvSpPr txBox="1">
            <a:spLocks/>
          </p:cNvSpPr>
          <p:nvPr/>
        </p:nvSpPr>
        <p:spPr>
          <a:xfrm>
            <a:off x="3419475" y="5157788"/>
            <a:ext cx="2743200" cy="701675"/>
          </a:xfrm>
          <a:prstGeom prst="rect">
            <a:avLst/>
          </a:prstGeom>
          <a:noFill/>
          <a:ln>
            <a:noFill/>
          </a:ln>
          <a:effectLst/>
        </p:spPr>
        <p:txBody>
          <a:bodyPr>
            <a:spAutoFit/>
          </a:bodyPr>
          <a:lstStyle/>
          <a:p>
            <a:r>
              <a:rPr lang="en-US" altLang="en-US" dirty="0"/>
              <a:t>انتظارا ت  </a:t>
            </a:r>
          </a:p>
        </p:txBody>
      </p:sp>
      <p:sp>
        <p:nvSpPr>
          <p:cNvPr id="217094" name="TextBox 217093"/>
          <p:cNvSpPr txBox="1">
            <a:spLocks/>
          </p:cNvSpPr>
          <p:nvPr/>
        </p:nvSpPr>
        <p:spPr>
          <a:xfrm>
            <a:off x="3543300" y="3394075"/>
            <a:ext cx="2346325" cy="701675"/>
          </a:xfrm>
          <a:prstGeom prst="rect">
            <a:avLst/>
          </a:prstGeom>
          <a:noFill/>
          <a:ln>
            <a:noFill/>
          </a:ln>
          <a:effectLst/>
        </p:spPr>
        <p:txBody>
          <a:bodyPr wrap="none">
            <a:spAutoFit/>
          </a:bodyPr>
          <a:lstStyle/>
          <a:p>
            <a:r>
              <a:rPr lang="en-US" altLang="en-US" dirty="0"/>
              <a:t>     ترجیح   </a:t>
            </a:r>
          </a:p>
        </p:txBody>
      </p:sp>
      <p:sp>
        <p:nvSpPr>
          <p:cNvPr id="217095" name="TextBox 217094"/>
          <p:cNvSpPr txBox="1">
            <a:spLocks/>
          </p:cNvSpPr>
          <p:nvPr/>
        </p:nvSpPr>
        <p:spPr>
          <a:xfrm>
            <a:off x="4048125" y="1736725"/>
            <a:ext cx="1284288" cy="701675"/>
          </a:xfrm>
          <a:prstGeom prst="rect">
            <a:avLst/>
          </a:prstGeom>
          <a:noFill/>
          <a:ln>
            <a:noFill/>
          </a:ln>
          <a:effectLst/>
        </p:spPr>
        <p:txBody>
          <a:bodyPr wrap="none">
            <a:spAutoFit/>
          </a:bodyPr>
          <a:lstStyle/>
          <a:p>
            <a:r>
              <a:rPr lang="en-US" altLang="en-US" dirty="0"/>
              <a:t>انتخاب</a:t>
            </a:r>
          </a:p>
        </p:txBody>
      </p:sp>
    </p:spTree>
  </p:cSld>
  <p:clrMapOvr>
    <a:masterClrMapping/>
  </p:clrMapOvr>
  <p:transition spd="slow"/>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Title 21913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900" b="1" dirty="0"/>
              <a:t>عوامل موثر در انتخاب شغل:</a:t>
            </a:r>
          </a:p>
        </p:txBody>
      </p:sp>
      <p:sp>
        <p:nvSpPr>
          <p:cNvPr id="219139" name="Content Placeholder 21913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70000"/>
              </a:lnSpc>
            </a:pPr>
            <a:r>
              <a:rPr lang="en-US" altLang="en-US" sz="4100" dirty="0"/>
              <a:t>دسته ای از عوامل به خود فرد مربوط</a:t>
            </a:r>
          </a:p>
          <a:p>
            <a:pPr algn="r" rtl="1">
              <a:lnSpc>
                <a:spcPct val="70000"/>
              </a:lnSpc>
              <a:buFont typeface="Wingdings" charset="2"/>
              <a:buNone/>
            </a:pPr>
            <a:r>
              <a:rPr lang="en-US" altLang="en-US" sz="4100" dirty="0"/>
              <a:t>می شود:</a:t>
            </a:r>
          </a:p>
          <a:p>
            <a:pPr algn="r" rtl="1">
              <a:lnSpc>
                <a:spcPct val="70000"/>
              </a:lnSpc>
              <a:buFont typeface="Wingdings" charset="2"/>
              <a:buNone/>
            </a:pPr>
            <a:r>
              <a:rPr lang="en-US" altLang="en-US" sz="4100" dirty="0"/>
              <a:t>1- وضع جسمانی</a:t>
            </a:r>
          </a:p>
          <a:p>
            <a:pPr algn="r" rtl="1">
              <a:lnSpc>
                <a:spcPct val="70000"/>
              </a:lnSpc>
              <a:buFont typeface="Wingdings" charset="2"/>
              <a:buNone/>
            </a:pPr>
            <a:r>
              <a:rPr lang="en-US" altLang="en-US" sz="4100" dirty="0"/>
              <a:t>2- استعداد </a:t>
            </a:r>
          </a:p>
          <a:p>
            <a:pPr algn="r" rtl="1">
              <a:lnSpc>
                <a:spcPct val="70000"/>
              </a:lnSpc>
              <a:buFont typeface="Wingdings" charset="2"/>
              <a:buNone/>
            </a:pPr>
            <a:r>
              <a:rPr lang="en-US" altLang="en-US" sz="4100" dirty="0"/>
              <a:t>3- رغبت</a:t>
            </a:r>
          </a:p>
          <a:p>
            <a:pPr algn="r" rtl="1">
              <a:lnSpc>
                <a:spcPct val="70000"/>
              </a:lnSpc>
              <a:buFont typeface="Wingdings" charset="2"/>
              <a:buNone/>
            </a:pPr>
            <a:r>
              <a:rPr lang="en-US" altLang="en-US" sz="4100" dirty="0"/>
              <a:t>4- امکانات فردی و اجتماعی</a:t>
            </a:r>
          </a:p>
        </p:txBody>
      </p:sp>
    </p:spTree>
  </p:cSld>
  <p:clrMapOvr>
    <a:masterClrMapping/>
  </p:clrMapOvr>
  <p:transition spd="slow"/>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Text Placeholder 221185"/>
          <p:cNvSpPr>
            <a:spLocks noGrp="1"/>
          </p:cNvSpPr>
          <p:nvPr>
            <p:ph type="body" idx="4294967295"/>
          </p:nvPr>
        </p:nvSpPr>
        <p:spPr>
          <a:xfrm>
            <a:off x="0" y="981075"/>
            <a:ext cx="7545388" cy="5149850"/>
          </a:xfrm>
          <a:ln/>
        </p:spPr>
        <p:txBody>
          <a:bodyPr wrap="square" lIns="91440" tIns="45720" rIns="91440" bIns="45720" anchor="t" anchorCtr="0"/>
          <a:lstStyle/>
          <a:p>
            <a:pPr algn="r" rtl="1">
              <a:lnSpc>
                <a:spcPct val="90000"/>
              </a:lnSpc>
            </a:pPr>
            <a:r>
              <a:rPr lang="en-US" altLang="en-US" sz="4400" dirty="0"/>
              <a:t>وضع جسمانی :هر شغل به خصوصیات جسمانی مشخصی نیاز دارد. </a:t>
            </a:r>
          </a:p>
          <a:p>
            <a:pPr algn="r" rtl="1">
              <a:lnSpc>
                <a:spcPct val="90000"/>
              </a:lnSpc>
            </a:pPr>
            <a:r>
              <a:rPr lang="en-US" altLang="en-US" sz="4400" dirty="0"/>
              <a:t>استعداد یکی از عوامل مهم در انتخاب شغل و ادامه اشتغال و موفقیت است. نحوه و میزان یادگیری فرد را در زمینه های گوناگون در آینده پیش بینی می کند و فطری است.</a:t>
            </a:r>
          </a:p>
        </p:txBody>
      </p:sp>
    </p:spTree>
  </p:cSld>
  <p:clrMapOvr>
    <a:masterClrMapping/>
  </p:clrMapOvr>
  <p:transition spd="slow"/>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Text Placeholder 223233"/>
          <p:cNvSpPr>
            <a:spLocks noGrp="1"/>
          </p:cNvSpPr>
          <p:nvPr>
            <p:ph type="body" idx="4294967295"/>
          </p:nvPr>
        </p:nvSpPr>
        <p:spPr>
          <a:xfrm>
            <a:off x="0" y="692150"/>
            <a:ext cx="7689850" cy="5438775"/>
          </a:xfrm>
          <a:ln/>
        </p:spPr>
        <p:txBody>
          <a:bodyPr wrap="square" lIns="91440" tIns="45720" rIns="91440" bIns="45720" anchor="t" anchorCtr="0"/>
          <a:lstStyle/>
          <a:p>
            <a:pPr algn="r" rtl="1">
              <a:lnSpc>
                <a:spcPct val="110000"/>
              </a:lnSpc>
            </a:pPr>
            <a:r>
              <a:rPr lang="en-US" altLang="en-US" sz="4400" dirty="0"/>
              <a:t>استعداد به دو طبقه عام و خاص تقسیم می گردد.</a:t>
            </a:r>
          </a:p>
          <a:p>
            <a:pPr algn="r" rtl="1">
              <a:lnSpc>
                <a:spcPct val="110000"/>
              </a:lnSpc>
            </a:pPr>
            <a:r>
              <a:rPr lang="en-US" altLang="en-US" sz="4400" dirty="0"/>
              <a:t>اسپیرمن: تمام رفتارهای انسان از یک عامل کلی ناشی می شود که آن عامل عمومی  را(G) می نامد . به عامل خصوصی (S)نیز اشاره می کند که همان استعداد خاص است.</a:t>
            </a:r>
          </a:p>
        </p:txBody>
      </p:sp>
    </p:spTree>
  </p:cSld>
  <p:clrMapOvr>
    <a:masterClrMapping/>
  </p:clrMapOvr>
  <p:transition spd="slow"/>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Title 22528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انواع استعدادهای خاص:</a:t>
            </a:r>
          </a:p>
        </p:txBody>
      </p:sp>
      <p:sp>
        <p:nvSpPr>
          <p:cNvPr id="225283" name="Content Placeholder 225282"/>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استعداد مکانیکی </a:t>
            </a:r>
          </a:p>
          <a:p>
            <a:pPr algn="r" rtl="1"/>
            <a:r>
              <a:rPr lang="en-US" altLang="en-US" sz="4400" dirty="0"/>
              <a:t>استعداد هنری</a:t>
            </a:r>
          </a:p>
          <a:p>
            <a:pPr algn="r" rtl="1"/>
            <a:r>
              <a:rPr lang="en-US" altLang="en-US" sz="4400" dirty="0"/>
              <a:t>استعداد منشی گری</a:t>
            </a:r>
          </a:p>
          <a:p>
            <a:pPr algn="r" rtl="1"/>
            <a:r>
              <a:rPr lang="en-US" altLang="en-US" sz="4400" dirty="0"/>
              <a:t>استعداد کلامی</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560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عوامل موثر بر اشتغال:</a:t>
            </a:r>
          </a:p>
        </p:txBody>
      </p:sp>
      <p:sp>
        <p:nvSpPr>
          <p:cNvPr id="25603" name="Content Placeholder 25602"/>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تغییر در ارزشهای حاکم بر جامعه</a:t>
            </a:r>
          </a:p>
          <a:p>
            <a:pPr algn="r" rtl="1"/>
            <a:r>
              <a:rPr lang="en-US" altLang="en-US" sz="4400" dirty="0"/>
              <a:t>تغییر در میزان ساعات کار</a:t>
            </a:r>
          </a:p>
          <a:p>
            <a:pPr algn="r" rtl="1"/>
            <a:r>
              <a:rPr lang="en-US" altLang="en-US" sz="4400" dirty="0"/>
              <a:t>تغییر جامعه سنتی به صنعتی</a:t>
            </a:r>
          </a:p>
        </p:txBody>
      </p:sp>
    </p:spTree>
  </p:cSld>
  <p:clrMapOvr>
    <a:masterClrMapping/>
  </p:clrMapOvr>
  <p:transition spd="slow"/>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ext Placeholder 227329"/>
          <p:cNvSpPr>
            <a:spLocks noGrp="1"/>
          </p:cNvSpPr>
          <p:nvPr>
            <p:ph type="body" idx="4294967295"/>
          </p:nvPr>
        </p:nvSpPr>
        <p:spPr>
          <a:xfrm>
            <a:off x="395288" y="692150"/>
            <a:ext cx="8748712" cy="5545138"/>
          </a:xfrm>
          <a:ln/>
        </p:spPr>
        <p:txBody>
          <a:bodyPr wrap="square" lIns="91440" tIns="45720" rIns="91440" bIns="45720" anchor="t" anchorCtr="0"/>
          <a:lstStyle/>
          <a:p>
            <a:pPr algn="r" rtl="1"/>
            <a:r>
              <a:rPr lang="en-US" altLang="en-US" sz="4400" dirty="0"/>
              <a:t>کاربرد آزمون های استاندارد شده یکی از شیوه های سنجش استعداد هاست نتایج آزمونها زمانی معتبر خواهد بود که:</a:t>
            </a:r>
          </a:p>
          <a:p>
            <a:pPr algn="r" rtl="1"/>
            <a:r>
              <a:rPr lang="en-US" altLang="en-US" sz="4400" dirty="0"/>
              <a:t>الف- بر جامعه استاندارد شده باشد.</a:t>
            </a:r>
          </a:p>
          <a:p>
            <a:pPr algn="r" rtl="1"/>
            <a:r>
              <a:rPr lang="en-US" altLang="en-US" sz="4400" dirty="0"/>
              <a:t>ب- در اجرای آن نکات ضروری رعایت شده باشد.</a:t>
            </a:r>
          </a:p>
        </p:txBody>
      </p:sp>
    </p:spTree>
  </p:cSld>
  <p:clrMapOvr>
    <a:masterClrMapping/>
  </p:clrMapOvr>
  <p:transition spd="slow"/>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ext Placeholder 229377"/>
          <p:cNvSpPr>
            <a:spLocks noGrp="1"/>
          </p:cNvSpPr>
          <p:nvPr>
            <p:ph type="body" idx="4294967295"/>
          </p:nvPr>
        </p:nvSpPr>
        <p:spPr>
          <a:xfrm>
            <a:off x="0" y="836613"/>
            <a:ext cx="8532812" cy="4708525"/>
          </a:xfrm>
          <a:ln/>
        </p:spPr>
        <p:txBody>
          <a:bodyPr wrap="square" lIns="91440" tIns="45720" rIns="91440" bIns="45720" anchor="t" anchorCtr="0"/>
          <a:lstStyle/>
          <a:p>
            <a:pPr algn="r" rtl="1">
              <a:lnSpc>
                <a:spcPct val="90000"/>
              </a:lnSpc>
            </a:pPr>
            <a:r>
              <a:rPr lang="en-US" altLang="en-US" sz="4400" dirty="0"/>
              <a:t>رغبت : به معنی میل داشتن و خواستن و آرزوی چیزی از روی میل است رغبت یاد گرفتنی است و بر اثر تعامل میان فرد با محیط حاصل می شود هر چه فرد بالغ تر می گردد رغبتهایش توسعه بیشتری میابد. برای انتخاب شغل مناسب باید به فرد کمک شود تا رغبتهایش را بشناسد.</a:t>
            </a:r>
          </a:p>
        </p:txBody>
      </p:sp>
    </p:spTree>
  </p:cSld>
  <p:clrMapOvr>
    <a:masterClrMapping/>
  </p:clrMapOvr>
  <p:transition spd="slow"/>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ext Placeholder 231425"/>
          <p:cNvSpPr>
            <a:spLocks noGrp="1"/>
          </p:cNvSpPr>
          <p:nvPr>
            <p:ph type="body" idx="4294967295"/>
          </p:nvPr>
        </p:nvSpPr>
        <p:spPr>
          <a:xfrm>
            <a:off x="0" y="1600200"/>
            <a:ext cx="8229600" cy="4530725"/>
          </a:xfrm>
          <a:ln/>
        </p:spPr>
        <p:txBody>
          <a:bodyPr wrap="square" lIns="91440" tIns="45720" rIns="91440" bIns="45720" anchor="t" anchorCtr="0"/>
          <a:lstStyle/>
          <a:p>
            <a:pPr algn="r" rtl="1">
              <a:lnSpc>
                <a:spcPct val="110000"/>
              </a:lnSpc>
            </a:pPr>
            <a:r>
              <a:rPr lang="en-US" altLang="en-US" sz="4400" dirty="0"/>
              <a:t>چهار نوع رغبت وجود دارد:</a:t>
            </a:r>
          </a:p>
          <a:p>
            <a:pPr algn="r" rtl="1">
              <a:lnSpc>
                <a:spcPct val="110000"/>
              </a:lnSpc>
            </a:pPr>
            <a:r>
              <a:rPr lang="en-US" altLang="en-US" sz="4400" dirty="0"/>
              <a:t>1- رغبت بیان شده </a:t>
            </a:r>
          </a:p>
          <a:p>
            <a:pPr algn="r" rtl="1">
              <a:lnSpc>
                <a:spcPct val="110000"/>
              </a:lnSpc>
            </a:pPr>
            <a:r>
              <a:rPr lang="en-US" altLang="en-US" sz="4400" dirty="0"/>
              <a:t>2- رغبت نمایان شده </a:t>
            </a:r>
          </a:p>
          <a:p>
            <a:pPr algn="r" rtl="1">
              <a:lnSpc>
                <a:spcPct val="110000"/>
              </a:lnSpc>
            </a:pPr>
            <a:r>
              <a:rPr lang="en-US" altLang="en-US" sz="4400" dirty="0"/>
              <a:t>3- رغبت فهرست شده</a:t>
            </a:r>
          </a:p>
          <a:p>
            <a:pPr algn="r" rtl="1">
              <a:lnSpc>
                <a:spcPct val="110000"/>
              </a:lnSpc>
            </a:pPr>
            <a:r>
              <a:rPr lang="en-US" altLang="en-US" sz="4400" dirty="0"/>
              <a:t>4- رغبت آزمون شده</a:t>
            </a:r>
          </a:p>
        </p:txBody>
      </p:sp>
    </p:spTree>
  </p:cSld>
  <p:clrMapOvr>
    <a:masterClrMapping/>
  </p:clrMapOvr>
  <p:transition spd="slow"/>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Placeholder 233473"/>
          <p:cNvSpPr>
            <a:spLocks noGrp="1"/>
          </p:cNvSpPr>
          <p:nvPr>
            <p:ph type="body" idx="4294967295"/>
          </p:nvPr>
        </p:nvSpPr>
        <p:spPr>
          <a:xfrm>
            <a:off x="0" y="1268413"/>
            <a:ext cx="8229600" cy="4530725"/>
          </a:xfrm>
          <a:ln/>
        </p:spPr>
        <p:txBody>
          <a:bodyPr wrap="square" lIns="91440" tIns="45720" rIns="91440" bIns="45720" anchor="t" anchorCtr="0"/>
          <a:lstStyle/>
          <a:p>
            <a:pPr algn="r" rtl="1">
              <a:lnSpc>
                <a:spcPct val="110000"/>
              </a:lnSpc>
            </a:pPr>
            <a:r>
              <a:rPr lang="en-US" altLang="en-US" sz="4400" dirty="0"/>
              <a:t>استرانگ اولین کسی بود که وسیله ای برای  سنجش رغبت به وجود آورد و با استفاده از روش تحلیل عاملی در مورد هجده مقیاس شغلی سیاهه رغبت استرانگ (SVIB) را که یکی از پر کاربرد ترین رغبت سنج هاست ساخت.</a:t>
            </a:r>
          </a:p>
        </p:txBody>
      </p:sp>
    </p:spTree>
  </p:cSld>
  <p:clrMapOvr>
    <a:masterClrMapping/>
  </p:clrMapOvr>
  <p:transition spd="slow"/>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Placeholder 235521"/>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4- امکانات فردی – اجتماعی: عواملی نظیر شخصیت فرد ، واقع نگری ، امکانات محیطی و نیازهای جامعه نیز در راهنمائی شغلی و انتخاب شغل تاثیر بسزایی دارند.</a:t>
            </a:r>
          </a:p>
        </p:txBody>
      </p:sp>
    </p:spTree>
  </p:cSld>
  <p:clrMapOvr>
    <a:masterClrMapping/>
  </p:clrMapOvr>
  <p:transition spd="slow"/>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itle 237569"/>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مشکلات انتخاب شغل:</a:t>
            </a:r>
          </a:p>
        </p:txBody>
      </p:sp>
      <p:sp>
        <p:nvSpPr>
          <p:cNvPr id="237571" name="Content Placeholder 237570"/>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700" dirty="0"/>
              <a:t>عدم انتخاب – فرد هنوز شغلی را انتخاب نکرده و ترجیح های شغلی خود را نمی- تواند مشخص سازد.</a:t>
            </a:r>
          </a:p>
          <a:p>
            <a:pPr algn="r" rtl="1">
              <a:lnSpc>
                <a:spcPct val="100000"/>
              </a:lnSpc>
            </a:pPr>
            <a:r>
              <a:rPr lang="en-US" altLang="en-US" sz="3700" dirty="0"/>
              <a:t>انتخاب نامناسب – شغلی را که انتخاب کرده با امکانات و خصوصیات شخصیتی اوهماهنگی ندارد.</a:t>
            </a:r>
          </a:p>
        </p:txBody>
      </p:sp>
    </p:spTree>
  </p:cSld>
  <p:clrMapOvr>
    <a:masterClrMapping/>
  </p:clrMapOvr>
  <p:transition spd="slow"/>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itle 23961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دلایل عدم انتخاب شغل:</a:t>
            </a:r>
          </a:p>
        </p:txBody>
      </p:sp>
      <p:sp>
        <p:nvSpPr>
          <p:cNvPr id="239619" name="Content Placeholder 23961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4100" dirty="0"/>
              <a:t>اختلال در رشد عاطفی و ذهنی فرد است.</a:t>
            </a:r>
          </a:p>
          <a:p>
            <a:pPr algn="r" rtl="1">
              <a:lnSpc>
                <a:spcPct val="100000"/>
              </a:lnSpc>
            </a:pPr>
            <a:r>
              <a:rPr lang="en-US" altLang="en-US" sz="4100" dirty="0"/>
              <a:t>وابستگی فرد است.</a:t>
            </a:r>
          </a:p>
          <a:p>
            <a:pPr algn="r" rtl="1">
              <a:lnSpc>
                <a:spcPct val="100000"/>
              </a:lnSpc>
            </a:pPr>
            <a:r>
              <a:rPr lang="en-US" altLang="en-US" sz="4100" dirty="0"/>
              <a:t>فقدان اطلاعات و آگاهی شغلی ، ارائه اطلاعات شغلی و آگاهانیدن فرد می تواند در رفع این مشکل موثر افتد.</a:t>
            </a:r>
          </a:p>
        </p:txBody>
      </p:sp>
    </p:spTree>
  </p:cSld>
  <p:clrMapOvr>
    <a:masterClrMapping/>
  </p:clrMapOvr>
  <p:transition spd="slow"/>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itle 24166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دلایل انتخاب نامناسب:</a:t>
            </a:r>
          </a:p>
        </p:txBody>
      </p:sp>
      <p:sp>
        <p:nvSpPr>
          <p:cNvPr id="241667" name="Content Placeholder 241666"/>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400" dirty="0"/>
              <a:t>فرد به انتخاب شغلی راغب می شود که استعداد کافی برای انجام آن ندارد.</a:t>
            </a:r>
          </a:p>
          <a:p>
            <a:pPr algn="r" rtl="1">
              <a:lnSpc>
                <a:spcPct val="100000"/>
              </a:lnSpc>
            </a:pPr>
            <a:r>
              <a:rPr lang="en-US" altLang="en-US" sz="3400" dirty="0"/>
              <a:t>استعداد فرد با شغل انتخاب شده هماهنگ نمی باشد.</a:t>
            </a:r>
          </a:p>
          <a:p>
            <a:pPr algn="r" rtl="1">
              <a:lnSpc>
                <a:spcPct val="100000"/>
              </a:lnSpc>
            </a:pPr>
            <a:r>
              <a:rPr lang="en-US" altLang="en-US" sz="3400" dirty="0"/>
              <a:t>رغبت و استعداد فرد در انتخاب شغل هم جهت نیستند.</a:t>
            </a:r>
          </a:p>
        </p:txBody>
      </p:sp>
    </p:spTree>
  </p:cSld>
  <p:clrMapOvr>
    <a:masterClrMapping/>
  </p:clrMapOvr>
  <p:transition spd="slow"/>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itle 24371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نقش آموزش در اشتغال:</a:t>
            </a:r>
          </a:p>
        </p:txBody>
      </p:sp>
      <p:sp>
        <p:nvSpPr>
          <p:cNvPr id="243715" name="Content Placeholder 243714"/>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4100" dirty="0"/>
              <a:t>آموزش برای آغاز اشتغال و ادامه موفقیت آمیز آن ضرورت دارد و هیچ شغلی بدون آموزش به طور موفقیت آمیز قابل اجرا نیست. انتخاب شغل در جوامع گوناگون عوامل متعدد و پیچیده ای دخالت دارد.</a:t>
            </a:r>
          </a:p>
        </p:txBody>
      </p:sp>
    </p:spTree>
  </p:cSld>
  <p:clrMapOvr>
    <a:masterClrMapping/>
  </p:clrMapOvr>
  <p:transition spd="slow"/>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Title 245761"/>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گفتار ششم</a:t>
            </a:r>
          </a:p>
        </p:txBody>
      </p:sp>
      <p:sp>
        <p:nvSpPr>
          <p:cNvPr id="245763" name="Content Placeholder 245762"/>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طبقه بندی مشاغل</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7649"/>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گفتار دوم</a:t>
            </a:r>
          </a:p>
        </p:txBody>
      </p:sp>
      <p:sp>
        <p:nvSpPr>
          <p:cNvPr id="27651" name="Content Placeholder 27650"/>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راهنمائی تحصیلی و شغلی</a:t>
            </a:r>
          </a:p>
        </p:txBody>
      </p:sp>
    </p:spTree>
  </p:cSld>
  <p:clrMapOvr>
    <a:masterClrMapping/>
  </p:clrMapOvr>
  <p:transition spd="slow"/>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Text Placeholder 247809"/>
          <p:cNvSpPr>
            <a:spLocks noGrp="1"/>
          </p:cNvSpPr>
          <p:nvPr>
            <p:ph type="body" idx="4294967295"/>
          </p:nvPr>
        </p:nvSpPr>
        <p:spPr>
          <a:xfrm>
            <a:off x="0" y="1052513"/>
            <a:ext cx="7545388" cy="5078412"/>
          </a:xfrm>
          <a:ln/>
        </p:spPr>
        <p:txBody>
          <a:bodyPr wrap="square" lIns="91440" tIns="45720" rIns="91440" bIns="45720" anchor="t" anchorCtr="0"/>
          <a:lstStyle/>
          <a:p>
            <a:pPr algn="r" rtl="1"/>
            <a:r>
              <a:rPr lang="en-US" altLang="en-US" sz="4400" dirty="0"/>
              <a:t>هدف از این گفتار آشنا ساختن راهنمائی شغلی با ضرورت طبقه بندی مشاغل که بررسی مشاغل و یادگیری آنها را آسان می کند است. در این گفتار با انواع طبقه بندی ها و مفاهیم و معیارهای طبقه بندی ها می باشد.</a:t>
            </a:r>
          </a:p>
        </p:txBody>
      </p:sp>
    </p:spTree>
  </p:cSld>
  <p:clrMapOvr>
    <a:masterClrMapping/>
  </p:clrMapOvr>
  <p:transition spd="slow"/>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itle 24985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900" b="1" dirty="0"/>
              <a:t>ضرورت و فواید طبقه بندی:</a:t>
            </a:r>
          </a:p>
        </p:txBody>
      </p:sp>
      <p:sp>
        <p:nvSpPr>
          <p:cNvPr id="249859" name="Content Placeholder 24985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70000"/>
              </a:lnSpc>
            </a:pPr>
            <a:r>
              <a:rPr lang="en-US" altLang="en-US" sz="4100" dirty="0"/>
              <a:t>دسته بندی مشاغل مشابه و قرار دادن در طبقات مربوط به خود است.</a:t>
            </a:r>
          </a:p>
          <a:p>
            <a:pPr algn="r" rtl="1">
              <a:lnSpc>
                <a:spcPct val="70000"/>
              </a:lnSpc>
            </a:pPr>
            <a:r>
              <a:rPr lang="en-US" altLang="en-US" sz="4100" dirty="0"/>
              <a:t>فواید آن : تشریح وظایف و مسئولیت های شغل ، تعیین شرایط احراز پست های سازمانی ، تعیین خط مش استخدامی سازمانی ، ارز یابی مشاغل و ایجاد نظام عادلانه حقوق و دستمزد و سایر و ...</a:t>
            </a:r>
          </a:p>
        </p:txBody>
      </p:sp>
    </p:spTree>
  </p:cSld>
  <p:clrMapOvr>
    <a:masterClrMapping/>
  </p:clrMapOvr>
  <p:transition spd="slow"/>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le 25190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900" b="1" dirty="0"/>
              <a:t>تعاریف و مفاهیم طبقه بندی:</a:t>
            </a:r>
          </a:p>
        </p:txBody>
      </p:sp>
      <p:sp>
        <p:nvSpPr>
          <p:cNvPr id="251907" name="Content Placeholder 251906"/>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700" dirty="0"/>
              <a:t>مهارت : مجموع توانائی های تجربی و تحصیلی که جهت تصدی و انجام وظایف هر شغل لازم است.</a:t>
            </a:r>
          </a:p>
          <a:p>
            <a:pPr algn="r" rtl="1">
              <a:lnSpc>
                <a:spcPct val="100000"/>
              </a:lnSpc>
            </a:pPr>
            <a:r>
              <a:rPr lang="en-US" altLang="en-US" sz="3700" dirty="0"/>
              <a:t>مسئولیت : جوابگویی در قبال انجام وظایف هر شغل و جلوگیری از بروز اختلال در نظم ،خطرات ،  زیان ها...</a:t>
            </a:r>
          </a:p>
        </p:txBody>
      </p:sp>
    </p:spTree>
  </p:cSld>
  <p:clrMapOvr>
    <a:masterClrMapping/>
  </p:clrMapOvr>
  <p:transition spd="slow"/>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Text Placeholder 253953"/>
          <p:cNvSpPr>
            <a:spLocks noGrp="1"/>
          </p:cNvSpPr>
          <p:nvPr>
            <p:ph type="body" idx="4294967295"/>
          </p:nvPr>
        </p:nvSpPr>
        <p:spPr>
          <a:xfrm>
            <a:off x="0" y="765175"/>
            <a:ext cx="7761288" cy="5365750"/>
          </a:xfrm>
          <a:ln/>
        </p:spPr>
        <p:txBody>
          <a:bodyPr wrap="square" lIns="91440" tIns="45720" rIns="91440" bIns="45720" anchor="t" anchorCtr="0"/>
          <a:lstStyle/>
          <a:p>
            <a:pPr algn="r" rtl="1"/>
            <a:r>
              <a:rPr lang="en-US" altLang="en-US" sz="4400" dirty="0"/>
              <a:t>کوشش :عبارتند از میزان تلاش فکری و جسمی جهت انجام وظایف هر شغل که موجب خستگی قوای فکری و جسمی می گردد.</a:t>
            </a:r>
          </a:p>
          <a:p>
            <a:pPr algn="r" rtl="1"/>
            <a:r>
              <a:rPr lang="en-US" altLang="en-US" sz="4400" dirty="0"/>
              <a:t>سرپرستی : نظارت و رسیدگی ، کمک و ارشاد ، تعلیم ، هماهنگی ، تقسیم کار.</a:t>
            </a:r>
          </a:p>
        </p:txBody>
      </p:sp>
    </p:spTree>
  </p:cSld>
  <p:clrMapOvr>
    <a:masterClrMapping/>
  </p:clrMapOvr>
  <p:transition spd="slow"/>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Text Placeholder 256001"/>
          <p:cNvSpPr>
            <a:spLocks noGrp="1"/>
          </p:cNvSpPr>
          <p:nvPr>
            <p:ph type="body" idx="4294967295"/>
          </p:nvPr>
        </p:nvSpPr>
        <p:spPr>
          <a:xfrm>
            <a:off x="914400" y="1196975"/>
            <a:ext cx="8229600" cy="4530725"/>
          </a:xfrm>
          <a:ln/>
        </p:spPr>
        <p:txBody>
          <a:bodyPr wrap="square" lIns="91440" tIns="45720" rIns="91440" bIns="45720" anchor="t" anchorCtr="0"/>
          <a:lstStyle/>
          <a:p>
            <a:pPr algn="r" rtl="1">
              <a:lnSpc>
                <a:spcPct val="90000"/>
              </a:lnSpc>
            </a:pPr>
            <a:r>
              <a:rPr lang="en-US" altLang="en-US" sz="4400" dirty="0"/>
              <a:t>ایمنی دیگران : جلوگیری از بروز حوادث و مخاطرات جسمی برای دیگران در حین انجام کار.</a:t>
            </a:r>
          </a:p>
          <a:p>
            <a:pPr algn="r" rtl="1">
              <a:lnSpc>
                <a:spcPct val="90000"/>
              </a:lnSpc>
            </a:pPr>
            <a:r>
              <a:rPr lang="en-US" altLang="en-US" sz="4400" dirty="0"/>
              <a:t>مسئولیت مالی و دارایی ها : حدود مسئولیت در مورد نگهداری ، کنترل ، دریافت پرداخت و استفاده از وجوه نقدی و انجام و کنترل عملیات مالی.</a:t>
            </a:r>
          </a:p>
        </p:txBody>
      </p:sp>
    </p:spTree>
  </p:cSld>
  <p:clrMapOvr>
    <a:masterClrMapping/>
  </p:clrMapOvr>
  <p:transition spd="slow"/>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itle 258049"/>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شرایط کار:</a:t>
            </a:r>
          </a:p>
        </p:txBody>
      </p:sp>
      <p:sp>
        <p:nvSpPr>
          <p:cNvPr id="258051" name="Content Placeholder 258050"/>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70000"/>
              </a:lnSpc>
            </a:pPr>
            <a:r>
              <a:rPr lang="en-US" altLang="en-US" sz="4100" dirty="0"/>
              <a:t>شرایط نامساعد : میزان نامطلوب بودن شرایط محیط کاری به دلیل عوامل ناراحت کننده نظیر دود و گرما ، سرما ، صدا ...</a:t>
            </a:r>
          </a:p>
          <a:p>
            <a:pPr algn="r" rtl="1">
              <a:lnSpc>
                <a:spcPct val="70000"/>
              </a:lnSpc>
            </a:pPr>
            <a:r>
              <a:rPr lang="en-US" altLang="en-US" sz="4100" dirty="0"/>
              <a:t>خطرات ناشی از کار : صدمات جسمی ناشی از وقوع حوادث اجتناب ناپذیر در حین انجام کار نظیر جراحات ، نقص عضو.</a:t>
            </a:r>
          </a:p>
        </p:txBody>
      </p:sp>
    </p:spTree>
  </p:cSld>
  <p:clrMapOvr>
    <a:masterClrMapping/>
  </p:clrMapOvr>
  <p:transition spd="slow"/>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Title 260097"/>
          <p:cNvSpPr>
            <a:spLocks noGrp="1"/>
          </p:cNvSpPr>
          <p:nvPr>
            <p:ph type="title" idx="4294967295"/>
          </p:nvPr>
        </p:nvSpPr>
        <p:spPr>
          <a:xfrm>
            <a:off x="685800" y="609600"/>
            <a:ext cx="7764462" cy="1325563"/>
          </a:xfrm>
          <a:ln/>
        </p:spPr>
        <p:txBody>
          <a:bodyPr wrap="square" lIns="91440" tIns="45720" rIns="91440" bIns="45720" anchor="ctr"/>
          <a:lstStyle/>
          <a:p>
            <a:r>
              <a:rPr lang="en-US" altLang="en-US" sz="6600" b="1" dirty="0"/>
              <a:t>فصل اول</a:t>
            </a:r>
          </a:p>
        </p:txBody>
      </p:sp>
      <p:sp>
        <p:nvSpPr>
          <p:cNvPr id="260099" name="Content Placeholder 26009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80000"/>
              </a:lnSpc>
            </a:pPr>
            <a:r>
              <a:rPr lang="en-US" altLang="en-US" sz="3300" dirty="0"/>
              <a:t>شناسائی راهنمایی شغلی و حرفه ای </a:t>
            </a:r>
          </a:p>
          <a:p>
            <a:pPr algn="r" rtl="1">
              <a:lnSpc>
                <a:spcPct val="80000"/>
              </a:lnSpc>
            </a:pPr>
            <a:r>
              <a:rPr lang="en-US" altLang="en-US" sz="3300" dirty="0"/>
              <a:t>سناسائی و ایجاد انگیزه</a:t>
            </a:r>
          </a:p>
          <a:p>
            <a:pPr algn="r" rtl="1">
              <a:lnSpc>
                <a:spcPct val="80000"/>
              </a:lnSpc>
            </a:pPr>
            <a:r>
              <a:rPr lang="en-US" altLang="en-US" sz="3300" dirty="0"/>
              <a:t>کمک به فرد برای انتخاب شغل</a:t>
            </a:r>
          </a:p>
          <a:p>
            <a:pPr algn="r" rtl="1">
              <a:lnSpc>
                <a:spcPct val="80000"/>
              </a:lnSpc>
            </a:pPr>
            <a:r>
              <a:rPr lang="en-US" altLang="en-US" sz="3300" dirty="0"/>
              <a:t>ایجاد مراکز آموزش مشاغل</a:t>
            </a:r>
          </a:p>
          <a:p>
            <a:pPr algn="r" rtl="1">
              <a:lnSpc>
                <a:spcPct val="80000"/>
              </a:lnSpc>
            </a:pPr>
            <a:r>
              <a:rPr lang="en-US" altLang="en-US" sz="3300" dirty="0"/>
              <a:t>فقط فرهنگهای ایرانی و اسلامی</a:t>
            </a:r>
          </a:p>
          <a:p>
            <a:pPr algn="r" rtl="1">
              <a:lnSpc>
                <a:spcPct val="80000"/>
              </a:lnSpc>
            </a:pPr>
            <a:r>
              <a:rPr lang="en-US" altLang="en-US" sz="3300" dirty="0"/>
              <a:t>تعریف راهنمایی و شغلی و حرفه ای</a:t>
            </a:r>
          </a:p>
          <a:p>
            <a:pPr algn="r" rtl="1">
              <a:lnSpc>
                <a:spcPct val="80000"/>
              </a:lnSpc>
            </a:pPr>
            <a:r>
              <a:rPr lang="en-US" altLang="en-US" sz="3300" dirty="0"/>
              <a:t>ضرورت راهنمایی شغلی و حرفه ای</a:t>
            </a:r>
          </a:p>
        </p:txBody>
      </p:sp>
    </p:spTree>
  </p:cSld>
  <p:clrMapOvr>
    <a:masterClrMapping/>
  </p:clrMapOvr>
  <p:transition spd="slow"/>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Text Placeholder 262145"/>
          <p:cNvSpPr>
            <a:spLocks noGrp="1"/>
          </p:cNvSpPr>
          <p:nvPr>
            <p:ph type="body" idx="4294967295"/>
          </p:nvPr>
        </p:nvSpPr>
        <p:spPr>
          <a:xfrm>
            <a:off x="250825" y="333375"/>
            <a:ext cx="8893175" cy="5322888"/>
          </a:xfrm>
          <a:ln/>
        </p:spPr>
        <p:txBody>
          <a:bodyPr wrap="square" lIns="91440" tIns="45720" rIns="91440" bIns="45720" anchor="t" anchorCtr="0"/>
          <a:lstStyle/>
          <a:p>
            <a:pPr algn="r" rtl="1">
              <a:lnSpc>
                <a:spcPct val="110000"/>
              </a:lnSpc>
            </a:pPr>
            <a:r>
              <a:rPr lang="en-US" altLang="en-US" sz="4400" dirty="0"/>
              <a:t>برای آنکه این مشکلات مناسب تر و ساده تر حل شوند باید اولا سطح دانش عمومی افزونی یابد. بطوریکه افراد بتوانند مسائل مختلف را تجزیه و تحلیل کنند و از آنها نتیجه گیری نمایند. ثانیا به برنامه های راهنمائی و مشاوره شغلی و حرفه ای در مدارس و در کارگاه های صنعتی توجه بیشتری مبذول گردد.</a:t>
            </a:r>
          </a:p>
        </p:txBody>
      </p:sp>
    </p:spTree>
  </p:cSld>
  <p:clrMapOvr>
    <a:masterClrMapping/>
  </p:clrMapOvr>
  <p:transition spd="slow"/>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Title 26419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4900" b="1" dirty="0"/>
              <a:t>تعریف راهنمایی شغلی و حرفه ای:</a:t>
            </a:r>
          </a:p>
        </p:txBody>
      </p:sp>
      <p:sp>
        <p:nvSpPr>
          <p:cNvPr id="264195" name="Content Placeholder 264194"/>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از نظر ساندرسون، اولا جریانی پیوسته و مداوم است. ثانیا بر تمام جنبه های شخصیت و شناسایی فرد تاکید دارد. </a:t>
            </a:r>
          </a:p>
        </p:txBody>
      </p:sp>
    </p:spTree>
  </p:cSld>
  <p:clrMapOvr>
    <a:masterClrMapping/>
  </p:clrMapOvr>
  <p:transition spd="slow"/>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Text Placeholder 266241"/>
          <p:cNvSpPr>
            <a:spLocks noGrp="1"/>
          </p:cNvSpPr>
          <p:nvPr>
            <p:ph type="body" idx="4294967295"/>
          </p:nvPr>
        </p:nvSpPr>
        <p:spPr>
          <a:xfrm>
            <a:off x="0" y="981075"/>
            <a:ext cx="7545388" cy="5149850"/>
          </a:xfrm>
          <a:ln/>
        </p:spPr>
        <p:txBody>
          <a:bodyPr wrap="square" lIns="91440" tIns="45720" rIns="91440" bIns="45720" anchor="t" anchorCtr="0"/>
          <a:lstStyle/>
          <a:p>
            <a:r>
              <a:rPr lang="en-US" altLang="en-US" sz="4400" dirty="0"/>
              <a:t>هدفهای اصلی برنامه راهنمائی و مشاوره شغلی و حرفه ای ایران ایجاد انگیزه کمک به فرد برای انتخاب شغل ایجاد مراکز آموزش مشاغل به حفظ فرهنگ اصیل ایرانی باید توجه شود.</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Placeholder 29697"/>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هدف اصلی این گفتار آشنایی با تعاریف ، تاریخچه ، ضرورت راهنمائی تحصیلی و شغلی و کشف رابطه بین آن دواست.</a:t>
            </a:r>
          </a:p>
        </p:txBody>
      </p:sp>
    </p:spTree>
  </p:cSld>
  <p:clrMapOvr>
    <a:masterClrMapping/>
  </p:clrMapOvr>
  <p:transition spd="slow"/>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Title 268289"/>
          <p:cNvSpPr>
            <a:spLocks noGrp="1"/>
          </p:cNvSpPr>
          <p:nvPr>
            <p:ph type="title" idx="4294967295"/>
          </p:nvPr>
        </p:nvSpPr>
        <p:spPr>
          <a:xfrm>
            <a:off x="457200" y="274638"/>
            <a:ext cx="8147050" cy="1930400"/>
          </a:xfrm>
          <a:ln/>
        </p:spPr>
        <p:txBody>
          <a:bodyPr wrap="square" lIns="91440" tIns="45720" rIns="91440" bIns="45720" anchor="ctr"/>
          <a:lstStyle/>
          <a:p>
            <a:pPr algn="r" rtl="1"/>
            <a:r>
              <a:rPr lang="en-US" altLang="en-US" sz="6000" b="1" dirty="0"/>
              <a:t>تعریف راهنمائی شغلی حرفه ای از نظر سوپر:</a:t>
            </a:r>
          </a:p>
        </p:txBody>
      </p:sp>
      <p:sp>
        <p:nvSpPr>
          <p:cNvPr id="268291" name="Content Placeholder 268290"/>
          <p:cNvSpPr>
            <a:spLocks noGrp="1"/>
          </p:cNvSpPr>
          <p:nvPr>
            <p:ph idx="4294967295"/>
          </p:nvPr>
        </p:nvSpPr>
        <p:spPr>
          <a:xfrm>
            <a:off x="395288" y="2327275"/>
            <a:ext cx="8229600" cy="4530725"/>
          </a:xfrm>
          <a:ln/>
        </p:spPr>
        <p:txBody>
          <a:bodyPr wrap="square" lIns="91440" tIns="45720" rIns="91440" bIns="45720" anchor="t" anchorCtr="0"/>
          <a:lstStyle/>
          <a:p>
            <a:pPr algn="r" rtl="1"/>
            <a:r>
              <a:rPr lang="en-US" altLang="en-US" sz="4400" dirty="0"/>
              <a:t>اطلاعات لازم و ضروری درباره مشاغل مختلف در اختیار مراجع قرار می گیرد و بر اساس اطلاعات گردآوری شده مشاوره شغلی و حرفه ای انجام می پذیرد.</a:t>
            </a:r>
          </a:p>
        </p:txBody>
      </p:sp>
    </p:spTree>
  </p:cSld>
  <p:clrMapOvr>
    <a:masterClrMapping/>
  </p:clrMapOvr>
  <p:transition spd="slow"/>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Title 27033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از دیدگاه سوپر:</a:t>
            </a:r>
          </a:p>
        </p:txBody>
      </p:sp>
      <p:sp>
        <p:nvSpPr>
          <p:cNvPr id="270339" name="Content Placeholder 270338"/>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000" dirty="0"/>
              <a:t>راهنمائی و نیز مشاوره شغلی و حرفه ای آینده نگر است و دارای دو بعد می باشد اول خود شناسی دوم حرفه ای.</a:t>
            </a:r>
          </a:p>
        </p:txBody>
      </p:sp>
    </p:spTree>
  </p:cSld>
  <p:clrMapOvr>
    <a:masterClrMapping/>
  </p:clrMapOvr>
  <p:transition spd="slow"/>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Text Placeholder 272385"/>
          <p:cNvSpPr>
            <a:spLocks noGrp="1"/>
          </p:cNvSpPr>
          <p:nvPr>
            <p:ph type="body" idx="4294967295"/>
          </p:nvPr>
        </p:nvSpPr>
        <p:spPr>
          <a:xfrm>
            <a:off x="0" y="1600200"/>
            <a:ext cx="8229600" cy="4530725"/>
          </a:xfrm>
          <a:ln/>
        </p:spPr>
        <p:txBody>
          <a:bodyPr wrap="square" lIns="91440" tIns="45720" rIns="91440" bIns="45720" anchor="t" anchorCtr="0"/>
          <a:lstStyle/>
          <a:p>
            <a:pPr lvl="1" algn="r" rtl="1"/>
            <a:r>
              <a:rPr lang="en-US" altLang="en-US" sz="4000" dirty="0"/>
              <a:t>راهنمائی شغلی و حرفه ای با روانشناس صنعتی و جامعه شناسی مشاغل در برخی موارد وجوه مشترکی دارد.</a:t>
            </a:r>
          </a:p>
        </p:txBody>
      </p:sp>
    </p:spTree>
  </p:cSld>
  <p:clrMapOvr>
    <a:masterClrMapping/>
  </p:clrMapOvr>
  <p:transition spd="slow"/>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Oval 274433"/>
          <p:cNvSpPr>
            <a:spLocks/>
          </p:cNvSpPr>
          <p:nvPr/>
        </p:nvSpPr>
        <p:spPr>
          <a:xfrm>
            <a:off x="1692275" y="476250"/>
            <a:ext cx="3311525" cy="3313113"/>
          </a:xfrm>
          <a:prstGeom prst="ellipse">
            <a:avLst/>
          </a:prstGeom>
          <a:solidFill>
            <a:srgbClr val="CE57AB"/>
          </a:solidFill>
          <a:ln>
            <a:solidFill>
              <a:srgbClr val="FFFFFF"/>
            </a:solidFill>
          </a:ln>
          <a:effectLst/>
        </p:spPr>
        <p:txBody>
          <a:bodyPr wrap="none" anchor="ctr"/>
          <a:lstStyle/>
          <a:p>
            <a:pPr algn="ctr"/>
            <a:r>
              <a:rPr lang="en-US" altLang="en-US" sz="2800" dirty="0"/>
              <a:t>        جامعه شناسی مشاغل</a:t>
            </a:r>
          </a:p>
        </p:txBody>
      </p:sp>
      <p:sp>
        <p:nvSpPr>
          <p:cNvPr id="274435" name="Oval 274434"/>
          <p:cNvSpPr>
            <a:spLocks/>
          </p:cNvSpPr>
          <p:nvPr/>
        </p:nvSpPr>
        <p:spPr>
          <a:xfrm>
            <a:off x="4211638" y="620713"/>
            <a:ext cx="3240087" cy="3095625"/>
          </a:xfrm>
          <a:prstGeom prst="ellipse">
            <a:avLst/>
          </a:prstGeom>
          <a:solidFill>
            <a:srgbClr val="CE57AB"/>
          </a:solidFill>
          <a:ln>
            <a:solidFill>
              <a:srgbClr val="FFFFFF"/>
            </a:solidFill>
          </a:ln>
          <a:effectLst/>
        </p:spPr>
        <p:txBody>
          <a:bodyPr wrap="none" anchor="ctr"/>
          <a:lstStyle/>
          <a:p>
            <a:pPr algn="ctr"/>
            <a:r>
              <a:rPr lang="en-US" altLang="en-US" sz="2800" dirty="0"/>
              <a:t>              روانشناسی صنعتی                 </a:t>
            </a:r>
          </a:p>
        </p:txBody>
      </p:sp>
      <p:sp>
        <p:nvSpPr>
          <p:cNvPr id="274436" name="Oval 274435"/>
          <p:cNvSpPr>
            <a:spLocks/>
          </p:cNvSpPr>
          <p:nvPr/>
        </p:nvSpPr>
        <p:spPr>
          <a:xfrm>
            <a:off x="2700338" y="2781300"/>
            <a:ext cx="3455987" cy="3024188"/>
          </a:xfrm>
          <a:prstGeom prst="ellipse">
            <a:avLst/>
          </a:prstGeom>
          <a:solidFill>
            <a:srgbClr val="CE57AB"/>
          </a:solidFill>
          <a:ln>
            <a:solidFill>
              <a:srgbClr val="FFFFFF"/>
            </a:solidFill>
          </a:ln>
          <a:effectLst/>
        </p:spPr>
        <p:txBody>
          <a:bodyPr wrap="none" anchor="ctr"/>
          <a:lstStyle/>
          <a:p>
            <a:pPr algn="ctr"/>
            <a:r>
              <a:rPr lang="en-US" altLang="en-US" sz="2800" dirty="0"/>
              <a:t>راهنمائی شغل وحرفه ای</a:t>
            </a:r>
          </a:p>
        </p:txBody>
      </p:sp>
    </p:spTree>
  </p:cSld>
  <p:clrMapOvr>
    <a:masterClrMapping/>
  </p:clrMapOvr>
  <p:transition spd="slow"/>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Text Placeholder 276481"/>
          <p:cNvSpPr>
            <a:spLocks noGrp="1"/>
          </p:cNvSpPr>
          <p:nvPr>
            <p:ph type="body" idx="4294967295"/>
          </p:nvPr>
        </p:nvSpPr>
        <p:spPr>
          <a:xfrm>
            <a:off x="0" y="836613"/>
            <a:ext cx="7761288" cy="5294312"/>
          </a:xfrm>
          <a:ln/>
        </p:spPr>
        <p:txBody>
          <a:bodyPr wrap="square" lIns="91440" tIns="45720" rIns="91440" bIns="45720" anchor="t" anchorCtr="0"/>
          <a:lstStyle/>
          <a:p>
            <a:pPr algn="r" rtl="1">
              <a:lnSpc>
                <a:spcPct val="110000"/>
              </a:lnSpc>
            </a:pPr>
            <a:r>
              <a:rPr lang="en-US" altLang="en-US" sz="4400" dirty="0"/>
              <a:t>روانشناسی صنعتی تحت تاثیر روانشناسی اجتماعی و روانشناسی اخلاقی و روانشناسی تجربی است و به مطالعه روش های ایجاد انگیزه در کارگران و تعیین میزان کارآئی که بر اثر روابط بین کارگر با محیط کار حاصل می شود می پردازد.</a:t>
            </a:r>
          </a:p>
        </p:txBody>
      </p:sp>
    </p:spTree>
  </p:cSld>
  <p:clrMapOvr>
    <a:masterClrMapping/>
  </p:clrMapOvr>
  <p:transition spd="slow"/>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Text Placeholder 278529"/>
          <p:cNvSpPr>
            <a:spLocks noGrp="1"/>
          </p:cNvSpPr>
          <p:nvPr>
            <p:ph type="body" idx="4294967295"/>
          </p:nvPr>
        </p:nvSpPr>
        <p:spPr>
          <a:xfrm>
            <a:off x="0" y="1600200"/>
            <a:ext cx="7905750" cy="4530725"/>
          </a:xfrm>
          <a:ln/>
        </p:spPr>
        <p:txBody>
          <a:bodyPr wrap="square" lIns="91440" tIns="45720" rIns="91440" bIns="45720" anchor="t" anchorCtr="0"/>
          <a:lstStyle/>
          <a:p>
            <a:pPr algn="r" rtl="1"/>
            <a:r>
              <a:rPr lang="en-US" altLang="en-US" sz="4400" dirty="0"/>
              <a:t>در جامعه فعلی مشاغل بیشتر به بررسی و   مطالعه روابط بین انسان و جامعه صنعتی اقدام می کند.</a:t>
            </a:r>
          </a:p>
        </p:txBody>
      </p:sp>
    </p:spTree>
  </p:cSld>
  <p:clrMapOvr>
    <a:masterClrMapping/>
  </p:clrMapOvr>
  <p:transition spd="slow"/>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Title 28057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ضرورت راهنمائی شغلی:</a:t>
            </a:r>
          </a:p>
        </p:txBody>
      </p:sp>
      <p:sp>
        <p:nvSpPr>
          <p:cNvPr id="280579" name="Content Placeholder 28057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400" dirty="0"/>
              <a:t>تبدیل جامعه سنتی به جامعه صنعتی</a:t>
            </a:r>
          </a:p>
          <a:p>
            <a:pPr algn="r" rtl="1">
              <a:lnSpc>
                <a:spcPct val="100000"/>
              </a:lnSpc>
            </a:pPr>
            <a:r>
              <a:rPr lang="en-US" altLang="en-US" sz="3400" dirty="0"/>
              <a:t>ازدیاد مشکلات شغلی دانش آموزان</a:t>
            </a:r>
          </a:p>
          <a:p>
            <a:pPr algn="r" rtl="1">
              <a:lnSpc>
                <a:spcPct val="100000"/>
              </a:lnSpc>
            </a:pPr>
            <a:r>
              <a:rPr lang="en-US" altLang="en-US" sz="3400" dirty="0"/>
              <a:t>شناسائی ترجیح ها و انتظارات شغلی در نوجوانان</a:t>
            </a:r>
          </a:p>
          <a:p>
            <a:pPr algn="r" rtl="1">
              <a:lnSpc>
                <a:spcPct val="100000"/>
              </a:lnSpc>
            </a:pPr>
            <a:r>
              <a:rPr lang="en-US" altLang="en-US" sz="3400" dirty="0"/>
              <a:t>برای شناسائی کامل خصوصیات فردی و نیازهای شغلی.</a:t>
            </a:r>
          </a:p>
        </p:txBody>
      </p:sp>
    </p:spTree>
  </p:cSld>
  <p:clrMapOvr>
    <a:masterClrMapping/>
  </p:clrMapOvr>
  <p:transition spd="slow"/>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Text Placeholder 282625"/>
          <p:cNvSpPr>
            <a:spLocks noGrp="1"/>
          </p:cNvSpPr>
          <p:nvPr>
            <p:ph type="body" idx="4294967295"/>
          </p:nvPr>
        </p:nvSpPr>
        <p:spPr>
          <a:xfrm>
            <a:off x="0" y="765175"/>
            <a:ext cx="8424862" cy="5365750"/>
          </a:xfrm>
          <a:ln/>
        </p:spPr>
        <p:txBody>
          <a:bodyPr wrap="square" lIns="91440" tIns="45720" rIns="91440" bIns="45720" anchor="t" anchorCtr="0"/>
          <a:lstStyle/>
          <a:p>
            <a:pPr algn="r" rtl="1"/>
            <a:r>
              <a:rPr lang="en-US" altLang="en-US" sz="4400" dirty="0"/>
              <a:t>بر اساس تحقیق میلتون و مک لین مسائل شغلی وحرفه ای در بین دانش آموزان دبیرستانی بیشتر و رایج تر از مشکلات شغلی و حرفه ای در سطوح کلاسهای</a:t>
            </a:r>
            <a:r>
              <a:rPr lang="en-US" altLang="en-US" sz="4000" dirty="0"/>
              <a:t> </a:t>
            </a:r>
            <a:r>
              <a:rPr lang="en-US" altLang="en-US" sz="4400" dirty="0"/>
              <a:t>ابتدایی و راهنمایی</a:t>
            </a:r>
            <a:r>
              <a:rPr lang="en-US" altLang="en-US" sz="4000" dirty="0"/>
              <a:t> </a:t>
            </a:r>
            <a:r>
              <a:rPr lang="en-US" altLang="en-US" sz="4400" dirty="0"/>
              <a:t>است.</a:t>
            </a:r>
          </a:p>
        </p:txBody>
      </p:sp>
    </p:spTree>
  </p:cSld>
  <p:clrMapOvr>
    <a:masterClrMapping/>
  </p:clrMapOvr>
  <p:transition spd="slow"/>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ext Placeholder 284673"/>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مشکلات شغلی دانش آموزان دبیرستانی:</a:t>
            </a:r>
          </a:p>
          <a:p>
            <a:pPr algn="r" rtl="1"/>
            <a:r>
              <a:rPr lang="en-US" altLang="en-US" sz="4400" dirty="0"/>
              <a:t>شک در انتخاب شغل</a:t>
            </a:r>
          </a:p>
          <a:p>
            <a:pPr algn="r" rtl="1"/>
            <a:r>
              <a:rPr lang="en-US" altLang="en-US" sz="4400" dirty="0"/>
              <a:t>عدم انتخاب شغل</a:t>
            </a:r>
          </a:p>
          <a:p>
            <a:pPr algn="r" rtl="1"/>
            <a:r>
              <a:rPr lang="en-US" altLang="en-US" sz="4400" dirty="0"/>
              <a:t>انتخاب نا مناسب</a:t>
            </a:r>
          </a:p>
        </p:txBody>
      </p:sp>
    </p:spTree>
  </p:cSld>
  <p:clrMapOvr>
    <a:masterClrMapping/>
  </p:clrMapOvr>
  <p:transition spd="slow"/>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Title 286721"/>
          <p:cNvSpPr>
            <a:spLocks noGrp="1"/>
          </p:cNvSpPr>
          <p:nvPr>
            <p:ph type="title" idx="4294967295"/>
          </p:nvPr>
        </p:nvSpPr>
        <p:spPr>
          <a:xfrm>
            <a:off x="395288" y="333375"/>
            <a:ext cx="8291512" cy="1871663"/>
          </a:xfrm>
          <a:ln/>
        </p:spPr>
        <p:txBody>
          <a:bodyPr wrap="square" lIns="91440" tIns="45720" rIns="91440" bIns="45720" anchor="ctr"/>
          <a:lstStyle/>
          <a:p>
            <a:pPr algn="r" rtl="1"/>
            <a:r>
              <a:rPr lang="en-US" altLang="en-US" sz="6000" b="1" dirty="0"/>
              <a:t>   تاریخچه راهنمائی شغلی و</a:t>
            </a:r>
            <a:r>
              <a:t/>
            </a:r>
            <a:br/>
            <a:r>
              <a:rPr lang="en-US" altLang="en-US" sz="6000" b="1" dirty="0"/>
              <a:t> حرفه ای:</a:t>
            </a:r>
          </a:p>
        </p:txBody>
      </p:sp>
      <p:sp>
        <p:nvSpPr>
          <p:cNvPr id="286723" name="Content Placeholder 286722"/>
          <p:cNvSpPr>
            <a:spLocks noGrp="1"/>
          </p:cNvSpPr>
          <p:nvPr>
            <p:ph idx="4294967295"/>
          </p:nvPr>
        </p:nvSpPr>
        <p:spPr>
          <a:xfrm>
            <a:off x="539750" y="2060575"/>
            <a:ext cx="8229600" cy="4530725"/>
          </a:xfrm>
          <a:ln/>
        </p:spPr>
        <p:txBody>
          <a:bodyPr wrap="square" lIns="91440" tIns="45720" rIns="91440" bIns="45720" anchor="t" anchorCtr="0"/>
          <a:lstStyle/>
          <a:p>
            <a:pPr algn="r" rtl="1"/>
            <a:r>
              <a:rPr lang="en-US" altLang="en-US" sz="4400" dirty="0"/>
              <a:t>سال 1909 میلادی راهنمائی شغلی و حرفه ای با کار فرانک پارسونز پدر راهنمائی شغلی و حرفه ای در بستن آغاز گردید.</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174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تعریف راهنمائی:</a:t>
            </a:r>
          </a:p>
        </p:txBody>
      </p:sp>
      <p:sp>
        <p:nvSpPr>
          <p:cNvPr id="31747" name="Content Placeholder 31746"/>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3700" dirty="0"/>
              <a:t>جریان کمک کننده ای است که بوسیله یک سلسله فعالیتهای منظم و سازمان یافته به رشد متعادل و همه جنبه انسان بیانجامد و موجبات بهره گیری بیشتر از حداکثر توانائی های بالقوهء فرد را درآموزش و پرورش فراهم آورد.</a:t>
            </a:r>
          </a:p>
        </p:txBody>
      </p:sp>
    </p:spTree>
  </p:cSld>
  <p:clrMapOvr>
    <a:masterClrMapping/>
  </p:clrMapOvr>
  <p:transition spd="slow"/>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itle 288769"/>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400" b="1" dirty="0"/>
              <a:t>به عقیده پارسونز انتخاب شغل به چه عواملی بستگی دارد:</a:t>
            </a:r>
          </a:p>
        </p:txBody>
      </p:sp>
      <p:sp>
        <p:nvSpPr>
          <p:cNvPr id="288771" name="Content Placeholder 288770"/>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80000"/>
              </a:lnSpc>
            </a:pPr>
            <a:r>
              <a:rPr lang="en-US" altLang="en-US" sz="3700" dirty="0"/>
              <a:t>شناسائی کامل از توانائی ها و رغبت ها و نیز محدودیتهای فرد ست.</a:t>
            </a:r>
          </a:p>
          <a:p>
            <a:pPr algn="r" rtl="1">
              <a:lnSpc>
                <a:spcPct val="80000"/>
              </a:lnSpc>
            </a:pPr>
            <a:r>
              <a:rPr lang="en-US" altLang="en-US" sz="3700" dirty="0"/>
              <a:t>شناسائی مشاغل متعدد و آگاهی از عواملی که به موفقیت و رضایت شغلی منجر می- شود.</a:t>
            </a:r>
          </a:p>
          <a:p>
            <a:pPr algn="r" rtl="1">
              <a:lnSpc>
                <a:spcPct val="80000"/>
              </a:lnSpc>
            </a:pPr>
            <a:r>
              <a:rPr lang="en-US" altLang="en-US" sz="3700" dirty="0"/>
              <a:t>ایجاد سازش منطقی بین خصوصیات شخصی و شرایط شغلی که به رضایت شغلی می انجامد.</a:t>
            </a:r>
          </a:p>
        </p:txBody>
      </p:sp>
    </p:spTree>
  </p:cSld>
  <p:clrMapOvr>
    <a:masterClrMapping/>
  </p:clrMapOvr>
  <p:transition spd="slow"/>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Text Placeholder 290817"/>
          <p:cNvSpPr>
            <a:spLocks noGrp="1"/>
          </p:cNvSpPr>
          <p:nvPr>
            <p:ph type="body" idx="4294967295"/>
          </p:nvPr>
        </p:nvSpPr>
        <p:spPr>
          <a:xfrm>
            <a:off x="1008063" y="908050"/>
            <a:ext cx="8135937" cy="5222875"/>
          </a:xfrm>
          <a:ln/>
        </p:spPr>
        <p:txBody>
          <a:bodyPr wrap="square" lIns="91440" tIns="45720" rIns="91440" bIns="45720" anchor="t" anchorCtr="0"/>
          <a:lstStyle/>
          <a:p>
            <a:pPr algn="r" rtl="1"/>
            <a:r>
              <a:rPr lang="en-US" altLang="en-US" sz="4400" dirty="0"/>
              <a:t>سال 1917 میلادی اولین عاملی که در آن زمان برای موفقیت شغلی نظر متخصصان را جلب کرد ، بالا بردن هوشبهر افراد بود.</a:t>
            </a:r>
          </a:p>
        </p:txBody>
      </p:sp>
    </p:spTree>
  </p:cSld>
  <p:clrMapOvr>
    <a:masterClrMapping/>
  </p:clrMapOvr>
  <p:transition spd="slow"/>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Text Placeholder 292865"/>
          <p:cNvSpPr>
            <a:spLocks noGrp="1"/>
          </p:cNvSpPr>
          <p:nvPr>
            <p:ph type="body" idx="4294967295"/>
          </p:nvPr>
        </p:nvSpPr>
        <p:spPr>
          <a:xfrm>
            <a:off x="0" y="908050"/>
            <a:ext cx="7921625" cy="5149850"/>
          </a:xfrm>
          <a:ln/>
        </p:spPr>
        <p:txBody>
          <a:bodyPr wrap="square" lIns="91440" tIns="45720" rIns="91440" bIns="45720" anchor="t" anchorCtr="0"/>
          <a:lstStyle/>
          <a:p>
            <a:pPr algn="r" rtl="1"/>
            <a:r>
              <a:rPr lang="en-US" altLang="en-US" sz="4400" dirty="0"/>
              <a:t>پاترسون به سازش منطقی بین خصوصیات شخصیتی و شرایط شغلی در انتخاب شغل معتقد نبود ولی در جریان مشاوره عملا از این نظریه استفاده می کرد.</a:t>
            </a:r>
          </a:p>
        </p:txBody>
      </p:sp>
    </p:spTree>
  </p:cSld>
  <p:clrMapOvr>
    <a:masterClrMapping/>
  </p:clrMapOvr>
  <p:transition spd="slow"/>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Text Placeholder 294913"/>
          <p:cNvSpPr>
            <a:spLocks noGrp="1"/>
          </p:cNvSpPr>
          <p:nvPr>
            <p:ph type="body" idx="4294967295"/>
          </p:nvPr>
        </p:nvSpPr>
        <p:spPr>
          <a:xfrm>
            <a:off x="0" y="765175"/>
            <a:ext cx="8820150" cy="5365750"/>
          </a:xfrm>
          <a:ln/>
        </p:spPr>
        <p:txBody>
          <a:bodyPr wrap="square" lIns="91440" tIns="45720" rIns="91440" bIns="45720" anchor="t" anchorCtr="0"/>
          <a:lstStyle/>
          <a:p>
            <a:pPr algn="r" rtl="1">
              <a:lnSpc>
                <a:spcPct val="90000"/>
              </a:lnSpc>
            </a:pPr>
            <a:r>
              <a:rPr lang="en-US" altLang="en-US" sz="4400" dirty="0"/>
              <a:t>سال 1927 نقش مهمی در پیشرفت راهنمائی شغلی و حرفه ای ایفا می کند.</a:t>
            </a:r>
          </a:p>
          <a:p>
            <a:pPr algn="r" rtl="1">
              <a:lnSpc>
                <a:spcPct val="90000"/>
              </a:lnSpc>
            </a:pPr>
            <a:r>
              <a:rPr lang="en-US" altLang="en-US" sz="4400" dirty="0"/>
              <a:t>تحقیقات اولیه برای اندازه گیری رغبت آغاز و پی گیری شد.</a:t>
            </a:r>
          </a:p>
          <a:p>
            <a:pPr algn="r" rtl="1">
              <a:lnSpc>
                <a:spcPct val="90000"/>
              </a:lnSpc>
            </a:pPr>
            <a:r>
              <a:rPr lang="en-US" altLang="en-US" sz="4400" dirty="0"/>
              <a:t>تهیه پرسشنامه شغلی استرانگ شروع شد.</a:t>
            </a:r>
          </a:p>
          <a:p>
            <a:pPr algn="r" rtl="1">
              <a:lnSpc>
                <a:spcPct val="90000"/>
              </a:lnSpc>
            </a:pPr>
            <a:r>
              <a:rPr lang="en-US" altLang="en-US" sz="4400" dirty="0"/>
              <a:t>هال ماشینی ساخت تا بتواند موفقیت شغلی فرد را در مشاغل آینده اش پیش بینی کند.</a:t>
            </a:r>
          </a:p>
        </p:txBody>
      </p:sp>
    </p:spTree>
  </p:cSld>
  <p:clrMapOvr>
    <a:masterClrMapping/>
  </p:clrMapOvr>
  <p:transition spd="slow"/>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Text Placeholder 296961"/>
          <p:cNvSpPr>
            <a:spLocks noGrp="1"/>
          </p:cNvSpPr>
          <p:nvPr>
            <p:ph type="body" idx="4294967295"/>
          </p:nvPr>
        </p:nvSpPr>
        <p:spPr>
          <a:xfrm>
            <a:off x="0" y="765175"/>
            <a:ext cx="7689850" cy="5365750"/>
          </a:xfrm>
          <a:ln/>
        </p:spPr>
        <p:txBody>
          <a:bodyPr wrap="square" lIns="91440" tIns="45720" rIns="91440" bIns="45720" anchor="t" anchorCtr="0"/>
          <a:lstStyle/>
          <a:p>
            <a:pPr algn="r" rtl="1"/>
            <a:r>
              <a:rPr lang="en-US" altLang="en-US" sz="4400" dirty="0"/>
              <a:t>سال 1913 بر اثر شیوع بحران بیکاری و پایین بودن سطح زندگی کارگران  ، مؤسسه ای ماموریت یافت تا راه چاره ای برای نا بسامانی حاصل از بیکاری پیدا کند.</a:t>
            </a:r>
          </a:p>
        </p:txBody>
      </p:sp>
    </p:spTree>
  </p:cSld>
  <p:clrMapOvr>
    <a:masterClrMapping/>
  </p:clrMapOvr>
  <p:transition spd="slow"/>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Text Placeholder 299009"/>
          <p:cNvSpPr>
            <a:spLocks noGrp="1"/>
          </p:cNvSpPr>
          <p:nvPr>
            <p:ph type="body" idx="4294967295"/>
          </p:nvPr>
        </p:nvSpPr>
        <p:spPr>
          <a:xfrm>
            <a:off x="0" y="476250"/>
            <a:ext cx="7402513" cy="5654675"/>
          </a:xfrm>
          <a:ln/>
        </p:spPr>
        <p:txBody>
          <a:bodyPr wrap="square" lIns="91440" tIns="45720" rIns="91440" bIns="45720" anchor="t" anchorCtr="0"/>
          <a:lstStyle/>
          <a:p>
            <a:pPr algn="r" rtl="1">
              <a:lnSpc>
                <a:spcPct val="90000"/>
              </a:lnSpc>
            </a:pPr>
            <a:r>
              <a:rPr lang="en-US" altLang="en-US" sz="4400" dirty="0"/>
              <a:t>در این طرح پاترسون به هدفهای زیر نایل آمد.</a:t>
            </a:r>
          </a:p>
          <a:p>
            <a:pPr algn="r" rtl="1">
              <a:lnSpc>
                <a:spcPct val="90000"/>
              </a:lnSpc>
            </a:pPr>
            <a:r>
              <a:rPr lang="en-US" altLang="en-US" sz="4400" dirty="0"/>
              <a:t>بوسیله آزمون های متعدد شناسائی کامل استعدادهای افراد بیکار.</a:t>
            </a:r>
          </a:p>
          <a:p>
            <a:pPr algn="r" rtl="1">
              <a:lnSpc>
                <a:spcPct val="90000"/>
              </a:lnSpc>
            </a:pPr>
            <a:r>
              <a:rPr lang="en-US" altLang="en-US" sz="4400" dirty="0"/>
              <a:t>تهیه و اجرای برنامه های مناسب برای آموزش بیکاران.</a:t>
            </a:r>
          </a:p>
          <a:p>
            <a:pPr algn="r" rtl="1">
              <a:lnSpc>
                <a:spcPct val="90000"/>
              </a:lnSpc>
            </a:pPr>
            <a:r>
              <a:rPr lang="en-US" altLang="en-US" sz="4400" dirty="0"/>
              <a:t>شناسائی مشاغلی که شاغلین آن را از موفقیت بیشتری برخوردار سازد.</a:t>
            </a:r>
          </a:p>
        </p:txBody>
      </p:sp>
    </p:spTree>
  </p:cSld>
  <p:clrMapOvr>
    <a:masterClrMapping/>
  </p:clrMapOvr>
  <p:transition spd="slow"/>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Text Placeholder 301057"/>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سال 1933 میلادی مرکز اشتغال و کاریابی در آمریکا شکل گرفت تا تعادل بین عرضه و تقاضا کارگر بوجود آید.</a:t>
            </a:r>
          </a:p>
        </p:txBody>
      </p:sp>
    </p:spTree>
  </p:cSld>
  <p:clrMapOvr>
    <a:masterClrMapping/>
  </p:clrMapOvr>
  <p:transition spd="slow"/>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Text Placeholder 303105"/>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سال 1941 میلادی با استفاده از روش تحلیل عوامل در تهیه و بررسی نتایج آزمونها معیارهای دقیق تر و معین تری برای پیش بینی موفقیت شغلی معین شد.</a:t>
            </a:r>
          </a:p>
        </p:txBody>
      </p:sp>
    </p:spTree>
  </p:cSld>
  <p:clrMapOvr>
    <a:masterClrMapping/>
  </p:clrMapOvr>
  <p:transition spd="slow"/>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Text Placeholder 305153"/>
          <p:cNvSpPr>
            <a:spLocks noGrp="1"/>
          </p:cNvSpPr>
          <p:nvPr>
            <p:ph type="body" idx="4294967295"/>
          </p:nvPr>
        </p:nvSpPr>
        <p:spPr>
          <a:xfrm>
            <a:off x="0" y="692150"/>
            <a:ext cx="7473950" cy="5438775"/>
          </a:xfrm>
          <a:ln/>
        </p:spPr>
        <p:txBody>
          <a:bodyPr wrap="square" lIns="91440" tIns="45720" rIns="91440" bIns="45720" anchor="t" anchorCtr="0"/>
          <a:lstStyle/>
          <a:p>
            <a:pPr algn="r" rtl="1"/>
            <a:r>
              <a:rPr lang="en-US" altLang="en-US" sz="4100" dirty="0"/>
              <a:t>1951 میلادی کتاب گینزبرک تحت عنوان انتخاب یک حرفه چندین تاثیر در پیشرفت مبانی و اصول راهنمائی و مشاوره شغلی و حرفه ای بر جای گذارد.</a:t>
            </a:r>
          </a:p>
          <a:p>
            <a:pPr algn="r" rtl="1"/>
            <a:r>
              <a:rPr lang="en-US" altLang="en-US" sz="4100" dirty="0"/>
              <a:t>بیان نظرهای شغلی.</a:t>
            </a:r>
          </a:p>
          <a:p>
            <a:pPr algn="r" rtl="1"/>
            <a:r>
              <a:rPr lang="en-US" altLang="en-US" sz="4100" dirty="0"/>
              <a:t>تکامل بودن انتخاب شغلی.</a:t>
            </a:r>
          </a:p>
        </p:txBody>
      </p:sp>
    </p:spTree>
  </p:cSld>
  <p:clrMapOvr>
    <a:masterClrMapping/>
  </p:clrMapOvr>
  <p:transition spd="slow"/>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Title 307201"/>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فصل دوم</a:t>
            </a:r>
          </a:p>
        </p:txBody>
      </p:sp>
      <p:sp>
        <p:nvSpPr>
          <p:cNvPr id="307203" name="Content Placeholder 307202"/>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3700" dirty="0"/>
              <a:t>کاربرد اطلاعات شغلی و حرفه ای:</a:t>
            </a:r>
          </a:p>
          <a:p>
            <a:pPr algn="r" rtl="1">
              <a:lnSpc>
                <a:spcPct val="110000"/>
              </a:lnSpc>
            </a:pPr>
            <a:r>
              <a:rPr lang="en-US" altLang="en-US" sz="3700" dirty="0"/>
              <a:t>یکی از وظایف مهم راهنما و مشاور آن است که به مراجع کمک نماید تا خود را بشناسد و با توجه به خصوصیات شخصی،  تصمیمات مناسب در زمینه های مختلف بگیرد.</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Placeholder 33793"/>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مشاوره به معنی همکاری کردن و رأی و نظر فرد متخصص و آگاه را در انجام کاری خواستن است به نظر پاترسن: مشاوره جریانی کمکی و تخصصی بین مراجع و مشاور است.</a:t>
            </a:r>
          </a:p>
        </p:txBody>
      </p:sp>
    </p:spTree>
  </p:cSld>
  <p:clrMapOvr>
    <a:masterClrMapping/>
  </p:clrMapOvr>
  <p:transition spd="slow"/>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Text Placeholder 309249"/>
          <p:cNvSpPr>
            <a:spLocks noGrp="1"/>
          </p:cNvSpPr>
          <p:nvPr>
            <p:ph type="body" idx="4294967295"/>
          </p:nvPr>
        </p:nvSpPr>
        <p:spPr>
          <a:xfrm>
            <a:off x="0" y="620713"/>
            <a:ext cx="7618413" cy="5510212"/>
          </a:xfrm>
          <a:ln/>
        </p:spPr>
        <p:txBody>
          <a:bodyPr wrap="square" lIns="91440" tIns="45720" rIns="91440" bIns="45720" anchor="t" anchorCtr="0"/>
          <a:lstStyle/>
          <a:p>
            <a:pPr algn="r" rtl="1"/>
            <a:r>
              <a:rPr lang="en-US" altLang="en-US" sz="4400" dirty="0"/>
              <a:t>مشاور شغلی و حرفه ای علاوه بر اطلاع از فنون و روشهای مشاوره باید قوه تشخیص و قضاوت صحیح را نیز دارا باشد و بداند که چه موقع و چگونه اطلاعات شغلی حرفه ای را در دسترس مراجع قرار دهد.</a:t>
            </a:r>
          </a:p>
        </p:txBody>
      </p:sp>
    </p:spTree>
  </p:cSld>
  <p:clrMapOvr>
    <a:masterClrMapping/>
  </p:clrMapOvr>
  <p:transition spd="slow"/>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Title 311297"/>
          <p:cNvSpPr>
            <a:spLocks noGrp="1"/>
          </p:cNvSpPr>
          <p:nvPr>
            <p:ph type="title" idx="4294967295"/>
          </p:nvPr>
        </p:nvSpPr>
        <p:spPr>
          <a:xfrm>
            <a:off x="395288" y="765175"/>
            <a:ext cx="8229600" cy="1143000"/>
          </a:xfrm>
          <a:ln/>
        </p:spPr>
        <p:txBody>
          <a:bodyPr wrap="square" lIns="91440" tIns="45720" rIns="91440" bIns="45720" anchor="ctr"/>
          <a:lstStyle/>
          <a:p>
            <a:pPr algn="r" rtl="1"/>
            <a:r>
              <a:rPr lang="en-US" altLang="en-US" sz="5400" b="1" dirty="0"/>
              <a:t>اصول ارائه اطلاعات شغلی و حرفه ای از نظر تایلر:</a:t>
            </a:r>
          </a:p>
        </p:txBody>
      </p:sp>
      <p:sp>
        <p:nvSpPr>
          <p:cNvPr id="311299" name="Content Placeholder 311298"/>
          <p:cNvSpPr>
            <a:spLocks noGrp="1"/>
          </p:cNvSpPr>
          <p:nvPr>
            <p:ph idx="4294967295"/>
          </p:nvPr>
        </p:nvSpPr>
        <p:spPr>
          <a:xfrm>
            <a:off x="457200" y="2276475"/>
            <a:ext cx="8229600" cy="3854450"/>
          </a:xfrm>
          <a:ln/>
        </p:spPr>
        <p:txBody>
          <a:bodyPr wrap="square" lIns="91440" tIns="45720" rIns="91440" bIns="45720" anchor="t" anchorCtr="0"/>
          <a:lstStyle/>
          <a:p>
            <a:pPr algn="r" rtl="1"/>
            <a:r>
              <a:rPr lang="en-US" altLang="en-US" sz="4400" dirty="0"/>
              <a:t>توجه کامل به دقت مراجع</a:t>
            </a:r>
          </a:p>
          <a:p>
            <a:pPr algn="r" rtl="1"/>
            <a:r>
              <a:rPr lang="en-US" altLang="en-US" sz="4400" dirty="0"/>
              <a:t>ایجاد رابطه حسنه</a:t>
            </a:r>
          </a:p>
          <a:p>
            <a:pPr algn="r" rtl="1"/>
            <a:r>
              <a:rPr lang="en-US" altLang="en-US" sz="4400" dirty="0"/>
              <a:t>توجه به احساسات مراجع</a:t>
            </a:r>
          </a:p>
        </p:txBody>
      </p:sp>
    </p:spTree>
  </p:cSld>
  <p:clrMapOvr>
    <a:masterClrMapping/>
  </p:clrMapOvr>
  <p:transition spd="slow"/>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Title 313345"/>
          <p:cNvSpPr>
            <a:spLocks noGrp="1"/>
          </p:cNvSpPr>
          <p:nvPr>
            <p:ph type="title" idx="4294967295"/>
          </p:nvPr>
        </p:nvSpPr>
        <p:spPr>
          <a:xfrm>
            <a:off x="457200" y="274638"/>
            <a:ext cx="8362950" cy="1641475"/>
          </a:xfrm>
          <a:ln/>
        </p:spPr>
        <p:txBody>
          <a:bodyPr wrap="square" lIns="91440" tIns="45720" rIns="91440" bIns="45720" anchor="ctr"/>
          <a:lstStyle/>
          <a:p>
            <a:pPr algn="r" rtl="1"/>
            <a:r>
              <a:rPr lang="en-US" altLang="en-US" sz="4800" b="1" dirty="0"/>
              <a:t>اصول ارائه اطلاعات شغلی و حرفه ای از نظر شوستروم و برومر:</a:t>
            </a:r>
          </a:p>
        </p:txBody>
      </p:sp>
      <p:sp>
        <p:nvSpPr>
          <p:cNvPr id="313347" name="Content Placeholder 313346"/>
          <p:cNvSpPr>
            <a:spLocks noGrp="1"/>
          </p:cNvSpPr>
          <p:nvPr>
            <p:ph idx="4294967295"/>
          </p:nvPr>
        </p:nvSpPr>
        <p:spPr>
          <a:xfrm>
            <a:off x="457200" y="2133600"/>
            <a:ext cx="8229600" cy="3997325"/>
          </a:xfrm>
          <a:ln/>
        </p:spPr>
        <p:txBody>
          <a:bodyPr wrap="square" lIns="91440" tIns="45720" rIns="91440" bIns="45720" anchor="t" anchorCtr="0"/>
          <a:lstStyle/>
          <a:p>
            <a:pPr algn="r" rtl="1"/>
            <a:r>
              <a:rPr lang="en-US" altLang="en-US" sz="4400" dirty="0"/>
              <a:t>ارائه اطلاعات در زمان مناسب</a:t>
            </a:r>
          </a:p>
          <a:p>
            <a:pPr algn="r" rtl="1"/>
            <a:r>
              <a:rPr lang="en-US" altLang="en-US" sz="4400" dirty="0"/>
              <a:t>عینیت اطلاعات</a:t>
            </a:r>
          </a:p>
          <a:p>
            <a:pPr algn="r" rtl="1"/>
            <a:r>
              <a:rPr lang="en-US" altLang="en-US" sz="4400" dirty="0"/>
              <a:t>پیشنهاد حرف و مشاغل</a:t>
            </a:r>
          </a:p>
          <a:p>
            <a:pPr algn="r" rtl="1"/>
            <a:r>
              <a:rPr lang="en-US" altLang="en-US" sz="4400" dirty="0"/>
              <a:t>اطمینان از درک اطلاعات</a:t>
            </a:r>
          </a:p>
        </p:txBody>
      </p:sp>
    </p:spTree>
  </p:cSld>
  <p:clrMapOvr>
    <a:masterClrMapping/>
  </p:clrMapOvr>
  <p:transition spd="slow"/>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Title 315393"/>
          <p:cNvSpPr>
            <a:spLocks noGrp="1"/>
          </p:cNvSpPr>
          <p:nvPr>
            <p:ph type="title" idx="4294967295"/>
          </p:nvPr>
        </p:nvSpPr>
        <p:spPr>
          <a:xfrm>
            <a:off x="457200" y="274638"/>
            <a:ext cx="8075612" cy="2146300"/>
          </a:xfrm>
          <a:ln/>
        </p:spPr>
        <p:txBody>
          <a:bodyPr wrap="square" lIns="91440" tIns="45720" rIns="91440" bIns="45720" anchor="ctr"/>
          <a:lstStyle/>
          <a:p>
            <a:pPr algn="r" rtl="1"/>
            <a:r>
              <a:rPr lang="en-US" altLang="en-US" sz="6000" b="1" dirty="0"/>
              <a:t>هدفهای ارائه اطلاعات شغلی و حرفه ای از نظر بری فیلد:</a:t>
            </a:r>
          </a:p>
        </p:txBody>
      </p:sp>
      <p:sp>
        <p:nvSpPr>
          <p:cNvPr id="315395" name="Content Placeholder 315394"/>
          <p:cNvSpPr>
            <a:spLocks noGrp="1"/>
          </p:cNvSpPr>
          <p:nvPr>
            <p:ph idx="4294967295"/>
          </p:nvPr>
        </p:nvSpPr>
        <p:spPr>
          <a:xfrm>
            <a:off x="468313" y="2565400"/>
            <a:ext cx="8229599" cy="3854450"/>
          </a:xfrm>
          <a:ln/>
        </p:spPr>
        <p:txBody>
          <a:bodyPr wrap="square" lIns="91440" tIns="45720" rIns="91440" bIns="45720" anchor="t" anchorCtr="0"/>
          <a:lstStyle/>
          <a:p>
            <a:pPr algn="r" rtl="1"/>
            <a:r>
              <a:rPr lang="en-US" altLang="en-US" sz="4400" dirty="0"/>
              <a:t>آگاهاندن</a:t>
            </a:r>
          </a:p>
          <a:p>
            <a:pPr algn="r" rtl="1"/>
            <a:r>
              <a:rPr lang="en-US" altLang="en-US" sz="4400" dirty="0"/>
              <a:t>سازش دادن</a:t>
            </a:r>
          </a:p>
          <a:p>
            <a:pPr algn="r" rtl="1"/>
            <a:r>
              <a:rPr lang="en-US" altLang="en-US" sz="4400" dirty="0"/>
              <a:t>ایجاد انگیزه</a:t>
            </a:r>
          </a:p>
        </p:txBody>
      </p:sp>
    </p:spTree>
  </p:cSld>
  <p:clrMapOvr>
    <a:masterClrMapping/>
  </p:clrMapOvr>
  <p:transition spd="slow"/>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Title 317441"/>
          <p:cNvSpPr>
            <a:spLocks noGrp="1"/>
          </p:cNvSpPr>
          <p:nvPr>
            <p:ph type="title" idx="4294967295"/>
          </p:nvPr>
        </p:nvSpPr>
        <p:spPr>
          <a:xfrm>
            <a:off x="457200" y="274638"/>
            <a:ext cx="8002588" cy="2290762"/>
          </a:xfrm>
          <a:ln/>
        </p:spPr>
        <p:txBody>
          <a:bodyPr wrap="square" lIns="91440" tIns="45720" rIns="91440" bIns="45720" anchor="ctr"/>
          <a:lstStyle/>
          <a:p>
            <a:pPr algn="r" rtl="1"/>
            <a:r>
              <a:rPr lang="en-US" altLang="en-US" sz="6000" b="1" dirty="0"/>
              <a:t>هدفهای ارائه اطلاعات شغلی و حرفه ای از دیدگاه بائروروئبر:</a:t>
            </a:r>
          </a:p>
        </p:txBody>
      </p:sp>
      <p:sp>
        <p:nvSpPr>
          <p:cNvPr id="317443" name="Content Placeholder 317442"/>
          <p:cNvSpPr>
            <a:spLocks noGrp="1"/>
          </p:cNvSpPr>
          <p:nvPr>
            <p:ph idx="4294967295"/>
          </p:nvPr>
        </p:nvSpPr>
        <p:spPr>
          <a:xfrm>
            <a:off x="457200" y="2492375"/>
            <a:ext cx="8229600" cy="3638550"/>
          </a:xfrm>
          <a:ln/>
        </p:spPr>
        <p:txBody>
          <a:bodyPr wrap="square" lIns="91440" tIns="45720" rIns="91440" bIns="45720" anchor="t" anchorCtr="0"/>
          <a:lstStyle/>
          <a:p>
            <a:pPr algn="r" rtl="1">
              <a:lnSpc>
                <a:spcPct val="110000"/>
              </a:lnSpc>
            </a:pPr>
            <a:r>
              <a:rPr lang="en-US" altLang="en-US" sz="4400" dirty="0"/>
              <a:t>مکاشفه</a:t>
            </a:r>
          </a:p>
          <a:p>
            <a:pPr algn="r" rtl="1">
              <a:lnSpc>
                <a:spcPct val="110000"/>
              </a:lnSpc>
            </a:pPr>
            <a:r>
              <a:rPr lang="en-US" altLang="en-US" sz="4400" dirty="0"/>
              <a:t>آگاهاندن</a:t>
            </a:r>
          </a:p>
          <a:p>
            <a:pPr algn="r" rtl="1">
              <a:lnSpc>
                <a:spcPct val="110000"/>
              </a:lnSpc>
            </a:pPr>
            <a:r>
              <a:rPr lang="en-US" altLang="en-US" sz="4400" dirty="0"/>
              <a:t>ایجاد انگیزه</a:t>
            </a:r>
            <a:r>
              <a:rPr lang="en-US" altLang="en-US" sz="4000" dirty="0"/>
              <a:t> </a:t>
            </a:r>
          </a:p>
          <a:p>
            <a:pPr algn="r" rtl="1">
              <a:lnSpc>
                <a:spcPct val="110000"/>
              </a:lnSpc>
            </a:pPr>
            <a:r>
              <a:rPr lang="en-US" altLang="en-US" sz="4400" dirty="0"/>
              <a:t>ادامه اشتغال</a:t>
            </a:r>
          </a:p>
        </p:txBody>
      </p:sp>
    </p:spTree>
  </p:cSld>
  <p:clrMapOvr>
    <a:masterClrMapping/>
  </p:clrMapOvr>
  <p:transition spd="slow"/>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Title 319489"/>
          <p:cNvSpPr>
            <a:spLocks noGrp="1"/>
          </p:cNvSpPr>
          <p:nvPr>
            <p:ph type="title" idx="4294967295"/>
          </p:nvPr>
        </p:nvSpPr>
        <p:spPr>
          <a:xfrm>
            <a:off x="457200" y="274638"/>
            <a:ext cx="8075612" cy="1785937"/>
          </a:xfrm>
          <a:ln/>
        </p:spPr>
        <p:txBody>
          <a:bodyPr wrap="square" lIns="91440" tIns="45720" rIns="91440" bIns="45720" anchor="ctr"/>
          <a:lstStyle/>
          <a:p>
            <a:pPr algn="r" rtl="1"/>
            <a:r>
              <a:rPr lang="en-US" altLang="en-US" sz="6000" b="1" dirty="0"/>
              <a:t>روشهای ارائه اطلاعات شغلی و حرفه ای:</a:t>
            </a:r>
          </a:p>
        </p:txBody>
      </p:sp>
      <p:sp>
        <p:nvSpPr>
          <p:cNvPr id="319491" name="Content Placeholder 319490"/>
          <p:cNvSpPr>
            <a:spLocks noGrp="1"/>
          </p:cNvSpPr>
          <p:nvPr>
            <p:ph idx="4294967295"/>
          </p:nvPr>
        </p:nvSpPr>
        <p:spPr>
          <a:xfrm>
            <a:off x="323850" y="2327275"/>
            <a:ext cx="8229600" cy="4530725"/>
          </a:xfrm>
          <a:ln/>
        </p:spPr>
        <p:txBody>
          <a:bodyPr wrap="square" lIns="91440" tIns="45720" rIns="91440" bIns="45720" anchor="t" anchorCtr="0"/>
          <a:lstStyle/>
          <a:p>
            <a:pPr algn="r" rtl="1"/>
            <a:r>
              <a:rPr lang="en-US" altLang="en-US" sz="4400" dirty="0"/>
              <a:t>غیر مستقیم- مشاور فعالیت خود را به حداقل می رساند.</a:t>
            </a:r>
          </a:p>
          <a:p>
            <a:pPr algn="r" rtl="1"/>
            <a:r>
              <a:rPr lang="en-US" altLang="en-US" sz="4400" dirty="0"/>
              <a:t>مستقیم- مشاور مقدار چشمگیری از فعالیت جلسه را خودش بر عهده دارد.</a:t>
            </a:r>
          </a:p>
        </p:txBody>
      </p:sp>
    </p:spTree>
  </p:cSld>
  <p:clrMapOvr>
    <a:masterClrMapping/>
  </p:clrMapOvr>
  <p:transition spd="slow"/>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Title 321537"/>
          <p:cNvSpPr>
            <a:spLocks noGrp="1"/>
          </p:cNvSpPr>
          <p:nvPr>
            <p:ph type="title" idx="4294967295"/>
          </p:nvPr>
        </p:nvSpPr>
        <p:spPr>
          <a:xfrm>
            <a:off x="457200" y="274638"/>
            <a:ext cx="8291512" cy="2001837"/>
          </a:xfrm>
          <a:ln/>
        </p:spPr>
        <p:txBody>
          <a:bodyPr wrap="square" lIns="91440" tIns="45720" rIns="91440" bIns="45720" anchor="ctr"/>
          <a:lstStyle/>
          <a:p>
            <a:pPr algn="r" rtl="1"/>
            <a:r>
              <a:rPr lang="en-US" altLang="en-US" sz="6000" b="1" dirty="0"/>
              <a:t>نقش افراد در اطلاعات شغلی و حرفه ای:</a:t>
            </a:r>
          </a:p>
        </p:txBody>
      </p:sp>
      <p:sp>
        <p:nvSpPr>
          <p:cNvPr id="321539" name="Content Placeholder 321538"/>
          <p:cNvSpPr>
            <a:spLocks noGrp="1"/>
          </p:cNvSpPr>
          <p:nvPr>
            <p:ph idx="4294967295"/>
          </p:nvPr>
        </p:nvSpPr>
        <p:spPr>
          <a:xfrm>
            <a:off x="457200" y="2636838"/>
            <a:ext cx="8229600" cy="3494087"/>
          </a:xfrm>
          <a:ln/>
        </p:spPr>
        <p:txBody>
          <a:bodyPr wrap="square" lIns="91440" tIns="45720" rIns="91440" bIns="45720" anchor="t" anchorCtr="0"/>
          <a:lstStyle/>
          <a:p>
            <a:pPr algn="r" rtl="1"/>
            <a:r>
              <a:rPr lang="en-US" altLang="en-US" sz="4400" dirty="0"/>
              <a:t>مهمترین نقش اطلاعات شخصی و حرفه- ای چیست؟</a:t>
            </a:r>
          </a:p>
          <a:p>
            <a:pPr algn="r" rtl="1"/>
            <a:r>
              <a:rPr lang="en-US" altLang="en-US" sz="4400" dirty="0"/>
              <a:t>آماده کردن فرد برای شناسائی خود و هدفش می باشد.</a:t>
            </a:r>
          </a:p>
        </p:txBody>
      </p:sp>
    </p:spTree>
  </p:cSld>
  <p:clrMapOvr>
    <a:masterClrMapping/>
  </p:clrMapOvr>
  <p:transition spd="slow"/>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Title 323585"/>
          <p:cNvSpPr>
            <a:spLocks noGrp="1"/>
          </p:cNvSpPr>
          <p:nvPr>
            <p:ph type="title" idx="4294967295"/>
          </p:nvPr>
        </p:nvSpPr>
        <p:spPr>
          <a:xfrm>
            <a:off x="0" y="274638"/>
            <a:ext cx="8686800" cy="1930400"/>
          </a:xfrm>
          <a:ln/>
        </p:spPr>
        <p:txBody>
          <a:bodyPr wrap="square" lIns="91440" tIns="45720" rIns="91440" bIns="45720" anchor="ctr"/>
          <a:lstStyle/>
          <a:p>
            <a:pPr algn="r" rtl="1"/>
            <a:r>
              <a:rPr lang="en-US" altLang="en-US" sz="5400" b="1" dirty="0"/>
              <a:t>نقش افراد مختلف در تدوین و ارائه اطلاعات شغلی و حرفه ای:</a:t>
            </a:r>
          </a:p>
        </p:txBody>
      </p:sp>
      <p:sp>
        <p:nvSpPr>
          <p:cNvPr id="323587" name="Content Placeholder 323586"/>
          <p:cNvSpPr>
            <a:spLocks noGrp="1"/>
          </p:cNvSpPr>
          <p:nvPr>
            <p:ph idx="4294967295"/>
          </p:nvPr>
        </p:nvSpPr>
        <p:spPr>
          <a:xfrm>
            <a:off x="1116013" y="2420938"/>
            <a:ext cx="7570787" cy="3709987"/>
          </a:xfrm>
          <a:ln/>
        </p:spPr>
        <p:txBody>
          <a:bodyPr wrap="square" lIns="91440" tIns="45720" rIns="91440" bIns="45720" anchor="t" anchorCtr="0"/>
          <a:lstStyle/>
          <a:p>
            <a:pPr algn="r" rtl="1">
              <a:lnSpc>
                <a:spcPct val="80000"/>
              </a:lnSpc>
            </a:pPr>
            <a:r>
              <a:rPr lang="en-US" altLang="en-US" sz="4400" dirty="0"/>
              <a:t>معلم مشاور- شناسائی زمینه های قبلی و توقعات مراجعه نظام آموزشی توانائی علمی.</a:t>
            </a:r>
          </a:p>
          <a:p>
            <a:pPr algn="r" rtl="1">
              <a:lnSpc>
                <a:spcPct val="80000"/>
              </a:lnSpc>
            </a:pPr>
            <a:r>
              <a:rPr lang="en-US" altLang="en-US" sz="4400" dirty="0"/>
              <a:t>معلم</a:t>
            </a:r>
          </a:p>
          <a:p>
            <a:pPr algn="r" rtl="1">
              <a:lnSpc>
                <a:spcPct val="80000"/>
              </a:lnSpc>
            </a:pPr>
            <a:r>
              <a:rPr lang="en-US" altLang="en-US" sz="4400" dirty="0"/>
              <a:t>کامپیوتر</a:t>
            </a:r>
          </a:p>
          <a:p>
            <a:pPr algn="r" rtl="1">
              <a:lnSpc>
                <a:spcPct val="80000"/>
              </a:lnSpc>
            </a:pPr>
            <a:r>
              <a:rPr lang="en-US" altLang="en-US" sz="4400" dirty="0"/>
              <a:t>دانش آموز</a:t>
            </a:r>
          </a:p>
        </p:txBody>
      </p:sp>
    </p:spTree>
  </p:cSld>
  <p:clrMapOvr>
    <a:masterClrMapping/>
  </p:clrMapOvr>
  <p:transition spd="slow"/>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Title 325633"/>
          <p:cNvSpPr>
            <a:spLocks noGrp="1"/>
          </p:cNvSpPr>
          <p:nvPr>
            <p:ph type="title" idx="4294967295"/>
          </p:nvPr>
        </p:nvSpPr>
        <p:spPr>
          <a:xfrm>
            <a:off x="468313" y="274638"/>
            <a:ext cx="8218487" cy="1858962"/>
          </a:xfrm>
          <a:ln/>
        </p:spPr>
        <p:txBody>
          <a:bodyPr wrap="square" lIns="91440" tIns="45720" rIns="91440" bIns="45720" anchor="ctr"/>
          <a:lstStyle/>
          <a:p>
            <a:pPr algn="r" rtl="1"/>
            <a:r>
              <a:rPr lang="en-US" altLang="en-US" sz="6000" b="1" dirty="0"/>
              <a:t>روشهای کسب اطلاعات شغلی و حرفه ای:</a:t>
            </a:r>
          </a:p>
        </p:txBody>
      </p:sp>
      <p:sp>
        <p:nvSpPr>
          <p:cNvPr id="325635" name="Content Placeholder 325634"/>
          <p:cNvSpPr>
            <a:spLocks noGrp="1"/>
          </p:cNvSpPr>
          <p:nvPr>
            <p:ph idx="4294967295"/>
          </p:nvPr>
        </p:nvSpPr>
        <p:spPr>
          <a:xfrm>
            <a:off x="1258888" y="2420938"/>
            <a:ext cx="7427912" cy="3709987"/>
          </a:xfrm>
          <a:ln/>
        </p:spPr>
        <p:txBody>
          <a:bodyPr wrap="square" lIns="91440" tIns="45720" rIns="91440" bIns="45720" anchor="t" anchorCtr="0"/>
          <a:lstStyle/>
          <a:p>
            <a:pPr algn="r" rtl="1"/>
            <a:r>
              <a:rPr lang="en-US" altLang="en-US" sz="4400" dirty="0"/>
              <a:t>روش استفسار</a:t>
            </a:r>
          </a:p>
          <a:p>
            <a:pPr algn="r" rtl="1"/>
            <a:r>
              <a:rPr lang="en-US" altLang="en-US" sz="4400" dirty="0"/>
              <a:t>روش بازدید</a:t>
            </a:r>
          </a:p>
          <a:p>
            <a:pPr algn="r" rtl="1"/>
            <a:r>
              <a:rPr lang="en-US" altLang="en-US" sz="4400" dirty="0"/>
              <a:t>روش مطالعه</a:t>
            </a:r>
          </a:p>
        </p:txBody>
      </p:sp>
    </p:spTree>
  </p:cSld>
  <p:clrMapOvr>
    <a:masterClrMapping/>
  </p:clrMapOvr>
  <p:transition spd="slow"/>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Title 327681"/>
          <p:cNvSpPr>
            <a:spLocks noGrp="1"/>
          </p:cNvSpPr>
          <p:nvPr>
            <p:ph type="title" idx="4294967295"/>
          </p:nvPr>
        </p:nvSpPr>
        <p:spPr>
          <a:xfrm>
            <a:off x="468313" y="274638"/>
            <a:ext cx="8218487" cy="2217737"/>
          </a:xfrm>
          <a:ln/>
        </p:spPr>
        <p:txBody>
          <a:bodyPr wrap="square" lIns="91440" tIns="45720" rIns="91440" bIns="45720" anchor="ctr"/>
          <a:lstStyle/>
          <a:p>
            <a:pPr algn="r" rtl="1"/>
            <a:r>
              <a:rPr lang="en-US" altLang="en-US" sz="5400" b="1" dirty="0"/>
              <a:t>به نظر تایلر اطلاعات و دانش مشاور شغلی و حرفه ای باید در زمینه های زیر باشد:</a:t>
            </a:r>
          </a:p>
        </p:txBody>
      </p:sp>
      <p:sp>
        <p:nvSpPr>
          <p:cNvPr id="327683" name="Content Placeholder 327682"/>
          <p:cNvSpPr>
            <a:spLocks noGrp="1"/>
          </p:cNvSpPr>
          <p:nvPr>
            <p:ph idx="4294967295"/>
          </p:nvPr>
        </p:nvSpPr>
        <p:spPr>
          <a:xfrm>
            <a:off x="395288" y="2636838"/>
            <a:ext cx="8291512" cy="3494087"/>
          </a:xfrm>
          <a:ln/>
        </p:spPr>
        <p:txBody>
          <a:bodyPr wrap="square" lIns="91440" tIns="45720" rIns="91440" bIns="45720" anchor="t" anchorCtr="0"/>
          <a:lstStyle/>
          <a:p>
            <a:pPr algn="r" rtl="1">
              <a:lnSpc>
                <a:spcPct val="80000"/>
              </a:lnSpc>
            </a:pPr>
            <a:r>
              <a:rPr lang="en-US" altLang="en-US" sz="4100" dirty="0"/>
              <a:t>مشاور نظریه های متعددی شغلی و حرفه- ای را بخوبی بشناسد.</a:t>
            </a:r>
          </a:p>
          <a:p>
            <a:pPr algn="r" rtl="1">
              <a:lnSpc>
                <a:spcPct val="80000"/>
              </a:lnSpc>
            </a:pPr>
            <a:r>
              <a:rPr lang="en-US" altLang="en-US" sz="4100" dirty="0"/>
              <a:t>بازار کار و نیروی کارگر را در جامعه و سطح جهانی بشناسد.</a:t>
            </a:r>
          </a:p>
          <a:p>
            <a:pPr algn="r" rtl="1">
              <a:lnSpc>
                <a:spcPct val="80000"/>
              </a:lnSpc>
            </a:pPr>
            <a:r>
              <a:rPr lang="en-US" altLang="en-US" sz="4100" dirty="0"/>
              <a:t>از نوع مشاغل جامعه و نیازهای شغلی آگاه باشد.</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584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هدف از مشاوره:</a:t>
            </a:r>
          </a:p>
        </p:txBody>
      </p:sp>
      <p:sp>
        <p:nvSpPr>
          <p:cNvPr id="35843" name="Content Placeholder 35842"/>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70000"/>
              </a:lnSpc>
            </a:pPr>
            <a:r>
              <a:rPr lang="en-US" altLang="en-US" sz="4100" dirty="0"/>
              <a:t>برقراری محیطی سرشار از امنیت.</a:t>
            </a:r>
          </a:p>
          <a:p>
            <a:pPr algn="r" rtl="1">
              <a:lnSpc>
                <a:spcPct val="70000"/>
              </a:lnSpc>
            </a:pPr>
            <a:r>
              <a:rPr lang="en-US" altLang="en-US" sz="4100" dirty="0"/>
              <a:t>مشاور نقش کمک دهنده و نه تحمیل کننده بر عهده دارد.</a:t>
            </a:r>
          </a:p>
          <a:p>
            <a:pPr algn="r" rtl="1">
              <a:lnSpc>
                <a:spcPct val="70000"/>
              </a:lnSpc>
            </a:pPr>
            <a:r>
              <a:rPr lang="en-US" altLang="en-US" sz="4100" dirty="0"/>
              <a:t>خود شناسی بیشتر و یادگیری تصمیم گیری مناسب و قبول مسئولیت.</a:t>
            </a:r>
          </a:p>
          <a:p>
            <a:pPr algn="r" rtl="1">
              <a:lnSpc>
                <a:spcPct val="70000"/>
              </a:lnSpc>
            </a:pPr>
            <a:r>
              <a:rPr lang="en-US" altLang="en-US" sz="4100" dirty="0"/>
              <a:t>از طریق مراجع می توانند مشکلاتش را حل کند.</a:t>
            </a:r>
          </a:p>
        </p:txBody>
      </p:sp>
    </p:spTree>
  </p:cSld>
  <p:clrMapOvr>
    <a:masterClrMapping/>
  </p:clrMapOvr>
  <p:transition spd="slow"/>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Title 329729"/>
          <p:cNvSpPr>
            <a:spLocks noGrp="1"/>
          </p:cNvSpPr>
          <p:nvPr>
            <p:ph type="title" idx="4294967295"/>
          </p:nvPr>
        </p:nvSpPr>
        <p:spPr>
          <a:xfrm>
            <a:off x="250825" y="274638"/>
            <a:ext cx="8435975" cy="1858962"/>
          </a:xfrm>
          <a:ln/>
        </p:spPr>
        <p:txBody>
          <a:bodyPr wrap="square" lIns="91440" tIns="45720" rIns="91440" bIns="45720" anchor="ctr"/>
          <a:lstStyle/>
          <a:p>
            <a:pPr algn="r" rtl="1"/>
            <a:r>
              <a:rPr lang="en-US" altLang="en-US" sz="6000" b="1" dirty="0"/>
              <a:t>وسایل آموزش اطلاعات شغلی و حرفه ای:</a:t>
            </a:r>
          </a:p>
        </p:txBody>
      </p:sp>
      <p:sp>
        <p:nvSpPr>
          <p:cNvPr id="329731" name="Content Placeholder 329730"/>
          <p:cNvSpPr>
            <a:spLocks noGrp="1"/>
          </p:cNvSpPr>
          <p:nvPr>
            <p:ph idx="4294967295"/>
          </p:nvPr>
        </p:nvSpPr>
        <p:spPr>
          <a:xfrm>
            <a:off x="457200" y="1989138"/>
            <a:ext cx="8229600" cy="4141787"/>
          </a:xfrm>
          <a:ln/>
        </p:spPr>
        <p:txBody>
          <a:bodyPr wrap="square" lIns="91440" tIns="45720" rIns="91440" bIns="45720" anchor="t" anchorCtr="0"/>
          <a:lstStyle/>
          <a:p>
            <a:pPr algn="r" rtl="1">
              <a:lnSpc>
                <a:spcPct val="110000"/>
              </a:lnSpc>
            </a:pPr>
            <a:r>
              <a:rPr lang="en-US" altLang="en-US" sz="4100" dirty="0"/>
              <a:t>خلاصۀ مشاغل</a:t>
            </a:r>
          </a:p>
          <a:p>
            <a:pPr algn="r" rtl="1">
              <a:lnSpc>
                <a:spcPct val="110000"/>
              </a:lnSpc>
            </a:pPr>
            <a:r>
              <a:rPr lang="en-US" altLang="en-US" sz="4100" dirty="0"/>
              <a:t>فرهنگ مشاغل (کاملترین وسیله ارائه اطلاعات)</a:t>
            </a:r>
          </a:p>
          <a:p>
            <a:pPr algn="r" rtl="1">
              <a:lnSpc>
                <a:spcPct val="110000"/>
              </a:lnSpc>
            </a:pPr>
            <a:r>
              <a:rPr lang="en-US" altLang="en-US" sz="4100" dirty="0"/>
              <a:t>نشریه شغلی و حرفه ای مدرسه</a:t>
            </a:r>
          </a:p>
          <a:p>
            <a:pPr algn="r" rtl="1">
              <a:lnSpc>
                <a:spcPct val="110000"/>
              </a:lnSpc>
            </a:pPr>
            <a:r>
              <a:rPr lang="en-US" altLang="en-US" sz="4100" dirty="0"/>
              <a:t>وسایل سمعی و بصری</a:t>
            </a:r>
          </a:p>
        </p:txBody>
      </p:sp>
    </p:spTree>
  </p:cSld>
  <p:clrMapOvr>
    <a:masterClrMapping/>
  </p:clrMapOvr>
  <p:transition spd="slow"/>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Title 33177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4000" b="1" dirty="0"/>
              <a:t>در ایجاد مرکز ارائه اطلاعات شغلی و حرفه ای ، مدرسه باید به اصول زیر توجه کرد:</a:t>
            </a:r>
          </a:p>
        </p:txBody>
      </p:sp>
      <p:sp>
        <p:nvSpPr>
          <p:cNvPr id="331779" name="Content Placeholder 33177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400" dirty="0"/>
              <a:t>تعیین هدف و خط مشق.</a:t>
            </a:r>
          </a:p>
          <a:p>
            <a:pPr algn="r" rtl="1">
              <a:lnSpc>
                <a:spcPct val="100000"/>
              </a:lnSpc>
            </a:pPr>
            <a:r>
              <a:rPr lang="en-US" altLang="en-US" sz="3400" dirty="0"/>
              <a:t>تهیه ابزار و وسایل لازم.</a:t>
            </a:r>
          </a:p>
          <a:p>
            <a:pPr algn="r" rtl="1">
              <a:lnSpc>
                <a:spcPct val="100000"/>
              </a:lnSpc>
            </a:pPr>
            <a:r>
              <a:rPr lang="en-US" altLang="en-US" sz="3400" dirty="0"/>
              <a:t>شرح وظایف و ساعاتی را به ارائه شغلی اختصاص می دهد.</a:t>
            </a:r>
          </a:p>
          <a:p>
            <a:pPr algn="r" rtl="1">
              <a:lnSpc>
                <a:spcPct val="100000"/>
              </a:lnSpc>
            </a:pPr>
            <a:r>
              <a:rPr lang="en-US" altLang="en-US" sz="3400" dirty="0"/>
              <a:t>اطلاعات شغلی و حرفه ای مناسبی را در دسترس دانش آموز قرار داد.</a:t>
            </a:r>
          </a:p>
          <a:p>
            <a:pPr algn="r" rtl="1">
              <a:lnSpc>
                <a:spcPct val="100000"/>
              </a:lnSpc>
              <a:buFont typeface="Wingdings" charset="2"/>
              <a:buNone/>
            </a:pPr>
            <a:endParaRPr lang="en-US" altLang="en-US" sz="3400" dirty="0"/>
          </a:p>
        </p:txBody>
      </p:sp>
    </p:spTree>
  </p:cSld>
  <p:clrMapOvr>
    <a:masterClrMapping/>
  </p:clrMapOvr>
  <p:transition spd="slow"/>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Title 333825"/>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فصل سوم</a:t>
            </a:r>
          </a:p>
        </p:txBody>
      </p:sp>
      <p:sp>
        <p:nvSpPr>
          <p:cNvPr id="333827" name="Content Placeholder 333826"/>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کار در راهنمائی و مشاوره شغلی</a:t>
            </a:r>
          </a:p>
        </p:txBody>
      </p:sp>
    </p:spTree>
  </p:cSld>
  <p:clrMapOvr>
    <a:masterClrMapping/>
  </p:clrMapOvr>
  <p:transition spd="slow"/>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Title 335873"/>
          <p:cNvSpPr>
            <a:spLocks noGrp="1"/>
          </p:cNvSpPr>
          <p:nvPr>
            <p:ph type="title" idx="4294967295"/>
          </p:nvPr>
        </p:nvSpPr>
        <p:spPr>
          <a:xfrm>
            <a:off x="323850" y="274638"/>
            <a:ext cx="8362950" cy="2649537"/>
          </a:xfrm>
          <a:ln/>
        </p:spPr>
        <p:txBody>
          <a:bodyPr wrap="square" lIns="91440" tIns="45720" rIns="91440" bIns="45720" anchor="ctr"/>
          <a:lstStyle/>
          <a:p>
            <a:pPr algn="r" rtl="1"/>
            <a:r>
              <a:rPr lang="en-US" altLang="en-US" sz="4400" b="1" dirty="0"/>
              <a:t>کار از دیدگاه راهنمائی شغلی و حرفه ای فعالیتی دائمی است که به تولید کالا و خدماتی منجر می شود و در قبال آن دستمزدی دریافت می گردد.</a:t>
            </a:r>
          </a:p>
        </p:txBody>
      </p:sp>
      <p:sp>
        <p:nvSpPr>
          <p:cNvPr id="335875" name="Content Placeholder 335874"/>
          <p:cNvSpPr>
            <a:spLocks noGrp="1"/>
          </p:cNvSpPr>
          <p:nvPr>
            <p:ph idx="4294967295"/>
          </p:nvPr>
        </p:nvSpPr>
        <p:spPr>
          <a:xfrm>
            <a:off x="457200" y="2997200"/>
            <a:ext cx="8229600" cy="3133725"/>
          </a:xfrm>
          <a:ln/>
        </p:spPr>
        <p:txBody>
          <a:bodyPr wrap="square" lIns="91440" tIns="45720" rIns="91440" bIns="45720" anchor="t" anchorCtr="0"/>
          <a:lstStyle/>
          <a:p>
            <a:pPr algn="r" rtl="1"/>
            <a:r>
              <a:rPr lang="en-US" altLang="en-US" sz="4400" dirty="0"/>
              <a:t>دائمی و همیشگی است.</a:t>
            </a:r>
          </a:p>
          <a:p>
            <a:pPr algn="r" rtl="1"/>
            <a:r>
              <a:rPr lang="en-US" altLang="en-US" sz="4400" dirty="0"/>
              <a:t>به تولید کالا و یا خدمات می انجامد.</a:t>
            </a:r>
          </a:p>
          <a:p>
            <a:pPr algn="r" rtl="1"/>
            <a:r>
              <a:rPr lang="en-US" altLang="en-US" sz="4400" dirty="0"/>
              <a:t>دستمزدی برای آن در نظر نگرفته است.</a:t>
            </a:r>
          </a:p>
        </p:txBody>
      </p:sp>
    </p:spTree>
  </p:cSld>
  <p:clrMapOvr>
    <a:masterClrMapping/>
  </p:clrMapOvr>
  <p:transition spd="slow"/>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Text Placeholder 337921"/>
          <p:cNvSpPr>
            <a:spLocks noGrp="1"/>
          </p:cNvSpPr>
          <p:nvPr>
            <p:ph type="body" idx="4294967295"/>
          </p:nvPr>
        </p:nvSpPr>
        <p:spPr>
          <a:xfrm>
            <a:off x="0" y="1600200"/>
            <a:ext cx="8135938" cy="4530725"/>
          </a:xfrm>
          <a:ln/>
        </p:spPr>
        <p:txBody>
          <a:bodyPr wrap="square" lIns="91440" tIns="45720" rIns="91440" bIns="45720" anchor="t" anchorCtr="0"/>
          <a:lstStyle/>
          <a:p>
            <a:pPr algn="r" rtl="1">
              <a:lnSpc>
                <a:spcPct val="90000"/>
              </a:lnSpc>
            </a:pPr>
            <a:r>
              <a:rPr lang="en-US" altLang="en-US" sz="4400" dirty="0"/>
              <a:t>حرفه: رشته کارهایی است که فرد در سر تا سر عمر بدان اشتغال می ورزد.</a:t>
            </a:r>
          </a:p>
          <a:p>
            <a:pPr algn="r" rtl="1">
              <a:lnSpc>
                <a:spcPct val="90000"/>
              </a:lnSpc>
            </a:pPr>
            <a:r>
              <a:rPr lang="en-US" altLang="en-US" sz="4400" dirty="0"/>
              <a:t>شغل: گروهی از موقعیتهای مشابه در یک موسسه کارگاه و اداره موقعیت مجموعه وظایف تکالیف و فعالیتی که بوسیله فرد احراز می شود.</a:t>
            </a:r>
          </a:p>
        </p:txBody>
      </p:sp>
    </p:spTree>
  </p:cSld>
  <p:clrMapOvr>
    <a:masterClrMapping/>
  </p:clrMapOvr>
  <p:transition spd="slow"/>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Title 339969"/>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400" b="1" dirty="0"/>
              <a:t>علل کار کردن از نظر می ننجر:</a:t>
            </a:r>
          </a:p>
        </p:txBody>
      </p:sp>
      <p:sp>
        <p:nvSpPr>
          <p:cNvPr id="339971" name="Content Placeholder 339970"/>
          <p:cNvSpPr>
            <a:spLocks noGrp="1"/>
          </p:cNvSpPr>
          <p:nvPr>
            <p:ph idx="4294967295"/>
          </p:nvPr>
        </p:nvSpPr>
        <p:spPr>
          <a:xfrm>
            <a:off x="457200" y="1700213"/>
            <a:ext cx="8229600" cy="4897437"/>
          </a:xfrm>
          <a:ln/>
        </p:spPr>
        <p:txBody>
          <a:bodyPr wrap="square" lIns="91440" tIns="45720" rIns="91440" bIns="45720" anchor="t" anchorCtr="0"/>
          <a:lstStyle/>
          <a:p>
            <a:pPr algn="r" rtl="1">
              <a:lnSpc>
                <a:spcPct val="90000"/>
              </a:lnSpc>
            </a:pPr>
            <a:r>
              <a:rPr lang="en-US" altLang="en-US" sz="4000" dirty="0"/>
              <a:t>وسیله ای برای صرف انرژی در راه مطلوب.</a:t>
            </a:r>
          </a:p>
          <a:p>
            <a:pPr algn="r" rtl="1">
              <a:lnSpc>
                <a:spcPct val="90000"/>
              </a:lnSpc>
            </a:pPr>
            <a:r>
              <a:rPr lang="en-US" altLang="en-US" sz="4000" dirty="0"/>
              <a:t>وسیله ای برای ایجاد روابط اجتماعی با دیگران.</a:t>
            </a:r>
          </a:p>
          <a:p>
            <a:pPr algn="r" rtl="1">
              <a:lnSpc>
                <a:spcPct val="90000"/>
              </a:lnSpc>
            </a:pPr>
            <a:r>
              <a:rPr lang="en-US" altLang="en-US" sz="4000" dirty="0"/>
              <a:t>فرد خود را جزئی از جامعه خود محسوب می کند.</a:t>
            </a:r>
          </a:p>
          <a:p>
            <a:pPr algn="r" rtl="1">
              <a:lnSpc>
                <a:spcPct val="90000"/>
              </a:lnSpc>
            </a:pPr>
            <a:r>
              <a:rPr lang="en-US" altLang="en-US" sz="4000" dirty="0"/>
              <a:t>ضمن مقایسه خود با دیگران به ارزشیابی توانایی و مهارتها و محدودیتهایش پی می برد.</a:t>
            </a:r>
          </a:p>
        </p:txBody>
      </p:sp>
    </p:spTree>
  </p:cSld>
  <p:clrMapOvr>
    <a:masterClrMapping/>
  </p:clrMapOvr>
  <p:transition spd="slow"/>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Title 34201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عوامل متغیر در اشتغال:</a:t>
            </a:r>
          </a:p>
        </p:txBody>
      </p:sp>
      <p:sp>
        <p:nvSpPr>
          <p:cNvPr id="342019" name="Content Placeholder 342018"/>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تغییر نوع کارکنان</a:t>
            </a:r>
          </a:p>
          <a:p>
            <a:pPr algn="r" rtl="1"/>
            <a:r>
              <a:rPr lang="en-US" altLang="en-US" sz="4400" dirty="0"/>
              <a:t>تغییر در میزان ساعات کار</a:t>
            </a:r>
          </a:p>
          <a:p>
            <a:pPr algn="r" rtl="1"/>
            <a:r>
              <a:rPr lang="en-US" altLang="en-US" sz="4400" dirty="0"/>
              <a:t>نوع اقتصاد</a:t>
            </a:r>
          </a:p>
          <a:p>
            <a:pPr algn="r" rtl="1"/>
            <a:r>
              <a:rPr lang="en-US" altLang="en-US" sz="4400" dirty="0"/>
              <a:t>نوع کار</a:t>
            </a:r>
          </a:p>
        </p:txBody>
      </p:sp>
    </p:spTree>
  </p:cSld>
  <p:clrMapOvr>
    <a:masterClrMapping/>
  </p:clrMapOvr>
  <p:transition spd="slow"/>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Title 344065"/>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فصل چهارم</a:t>
            </a:r>
          </a:p>
        </p:txBody>
      </p:sp>
      <p:sp>
        <p:nvSpPr>
          <p:cNvPr id="344067" name="Content Placeholder 344066"/>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راهنمائی و مشاوره شغلی در مدارس</a:t>
            </a:r>
          </a:p>
        </p:txBody>
      </p:sp>
    </p:spTree>
  </p:cSld>
  <p:clrMapOvr>
    <a:masterClrMapping/>
  </p:clrMapOvr>
  <p:transition spd="slow"/>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Title 34611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400" b="1" dirty="0"/>
              <a:t>ضرورت راهنمائی و مشاوره شغلی و حرفه ای در مدارس:</a:t>
            </a:r>
          </a:p>
        </p:txBody>
      </p:sp>
      <p:sp>
        <p:nvSpPr>
          <p:cNvPr id="346115" name="Content Placeholder 346114"/>
          <p:cNvSpPr>
            <a:spLocks noGrp="1"/>
          </p:cNvSpPr>
          <p:nvPr>
            <p:ph idx="4294967295"/>
          </p:nvPr>
        </p:nvSpPr>
        <p:spPr>
          <a:xfrm>
            <a:off x="457200" y="1916113"/>
            <a:ext cx="8229600" cy="4214812"/>
          </a:xfrm>
          <a:ln/>
        </p:spPr>
        <p:txBody>
          <a:bodyPr wrap="square" lIns="91440" tIns="45720" rIns="91440" bIns="45720" anchor="t" anchorCtr="0"/>
          <a:lstStyle/>
          <a:p>
            <a:pPr algn="r" rtl="1">
              <a:lnSpc>
                <a:spcPct val="70000"/>
              </a:lnSpc>
            </a:pPr>
            <a:r>
              <a:rPr lang="en-US" altLang="en-US" sz="4400" dirty="0"/>
              <a:t>راهنمائی و مشاوره شغلی و حرفه ای از زمانی که شروع تحصیلات آموزشگاه تا پایان آن ادامه پیدا می کند.</a:t>
            </a:r>
          </a:p>
          <a:p>
            <a:pPr algn="r" rtl="1">
              <a:lnSpc>
                <a:spcPct val="70000"/>
              </a:lnSpc>
            </a:pPr>
            <a:r>
              <a:rPr lang="en-US" altLang="en-US" sz="4400" dirty="0"/>
              <a:t>پیچیده تر شدن انتخاب از بین مشاغل متنوع و گوناگون.</a:t>
            </a:r>
          </a:p>
          <a:p>
            <a:pPr algn="r" rtl="1">
              <a:lnSpc>
                <a:spcPct val="70000"/>
              </a:lnSpc>
            </a:pPr>
            <a:r>
              <a:rPr lang="en-US" altLang="en-US" sz="4400" dirty="0"/>
              <a:t>بعلت ترک تحصیل کردن دانش آموزان در مقاطع مختلف باید در تمام مقاطع راهنمائی و مشاوره و شغلی انجام شود.</a:t>
            </a:r>
          </a:p>
        </p:txBody>
      </p:sp>
    </p:spTree>
  </p:cSld>
  <p:clrMapOvr>
    <a:masterClrMapping/>
  </p:clrMapOvr>
  <p:transition spd="slow"/>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Title 348161"/>
          <p:cNvSpPr>
            <a:spLocks noGrp="1"/>
          </p:cNvSpPr>
          <p:nvPr>
            <p:ph type="title" idx="4294967295"/>
          </p:nvPr>
        </p:nvSpPr>
        <p:spPr>
          <a:xfrm>
            <a:off x="468313" y="274638"/>
            <a:ext cx="8218487" cy="1570037"/>
          </a:xfrm>
          <a:ln/>
        </p:spPr>
        <p:txBody>
          <a:bodyPr wrap="square" lIns="91440" tIns="45720" rIns="91440" bIns="45720" anchor="ctr"/>
          <a:lstStyle/>
          <a:p>
            <a:pPr algn="r" rtl="1"/>
            <a:r>
              <a:rPr lang="en-US" altLang="en-US" sz="5400" b="1" dirty="0"/>
              <a:t>هدفهای راهنمائی و مشاوره شغلی و حرفه ای در مدارس:</a:t>
            </a:r>
          </a:p>
        </p:txBody>
      </p:sp>
      <p:sp>
        <p:nvSpPr>
          <p:cNvPr id="348163" name="Content Placeholder 348162"/>
          <p:cNvSpPr>
            <a:spLocks noGrp="1"/>
          </p:cNvSpPr>
          <p:nvPr>
            <p:ph idx="4294967295"/>
          </p:nvPr>
        </p:nvSpPr>
        <p:spPr>
          <a:xfrm>
            <a:off x="457200" y="2205038"/>
            <a:ext cx="8229600" cy="3925887"/>
          </a:xfrm>
          <a:ln/>
        </p:spPr>
        <p:txBody>
          <a:bodyPr wrap="square" lIns="91440" tIns="45720" rIns="91440" bIns="45720" anchor="t" anchorCtr="0"/>
          <a:lstStyle/>
          <a:p>
            <a:pPr algn="r" rtl="1">
              <a:lnSpc>
                <a:spcPct val="110000"/>
              </a:lnSpc>
            </a:pPr>
            <a:r>
              <a:rPr lang="en-US" altLang="en-US" sz="4400" dirty="0"/>
              <a:t>از سن ده سالگی علاقه و رغبت به بحث و گفتگو در مورد مشاغل مختلف بوجود می آید. لذا راهنمائی و مشاوره شغلی و حرفه ای از کلاس چهارم ابتدائی شکل فعال تری بخود می گیرد.</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7889"/>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900" b="1" dirty="0"/>
              <a:t>تفاوتهای راهنمائی با مشاوره</a:t>
            </a:r>
          </a:p>
        </p:txBody>
      </p:sp>
      <p:sp>
        <p:nvSpPr>
          <p:cNvPr id="37891" name="Content Placeholder 37890"/>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3700" dirty="0"/>
              <a:t>راهنمائی خدمات و فعالیتهای متعدد و متنوعی دارد مشاوره یکی از اساسی ترین و مهمترین آنهاست.</a:t>
            </a:r>
          </a:p>
          <a:p>
            <a:pPr algn="r" rtl="1">
              <a:lnSpc>
                <a:spcPct val="110000"/>
              </a:lnSpc>
            </a:pPr>
            <a:r>
              <a:rPr lang="en-US" altLang="en-US" sz="3700" dirty="0"/>
              <a:t>راهنمائی جنبه پیشگیری از مشکلات را دارد در حالیکه مشاوره بر حل مشکلات تاکید دارد.</a:t>
            </a:r>
          </a:p>
        </p:txBody>
      </p:sp>
    </p:spTree>
  </p:cSld>
  <p:clrMapOvr>
    <a:masterClrMapping/>
  </p:clrMapOvr>
  <p:transition spd="slow"/>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Text Placeholder 350209"/>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ارائه واحد شناسائی در دبیرستان و یا دانشگاه استفاده می شود.</a:t>
            </a:r>
          </a:p>
        </p:txBody>
      </p:sp>
    </p:spTree>
  </p:cSld>
  <p:clrMapOvr>
    <a:masterClrMapping/>
  </p:clrMapOvr>
  <p:transition spd="slow"/>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Title 352257"/>
          <p:cNvSpPr>
            <a:spLocks noGrp="1"/>
          </p:cNvSpPr>
          <p:nvPr>
            <p:ph type="title" idx="4294967295"/>
          </p:nvPr>
        </p:nvSpPr>
        <p:spPr>
          <a:xfrm>
            <a:off x="250825" y="274638"/>
            <a:ext cx="8435975" cy="1641475"/>
          </a:xfrm>
          <a:ln/>
        </p:spPr>
        <p:txBody>
          <a:bodyPr wrap="square" lIns="91440" tIns="45720" rIns="91440" bIns="45720" anchor="ctr"/>
          <a:lstStyle/>
          <a:p>
            <a:pPr algn="r" rtl="1"/>
            <a:r>
              <a:rPr lang="en-US" altLang="en-US" sz="4800" b="1" dirty="0"/>
              <a:t>روشهای گروهی راهنمائی و مشاوره شغلی و حرفه ای در مدارس:</a:t>
            </a:r>
          </a:p>
        </p:txBody>
      </p:sp>
      <p:sp>
        <p:nvSpPr>
          <p:cNvPr id="352259" name="Content Placeholder 352258"/>
          <p:cNvSpPr>
            <a:spLocks noGrp="1"/>
          </p:cNvSpPr>
          <p:nvPr>
            <p:ph idx="4294967295"/>
          </p:nvPr>
        </p:nvSpPr>
        <p:spPr>
          <a:xfrm>
            <a:off x="457200" y="2060575"/>
            <a:ext cx="8229600" cy="4070350"/>
          </a:xfrm>
          <a:ln/>
        </p:spPr>
        <p:txBody>
          <a:bodyPr wrap="square" lIns="91440" tIns="45720" rIns="91440" bIns="45720" anchor="t" anchorCtr="0"/>
          <a:lstStyle/>
          <a:p>
            <a:pPr algn="r" rtl="1"/>
            <a:r>
              <a:rPr lang="en-US" altLang="en-US" sz="4400" dirty="0"/>
              <a:t>ارائه واحد شناسائی مشاغل</a:t>
            </a:r>
          </a:p>
          <a:p>
            <a:pPr algn="r" rtl="1"/>
            <a:r>
              <a:rPr lang="en-US" altLang="en-US" sz="4400" dirty="0"/>
              <a:t>بازدید از موسسات</a:t>
            </a:r>
          </a:p>
          <a:p>
            <a:pPr algn="r" rtl="1"/>
            <a:r>
              <a:rPr lang="en-US" altLang="en-US" sz="4400" dirty="0"/>
              <a:t>برنامه معرفی مشاغل</a:t>
            </a:r>
          </a:p>
          <a:p>
            <a:pPr algn="r" rtl="1"/>
            <a:r>
              <a:rPr lang="en-US" altLang="en-US" sz="4400" dirty="0"/>
              <a:t>نمایشنامه و بازی</a:t>
            </a:r>
          </a:p>
        </p:txBody>
      </p:sp>
    </p:spTree>
  </p:cSld>
  <p:clrMapOvr>
    <a:masterClrMapping/>
  </p:clrMapOvr>
  <p:transition spd="slow"/>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Title 354305"/>
          <p:cNvSpPr>
            <a:spLocks noGrp="1"/>
          </p:cNvSpPr>
          <p:nvPr>
            <p:ph type="title" idx="4294967295"/>
          </p:nvPr>
        </p:nvSpPr>
        <p:spPr>
          <a:xfrm>
            <a:off x="323850" y="274638"/>
            <a:ext cx="8362950" cy="1425575"/>
          </a:xfrm>
          <a:ln/>
        </p:spPr>
        <p:txBody>
          <a:bodyPr wrap="square" lIns="91440" tIns="45720" rIns="91440" bIns="45720" anchor="ctr"/>
          <a:lstStyle/>
          <a:p>
            <a:pPr algn="r" rtl="1"/>
            <a:r>
              <a:rPr lang="en-US" altLang="en-US" sz="4800" b="1" dirty="0"/>
              <a:t>روشهای انفرادی راهنمائی و مشاوره شغلی و حرفه ای در مدارس:</a:t>
            </a:r>
          </a:p>
        </p:txBody>
      </p:sp>
      <p:sp>
        <p:nvSpPr>
          <p:cNvPr id="354307" name="Content Placeholder 354306"/>
          <p:cNvSpPr>
            <a:spLocks noGrp="1"/>
          </p:cNvSpPr>
          <p:nvPr>
            <p:ph idx="4294967295"/>
          </p:nvPr>
        </p:nvSpPr>
        <p:spPr>
          <a:xfrm>
            <a:off x="457200" y="1989138"/>
            <a:ext cx="8229600" cy="4141787"/>
          </a:xfrm>
          <a:ln/>
        </p:spPr>
        <p:txBody>
          <a:bodyPr wrap="square" lIns="91440" tIns="45720" rIns="91440" bIns="45720" anchor="t" anchorCtr="0"/>
          <a:lstStyle/>
          <a:p>
            <a:pPr algn="r" rtl="1"/>
            <a:r>
              <a:rPr lang="en-US" altLang="en-US" sz="4400" dirty="0"/>
              <a:t>مواد خواندنی</a:t>
            </a:r>
          </a:p>
          <a:p>
            <a:pPr algn="r" rtl="1"/>
            <a:r>
              <a:rPr lang="en-US" altLang="en-US" sz="4400" dirty="0"/>
              <a:t>نوشتن مقاله</a:t>
            </a:r>
          </a:p>
          <a:p>
            <a:pPr algn="r" rtl="1"/>
            <a:r>
              <a:rPr lang="en-US" altLang="en-US" sz="4400" dirty="0"/>
              <a:t>اشتغال در ایام فراغت</a:t>
            </a:r>
          </a:p>
        </p:txBody>
      </p:sp>
    </p:spTree>
  </p:cSld>
  <p:clrMapOvr>
    <a:masterClrMapping/>
  </p:clrMapOvr>
  <p:transition spd="slow"/>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Title 356353"/>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فصل پنجم</a:t>
            </a:r>
          </a:p>
        </p:txBody>
      </p:sp>
      <p:sp>
        <p:nvSpPr>
          <p:cNvPr id="356355" name="Content Placeholder 356354"/>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طرح ریزی شغلی و حرفه ای</a:t>
            </a:r>
          </a:p>
        </p:txBody>
      </p:sp>
    </p:spTree>
  </p:cSld>
  <p:clrMapOvr>
    <a:masterClrMapping/>
  </p:clrMapOvr>
  <p:transition spd="slow"/>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Title 358401"/>
          <p:cNvSpPr>
            <a:spLocks noGrp="1"/>
          </p:cNvSpPr>
          <p:nvPr>
            <p:ph type="title" idx="4294967295"/>
          </p:nvPr>
        </p:nvSpPr>
        <p:spPr>
          <a:xfrm>
            <a:off x="468313" y="274638"/>
            <a:ext cx="8218487" cy="1570037"/>
          </a:xfrm>
          <a:ln/>
        </p:spPr>
        <p:txBody>
          <a:bodyPr wrap="square" lIns="91440" tIns="45720" rIns="91440" bIns="45720" anchor="ctr"/>
          <a:lstStyle/>
          <a:p>
            <a:pPr algn="r" rtl="1"/>
            <a:r>
              <a:rPr lang="en-US" altLang="en-US" sz="5400" b="1" dirty="0"/>
              <a:t>عوامل که در طرح ریزی شغلی اهمیت دارد:</a:t>
            </a:r>
          </a:p>
        </p:txBody>
      </p:sp>
      <p:sp>
        <p:nvSpPr>
          <p:cNvPr id="358403" name="Content Placeholder 358402"/>
          <p:cNvSpPr>
            <a:spLocks noGrp="1"/>
          </p:cNvSpPr>
          <p:nvPr>
            <p:ph idx="4294967295"/>
          </p:nvPr>
        </p:nvSpPr>
        <p:spPr>
          <a:xfrm>
            <a:off x="468313" y="1916113"/>
            <a:ext cx="8229599" cy="4530725"/>
          </a:xfrm>
          <a:ln/>
        </p:spPr>
        <p:txBody>
          <a:bodyPr wrap="square" lIns="91440" tIns="45720" rIns="91440" bIns="45720" anchor="t" anchorCtr="0"/>
          <a:lstStyle/>
          <a:p>
            <a:pPr algn="r" rtl="1">
              <a:lnSpc>
                <a:spcPct val="80000"/>
              </a:lnSpc>
            </a:pPr>
            <a:r>
              <a:rPr lang="en-US" altLang="en-US" sz="4400" dirty="0"/>
              <a:t>توانایی ذهنی</a:t>
            </a:r>
          </a:p>
          <a:p>
            <a:pPr algn="r" rtl="1">
              <a:lnSpc>
                <a:spcPct val="80000"/>
              </a:lnSpc>
            </a:pPr>
            <a:r>
              <a:rPr lang="en-US" altLang="en-US" sz="4400" dirty="0"/>
              <a:t>استعداد</a:t>
            </a:r>
          </a:p>
          <a:p>
            <a:pPr algn="r" rtl="1">
              <a:lnSpc>
                <a:spcPct val="80000"/>
              </a:lnSpc>
            </a:pPr>
            <a:r>
              <a:rPr lang="en-US" altLang="en-US" sz="4400" dirty="0"/>
              <a:t>رغبت،انواع آن نمایان شده و فهرست شده و بیان شده و آزمون شده است.</a:t>
            </a:r>
          </a:p>
          <a:p>
            <a:pPr algn="r" rtl="1">
              <a:lnSpc>
                <a:spcPct val="80000"/>
              </a:lnSpc>
            </a:pPr>
            <a:r>
              <a:rPr lang="en-US" altLang="en-US" sz="4400" dirty="0"/>
              <a:t>شخصیت توجه به واقعیت است.</a:t>
            </a:r>
          </a:p>
          <a:p>
            <a:pPr algn="r" rtl="1">
              <a:lnSpc>
                <a:spcPct val="80000"/>
              </a:lnSpc>
            </a:pPr>
            <a:r>
              <a:rPr lang="en-US" altLang="en-US" sz="4400" dirty="0"/>
              <a:t>عوامل محیطی</a:t>
            </a:r>
          </a:p>
          <a:p>
            <a:pPr algn="r" rtl="1">
              <a:lnSpc>
                <a:spcPct val="80000"/>
              </a:lnSpc>
            </a:pPr>
            <a:r>
              <a:rPr lang="en-US" altLang="en-US" sz="4400" dirty="0"/>
              <a:t>توجه به واقعیت</a:t>
            </a:r>
          </a:p>
        </p:txBody>
      </p:sp>
    </p:spTree>
  </p:cSld>
  <p:clrMapOvr>
    <a:masterClrMapping/>
  </p:clrMapOvr>
  <p:transition spd="slow"/>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Text Placeholder 360449"/>
          <p:cNvSpPr>
            <a:spLocks noGrp="1"/>
          </p:cNvSpPr>
          <p:nvPr>
            <p:ph type="body" idx="4294967295"/>
          </p:nvPr>
        </p:nvSpPr>
        <p:spPr>
          <a:xfrm>
            <a:off x="0" y="1052513"/>
            <a:ext cx="8497888" cy="4891087"/>
          </a:xfrm>
          <a:ln/>
        </p:spPr>
        <p:txBody>
          <a:bodyPr wrap="square" lIns="91440" tIns="45720" rIns="91440" bIns="45720" anchor="t" anchorCtr="0"/>
          <a:lstStyle/>
          <a:p>
            <a:pPr algn="r" rtl="1"/>
            <a:r>
              <a:rPr lang="en-US" altLang="en-US" sz="4100" dirty="0"/>
              <a:t>ورنون معتقد است استعداد دارای ابعاد گروهی و تسلسلی است که در سطوح بالا عوامل عمومی و در سطوح پائین عوامل خصوصی وجود دارند. این نظریه بعدها اساس کار جهت تهیه آزمون هائی قرار گرفت که تعیین کننده ابعاد و نوع استعدادها می باشند.</a:t>
            </a:r>
          </a:p>
        </p:txBody>
      </p:sp>
    </p:spTree>
  </p:cSld>
  <p:clrMapOvr>
    <a:masterClrMapping/>
  </p:clrMapOvr>
  <p:transition spd="slow"/>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Title 362497"/>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فصل ششم</a:t>
            </a:r>
          </a:p>
        </p:txBody>
      </p:sp>
      <p:sp>
        <p:nvSpPr>
          <p:cNvPr id="362499" name="Content Placeholder 362498"/>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انتخاب شغل و مشکلات آن</a:t>
            </a:r>
          </a:p>
        </p:txBody>
      </p:sp>
    </p:spTree>
  </p:cSld>
  <p:clrMapOvr>
    <a:masterClrMapping/>
  </p:clrMapOvr>
  <p:transition spd="slow"/>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Title 36454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مفاهیم انتخاب شغل:</a:t>
            </a:r>
          </a:p>
        </p:txBody>
      </p:sp>
      <p:sp>
        <p:nvSpPr>
          <p:cNvPr id="364547" name="Content Placeholder 364546"/>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700" dirty="0"/>
              <a:t>تصادفی یا اصولی بودن انتخاب</a:t>
            </a:r>
          </a:p>
          <a:p>
            <a:pPr algn="r" rtl="1">
              <a:lnSpc>
                <a:spcPct val="100000"/>
              </a:lnSpc>
            </a:pPr>
            <a:r>
              <a:rPr lang="en-US" altLang="en-US" sz="3700" dirty="0"/>
              <a:t>آگاهانه یا نا آگاهانه بودن انتخاب</a:t>
            </a:r>
          </a:p>
          <a:p>
            <a:pPr algn="r" rtl="1">
              <a:lnSpc>
                <a:spcPct val="100000"/>
              </a:lnSpc>
            </a:pPr>
            <a:r>
              <a:rPr lang="en-US" altLang="en-US" sz="3700" dirty="0"/>
              <a:t>عقلانی یا عاطفی بودن انتخاب</a:t>
            </a:r>
          </a:p>
          <a:p>
            <a:pPr algn="r" rtl="1">
              <a:lnSpc>
                <a:spcPct val="100000"/>
              </a:lnSpc>
            </a:pPr>
            <a:r>
              <a:rPr lang="en-US" altLang="en-US" sz="3700" dirty="0"/>
              <a:t>سازش یا ترکیبی بودن انتخاب</a:t>
            </a:r>
          </a:p>
          <a:p>
            <a:pPr algn="r" rtl="1">
              <a:lnSpc>
                <a:spcPct val="100000"/>
              </a:lnSpc>
            </a:pPr>
            <a:r>
              <a:rPr lang="en-US" altLang="en-US" sz="3700" dirty="0"/>
              <a:t>آنی یا تکاملی بودن انتخاب</a:t>
            </a:r>
          </a:p>
        </p:txBody>
      </p:sp>
    </p:spTree>
  </p:cSld>
  <p:clrMapOvr>
    <a:masterClrMapping/>
  </p:clrMapOvr>
  <p:transition spd="slow"/>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Title 36659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تعاریف انتخاب شغل</a:t>
            </a:r>
          </a:p>
        </p:txBody>
      </p:sp>
      <p:sp>
        <p:nvSpPr>
          <p:cNvPr id="366595" name="Content Placeholder 366594"/>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80000"/>
              </a:lnSpc>
            </a:pPr>
            <a:r>
              <a:rPr lang="en-US" altLang="en-US" sz="4400" dirty="0"/>
              <a:t>باید روابط انتخاب و ترجیح انتظارات شغلی معین و مشخص شود. </a:t>
            </a:r>
          </a:p>
          <a:p>
            <a:pPr algn="r" rtl="1">
              <a:lnSpc>
                <a:spcPct val="80000"/>
              </a:lnSpc>
            </a:pPr>
            <a:r>
              <a:rPr lang="en-US" altLang="en-US" sz="4400" dirty="0"/>
              <a:t>انتخاب: امکان اشتغال کاری در آینده </a:t>
            </a:r>
          </a:p>
          <a:p>
            <a:pPr algn="r" rtl="1">
              <a:lnSpc>
                <a:spcPct val="80000"/>
              </a:lnSpc>
            </a:pPr>
            <a:r>
              <a:rPr lang="en-US" altLang="en-US" sz="4400" dirty="0"/>
              <a:t>ترجیح: دوست داشتن و علاقه به کاری  </a:t>
            </a:r>
          </a:p>
          <a:p>
            <a:pPr algn="r" rtl="1">
              <a:lnSpc>
                <a:spcPct val="80000"/>
              </a:lnSpc>
            </a:pPr>
            <a:r>
              <a:rPr lang="en-US" altLang="en-US" sz="4400" dirty="0"/>
              <a:t>انتظارات: آرزوی  انجام کاری در آینده کا</a:t>
            </a:r>
          </a:p>
        </p:txBody>
      </p:sp>
    </p:spTree>
  </p:cSld>
  <p:clrMapOvr>
    <a:masterClrMapping/>
  </p:clrMapOvr>
  <p:transition spd="slow"/>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Title 36864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سنجش انتخاب شغل</a:t>
            </a:r>
          </a:p>
        </p:txBody>
      </p:sp>
      <p:sp>
        <p:nvSpPr>
          <p:cNvPr id="368643" name="Content Placeholder 368642"/>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مصاحبه.</a:t>
            </a:r>
          </a:p>
          <a:p>
            <a:pPr algn="r" rtl="1"/>
            <a:r>
              <a:rPr lang="en-US" altLang="en-US" sz="4400" dirty="0"/>
              <a:t>سئوالات باز.</a:t>
            </a:r>
          </a:p>
          <a:p>
            <a:pPr algn="r" rtl="1"/>
            <a:r>
              <a:rPr lang="en-US" altLang="en-US" sz="4400" dirty="0"/>
              <a:t>پرسشنامه.</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993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تعریف راهنمائی تحصیلی:</a:t>
            </a:r>
          </a:p>
        </p:txBody>
      </p:sp>
      <p:sp>
        <p:nvSpPr>
          <p:cNvPr id="39939" name="Content Placeholder 3993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3700" dirty="0"/>
              <a:t>راهنمائی تحصیلی جریان یاری دهنده و منظمی است که به دانش آموز در انتخاب مناسب دروس و رشته تحصیلی و آشنایی با قوانین آموزشی و انضباطی مدرسه و مهارتهای تحصیلی کمک می کند تا سازگاری مطلوب را کسب کند.</a:t>
            </a:r>
          </a:p>
        </p:txBody>
      </p:sp>
    </p:spTree>
  </p:cSld>
  <p:clrMapOvr>
    <a:masterClrMapping/>
  </p:clrMapOvr>
  <p:transition spd="slow"/>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Title 370689"/>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ابعاد انتخاب شغل </a:t>
            </a:r>
          </a:p>
        </p:txBody>
      </p:sp>
      <p:sp>
        <p:nvSpPr>
          <p:cNvPr id="370691" name="Content Placeholder 370690"/>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شناسائی.</a:t>
            </a:r>
          </a:p>
          <a:p>
            <a:pPr algn="r" rtl="1"/>
            <a:r>
              <a:rPr lang="en-US" altLang="en-US" sz="4400" dirty="0"/>
              <a:t>خویشتن پنداری حرفه ای که دو شکل  دارد مثبت و منفی.</a:t>
            </a:r>
          </a:p>
          <a:p>
            <a:pPr algn="r" rtl="1"/>
            <a:r>
              <a:rPr lang="en-US" altLang="en-US" sz="4400" dirty="0"/>
              <a:t>استقلال.</a:t>
            </a:r>
          </a:p>
        </p:txBody>
      </p:sp>
    </p:spTree>
  </p:cSld>
  <p:clrMapOvr>
    <a:masterClrMapping/>
  </p:clrMapOvr>
  <p:transition spd="slow"/>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Title 37273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مشکلات انتخاب شغل:</a:t>
            </a:r>
          </a:p>
        </p:txBody>
      </p:sp>
      <p:sp>
        <p:nvSpPr>
          <p:cNvPr id="372739" name="Content Placeholder 37273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400" dirty="0"/>
              <a:t>تقسیم بندی ویلیامسون مشکلات زائیده وضع روانی فرد می باشد که در روابط اجتماعی انسان ها هم تاثیر می گذارد.</a:t>
            </a:r>
          </a:p>
          <a:p>
            <a:pPr algn="r" rtl="1">
              <a:lnSpc>
                <a:spcPct val="100000"/>
              </a:lnSpc>
            </a:pPr>
            <a:r>
              <a:rPr lang="en-US" altLang="en-US" sz="3400" dirty="0"/>
              <a:t>عدم انتخاب.</a:t>
            </a:r>
          </a:p>
          <a:p>
            <a:pPr algn="r" rtl="1">
              <a:lnSpc>
                <a:spcPct val="100000"/>
              </a:lnSpc>
            </a:pPr>
            <a:r>
              <a:rPr lang="en-US" altLang="en-US" sz="3400" dirty="0"/>
              <a:t>انتخاب مشکوک.</a:t>
            </a:r>
          </a:p>
          <a:p>
            <a:pPr algn="r" rtl="1">
              <a:lnSpc>
                <a:spcPct val="100000"/>
              </a:lnSpc>
            </a:pPr>
            <a:r>
              <a:rPr lang="en-US" altLang="en-US" sz="3400" dirty="0"/>
              <a:t>انتخاب نا معقول.</a:t>
            </a:r>
          </a:p>
        </p:txBody>
      </p:sp>
    </p:spTree>
  </p:cSld>
  <p:clrMapOvr>
    <a:masterClrMapping/>
  </p:clrMapOvr>
  <p:transition spd="slow"/>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Title 374785"/>
          <p:cNvSpPr>
            <a:spLocks noGrp="1"/>
          </p:cNvSpPr>
          <p:nvPr>
            <p:ph type="title" idx="4294967295"/>
          </p:nvPr>
        </p:nvSpPr>
        <p:spPr>
          <a:xfrm>
            <a:off x="468313" y="274638"/>
            <a:ext cx="8218487" cy="2146300"/>
          </a:xfrm>
          <a:ln/>
        </p:spPr>
        <p:txBody>
          <a:bodyPr wrap="square" lIns="91440" tIns="45720" rIns="91440" bIns="45720" anchor="ctr"/>
          <a:lstStyle/>
          <a:p>
            <a:pPr algn="r" rtl="1"/>
            <a:r>
              <a:rPr lang="en-US" altLang="en-US" sz="6000" b="1" dirty="0"/>
              <a:t>تقسیم بندی بوردین در مشکلات انتخاب شغل:</a:t>
            </a:r>
          </a:p>
        </p:txBody>
      </p:sp>
      <p:sp>
        <p:nvSpPr>
          <p:cNvPr id="374787" name="Content Placeholder 374786"/>
          <p:cNvSpPr>
            <a:spLocks noGrp="1"/>
          </p:cNvSpPr>
          <p:nvPr>
            <p:ph idx="4294967295"/>
          </p:nvPr>
        </p:nvSpPr>
        <p:spPr>
          <a:xfrm>
            <a:off x="457200" y="2708275"/>
            <a:ext cx="8229600" cy="3422650"/>
          </a:xfrm>
          <a:ln/>
        </p:spPr>
        <p:txBody>
          <a:bodyPr wrap="square" lIns="91440" tIns="45720" rIns="91440" bIns="45720" anchor="t" anchorCtr="0"/>
          <a:lstStyle/>
          <a:p>
            <a:pPr algn="r" rtl="1"/>
            <a:r>
              <a:rPr lang="en-US" altLang="en-US" sz="4400" dirty="0"/>
              <a:t>وابستگی</a:t>
            </a:r>
          </a:p>
          <a:p>
            <a:pPr algn="r" rtl="1"/>
            <a:r>
              <a:rPr lang="en-US" altLang="en-US" sz="4400" dirty="0"/>
              <a:t>کمبود اطلاعات</a:t>
            </a:r>
          </a:p>
          <a:p>
            <a:pPr algn="r" rtl="1"/>
            <a:r>
              <a:rPr lang="en-US" altLang="en-US" sz="4400" dirty="0"/>
              <a:t>دلهره</a:t>
            </a:r>
          </a:p>
        </p:txBody>
      </p:sp>
    </p:spTree>
  </p:cSld>
  <p:clrMapOvr>
    <a:masterClrMapping/>
  </p:clrMapOvr>
  <p:transition spd="slow"/>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Title 376833"/>
          <p:cNvSpPr>
            <a:spLocks noGrp="1"/>
          </p:cNvSpPr>
          <p:nvPr>
            <p:ph type="title" idx="4294967295"/>
          </p:nvPr>
        </p:nvSpPr>
        <p:spPr>
          <a:xfrm>
            <a:off x="468313" y="274638"/>
            <a:ext cx="8218487" cy="1714500"/>
          </a:xfrm>
          <a:ln/>
        </p:spPr>
        <p:txBody>
          <a:bodyPr wrap="square" lIns="91440" tIns="45720" rIns="91440" bIns="45720" anchor="ctr"/>
          <a:lstStyle/>
          <a:p>
            <a:pPr algn="r" rtl="1"/>
            <a:r>
              <a:rPr lang="en-US" altLang="en-US" sz="5400" b="1" dirty="0"/>
              <a:t>تقسیم بندی رابینسون در مشکلات انتخاب شغل:</a:t>
            </a:r>
          </a:p>
        </p:txBody>
      </p:sp>
      <p:sp>
        <p:nvSpPr>
          <p:cNvPr id="376835" name="Content Placeholder 376834"/>
          <p:cNvSpPr>
            <a:spLocks noGrp="1"/>
          </p:cNvSpPr>
          <p:nvPr>
            <p:ph idx="4294967295"/>
          </p:nvPr>
        </p:nvSpPr>
        <p:spPr>
          <a:xfrm>
            <a:off x="457200" y="2205038"/>
            <a:ext cx="8229600" cy="3925887"/>
          </a:xfrm>
          <a:ln/>
        </p:spPr>
        <p:txBody>
          <a:bodyPr wrap="square" lIns="91440" tIns="45720" rIns="91440" bIns="45720" anchor="t" anchorCtr="0"/>
          <a:lstStyle/>
          <a:p>
            <a:pPr algn="r" rtl="1"/>
            <a:r>
              <a:rPr lang="en-US" altLang="en-US" sz="4400" dirty="0"/>
              <a:t>مشکلات سازشی</a:t>
            </a:r>
          </a:p>
          <a:p>
            <a:pPr algn="r" rtl="1"/>
            <a:r>
              <a:rPr lang="en-US" altLang="en-US" sz="4400" dirty="0"/>
              <a:t>مشکلات بی مهارتی</a:t>
            </a:r>
          </a:p>
          <a:p>
            <a:pPr algn="r" rtl="1"/>
            <a:r>
              <a:rPr lang="en-US" altLang="en-US" sz="4400" dirty="0"/>
              <a:t>مشکلات بی تصمیمی</a:t>
            </a:r>
          </a:p>
        </p:txBody>
      </p:sp>
    </p:spTree>
  </p:cSld>
  <p:clrMapOvr>
    <a:masterClrMapping/>
  </p:clrMapOvr>
  <p:transition spd="slow"/>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Title 378881"/>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فصل هفتم</a:t>
            </a:r>
          </a:p>
        </p:txBody>
      </p:sp>
      <p:sp>
        <p:nvSpPr>
          <p:cNvPr id="378883" name="Content Placeholder 378882"/>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اشتغال موفقیت آمیز به کار</a:t>
            </a:r>
          </a:p>
        </p:txBody>
      </p:sp>
      <p:sp>
        <p:nvSpPr>
          <p:cNvPr id="378884" name="Rectangle 378883"/>
          <p:cNvSpPr>
            <a:spLocks/>
          </p:cNvSpPr>
          <p:nvPr/>
        </p:nvSpPr>
        <p:spPr>
          <a:xfrm flipH="1">
            <a:off x="4479925" y="3078163"/>
            <a:ext cx="184150" cy="3140075"/>
          </a:xfrm>
          <a:prstGeom prst="rect">
            <a:avLst/>
          </a:prstGeom>
          <a:noFill/>
          <a:ln>
            <a:noFill/>
          </a:ln>
          <a:effectLst/>
        </p:spPr>
        <p:txBody>
          <a:bodyPr>
            <a:spAutoFit/>
          </a:bodyPr>
          <a:lstStyle/>
          <a:p>
            <a:r>
              <a:rPr lang="en-US" altLang="en-US" dirty="0"/>
              <a:t>تعریف</a:t>
            </a:r>
          </a:p>
        </p:txBody>
      </p:sp>
    </p:spTree>
  </p:cSld>
  <p:clrMapOvr>
    <a:masterClrMapping/>
  </p:clrMapOvr>
  <p:transition spd="slow"/>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Text Placeholder 380929"/>
          <p:cNvSpPr>
            <a:spLocks noGrp="1"/>
          </p:cNvSpPr>
          <p:nvPr>
            <p:ph type="body" idx="4294967295"/>
          </p:nvPr>
        </p:nvSpPr>
        <p:spPr>
          <a:xfrm>
            <a:off x="1295400" y="549275"/>
            <a:ext cx="7848600" cy="5903913"/>
          </a:xfrm>
          <a:ln/>
        </p:spPr>
        <p:txBody>
          <a:bodyPr wrap="square" lIns="91440" tIns="45720" rIns="91440" bIns="45720" anchor="t" anchorCtr="0"/>
          <a:lstStyle/>
          <a:p>
            <a:pPr algn="r" rtl="1">
              <a:lnSpc>
                <a:spcPct val="90000"/>
              </a:lnSpc>
            </a:pPr>
            <a:r>
              <a:rPr lang="en-US" altLang="en-US" sz="4000" dirty="0"/>
              <a:t>سازش شغلی که شامل خصیصه عامل رولن پویایی ونظریه رشدی می شود.</a:t>
            </a:r>
          </a:p>
          <a:p>
            <a:pPr algn="r" rtl="1">
              <a:lnSpc>
                <a:spcPct val="90000"/>
              </a:lnSpc>
            </a:pPr>
            <a:r>
              <a:rPr lang="en-US" altLang="en-US" sz="4000" dirty="0"/>
              <a:t>انگیزش شغلی که نظریه محرک – پاسخ، میزان سازگاری و عقلی استدلالی شامل آن می شود.</a:t>
            </a:r>
          </a:p>
          <a:p>
            <a:pPr algn="r" rtl="1">
              <a:lnSpc>
                <a:spcPct val="90000"/>
              </a:lnSpc>
            </a:pPr>
            <a:r>
              <a:rPr lang="en-US" altLang="en-US" sz="4000" dirty="0"/>
              <a:t>موفقیت شغلی سه حالت تعریف غیر روانی وتعریف روانی وتعریف عمومی است.</a:t>
            </a:r>
          </a:p>
          <a:p>
            <a:pPr algn="r" rtl="1">
              <a:lnSpc>
                <a:spcPct val="90000"/>
              </a:lnSpc>
            </a:pPr>
            <a:r>
              <a:rPr lang="en-US" altLang="en-US" sz="4000" dirty="0"/>
              <a:t>رضایت شغلی یکی از عوامل بسیار مهم در موفقیت شغلی است.</a:t>
            </a:r>
          </a:p>
        </p:txBody>
      </p:sp>
    </p:spTree>
  </p:cSld>
  <p:clrMapOvr>
    <a:masterClrMapping/>
  </p:clrMapOvr>
  <p:transition spd="slow"/>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Title 38297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نظریه های رضایت شغلی::</a:t>
            </a:r>
          </a:p>
        </p:txBody>
      </p:sp>
      <p:sp>
        <p:nvSpPr>
          <p:cNvPr id="382979" name="Content Placeholder 38297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4100" dirty="0"/>
              <a:t>بروفی نظریه های رضایت شغلی را بدین شرح تقسیم بندی می کنند:</a:t>
            </a:r>
          </a:p>
          <a:p>
            <a:pPr algn="r" rtl="1">
              <a:lnSpc>
                <a:spcPct val="100000"/>
              </a:lnSpc>
            </a:pPr>
            <a:r>
              <a:rPr lang="en-US" altLang="en-US" sz="4100" dirty="0"/>
              <a:t>نظریه نیازها</a:t>
            </a:r>
          </a:p>
          <a:p>
            <a:pPr algn="r" rtl="1">
              <a:lnSpc>
                <a:spcPct val="100000"/>
              </a:lnSpc>
            </a:pPr>
            <a:r>
              <a:rPr lang="en-US" altLang="en-US" sz="4100" dirty="0"/>
              <a:t>نظریه انتظارات</a:t>
            </a:r>
          </a:p>
          <a:p>
            <a:pPr algn="r" rtl="1">
              <a:lnSpc>
                <a:spcPct val="100000"/>
              </a:lnSpc>
            </a:pPr>
            <a:r>
              <a:rPr lang="en-US" altLang="en-US" sz="4100" dirty="0"/>
              <a:t>نظریه نقش</a:t>
            </a:r>
          </a:p>
        </p:txBody>
      </p:sp>
    </p:spTree>
  </p:cSld>
  <p:clrMapOvr>
    <a:masterClrMapping/>
  </p:clrMapOvr>
  <p:transition spd="slow"/>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Title 38502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400" b="1" dirty="0"/>
              <a:t>مسائل حل شده در رضایت شغلی:</a:t>
            </a:r>
          </a:p>
        </p:txBody>
      </p:sp>
      <p:sp>
        <p:nvSpPr>
          <p:cNvPr id="385027" name="Content Placeholder 385026"/>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400" dirty="0"/>
              <a:t>بنظر کراتیز این سوالها در زمینه رضایت شغلی بلا جواب مانده است.</a:t>
            </a:r>
          </a:p>
          <a:p>
            <a:pPr algn="r" rtl="1">
              <a:lnSpc>
                <a:spcPct val="100000"/>
              </a:lnSpc>
            </a:pPr>
            <a:r>
              <a:rPr lang="en-US" altLang="en-US" sz="3400" dirty="0"/>
              <a:t>آیا بین رضایت کلی در زندگی با رضایت شغلی ارتباطی وجود دارد؟</a:t>
            </a:r>
          </a:p>
          <a:p>
            <a:pPr algn="r" rtl="1">
              <a:lnSpc>
                <a:spcPct val="100000"/>
              </a:lnSpc>
            </a:pPr>
            <a:r>
              <a:rPr lang="en-US" altLang="en-US" sz="3400" dirty="0"/>
              <a:t>آیا می توان برای رضایت شغلی حداکثری قائل شد؟</a:t>
            </a:r>
          </a:p>
        </p:txBody>
      </p:sp>
    </p:spTree>
  </p:cSld>
  <p:clrMapOvr>
    <a:masterClrMapping/>
  </p:clrMapOvr>
  <p:transition spd="slow"/>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Text Placeholder 387073"/>
          <p:cNvSpPr>
            <a:spLocks noGrp="1"/>
          </p:cNvSpPr>
          <p:nvPr>
            <p:ph type="body" idx="4294967295"/>
          </p:nvPr>
        </p:nvSpPr>
        <p:spPr>
          <a:xfrm>
            <a:off x="0" y="1600200"/>
            <a:ext cx="7905750" cy="4530725"/>
          </a:xfrm>
          <a:ln/>
        </p:spPr>
        <p:txBody>
          <a:bodyPr wrap="square" lIns="91440" tIns="45720" rIns="91440" bIns="45720" anchor="t" anchorCtr="0"/>
          <a:lstStyle/>
          <a:p>
            <a:pPr algn="r" rtl="1"/>
            <a:r>
              <a:rPr lang="en-US" altLang="en-US" sz="4400" dirty="0"/>
              <a:t>آیا رضایت شغلی از روزی تا روز دیگر در حال تغییر و تحول است؟</a:t>
            </a:r>
          </a:p>
          <a:p>
            <a:pPr algn="r" rtl="1"/>
            <a:r>
              <a:rPr lang="en-US" altLang="en-US" sz="4400" dirty="0"/>
              <a:t>آیا رضایت شغلی آگاهانه انجام می گیرد یا نا آگاهانه؟</a:t>
            </a:r>
          </a:p>
        </p:txBody>
      </p:sp>
    </p:spTree>
  </p:cSld>
  <p:clrMapOvr>
    <a:masterClrMapping/>
  </p:clrMapOvr>
  <p:transition spd="slow"/>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Title 38912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سنجش رضایت شغلی:</a:t>
            </a:r>
          </a:p>
        </p:txBody>
      </p:sp>
      <p:sp>
        <p:nvSpPr>
          <p:cNvPr id="389123" name="Content Placeholder 389122"/>
          <p:cNvSpPr>
            <a:spLocks noGrp="1"/>
          </p:cNvSpPr>
          <p:nvPr>
            <p:ph idx="4294967295"/>
          </p:nvPr>
        </p:nvSpPr>
        <p:spPr>
          <a:xfrm>
            <a:off x="457200" y="1268413"/>
            <a:ext cx="8229600" cy="4862512"/>
          </a:xfrm>
          <a:ln/>
        </p:spPr>
        <p:txBody>
          <a:bodyPr wrap="square" lIns="91440" tIns="45720" rIns="91440" bIns="45720" anchor="t" anchorCtr="0"/>
          <a:lstStyle/>
          <a:p>
            <a:pPr algn="r" rtl="1">
              <a:lnSpc>
                <a:spcPct val="80000"/>
              </a:lnSpc>
            </a:pPr>
            <a:r>
              <a:rPr lang="en-US" altLang="en-US" sz="4100" dirty="0"/>
              <a:t>به نظربری فیلد وروت هر پرسشنامه باید دارای خصوصیات زیر باشد:</a:t>
            </a:r>
          </a:p>
          <a:p>
            <a:pPr algn="r" rtl="1">
              <a:lnSpc>
                <a:spcPct val="80000"/>
              </a:lnSpc>
            </a:pPr>
            <a:r>
              <a:rPr lang="en-US" altLang="en-US" sz="4100" dirty="0"/>
              <a:t>از دیدگاه مشخص اندازه گیری کند.</a:t>
            </a:r>
          </a:p>
          <a:p>
            <a:pPr algn="r" rtl="1">
              <a:lnSpc>
                <a:spcPct val="80000"/>
              </a:lnSpc>
            </a:pPr>
            <a:r>
              <a:rPr lang="en-US" altLang="en-US" sz="4100" dirty="0"/>
              <a:t>سوالات واضح و روشن باشد.</a:t>
            </a:r>
          </a:p>
          <a:p>
            <a:pPr algn="r" rtl="1">
              <a:lnSpc>
                <a:spcPct val="80000"/>
              </a:lnSpc>
            </a:pPr>
            <a:r>
              <a:rPr lang="en-US" altLang="en-US" sz="4100" dirty="0"/>
              <a:t>بین آزمون شونده و اجرا کننده همکاری لازم باشد.</a:t>
            </a:r>
          </a:p>
          <a:p>
            <a:pPr algn="r" rtl="1">
              <a:lnSpc>
                <a:spcPct val="80000"/>
              </a:lnSpc>
            </a:pPr>
            <a:r>
              <a:rPr lang="en-US" altLang="en-US" sz="4100" dirty="0"/>
              <a:t>پرسشنامه متغییر باشد.</a:t>
            </a:r>
          </a:p>
          <a:p>
            <a:pPr algn="r" rtl="1">
              <a:lnSpc>
                <a:spcPct val="80000"/>
              </a:lnSpc>
            </a:pPr>
            <a:r>
              <a:rPr lang="en-US" altLang="en-US" sz="4100" dirty="0"/>
              <a:t>پرسشنامه به آسانی نمره گذاری و تقسیم شود.</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Placeholder 41985"/>
          <p:cNvSpPr>
            <a:spLocks noGrp="1"/>
          </p:cNvSpPr>
          <p:nvPr>
            <p:ph type="body" idx="4294967295"/>
          </p:nvPr>
        </p:nvSpPr>
        <p:spPr>
          <a:xfrm>
            <a:off x="914400" y="1196975"/>
            <a:ext cx="8229600" cy="4602163"/>
          </a:xfrm>
          <a:ln/>
        </p:spPr>
        <p:txBody>
          <a:bodyPr wrap="square" lIns="91440" tIns="45720" rIns="91440" bIns="45720" anchor="t" anchorCtr="0"/>
          <a:lstStyle/>
          <a:p>
            <a:pPr algn="r" rtl="1"/>
            <a:r>
              <a:rPr lang="en-US" altLang="en-US" sz="4400" dirty="0"/>
              <a:t>وجود راهنمائی تحصیلی در تمام مقاطع تحصیلی یک ضرورت است. </a:t>
            </a:r>
          </a:p>
          <a:p>
            <a:pPr algn="r" rtl="1"/>
            <a:r>
              <a:rPr lang="en-US" altLang="en-US" sz="4400" dirty="0"/>
              <a:t>زمانی راهنمائی تحصیلی موفق خواهد بود که از همکاری کارکنان مدرسه و موسسات و نهادهای اجتماعی بهره گیری شود.</a:t>
            </a:r>
          </a:p>
        </p:txBody>
      </p:sp>
    </p:spTree>
  </p:cSld>
  <p:clrMapOvr>
    <a:masterClrMapping/>
  </p:clrMapOvr>
  <p:transition spd="slow"/>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Title 391169"/>
          <p:cNvSpPr>
            <a:spLocks noGrp="1"/>
          </p:cNvSpPr>
          <p:nvPr>
            <p:ph type="title" idx="4294967295"/>
          </p:nvPr>
        </p:nvSpPr>
        <p:spPr>
          <a:xfrm>
            <a:off x="468313" y="274638"/>
            <a:ext cx="8218487" cy="1570037"/>
          </a:xfrm>
          <a:ln/>
        </p:spPr>
        <p:txBody>
          <a:bodyPr wrap="square" lIns="91440" tIns="45720" rIns="91440" bIns="45720" anchor="ctr"/>
          <a:lstStyle/>
          <a:p>
            <a:pPr algn="r" rtl="1"/>
            <a:r>
              <a:rPr lang="en-US" altLang="en-US" sz="5400" b="1" dirty="0"/>
              <a:t> ارتباط رضایت شغلی با سایر عوامل از نظر روم:</a:t>
            </a:r>
          </a:p>
        </p:txBody>
      </p:sp>
      <p:sp>
        <p:nvSpPr>
          <p:cNvPr id="391171" name="Content Placeholder 391170"/>
          <p:cNvSpPr>
            <a:spLocks noGrp="1"/>
          </p:cNvSpPr>
          <p:nvPr>
            <p:ph idx="4294967295"/>
          </p:nvPr>
        </p:nvSpPr>
        <p:spPr>
          <a:xfrm>
            <a:off x="457200" y="2060575"/>
            <a:ext cx="8229600" cy="4070350"/>
          </a:xfrm>
          <a:ln/>
        </p:spPr>
        <p:txBody>
          <a:bodyPr wrap="square" lIns="91440" tIns="45720" rIns="91440" bIns="45720" anchor="t" anchorCtr="0"/>
          <a:lstStyle/>
          <a:p>
            <a:pPr algn="r" rtl="1">
              <a:lnSpc>
                <a:spcPct val="110000"/>
              </a:lnSpc>
            </a:pPr>
            <a:r>
              <a:rPr lang="en-US" altLang="en-US" sz="4400" dirty="0"/>
              <a:t>بین رضایت شغلی و استعفا و غیبت و میزان تصادف و سوانح رابطه منفی وجود دارد.</a:t>
            </a:r>
          </a:p>
          <a:p>
            <a:pPr algn="r" rtl="1">
              <a:lnSpc>
                <a:spcPct val="110000"/>
              </a:lnSpc>
            </a:pPr>
            <a:r>
              <a:rPr lang="en-US" altLang="en-US" sz="4400" dirty="0"/>
              <a:t>بین رضایت شغلی و میزان کارائی رابطه مثبت وجود دارد.</a:t>
            </a:r>
          </a:p>
        </p:txBody>
      </p:sp>
    </p:spTree>
  </p:cSld>
  <p:clrMapOvr>
    <a:masterClrMapping/>
  </p:clrMapOvr>
  <p:transition spd="slow"/>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Title 39321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          فصل هشتم</a:t>
            </a:r>
          </a:p>
        </p:txBody>
      </p:sp>
      <p:sp>
        <p:nvSpPr>
          <p:cNvPr id="393219" name="Content Placeholder 393218"/>
          <p:cNvSpPr>
            <a:spLocks noGrp="1"/>
          </p:cNvSpPr>
          <p:nvPr>
            <p:ph idx="4294967295"/>
          </p:nvPr>
        </p:nvSpPr>
        <p:spPr>
          <a:xfrm>
            <a:off x="0" y="1341438"/>
            <a:ext cx="8805862" cy="4530725"/>
          </a:xfrm>
          <a:ln/>
        </p:spPr>
        <p:txBody>
          <a:bodyPr wrap="square" lIns="91440" tIns="45720" rIns="91440" bIns="45720" anchor="t" anchorCtr="0"/>
          <a:lstStyle/>
          <a:p>
            <a:pPr algn="r" rtl="1"/>
            <a:r>
              <a:rPr lang="en-US" altLang="en-US" sz="4400" dirty="0"/>
              <a:t>نظریه:نظریه اطلاعات را نظام می بخشد. از پیچیدکی ها و نکات مبهم می کاهد.</a:t>
            </a:r>
          </a:p>
        </p:txBody>
      </p:sp>
    </p:spTree>
  </p:cSld>
  <p:clrMapOvr>
    <a:masterClrMapping/>
  </p:clrMapOvr>
  <p:transition spd="slow"/>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Title 39526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تقسیم بندی کرایتز:</a:t>
            </a:r>
          </a:p>
        </p:txBody>
      </p:sp>
      <p:sp>
        <p:nvSpPr>
          <p:cNvPr id="395267" name="Content Placeholder 395266"/>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نظریه های غیر روانی انتخاب شغل و حرفه.</a:t>
            </a:r>
          </a:p>
          <a:p>
            <a:pPr algn="r" rtl="1"/>
            <a:r>
              <a:rPr lang="en-US" altLang="en-US" sz="4400" dirty="0"/>
              <a:t>نظریه های روانی انتخاب شغل و حرفه.</a:t>
            </a:r>
          </a:p>
          <a:p>
            <a:pPr algn="r" rtl="1"/>
            <a:r>
              <a:rPr lang="en-US" altLang="en-US" sz="4400" dirty="0"/>
              <a:t>نظریه های عمومی انتخاب شغل وحرفه.</a:t>
            </a:r>
          </a:p>
        </p:txBody>
      </p:sp>
    </p:spTree>
  </p:cSld>
  <p:clrMapOvr>
    <a:masterClrMapping/>
  </p:clrMapOvr>
  <p:transition spd="slow"/>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Title 39731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طبقه بندی اوسیپو:</a:t>
            </a:r>
          </a:p>
        </p:txBody>
      </p:sp>
      <p:sp>
        <p:nvSpPr>
          <p:cNvPr id="397315" name="Content Placeholder 397314"/>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نظریه های خصیصه-عامل</a:t>
            </a:r>
          </a:p>
          <a:p>
            <a:pPr algn="r" rtl="1"/>
            <a:r>
              <a:rPr lang="en-US" altLang="en-US" sz="4400" dirty="0"/>
              <a:t>نظریه های جامعه شناسی</a:t>
            </a:r>
          </a:p>
          <a:p>
            <a:pPr algn="r" rtl="1"/>
            <a:r>
              <a:rPr lang="en-US" altLang="en-US" sz="4400" dirty="0"/>
              <a:t>نظریه های خویشتن پنداری</a:t>
            </a:r>
          </a:p>
          <a:p>
            <a:pPr algn="r" rtl="1"/>
            <a:r>
              <a:rPr lang="en-US" altLang="en-US" sz="4400" dirty="0"/>
              <a:t>نظریه های شخصیتی</a:t>
            </a:r>
          </a:p>
        </p:txBody>
      </p:sp>
    </p:spTree>
  </p:cSld>
  <p:clrMapOvr>
    <a:masterClrMapping/>
  </p:clrMapOvr>
  <p:transition spd="slow"/>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Title 39936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           فصل نهم</a:t>
            </a:r>
          </a:p>
        </p:txBody>
      </p:sp>
      <p:sp>
        <p:nvSpPr>
          <p:cNvPr id="399363" name="Content Placeholder 399362"/>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4100" dirty="0"/>
              <a:t>نظریه های گینزبرگ:انتخاب شغل فرایندی است که در طی دوره معینی انجام میپذیرد و در این دوره فرد بین انتظارات و امکانات وخصوصیات فردی سازش و  توافق بوجود می آورد. این دوره قابل بازگشت نیست. </a:t>
            </a:r>
          </a:p>
        </p:txBody>
      </p:sp>
    </p:spTree>
  </p:cSld>
  <p:clrMapOvr>
    <a:masterClrMapping/>
  </p:clrMapOvr>
  <p:transition spd="slow"/>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Text Placeholder 401409"/>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به عقیده گینزبرگ و همکارانش سیر تکاملی انتخاب شغل سه مرحله دارد.</a:t>
            </a:r>
          </a:p>
          <a:p>
            <a:pPr algn="r" rtl="1"/>
            <a:r>
              <a:rPr lang="en-US" altLang="en-US" sz="4400" dirty="0"/>
              <a:t>مرحلۀ رویایی(قبل از سن 11 سالگی)</a:t>
            </a:r>
          </a:p>
          <a:p>
            <a:pPr algn="r" rtl="1"/>
            <a:r>
              <a:rPr lang="en-US" altLang="en-US" sz="4400" dirty="0"/>
              <a:t>مرحلۀ آزمایشی (18-11 سالگی)</a:t>
            </a:r>
          </a:p>
          <a:p>
            <a:pPr algn="r" rtl="1"/>
            <a:r>
              <a:rPr lang="en-US" altLang="en-US" sz="4400" dirty="0"/>
              <a:t>مرحلۀ واقع بینی(18-24 سالگی)</a:t>
            </a:r>
          </a:p>
        </p:txBody>
      </p:sp>
    </p:spTree>
  </p:cSld>
  <p:clrMapOvr>
    <a:masterClrMapping/>
  </p:clrMapOvr>
  <p:transition spd="slow"/>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Title 40345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مرحلۀ رویائی:</a:t>
            </a:r>
          </a:p>
        </p:txBody>
      </p:sp>
      <p:sp>
        <p:nvSpPr>
          <p:cNvPr id="403459" name="Content Placeholder 40345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80000"/>
              </a:lnSpc>
            </a:pPr>
            <a:r>
              <a:rPr lang="en-US" altLang="en-US" sz="4100" dirty="0"/>
              <a:t>هرگونه انتخابی متکی بر رویا وخیالبافی می باشد و کودک ضمن بازی هایش به انتخاب مشاغلی می پردازدو نقشهایی را تقلید میکند با افزایش سن توجه به واقعیت بیشتر میشود. یکی از روشهایی که کودک می تواند بر احساس حقارت خود غلبه کند همانندسازی با بزرگسالان است.</a:t>
            </a:r>
          </a:p>
        </p:txBody>
      </p:sp>
    </p:spTree>
  </p:cSld>
  <p:clrMapOvr>
    <a:masterClrMapping/>
  </p:clrMapOvr>
  <p:transition spd="slow"/>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Title 40550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مرحلۀ آزمایشی:</a:t>
            </a:r>
          </a:p>
        </p:txBody>
      </p:sp>
      <p:sp>
        <p:nvSpPr>
          <p:cNvPr id="405507" name="Content Placeholder 405506"/>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60000"/>
              </a:lnSpc>
            </a:pPr>
            <a:r>
              <a:rPr lang="en-US" altLang="en-US" sz="3700" dirty="0"/>
              <a:t> در این مرحلۀ نوجوانان به خود کاوی میپردازند وبه دنبال مشاغلی می روند که در آینده بدانها اشتغال خواهند ورزید. این دوره به چهار دوره تقسیم میشود:</a:t>
            </a:r>
          </a:p>
          <a:p>
            <a:pPr algn="r" rtl="1">
              <a:lnSpc>
                <a:spcPct val="60000"/>
              </a:lnSpc>
            </a:pPr>
            <a:r>
              <a:rPr lang="en-US" altLang="en-US" sz="3700" dirty="0"/>
              <a:t>رغبت</a:t>
            </a:r>
          </a:p>
          <a:p>
            <a:pPr algn="r" rtl="1">
              <a:lnSpc>
                <a:spcPct val="60000"/>
              </a:lnSpc>
            </a:pPr>
            <a:r>
              <a:rPr lang="en-US" altLang="en-US" sz="3700" dirty="0"/>
              <a:t>صلاحیت</a:t>
            </a:r>
          </a:p>
          <a:p>
            <a:pPr algn="r" rtl="1">
              <a:lnSpc>
                <a:spcPct val="60000"/>
              </a:lnSpc>
            </a:pPr>
            <a:r>
              <a:rPr lang="en-US" altLang="en-US" sz="3700" dirty="0"/>
              <a:t>ارزش</a:t>
            </a:r>
          </a:p>
          <a:p>
            <a:pPr algn="r" rtl="1">
              <a:lnSpc>
                <a:spcPct val="60000"/>
              </a:lnSpc>
            </a:pPr>
            <a:r>
              <a:rPr lang="en-US" altLang="en-US" sz="3700" dirty="0"/>
              <a:t>انتقال </a:t>
            </a:r>
          </a:p>
        </p:txBody>
      </p:sp>
    </p:spTree>
  </p:cSld>
  <p:clrMapOvr>
    <a:masterClrMapping/>
  </p:clrMapOvr>
  <p:transition spd="slow"/>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Title 40755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مرحلۀ واقع بینی:</a:t>
            </a:r>
          </a:p>
        </p:txBody>
      </p:sp>
      <p:sp>
        <p:nvSpPr>
          <p:cNvPr id="407555" name="Content Placeholder 407554"/>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80000"/>
              </a:lnSpc>
            </a:pPr>
            <a:r>
              <a:rPr lang="en-US" altLang="en-US" sz="3700" dirty="0"/>
              <a:t>فرد به شدت تحت تأثیر تعلیم وتربیت ودوره های آموزش شغلی وحرفه اییقرار می گیرد. در این مرحله عوامل جسمانی وزیستی دخالت چندانی ندارند. این دوره به چندین دوره تقسیم میشوند.</a:t>
            </a:r>
          </a:p>
          <a:p>
            <a:pPr algn="r" rtl="1">
              <a:lnSpc>
                <a:spcPct val="80000"/>
              </a:lnSpc>
            </a:pPr>
            <a:r>
              <a:rPr lang="en-US" altLang="en-US" sz="3700" dirty="0"/>
              <a:t>مکاشفه</a:t>
            </a:r>
          </a:p>
          <a:p>
            <a:pPr algn="r" rtl="1">
              <a:lnSpc>
                <a:spcPct val="80000"/>
              </a:lnSpc>
            </a:pPr>
            <a:r>
              <a:rPr lang="en-US" altLang="en-US" sz="3700" dirty="0"/>
              <a:t>تبلور</a:t>
            </a:r>
          </a:p>
          <a:p>
            <a:pPr algn="r" rtl="1">
              <a:lnSpc>
                <a:spcPct val="80000"/>
              </a:lnSpc>
            </a:pPr>
            <a:r>
              <a:rPr lang="en-US" altLang="en-US" sz="3700" dirty="0"/>
              <a:t>تعیین</a:t>
            </a:r>
          </a:p>
        </p:txBody>
      </p:sp>
    </p:spTree>
  </p:cSld>
  <p:clrMapOvr>
    <a:masterClrMapping/>
  </p:clrMapOvr>
  <p:transition spd="slow"/>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Text Placeholder 409601"/>
          <p:cNvSpPr>
            <a:spLocks noGrp="1"/>
          </p:cNvSpPr>
          <p:nvPr>
            <p:ph type="body" idx="4294967295"/>
          </p:nvPr>
        </p:nvSpPr>
        <p:spPr>
          <a:xfrm>
            <a:off x="0" y="1600200"/>
            <a:ext cx="7905750" cy="4530725"/>
          </a:xfrm>
          <a:ln/>
        </p:spPr>
        <p:txBody>
          <a:bodyPr wrap="square" lIns="91440" tIns="45720" rIns="91440" bIns="45720" anchor="t" anchorCtr="0"/>
          <a:lstStyle/>
          <a:p>
            <a:pPr algn="r" rtl="1"/>
            <a:r>
              <a:rPr lang="en-US" altLang="en-US" sz="4400" dirty="0"/>
              <a:t>از نظر دیویس و همکارش:</a:t>
            </a:r>
          </a:p>
          <a:p>
            <a:pPr algn="r" rtl="1"/>
            <a:r>
              <a:rPr lang="en-US" altLang="en-US" sz="4400" dirty="0"/>
              <a:t>هرچه هوشبر بالاتر باشد ترجیهای فرد به انتخاب شغل واقعی نزدیکتر است. نتیجه این بررسی نظریه گنیزبرک را مورد تایید قرار دارد.</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169"/>
          <p:cNvSpPr>
            <a:spLocks noGrp="1"/>
          </p:cNvSpPr>
          <p:nvPr>
            <p:ph type="title" idx="4294967295"/>
          </p:nvPr>
        </p:nvSpPr>
        <p:spPr>
          <a:xfrm>
            <a:off x="0" y="0"/>
            <a:ext cx="8172450" cy="3789363"/>
          </a:xfrm>
          <a:ln/>
        </p:spPr>
        <p:txBody>
          <a:bodyPr wrap="square" lIns="91440" tIns="45720" rIns="91440" bIns="45720" anchor="ctr"/>
          <a:lstStyle/>
          <a:p>
            <a:pPr algn="r" rtl="1"/>
            <a:r>
              <a:rPr lang="en-US" altLang="en-US" sz="6000" b="1" dirty="0"/>
              <a:t>گفتار اول</a:t>
            </a:r>
          </a:p>
        </p:txBody>
      </p:sp>
      <p:sp>
        <p:nvSpPr>
          <p:cNvPr id="7171" name="Text Placeholder 7170"/>
          <p:cNvSpPr>
            <a:spLocks noGrp="1"/>
          </p:cNvSpPr>
          <p:nvPr>
            <p:ph type="body" idx="4294967295"/>
          </p:nvPr>
        </p:nvSpPr>
        <p:spPr>
          <a:xfrm>
            <a:off x="0" y="2349500"/>
            <a:ext cx="8532134" cy="4507414"/>
          </a:xfrm>
          <a:ln/>
        </p:spPr>
        <p:txBody>
          <a:bodyPr wrap="square" lIns="91440" tIns="45720" rIns="91440" bIns="45720" anchor="t" anchorCtr="0"/>
          <a:lstStyle/>
          <a:p>
            <a:pPr algn="r" rtl="1"/>
            <a:r>
              <a:rPr lang="en-US" altLang="en-US" sz="4400" dirty="0"/>
              <a:t>کار، شغل و حرفه</a:t>
            </a: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4403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تاریخچه راهنمائی تحصیلی:</a:t>
            </a:r>
          </a:p>
        </p:txBody>
      </p:sp>
      <p:sp>
        <p:nvSpPr>
          <p:cNvPr id="44035" name="Content Placeholder 44034"/>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100" dirty="0"/>
              <a:t>اولین بار در سال 1914 توسط «کلی» و سپس برونر» استفاده شد. هدفش کمک به دانشجویان برای انتخاب رشته تحصیلی و کسب سازگاری بیشتر با محیط بود.</a:t>
            </a:r>
          </a:p>
        </p:txBody>
      </p:sp>
    </p:spTree>
  </p:cSld>
  <p:clrMapOvr>
    <a:masterClrMapping/>
  </p:clrMapOvr>
  <p:transition spd="slow"/>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Text Placeholder 411649"/>
          <p:cNvSpPr>
            <a:spLocks noGrp="1"/>
          </p:cNvSpPr>
          <p:nvPr>
            <p:ph type="body" idx="4294967295"/>
          </p:nvPr>
        </p:nvSpPr>
        <p:spPr>
          <a:xfrm>
            <a:off x="0" y="1600200"/>
            <a:ext cx="7905750" cy="4530725"/>
          </a:xfrm>
          <a:ln/>
        </p:spPr>
        <p:txBody>
          <a:bodyPr wrap="square" lIns="91440" tIns="45720" rIns="91440" bIns="45720" anchor="t" anchorCtr="0"/>
          <a:lstStyle/>
          <a:p>
            <a:pPr algn="r" rtl="1"/>
            <a:r>
              <a:rPr lang="en-US" altLang="en-US" sz="4400" dirty="0"/>
              <a:t> توکسی :رابطه سن با انتخاب شغل از دیدگاه نظریه گنیزبرگ را تایید نکرده است.</a:t>
            </a:r>
          </a:p>
        </p:txBody>
      </p:sp>
    </p:spTree>
  </p:cSld>
  <p:clrMapOvr>
    <a:masterClrMapping/>
  </p:clrMapOvr>
  <p:transition spd="slow"/>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Title 41369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ارزشیابی نظریه گنیزبرگ:</a:t>
            </a:r>
          </a:p>
        </p:txBody>
      </p:sp>
      <p:sp>
        <p:nvSpPr>
          <p:cNvPr id="413699" name="Content Placeholder 41369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70000"/>
              </a:lnSpc>
            </a:pPr>
            <a:r>
              <a:rPr lang="en-US" altLang="en-US" sz="4100" dirty="0"/>
              <a:t>در این نظریه از تصویر روانشناسی رشد استفاده فراوان شده ولی تعاریف بسیار گنگ است.</a:t>
            </a:r>
          </a:p>
          <a:p>
            <a:pPr algn="r" rtl="1">
              <a:lnSpc>
                <a:spcPct val="70000"/>
              </a:lnSpc>
            </a:pPr>
            <a:r>
              <a:rPr lang="en-US" altLang="en-US" sz="4100" dirty="0"/>
              <a:t>نوجوانان را بررسی کرده و به افراد مسن توجه نکرده.</a:t>
            </a:r>
          </a:p>
          <a:p>
            <a:pPr algn="r" rtl="1">
              <a:lnSpc>
                <a:spcPct val="70000"/>
              </a:lnSpc>
            </a:pPr>
            <a:r>
              <a:rPr lang="en-US" altLang="en-US" sz="4100" dirty="0"/>
              <a:t>تصمیم گیری های تحصیلی بیش از تصمیم گیری شغلی و حرفه ای مورد توجه بوده.</a:t>
            </a:r>
          </a:p>
        </p:txBody>
      </p:sp>
    </p:spTree>
  </p:cSld>
  <p:clrMapOvr>
    <a:masterClrMapping/>
  </p:clrMapOvr>
  <p:transition spd="slow"/>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Text Placeholder 415745"/>
          <p:cNvSpPr>
            <a:spLocks noGrp="1"/>
          </p:cNvSpPr>
          <p:nvPr>
            <p:ph type="body" idx="4294967295"/>
          </p:nvPr>
        </p:nvSpPr>
        <p:spPr>
          <a:xfrm>
            <a:off x="0" y="333375"/>
            <a:ext cx="8280400" cy="6119813"/>
          </a:xfrm>
          <a:ln/>
        </p:spPr>
        <p:txBody>
          <a:bodyPr wrap="square" lIns="91440" tIns="45720" rIns="91440" bIns="45720" anchor="t" anchorCtr="0"/>
          <a:lstStyle/>
          <a:p>
            <a:pPr algn="r" rtl="1">
              <a:lnSpc>
                <a:spcPct val="90000"/>
              </a:lnSpc>
            </a:pPr>
            <a:r>
              <a:rPr lang="en-US" altLang="en-US" sz="4400" dirty="0"/>
              <a:t>ترجیح های شغلی و حرفه ای افراد اهمیت فراوان قائل شده بدون آنکه تفاوت بین ترجیح انتخاب و اشتغال مشخص شود.</a:t>
            </a:r>
          </a:p>
          <a:p>
            <a:pPr algn="r" rtl="1">
              <a:lnSpc>
                <a:spcPct val="90000"/>
              </a:lnSpc>
            </a:pPr>
            <a:r>
              <a:rPr lang="en-US" altLang="en-US" sz="4400" dirty="0"/>
              <a:t>فاقد اطلاعات و داده های آماری است.</a:t>
            </a:r>
          </a:p>
          <a:p>
            <a:pPr algn="r" rtl="1">
              <a:lnSpc>
                <a:spcPct val="90000"/>
              </a:lnSpc>
            </a:pPr>
            <a:r>
              <a:rPr lang="en-US" altLang="en-US" sz="4400" dirty="0"/>
              <a:t>هیچگونه آزمونی را برای تعیین خصوصیات فردی توانایی ذهنی قرار نداده است.</a:t>
            </a:r>
          </a:p>
          <a:p>
            <a:pPr algn="r" rtl="1">
              <a:lnSpc>
                <a:spcPct val="90000"/>
              </a:lnSpc>
            </a:pPr>
            <a:r>
              <a:rPr lang="en-US" altLang="en-US" sz="4400" dirty="0"/>
              <a:t>مفهوم برگشت ناپذیری شدیدا مورد انتقاد قرار گرفته است.</a:t>
            </a:r>
          </a:p>
        </p:txBody>
      </p:sp>
    </p:spTree>
  </p:cSld>
  <p:clrMapOvr>
    <a:masterClrMapping/>
  </p:clrMapOvr>
  <p:transition spd="slow"/>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Title 41779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کاربرد نظریه گنیزبرگ</a:t>
            </a:r>
          </a:p>
        </p:txBody>
      </p:sp>
      <p:sp>
        <p:nvSpPr>
          <p:cNvPr id="417795" name="Content Placeholder 417794"/>
          <p:cNvSpPr>
            <a:spLocks noGrp="1"/>
          </p:cNvSpPr>
          <p:nvPr>
            <p:ph idx="4294967295"/>
          </p:nvPr>
        </p:nvSpPr>
        <p:spPr>
          <a:xfrm>
            <a:off x="457200" y="1341438"/>
            <a:ext cx="8229600" cy="4789487"/>
          </a:xfrm>
          <a:ln/>
        </p:spPr>
        <p:txBody>
          <a:bodyPr wrap="square" lIns="91440" tIns="45720" rIns="91440" bIns="45720" anchor="t" anchorCtr="0"/>
          <a:lstStyle/>
          <a:p>
            <a:pPr algn="r" rtl="1">
              <a:lnSpc>
                <a:spcPct val="70000"/>
              </a:lnSpc>
            </a:pPr>
            <a:r>
              <a:rPr lang="en-US" altLang="en-US" sz="4400" dirty="0"/>
              <a:t>مشاوران را با جریان انتخاب شغل و حرفه آشنا می سازد.</a:t>
            </a:r>
          </a:p>
          <a:p>
            <a:pPr algn="r" rtl="1">
              <a:lnSpc>
                <a:spcPct val="70000"/>
              </a:lnSpc>
            </a:pPr>
            <a:r>
              <a:rPr lang="en-US" altLang="en-US" sz="4400" dirty="0"/>
              <a:t>نحوه تربیت و پرورش فرد را در هر مرحله تعیین می کند.</a:t>
            </a:r>
          </a:p>
          <a:p>
            <a:pPr algn="r" rtl="1">
              <a:lnSpc>
                <a:spcPct val="70000"/>
              </a:lnSpc>
            </a:pPr>
            <a:r>
              <a:rPr lang="en-US" altLang="en-US" sz="4400" dirty="0"/>
              <a:t>به کودکان در مرحله رویائی و به نوجوانان در مراحل آزمایشی و واقع بینی اطلاعات کافی داده می شود.</a:t>
            </a:r>
          </a:p>
          <a:p>
            <a:pPr algn="r" rtl="1">
              <a:lnSpc>
                <a:spcPct val="70000"/>
              </a:lnSpc>
            </a:pPr>
            <a:r>
              <a:rPr lang="en-US" altLang="en-US" sz="4400" dirty="0"/>
              <a:t>باید با شناسائی عوامل لازم به طریق مناسبی به کمک مراجع بشتابد.</a:t>
            </a:r>
          </a:p>
        </p:txBody>
      </p:sp>
    </p:spTree>
  </p:cSld>
  <p:clrMapOvr>
    <a:masterClrMapping/>
  </p:clrMapOvr>
  <p:transition spd="slow"/>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Title 419841"/>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فصل دهم</a:t>
            </a:r>
          </a:p>
        </p:txBody>
      </p:sp>
      <p:sp>
        <p:nvSpPr>
          <p:cNvPr id="419843" name="Content Placeholder 419842"/>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نظریه سوپر کامل ترین نظریه انتخاب شغل است و به مسیر تکاملی انتخاب شغل و بلوغ شغلی و حرفه ای بیشتر از انتخاب شغل توجه دارد.</a:t>
            </a:r>
          </a:p>
        </p:txBody>
      </p:sp>
    </p:spTree>
  </p:cSld>
  <p:clrMapOvr>
    <a:masterClrMapping/>
  </p:clrMapOvr>
  <p:transition spd="slow"/>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Text Placeholder 421889"/>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100" dirty="0"/>
              <a:t>به نظریه سوپر عوامل زیر مستقیما در مسیر تکاملی انتخاب شغل و حرفه دخالت دارند.</a:t>
            </a:r>
          </a:p>
          <a:p>
            <a:pPr algn="r" rtl="1"/>
            <a:r>
              <a:rPr lang="en-US" altLang="en-US" sz="4100" dirty="0"/>
              <a:t>عوامل نقش</a:t>
            </a:r>
          </a:p>
          <a:p>
            <a:pPr algn="r" rtl="1"/>
            <a:r>
              <a:rPr lang="en-US" altLang="en-US" sz="4100" dirty="0"/>
              <a:t>عوامل فردی </a:t>
            </a:r>
          </a:p>
          <a:p>
            <a:pPr algn="r" rtl="1"/>
            <a:r>
              <a:rPr lang="en-US" altLang="en-US" sz="4100" dirty="0"/>
              <a:t>عوامل موقعیتی</a:t>
            </a:r>
          </a:p>
        </p:txBody>
      </p:sp>
    </p:spTree>
  </p:cSld>
  <p:clrMapOvr>
    <a:masterClrMapping/>
  </p:clrMapOvr>
  <p:transition spd="slow"/>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Title 42393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خویشتن پنداری</a:t>
            </a:r>
          </a:p>
        </p:txBody>
      </p:sp>
      <p:sp>
        <p:nvSpPr>
          <p:cNvPr id="423939" name="Content Placeholder 42393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3700" dirty="0"/>
              <a:t>از نظر اوهارا وتیدمن مجموعه تصورات انسان درباره خودش در موقعیتها و زمینه های مختلف.</a:t>
            </a:r>
          </a:p>
          <a:p>
            <a:pPr algn="r" rtl="1">
              <a:lnSpc>
                <a:spcPct val="110000"/>
              </a:lnSpc>
            </a:pPr>
            <a:r>
              <a:rPr lang="en-US" altLang="en-US" sz="3700" dirty="0"/>
              <a:t>از نظر سوپر بر اثر تعامل بین انسان و عوامل محیطی رشد می نماید و تکامل می یابد.</a:t>
            </a:r>
          </a:p>
        </p:txBody>
      </p:sp>
    </p:spTree>
  </p:cSld>
  <p:clrMapOvr>
    <a:masterClrMapping/>
  </p:clrMapOvr>
  <p:transition spd="slow"/>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Title 42598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خویشتن پنداری</a:t>
            </a:r>
          </a:p>
        </p:txBody>
      </p:sp>
      <p:sp>
        <p:nvSpPr>
          <p:cNvPr id="425987" name="Content Placeholder 425986"/>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100" dirty="0"/>
              <a:t>به نظر سوپر و همکارانش تمام اعتقادات وتصورات فرد است که به نوعی با انتخاب شغل و حرفه و ارتباط دارد و یا در مسیر تکاملی انتخاب شغل و حرفه اثر می گذارد.</a:t>
            </a:r>
            <a:r>
              <a:rPr lang="en-US" altLang="en-US" sz="3700" dirty="0"/>
              <a:t> </a:t>
            </a:r>
          </a:p>
        </p:txBody>
      </p:sp>
    </p:spTree>
  </p:cSld>
  <p:clrMapOvr>
    <a:masterClrMapping/>
  </p:clrMapOvr>
  <p:transition spd="slow"/>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Title 428033"/>
          <p:cNvSpPr>
            <a:spLocks noGrp="1"/>
          </p:cNvSpPr>
          <p:nvPr>
            <p:ph type="title" idx="4294967295"/>
          </p:nvPr>
        </p:nvSpPr>
        <p:spPr>
          <a:xfrm>
            <a:off x="395288" y="274638"/>
            <a:ext cx="8291512" cy="1714500"/>
          </a:xfrm>
          <a:ln/>
        </p:spPr>
        <p:txBody>
          <a:bodyPr wrap="square" lIns="91440" tIns="45720" rIns="91440" bIns="45720" anchor="ctr"/>
          <a:lstStyle/>
          <a:p>
            <a:pPr algn="r" rtl="1"/>
            <a:r>
              <a:rPr lang="en-US" altLang="en-US" sz="5400" b="1" dirty="0"/>
              <a:t>خویشتن پنداری شغلی و حرفه ای از نظر فیلد و همکارانش</a:t>
            </a:r>
          </a:p>
        </p:txBody>
      </p:sp>
      <p:sp>
        <p:nvSpPr>
          <p:cNvPr id="428035" name="Content Placeholder 428034"/>
          <p:cNvSpPr>
            <a:spLocks noGrp="1"/>
          </p:cNvSpPr>
          <p:nvPr>
            <p:ph idx="4294967295"/>
          </p:nvPr>
        </p:nvSpPr>
        <p:spPr>
          <a:xfrm>
            <a:off x="457200" y="2205038"/>
            <a:ext cx="8229600" cy="3925887"/>
          </a:xfrm>
          <a:ln/>
        </p:spPr>
        <p:txBody>
          <a:bodyPr wrap="square" lIns="91440" tIns="45720" rIns="91440" bIns="45720" anchor="t" anchorCtr="0"/>
          <a:lstStyle/>
          <a:p>
            <a:pPr algn="r" rtl="1"/>
            <a:r>
              <a:rPr lang="en-US" altLang="en-US" sz="4400" dirty="0"/>
              <a:t>معتقدند در بررسی مسیر تکامل انتخاب شغل و حرفه انسان به عواملی نظیر خصوصیات فردی آینده نگری، انتظارات و توقعات و هدفهای زندگی توجه می نماید.</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Placeholder 46081"/>
          <p:cNvSpPr>
            <a:spLocks noGrp="1"/>
          </p:cNvSpPr>
          <p:nvPr>
            <p:ph type="body" idx="4294967295"/>
          </p:nvPr>
        </p:nvSpPr>
        <p:spPr>
          <a:xfrm>
            <a:off x="914400" y="1628775"/>
            <a:ext cx="8229600" cy="4530725"/>
          </a:xfrm>
          <a:ln/>
        </p:spPr>
        <p:txBody>
          <a:bodyPr wrap="square" lIns="91440" tIns="45720" rIns="91440" bIns="45720" anchor="t" anchorCtr="0"/>
          <a:lstStyle/>
          <a:p>
            <a:pPr algn="r" rtl="1"/>
            <a:r>
              <a:rPr lang="en-US" altLang="en-US" sz="4400" dirty="0"/>
              <a:t>در ایران مهر ماه سال 1350 شمسی مدارس راهنمائی تحصیلی کار خود را رسما آغاز کردند و امر راهنمائی تحصیلی دانش آموزان را عهده دار شدند.</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48129"/>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تعریف راهنمائی شغلی:</a:t>
            </a:r>
          </a:p>
        </p:txBody>
      </p:sp>
      <p:sp>
        <p:nvSpPr>
          <p:cNvPr id="48131" name="Content Placeholder 48130"/>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100" dirty="0"/>
              <a:t>نوع دیگری از راهنمائی است که بدانوسیله به فرد کمک می شود تا بر اساس شناخت استعداد ها و محدودیتها و نیز امکانات شغلی جامعه بتواند شغل مناسبی را انتخاب کند.</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Placeholder 50177"/>
          <p:cNvSpPr>
            <a:spLocks noGrp="1"/>
          </p:cNvSpPr>
          <p:nvPr>
            <p:ph type="body" idx="4294967295"/>
          </p:nvPr>
        </p:nvSpPr>
        <p:spPr>
          <a:xfrm>
            <a:off x="0" y="981075"/>
            <a:ext cx="8675688" cy="5149850"/>
          </a:xfrm>
          <a:ln/>
        </p:spPr>
        <p:txBody>
          <a:bodyPr wrap="square" lIns="91440" tIns="45720" rIns="91440" bIns="45720" anchor="t" anchorCtr="0"/>
          <a:lstStyle/>
          <a:p>
            <a:pPr algn="r" rtl="1">
              <a:lnSpc>
                <a:spcPct val="90000"/>
              </a:lnSpc>
            </a:pPr>
            <a:r>
              <a:rPr lang="en-US" altLang="en-US" sz="4400" dirty="0"/>
              <a:t>بنظر فرانک پارسونز بنیان گذار نهضت راهنمائی شغلی سه مرحله دارد:</a:t>
            </a:r>
          </a:p>
          <a:p>
            <a:pPr algn="r" rtl="1">
              <a:lnSpc>
                <a:spcPct val="90000"/>
              </a:lnSpc>
            </a:pPr>
            <a:r>
              <a:rPr lang="en-US" altLang="en-US" sz="4400" dirty="0"/>
              <a:t>شناخت کامل توانائیها ، رغبت و محدودیتهای فردی.</a:t>
            </a:r>
          </a:p>
          <a:p>
            <a:pPr algn="r" rtl="1">
              <a:lnSpc>
                <a:spcPct val="90000"/>
              </a:lnSpc>
            </a:pPr>
            <a:r>
              <a:rPr lang="en-US" altLang="en-US" sz="4400" dirty="0"/>
              <a:t>شناخت مشاغل متعدد و امکانات شغلی جامعه.</a:t>
            </a:r>
          </a:p>
          <a:p>
            <a:pPr algn="r" rtl="1">
              <a:lnSpc>
                <a:spcPct val="90000"/>
              </a:lnSpc>
            </a:pPr>
            <a:r>
              <a:rPr lang="en-US" altLang="en-US" sz="4400" dirty="0"/>
              <a:t>بر قراری سازش منطقی بین خصوصیات فردی و شرایط شغلی.</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52225"/>
          <p:cNvSpPr>
            <a:spLocks noGrp="1"/>
          </p:cNvSpPr>
          <p:nvPr>
            <p:ph type="title" idx="4294967295"/>
          </p:nvPr>
        </p:nvSpPr>
        <p:spPr>
          <a:xfrm>
            <a:off x="539750" y="549275"/>
            <a:ext cx="8147050" cy="1366838"/>
          </a:xfrm>
          <a:ln/>
        </p:spPr>
        <p:txBody>
          <a:bodyPr wrap="square" lIns="91440" tIns="45720" rIns="91440" bIns="45720" anchor="ctr"/>
          <a:lstStyle/>
          <a:p>
            <a:pPr algn="r" rtl="1"/>
            <a:r>
              <a:rPr lang="en-US" altLang="en-US" sz="5400" b="1" dirty="0"/>
              <a:t>راهنمائی شغلی سه فعالیت مهم را انجام می دهد:</a:t>
            </a:r>
          </a:p>
        </p:txBody>
      </p:sp>
      <p:sp>
        <p:nvSpPr>
          <p:cNvPr id="52227" name="Content Placeholder 52226"/>
          <p:cNvSpPr>
            <a:spLocks noGrp="1"/>
          </p:cNvSpPr>
          <p:nvPr>
            <p:ph idx="4294967295"/>
          </p:nvPr>
        </p:nvSpPr>
        <p:spPr>
          <a:xfrm>
            <a:off x="539750" y="2349500"/>
            <a:ext cx="8229600" cy="4097338"/>
          </a:xfrm>
          <a:ln/>
        </p:spPr>
        <p:txBody>
          <a:bodyPr wrap="square" lIns="91440" tIns="45720" rIns="91440" bIns="45720" anchor="t" anchorCtr="0"/>
          <a:lstStyle/>
          <a:p>
            <a:pPr algn="r" rtl="1"/>
            <a:r>
              <a:rPr lang="en-US" altLang="en-US" sz="4400" dirty="0"/>
              <a:t>مراجع را در شناخت و تجزیه و تحلیل و توانایی ها و رغبت ها و خلق و خوی خود از طریق تشویق وی به مطالعه کتاب و بررسی مشاغل یاری می کند.</a:t>
            </a:r>
          </a:p>
          <a:p>
            <a:pPr algn="r" rtl="1">
              <a:buFont typeface="Wingdings" charset="2"/>
              <a:buNone/>
            </a:pPr>
            <a:endParaRPr lang="en-US" altLang="en-US" sz="4400" dirty="0"/>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Placeholder 54273"/>
          <p:cNvSpPr>
            <a:spLocks noGrp="1"/>
          </p:cNvSpPr>
          <p:nvPr>
            <p:ph type="body" idx="4294967295"/>
          </p:nvPr>
        </p:nvSpPr>
        <p:spPr>
          <a:xfrm>
            <a:off x="914400" y="1557338"/>
            <a:ext cx="8229600" cy="4530725"/>
          </a:xfrm>
          <a:ln/>
        </p:spPr>
        <p:txBody>
          <a:bodyPr wrap="square" lIns="91440" tIns="45720" rIns="91440" bIns="45720" anchor="t" anchorCtr="0"/>
          <a:lstStyle/>
          <a:p>
            <a:pPr algn="r" rtl="1"/>
            <a:r>
              <a:rPr lang="en-US" altLang="en-US" sz="4400" dirty="0"/>
              <a:t> مراجع به خصوصيات مشاغل، فرصتهای اشتغال، مقررات استخدامی و فرايند هريك از رشته های شغلی آشنا می شود.</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Placeholder 55297"/>
          <p:cNvSpPr>
            <a:spLocks noGrp="1"/>
          </p:cNvSpPr>
          <p:nvPr>
            <p:ph type="body" idx="4294967295"/>
          </p:nvPr>
        </p:nvSpPr>
        <p:spPr>
          <a:xfrm>
            <a:off x="0" y="1600200"/>
            <a:ext cx="7618413" cy="4530725"/>
          </a:xfrm>
          <a:ln/>
        </p:spPr>
        <p:txBody>
          <a:bodyPr wrap="square" lIns="91440" tIns="45720" rIns="91440" bIns="45720" anchor="t" anchorCtr="0"/>
          <a:lstStyle/>
          <a:p>
            <a:pPr algn="r" rtl="1"/>
            <a:r>
              <a:rPr lang="en-US" altLang="en-US" sz="4400" dirty="0"/>
              <a:t>مراجع با کمک راهنمای شغلی خصوصیات فردی را با ویژگی های شغلی مقایسه می کند و پس از تعیین رابطه بین آن دو ، به انتخاب شغل مناسبی مبادرت می ورزد.</a:t>
            </a: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5734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ضرورت راهنمائی شغلی:</a:t>
            </a:r>
          </a:p>
        </p:txBody>
      </p:sp>
      <p:sp>
        <p:nvSpPr>
          <p:cNvPr id="57347" name="Content Placeholder 57346"/>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90000"/>
              </a:lnSpc>
            </a:pPr>
            <a:r>
              <a:rPr lang="en-US" altLang="en-US" sz="4100" dirty="0"/>
              <a:t>برای تحول جامعه سنتی به صنعتی وجود افراد متخصص در زمینه گونان یک ضرورت اجتناب ناپذیری است.</a:t>
            </a:r>
          </a:p>
          <a:p>
            <a:pPr algn="r" rtl="1">
              <a:lnSpc>
                <a:spcPct val="90000"/>
              </a:lnSpc>
            </a:pPr>
            <a:r>
              <a:rPr lang="en-US" altLang="en-US" sz="4100" dirty="0"/>
              <a:t>امروزه پیشرفت علم و توسعه تکنولوژی و تنوع و تعدد بیش از حد مشاغل ، انتخاب و تصمیم گیری شغلی را مشکل کرده است.</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5939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تاریخچه راهنمائی شغلی:</a:t>
            </a:r>
          </a:p>
        </p:txBody>
      </p:sp>
      <p:sp>
        <p:nvSpPr>
          <p:cNvPr id="59395" name="Content Placeholder 59394"/>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80000"/>
              </a:lnSpc>
            </a:pPr>
            <a:r>
              <a:rPr lang="en-US" altLang="en-US" sz="4400" dirty="0"/>
              <a:t>راهنمائی شغلی ، بطور عام با نظام استاد شاگردی آغاز گردیده است .</a:t>
            </a:r>
          </a:p>
          <a:p>
            <a:pPr algn="r" rtl="1">
              <a:lnSpc>
                <a:spcPct val="80000"/>
              </a:lnSpc>
            </a:pPr>
            <a:r>
              <a:rPr lang="en-US" altLang="en-US" sz="4400" dirty="0"/>
              <a:t>ابو علی سینا معتقد است که برنامه آموزش کودک در مدرسه باید قرآن ، شرعیات ، ورزش و اشعار و زبان را شامل شود.</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Placeholder 61441"/>
          <p:cNvSpPr>
            <a:spLocks noGrp="1"/>
          </p:cNvSpPr>
          <p:nvPr>
            <p:ph type="body" idx="4294967295"/>
          </p:nvPr>
        </p:nvSpPr>
        <p:spPr>
          <a:xfrm>
            <a:off x="0" y="1600200"/>
            <a:ext cx="8351838" cy="4530725"/>
          </a:xfrm>
          <a:ln/>
        </p:spPr>
        <p:txBody>
          <a:bodyPr wrap="square" lIns="91440" tIns="45720" rIns="91440" bIns="45720" anchor="t" anchorCtr="0"/>
          <a:lstStyle/>
          <a:p>
            <a:pPr algn="r" rtl="1"/>
            <a:r>
              <a:rPr lang="en-US" altLang="en-US" sz="4400" dirty="0"/>
              <a:t>کیکاوس بن اسکندر چند باب را در زمینه اشتغال به کارهای مهم و آداب و اوصاف صاحبان مشاغل نگاشته است.</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921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تعریف کار:</a:t>
            </a:r>
          </a:p>
        </p:txBody>
      </p:sp>
      <p:sp>
        <p:nvSpPr>
          <p:cNvPr id="9219" name="Content Placeholder 9218"/>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از نظر راهنمائی شغلی کار فعالیتی نسبتا دائمی است که به تولید کالا یا خدمات می انجامد و برای آن دستمزدی در نظر گرفته می شود.</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Placeholder 63489"/>
          <p:cNvSpPr>
            <a:spLocks noGrp="1"/>
          </p:cNvSpPr>
          <p:nvPr>
            <p:ph type="body" idx="4294967295"/>
          </p:nvPr>
        </p:nvSpPr>
        <p:spPr>
          <a:xfrm>
            <a:off x="0" y="1600200"/>
            <a:ext cx="7761288" cy="4530725"/>
          </a:xfrm>
          <a:ln/>
        </p:spPr>
        <p:txBody>
          <a:bodyPr wrap="square" lIns="91440" tIns="45720" rIns="91440" bIns="45720" anchor="t" anchorCtr="0"/>
          <a:lstStyle/>
          <a:p>
            <a:pPr algn="r" rtl="1"/>
            <a:r>
              <a:rPr lang="en-US" altLang="en-US" sz="4400" dirty="0"/>
              <a:t>بنظر خواجه نصیر الدین طوسی معلم باید طبیعت کودک را بشناسد و استعداد او را کشف کند.</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Placeholder 65537"/>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در ایران اولین مدرسه دولتی در سال 1268 شمسی به همت امیرکبیر بوجود آمد.</a:t>
            </a:r>
          </a:p>
          <a:p>
            <a:pPr algn="r" rtl="1"/>
            <a:r>
              <a:rPr lang="en-US" altLang="en-US" sz="4400" dirty="0"/>
              <a:t>در سال 1313 شمسی دانشگاه تهران شروع به کار کرد.</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Placeholder 67585"/>
          <p:cNvSpPr>
            <a:spLocks noGrp="1"/>
          </p:cNvSpPr>
          <p:nvPr>
            <p:ph type="body" idx="4294967295"/>
          </p:nvPr>
        </p:nvSpPr>
        <p:spPr>
          <a:xfrm>
            <a:off x="914400" y="1557338"/>
            <a:ext cx="8229600" cy="4530725"/>
          </a:xfrm>
          <a:ln/>
        </p:spPr>
        <p:txBody>
          <a:bodyPr wrap="square" lIns="91440" tIns="45720" rIns="91440" bIns="45720" anchor="t" anchorCtr="0"/>
          <a:lstStyle/>
          <a:p>
            <a:pPr algn="r" rtl="1"/>
            <a:r>
              <a:rPr lang="en-US" altLang="en-US" sz="4400" dirty="0"/>
              <a:t>گروهی از متخصصان تحت رهبری رابرت یرکس آزمونهای هوشی آرمی آلفا و آرمی بتا را تهیه و بدانوسیله هوشبهر سربازان عازم به جبهه های جنگ جهانی اول راتعیین کردند.</a:t>
            </a: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Placeholder 69633"/>
          <p:cNvSpPr>
            <a:spLocks noGrp="1"/>
          </p:cNvSpPr>
          <p:nvPr>
            <p:ph type="body" idx="4294967295"/>
          </p:nvPr>
        </p:nvSpPr>
        <p:spPr>
          <a:xfrm>
            <a:off x="0" y="1600200"/>
            <a:ext cx="7761288" cy="4530725"/>
          </a:xfrm>
          <a:ln/>
        </p:spPr>
        <p:txBody>
          <a:bodyPr wrap="square" lIns="91440" tIns="45720" rIns="91440" bIns="45720" anchor="t" anchorCtr="0"/>
          <a:lstStyle/>
          <a:p>
            <a:pPr algn="r" rtl="1">
              <a:lnSpc>
                <a:spcPct val="110000"/>
              </a:lnSpc>
            </a:pPr>
            <a:r>
              <a:rPr lang="en-US" altLang="en-US" sz="4100" dirty="0"/>
              <a:t>در دهه سال 1930- 1920 میلادی پاترسون در انستیتو ثبت امور استخدامی مینوسوتا به تهیه آزمونهای استعداد مکانیکی اقدام کرد.</a:t>
            </a:r>
          </a:p>
          <a:p>
            <a:pPr algn="r" rtl="1">
              <a:lnSpc>
                <a:spcPct val="110000"/>
              </a:lnSpc>
            </a:pPr>
            <a:r>
              <a:rPr lang="en-US" altLang="en-US" sz="4100" dirty="0"/>
              <a:t>در حدود سال 1927 میلادی رغبت سنج استرانگ تهیه شد.</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Placeholder 71681"/>
          <p:cNvSpPr>
            <a:spLocks noGrp="1"/>
          </p:cNvSpPr>
          <p:nvPr>
            <p:ph type="body" idx="4294967295"/>
          </p:nvPr>
        </p:nvSpPr>
        <p:spPr>
          <a:xfrm>
            <a:off x="0" y="1700213"/>
            <a:ext cx="7848600" cy="4430712"/>
          </a:xfrm>
          <a:ln/>
        </p:spPr>
        <p:txBody>
          <a:bodyPr wrap="square" lIns="91440" tIns="45720" rIns="91440" bIns="45720" anchor="t" anchorCtr="0"/>
          <a:lstStyle/>
          <a:p>
            <a:pPr algn="r" rtl="1"/>
            <a:r>
              <a:rPr lang="en-US" altLang="en-US" sz="4400" dirty="0"/>
              <a:t>سال 1951 میلادی نقطه عطفی در تاریخچه راهنمائی شغلی در جهان محسوب می شود زیرا از این سال به بعد نظریه های انتخاب شغل مطرح گردید.</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Placeholder 73729"/>
          <p:cNvSpPr>
            <a:spLocks noGrp="1"/>
          </p:cNvSpPr>
          <p:nvPr>
            <p:ph type="body" idx="4294967295"/>
          </p:nvPr>
        </p:nvSpPr>
        <p:spPr>
          <a:xfrm>
            <a:off x="0" y="1600200"/>
            <a:ext cx="7761288" cy="4530725"/>
          </a:xfrm>
          <a:ln/>
        </p:spPr>
        <p:txBody>
          <a:bodyPr wrap="square" lIns="91440" tIns="45720" rIns="91440" bIns="45720" anchor="t" anchorCtr="0"/>
          <a:lstStyle/>
          <a:p>
            <a:pPr algn="r" rtl="1">
              <a:lnSpc>
                <a:spcPct val="90000"/>
              </a:lnSpc>
            </a:pPr>
            <a:r>
              <a:rPr lang="en-US" altLang="en-US" sz="4400" dirty="0"/>
              <a:t>اصطلاح راهنمائی شغلی برای اولین بار در سال 1914 میلادی بطور رسمی در بروکسل بکار رفت . پیدایش راهنمائی شغلی ناشی از پیشرفتهای اجتماعی و تکنولوژی است و در جوامع صنعتی انجام راهنمائی شغلی یک ضرورت است.</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7577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مهمترین کار پارسونز:</a:t>
            </a:r>
          </a:p>
        </p:txBody>
      </p:sp>
      <p:sp>
        <p:nvSpPr>
          <p:cNvPr id="75779" name="Content Placeholder 7577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700" dirty="0"/>
              <a:t>سازمان داده به مجموعه فعالیتهای پراکنده ای بود که در زمینه راهنمائی و خصوصا راهنمائی شغلی انجام می گرفت.</a:t>
            </a:r>
          </a:p>
          <a:p>
            <a:pPr algn="r" rtl="1">
              <a:lnSpc>
                <a:spcPct val="100000"/>
              </a:lnSpc>
            </a:pPr>
            <a:r>
              <a:rPr lang="en-US" altLang="en-US" sz="3700" dirty="0"/>
              <a:t>سال 1951 میلادی بخاطر مطرح شدن نظریه های انتخاب شغل نقطه عطفی در تاریخچه راهنمائی شغلی جهان محسوب شد.</a:t>
            </a: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77825"/>
          <p:cNvSpPr>
            <a:spLocks noGrp="1"/>
          </p:cNvSpPr>
          <p:nvPr>
            <p:ph type="title" idx="4294967295"/>
          </p:nvPr>
        </p:nvSpPr>
        <p:spPr>
          <a:xfrm>
            <a:off x="457200" y="274638"/>
            <a:ext cx="8218488" cy="1282700"/>
          </a:xfrm>
          <a:ln/>
        </p:spPr>
        <p:txBody>
          <a:bodyPr wrap="square" lIns="91440" tIns="45720" rIns="91440" bIns="45720" anchor="ctr"/>
          <a:lstStyle/>
          <a:p>
            <a:pPr algn="r" rtl="1"/>
            <a:r>
              <a:rPr lang="en-US" altLang="en-US" sz="5400" b="1" dirty="0"/>
              <a:t>رابطه راهنمائی تحصیلی با راهنمائی شغلی:</a:t>
            </a:r>
          </a:p>
        </p:txBody>
      </p:sp>
      <p:sp>
        <p:nvSpPr>
          <p:cNvPr id="77827" name="Content Placeholder 77826"/>
          <p:cNvSpPr>
            <a:spLocks noGrp="1"/>
          </p:cNvSpPr>
          <p:nvPr>
            <p:ph idx="4294967295"/>
          </p:nvPr>
        </p:nvSpPr>
        <p:spPr>
          <a:xfrm>
            <a:off x="457200" y="1844675"/>
            <a:ext cx="8229600" cy="4286250"/>
          </a:xfrm>
          <a:ln/>
        </p:spPr>
        <p:txBody>
          <a:bodyPr wrap="square" lIns="91440" tIns="45720" rIns="91440" bIns="45720" anchor="t" anchorCtr="0"/>
          <a:lstStyle/>
          <a:p>
            <a:pPr algn="r" rtl="1">
              <a:lnSpc>
                <a:spcPct val="110000"/>
              </a:lnSpc>
            </a:pPr>
            <a:r>
              <a:rPr lang="en-US" altLang="en-US" sz="3700" dirty="0"/>
              <a:t>راهنمائی تحصیلی توسط برونردرآمریکا بنیانگذاری شد.</a:t>
            </a:r>
          </a:p>
          <a:p>
            <a:pPr algn="r" rtl="1">
              <a:lnSpc>
                <a:spcPct val="110000"/>
              </a:lnSpc>
            </a:pPr>
            <a:r>
              <a:rPr lang="en-US" altLang="en-US" sz="3700" dirty="0"/>
              <a:t>پایه و اساس محکمی برای راهنمائی شغلی محسوب شد.</a:t>
            </a:r>
          </a:p>
          <a:p>
            <a:pPr algn="r" rtl="1">
              <a:lnSpc>
                <a:spcPct val="110000"/>
              </a:lnSpc>
            </a:pPr>
            <a:r>
              <a:rPr lang="en-US" altLang="en-US" sz="3700" dirty="0"/>
              <a:t>بعقیده  پارسونزهر گونه راهنمائی شغلی باید بر مبنای وضع تحصیلی فرد انجام گیرد.</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79873"/>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گفتار سوم</a:t>
            </a:r>
          </a:p>
        </p:txBody>
      </p:sp>
      <p:sp>
        <p:nvSpPr>
          <p:cNvPr id="79875" name="Content Placeholder 79874"/>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اطلاعات تحصیلی و شغلی</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Placeholder 81921"/>
          <p:cNvSpPr>
            <a:spLocks noGrp="1"/>
          </p:cNvSpPr>
          <p:nvPr>
            <p:ph type="body" idx="4294967295"/>
          </p:nvPr>
        </p:nvSpPr>
        <p:spPr>
          <a:xfrm>
            <a:off x="1295400" y="765175"/>
            <a:ext cx="7848600" cy="5327650"/>
          </a:xfrm>
          <a:ln/>
        </p:spPr>
        <p:txBody>
          <a:bodyPr wrap="square" lIns="91440" tIns="45720" rIns="91440" bIns="45720" anchor="t" anchorCtr="0"/>
          <a:lstStyle/>
          <a:p>
            <a:pPr algn="r" rtl="1">
              <a:lnSpc>
                <a:spcPct val="110000"/>
              </a:lnSpc>
            </a:pPr>
            <a:r>
              <a:rPr lang="en-US" altLang="en-US" sz="4400" dirty="0"/>
              <a:t>هدف این فصل بررسی اطلاعات تحصیلی و شغلی که وسیله ای برای انجام راهنمائی تحصیلی و شغلی است. سپس اهداف و اصول ارائه اطلاعات شغلی و تحصیلی و نقش افراد مختلف در تهیه و ارائه این گونه اطلاعات توضیح داده می شود.</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Placeholder 11265"/>
          <p:cNvSpPr>
            <a:spLocks noGrp="1"/>
          </p:cNvSpPr>
          <p:nvPr>
            <p:ph type="body" idx="4294967295"/>
          </p:nvPr>
        </p:nvSpPr>
        <p:spPr>
          <a:xfrm>
            <a:off x="0" y="1600200"/>
            <a:ext cx="7689850" cy="4530725"/>
          </a:xfrm>
          <a:ln/>
        </p:spPr>
        <p:txBody>
          <a:bodyPr wrap="square" lIns="91440" tIns="45720" rIns="91440" bIns="45720" anchor="t" anchorCtr="0"/>
          <a:lstStyle/>
          <a:p>
            <a:pPr algn="r" rtl="1"/>
            <a:r>
              <a:rPr lang="en-US" altLang="en-US" sz="4400" dirty="0"/>
              <a:t>از دیدگاه فلسفی ، کار فعالیت ارادی انسان است که حاوی نفع عقلانی باشد.</a:t>
            </a:r>
          </a:p>
          <a:p>
            <a:pPr algn="r" rtl="1"/>
            <a:r>
              <a:rPr lang="en-US" altLang="en-US" sz="4400" dirty="0"/>
              <a:t>از دیدگاه مادی ، کار به عنوان وسیله ای برای کسب مال و ثروت است.</a:t>
            </a: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Placeholder 83969"/>
          <p:cNvSpPr>
            <a:spLocks noGrp="1"/>
          </p:cNvSpPr>
          <p:nvPr>
            <p:ph type="body" idx="4294967295"/>
          </p:nvPr>
        </p:nvSpPr>
        <p:spPr>
          <a:xfrm>
            <a:off x="0" y="1600200"/>
            <a:ext cx="7689850" cy="4530725"/>
          </a:xfrm>
          <a:ln/>
        </p:spPr>
        <p:txBody>
          <a:bodyPr wrap="square" lIns="91440" tIns="45720" rIns="91440" bIns="45720" anchor="t" anchorCtr="0"/>
          <a:lstStyle/>
          <a:p>
            <a:pPr algn="r" rtl="1"/>
            <a:r>
              <a:rPr lang="en-US" altLang="en-US" sz="4400" dirty="0"/>
              <a:t>اطلاعات تحصیلی و نقش آن:</a:t>
            </a:r>
          </a:p>
          <a:p>
            <a:pPr algn="r" rtl="1"/>
            <a:r>
              <a:rPr lang="en-US" altLang="en-US" sz="4400" dirty="0"/>
              <a:t>مجموعه اطلاعاتی که دانش آموزان را در جهت انتخاب رشته تحصیلی و واحدهای درسی و نیز حل مشکلات موجود در زمینه تحصیلات یاری دهد.</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Placeholder 86017"/>
          <p:cNvSpPr>
            <a:spLocks noGrp="1"/>
          </p:cNvSpPr>
          <p:nvPr>
            <p:ph type="body" idx="4294967295"/>
          </p:nvPr>
        </p:nvSpPr>
        <p:spPr>
          <a:xfrm>
            <a:off x="0" y="1600200"/>
            <a:ext cx="7761288" cy="4530725"/>
          </a:xfrm>
          <a:ln/>
        </p:spPr>
        <p:txBody>
          <a:bodyPr wrap="square" lIns="91440" tIns="45720" rIns="91440" bIns="45720" anchor="t" anchorCtr="0"/>
          <a:lstStyle/>
          <a:p>
            <a:pPr algn="r" rtl="1"/>
            <a:r>
              <a:rPr lang="en-US" altLang="en-US" sz="4400" dirty="0"/>
              <a:t>کسب عادات صحیح مطالعه ، متناسب سازی شیوه های تدریس معلمان با توانایی شاگردان و امکانات علمی و ...</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Placeholder 88065"/>
          <p:cNvSpPr>
            <a:spLocks noGrp="1"/>
          </p:cNvSpPr>
          <p:nvPr>
            <p:ph type="body" idx="4294967295"/>
          </p:nvPr>
        </p:nvSpPr>
        <p:spPr>
          <a:xfrm>
            <a:off x="0" y="1600200"/>
            <a:ext cx="7761288" cy="4530725"/>
          </a:xfrm>
          <a:ln/>
        </p:spPr>
        <p:txBody>
          <a:bodyPr wrap="square" lIns="91440" tIns="45720" rIns="91440" bIns="45720" anchor="t" anchorCtr="0"/>
          <a:lstStyle/>
          <a:p>
            <a:pPr algn="r" rtl="1"/>
            <a:r>
              <a:rPr lang="en-US" altLang="en-US" sz="4400" dirty="0"/>
              <a:t>اطلاعات شغلی و نقش آن:</a:t>
            </a:r>
          </a:p>
          <a:p>
            <a:pPr algn="r" rtl="1"/>
            <a:r>
              <a:rPr lang="en-US" altLang="en-US" sz="4400" dirty="0"/>
              <a:t>مجموعه آگاهی هایی را در بر می گیرد که برای انتخاب شغل مناسب فرد را یاری می دهد.</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Placeholder 90113"/>
          <p:cNvSpPr>
            <a:spLocks noGrp="1"/>
          </p:cNvSpPr>
          <p:nvPr>
            <p:ph type="body" idx="4294967295"/>
          </p:nvPr>
        </p:nvSpPr>
        <p:spPr>
          <a:xfrm>
            <a:off x="914400" y="1628775"/>
            <a:ext cx="8229600" cy="4530725"/>
          </a:xfrm>
          <a:ln/>
        </p:spPr>
        <p:txBody>
          <a:bodyPr wrap="square" lIns="91440" tIns="45720" rIns="91440" bIns="45720" anchor="t" anchorCtr="0"/>
          <a:lstStyle/>
          <a:p>
            <a:pPr algn="r" rtl="1"/>
            <a:r>
              <a:rPr lang="en-US" altLang="en-US" sz="4400" dirty="0"/>
              <a:t>ارائه اطلاعات شغلی باید با شناسائی توانائی ها و محدودیتهای مراجع همراه باشد زیرا در غير اينصورت فایده زیادی ندارد و فرد  را در کمک صحیح یاری نمی دهد.</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9216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اهداف اطلاعات تحصیلی:</a:t>
            </a:r>
          </a:p>
        </p:txBody>
      </p:sp>
      <p:sp>
        <p:nvSpPr>
          <p:cNvPr id="92163" name="Content Placeholder 92162"/>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400" dirty="0"/>
              <a:t>در دو زمینه قابل توجه است</a:t>
            </a:r>
          </a:p>
          <a:p>
            <a:pPr algn="r" rtl="1">
              <a:lnSpc>
                <a:spcPct val="100000"/>
              </a:lnSpc>
            </a:pPr>
            <a:r>
              <a:rPr lang="en-US" altLang="en-US" sz="3400" dirty="0"/>
              <a:t>اطلاعات ارائه شده در حل مشکلات تحصیلی در زمینه رشته های تحصیلی ، واحدهای درسی و...  دانش آموزرا یاری می دهد.</a:t>
            </a:r>
          </a:p>
          <a:p>
            <a:pPr algn="r" rtl="1">
              <a:lnSpc>
                <a:spcPct val="100000"/>
              </a:lnSpc>
            </a:pPr>
            <a:r>
              <a:rPr lang="en-US" altLang="en-US" sz="3400" dirty="0"/>
              <a:t>و باید فرد را به مرحله تصمیم گیری و خود کفائی برساند.</a:t>
            </a: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Placeholder 94209"/>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به منظور بررسی اهداف اطلاعات تحصیلی آشنایی با اهداف نظام آموزش و پرورش در مقاطع متعدد تحصیلی ضروری است.</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Placeholder 96257"/>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دوره آموزش ابتدایی ، اولین آموزش رسمی است اهداف آن عبارتند از: ایجاد روحیه همکاری با دیگران ، روحیه اقدام به قانون ، آموزش عملی رعایت امور بهداشتی ، پرورش جسم کودک و ...</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Placeholder 98305"/>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دوره راهنمائی تحصیلی پس از دوره دبیرستان ابتدایی آغاز می شود و سه سال به طول می انجامد.</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Placeholder 100353"/>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اهداف آن عبارتند از: شناخت و پرورش استعدادهای گوناگون دانش آموزان ایجاد روحیه همکاری و مسئولیت پذیری ، آشنایی بعضی با کارهای دستی ، فضایل اخلاقی و معنوی و ...</a:t>
            </a: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 Placeholder 102401"/>
          <p:cNvSpPr>
            <a:spLocks noGrp="1"/>
          </p:cNvSpPr>
          <p:nvPr>
            <p:ph type="body" idx="4294967295"/>
          </p:nvPr>
        </p:nvSpPr>
        <p:spPr>
          <a:xfrm>
            <a:off x="0" y="836613"/>
            <a:ext cx="8208963" cy="5178425"/>
          </a:xfrm>
          <a:ln/>
        </p:spPr>
        <p:txBody>
          <a:bodyPr wrap="square" lIns="91440" tIns="45720" rIns="91440" bIns="45720" anchor="t" anchorCtr="0"/>
          <a:lstStyle/>
          <a:p>
            <a:pPr algn="r" rtl="1">
              <a:lnSpc>
                <a:spcPct val="110000"/>
              </a:lnSpc>
            </a:pPr>
            <a:r>
              <a:rPr lang="en-US" altLang="en-US" sz="4100" dirty="0"/>
              <a:t>دوره آموزش متوسطه مدت آن چهار سال است اهداف آن: پرورش فضائل اخلاقی ، آشنایی با فرهنگ جامعه ، شناخت استعداد ها و رغبت ها ، آموزش مهارتهای فنی ، آماده ساختن دانش آموزان برای ادامه تحصیل دانشگاهی و یا اشتغال در جامعه و استفاده از اوقات فراغت.</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Placeholder 13313"/>
          <p:cNvSpPr>
            <a:spLocks noGrp="1"/>
          </p:cNvSpPr>
          <p:nvPr>
            <p:ph type="body" idx="4294967295"/>
          </p:nvPr>
        </p:nvSpPr>
        <p:spPr>
          <a:xfrm>
            <a:off x="914400" y="765175"/>
            <a:ext cx="8229600" cy="5005388"/>
          </a:xfrm>
          <a:ln/>
        </p:spPr>
        <p:txBody>
          <a:bodyPr wrap="square" lIns="91440" tIns="45720" rIns="91440" bIns="45720" anchor="t" anchorCtr="0"/>
          <a:lstStyle/>
          <a:p>
            <a:pPr algn="r" rtl="1">
              <a:lnSpc>
                <a:spcPct val="110000"/>
              </a:lnSpc>
            </a:pPr>
            <a:r>
              <a:rPr lang="en-US" altLang="en-US" sz="4400" dirty="0"/>
              <a:t>از دیدگاه اجتماعی کار وسیله همکاری بین افراد جامعه و رفع نیازهای آنان است.</a:t>
            </a:r>
          </a:p>
          <a:p>
            <a:pPr algn="r" rtl="1">
              <a:lnSpc>
                <a:spcPct val="110000"/>
              </a:lnSpc>
            </a:pPr>
            <a:r>
              <a:rPr lang="en-US" altLang="en-US" sz="4400" dirty="0"/>
              <a:t>وسیله ای برای تولید کالا یا خدمات به منظور کسب معاش است.</a:t>
            </a:r>
          </a:p>
          <a:p>
            <a:pPr algn="r" rtl="1">
              <a:lnSpc>
                <a:spcPct val="110000"/>
              </a:lnSpc>
            </a:pPr>
            <a:r>
              <a:rPr lang="en-US" altLang="en-US" sz="4400" dirty="0"/>
              <a:t>از دیدگاه مارکسیسم کار جوهر ارزشها و تنها عامل مشترک در مبادلات کالا است.</a:t>
            </a: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04449"/>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000" b="1" dirty="0"/>
              <a:t>اهداف عمومی اطلاعات شغلی:</a:t>
            </a:r>
          </a:p>
        </p:txBody>
      </p:sp>
      <p:sp>
        <p:nvSpPr>
          <p:cNvPr id="104451" name="Text Placeholder 104450"/>
          <p:cNvSpPr>
            <a:spLocks noGrp="1"/>
          </p:cNvSpPr>
          <p:nvPr>
            <p:ph type="body" idx="4294967295"/>
          </p:nvPr>
        </p:nvSpPr>
        <p:spPr>
          <a:xfrm>
            <a:off x="0" y="1700213"/>
            <a:ext cx="8532812" cy="6907213"/>
          </a:xfrm>
          <a:ln/>
        </p:spPr>
        <p:txBody>
          <a:bodyPr wrap="square" lIns="91440" tIns="45720" rIns="91440" bIns="45720" anchor="t" anchorCtr="0"/>
          <a:lstStyle/>
          <a:p>
            <a:pPr algn="r" rtl="1"/>
            <a:r>
              <a:rPr lang="en-US" altLang="en-US" sz="4400" dirty="0"/>
              <a:t>آگاهاندن آشنا سازی فرد با خصوصیات مشاغل متعدد.</a:t>
            </a:r>
          </a:p>
          <a:p>
            <a:pPr algn="r" rtl="1"/>
            <a:r>
              <a:rPr lang="en-US" altLang="en-US" sz="4400" dirty="0"/>
              <a:t>ایجاد انگیزه وسیله ای برای تحریک فرد به انتخاب شغل.</a:t>
            </a:r>
          </a:p>
          <a:p>
            <a:pPr algn="r" rtl="1">
              <a:buFont typeface="Wingdings" charset="2"/>
              <a:buNone/>
            </a:pPr>
            <a:endParaRPr lang="en-US" altLang="en-US" sz="4400" dirty="0"/>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Placeholder 106497"/>
          <p:cNvSpPr>
            <a:spLocks noGrp="1"/>
          </p:cNvSpPr>
          <p:nvPr>
            <p:ph type="body" idx="4294967295"/>
          </p:nvPr>
        </p:nvSpPr>
        <p:spPr>
          <a:xfrm>
            <a:off x="0" y="1600200"/>
            <a:ext cx="7545388" cy="4530725"/>
          </a:xfrm>
          <a:ln/>
        </p:spPr>
        <p:txBody>
          <a:bodyPr wrap="square" lIns="91440" tIns="45720" rIns="91440" bIns="45720" anchor="t" anchorCtr="0"/>
          <a:lstStyle/>
          <a:p>
            <a:pPr algn="r" rtl="1"/>
            <a:r>
              <a:rPr lang="en-US" altLang="en-US" sz="4400" dirty="0"/>
              <a:t>مكاشفه، خود شناسی وآشنايی با بازار مشاغل، كشف واقعيت و انتخاب صحيح و مناسب شغل.</a:t>
            </a:r>
          </a:p>
          <a:p>
            <a:pPr algn="r" rtl="1"/>
            <a:r>
              <a:rPr lang="en-US" altLang="en-US" sz="4400" dirty="0"/>
              <a:t>تداوم اشتغال: برای افزایش مهارتهای شغلی و تداوم اشتغال موفقیت آمیز.</a:t>
            </a:r>
          </a:p>
          <a:p>
            <a:pPr algn="r" rtl="1">
              <a:buFont typeface="Wingdings" charset="2"/>
              <a:buNone/>
            </a:pPr>
            <a:endParaRPr lang="en-US" altLang="en-US" sz="4400" dirty="0"/>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Placeholder 108545"/>
          <p:cNvSpPr>
            <a:spLocks noGrp="1"/>
          </p:cNvSpPr>
          <p:nvPr>
            <p:ph type="body" idx="4294967295"/>
          </p:nvPr>
        </p:nvSpPr>
        <p:spPr>
          <a:xfrm>
            <a:off x="0" y="1600200"/>
            <a:ext cx="8229600" cy="4530725"/>
          </a:xfrm>
          <a:ln/>
        </p:spPr>
        <p:txBody>
          <a:bodyPr wrap="square" lIns="91440" tIns="45720" rIns="91440" bIns="45720" anchor="t" anchorCtr="0"/>
          <a:lstStyle/>
          <a:p>
            <a:pPr algn="r" rtl="1">
              <a:lnSpc>
                <a:spcPct val="90000"/>
              </a:lnSpc>
            </a:pPr>
            <a:r>
              <a:rPr lang="en-US" altLang="en-US" sz="4400" dirty="0"/>
              <a:t>اهداف اطلاعات شغلی در دوره های تحصیلی در هر یک از مقاطع تحصیلی:</a:t>
            </a:r>
          </a:p>
          <a:p>
            <a:pPr algn="r" rtl="1">
              <a:lnSpc>
                <a:spcPct val="90000"/>
              </a:lnSpc>
            </a:pPr>
            <a:r>
              <a:rPr lang="en-US" altLang="en-US" sz="4400" dirty="0"/>
              <a:t>اهداف اطلاعات شغلی در دوره ابتدائی</a:t>
            </a: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 Placeholder 110593"/>
          <p:cNvSpPr>
            <a:spLocks noGrp="1"/>
          </p:cNvSpPr>
          <p:nvPr>
            <p:ph type="body" idx="4294967295"/>
          </p:nvPr>
        </p:nvSpPr>
        <p:spPr>
          <a:xfrm>
            <a:off x="0" y="1773238"/>
            <a:ext cx="7905750" cy="4357687"/>
          </a:xfrm>
          <a:ln/>
        </p:spPr>
        <p:txBody>
          <a:bodyPr wrap="square" lIns="91440" tIns="45720" rIns="91440" bIns="45720" anchor="t" anchorCtr="0"/>
          <a:lstStyle/>
          <a:p>
            <a:pPr algn="r" rtl="1"/>
            <a:r>
              <a:rPr lang="en-US" altLang="en-US" sz="4400" dirty="0"/>
              <a:t>به نظرهاپاک کودکان بر محیط تسلط بیشتری یابند و احساس امنیت بیشتری کنند و بر ترس از امور ناشناخته غالب آیند و با ضرورت اشتغال برای بقا جامعه و ادامه حیات عملا آگاه شوند.</a:t>
            </a:r>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Placeholder 112641"/>
          <p:cNvSpPr>
            <a:spLocks noGrp="1"/>
          </p:cNvSpPr>
          <p:nvPr>
            <p:ph type="body" idx="4294967295"/>
          </p:nvPr>
        </p:nvSpPr>
        <p:spPr>
          <a:xfrm>
            <a:off x="0" y="1052513"/>
            <a:ext cx="8207375" cy="5078412"/>
          </a:xfrm>
          <a:ln/>
        </p:spPr>
        <p:txBody>
          <a:bodyPr wrap="square" lIns="91440" tIns="45720" rIns="91440" bIns="45720" anchor="t" anchorCtr="0"/>
          <a:lstStyle/>
          <a:p>
            <a:pPr algn="r" rtl="1"/>
            <a:r>
              <a:rPr lang="en-US" altLang="en-US" sz="4100" dirty="0"/>
              <a:t>اهداف اطلاعات شغلی در دوره راهنمائی تحصیلی:</a:t>
            </a:r>
          </a:p>
          <a:p>
            <a:pPr algn="r" rtl="1"/>
            <a:r>
              <a:rPr lang="en-US" altLang="en-US" sz="4100" dirty="0"/>
              <a:t>در این دوره باید اطلاعات وسیع و گسترده ای درباره مشاغل مختلف بدست آورند و با شرایط اشتغال آشنا شوند باید به ارتباط بین رشته های تحصیلی با مشاغل گوناگون پی برند.</a:t>
            </a:r>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ext Placeholder 114689"/>
          <p:cNvSpPr>
            <a:spLocks noGrp="1"/>
          </p:cNvSpPr>
          <p:nvPr>
            <p:ph type="body" idx="4294967295"/>
          </p:nvPr>
        </p:nvSpPr>
        <p:spPr>
          <a:xfrm>
            <a:off x="0" y="1600200"/>
            <a:ext cx="8280400" cy="4530725"/>
          </a:xfrm>
          <a:ln/>
        </p:spPr>
        <p:txBody>
          <a:bodyPr wrap="square" lIns="91440" tIns="45720" rIns="91440" bIns="45720" anchor="t" anchorCtr="0"/>
          <a:lstStyle/>
          <a:p>
            <a:pPr algn="r" rtl="1"/>
            <a:r>
              <a:rPr lang="en-US" altLang="en-US" sz="4100" dirty="0"/>
              <a:t>اهداف اطلاعات شغلی در دوره متوسطه:</a:t>
            </a:r>
          </a:p>
          <a:p>
            <a:pPr algn="r" rtl="1"/>
            <a:r>
              <a:rPr lang="en-US" altLang="en-US" sz="4100" dirty="0"/>
              <a:t>دانش آموزان در این دوره باید اطلاعات دقیق تری درباره خصوصیات خویش و نیز مشاغل بدست آورند و با امکانات و فرصتهای استخدامی جامعه بخوبی آشنا شوند.</a:t>
            </a: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ext Placeholder 116737"/>
          <p:cNvSpPr>
            <a:spLocks noGrp="1"/>
          </p:cNvSpPr>
          <p:nvPr>
            <p:ph type="body" idx="4294967295"/>
          </p:nvPr>
        </p:nvSpPr>
        <p:spPr>
          <a:xfrm>
            <a:off x="0" y="1700213"/>
            <a:ext cx="7618413" cy="4430712"/>
          </a:xfrm>
          <a:ln/>
        </p:spPr>
        <p:txBody>
          <a:bodyPr wrap="square" lIns="91440" tIns="45720" rIns="91440" bIns="45720" anchor="t" anchorCtr="0"/>
          <a:lstStyle/>
          <a:p>
            <a:pPr algn="r" rtl="1"/>
            <a:r>
              <a:rPr lang="en-US" altLang="en-US" sz="4400" dirty="0"/>
              <a:t>این اطلاعات باید دانش آموز را به اشتغال و انتخاب شغل علاقمند سازد و آنان را از حالت بی تفاوتی نسبت به شغل آینده خارج سازد.</a:t>
            </a:r>
          </a:p>
        </p:txBody>
      </p:sp>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Placeholder 118785"/>
          <p:cNvSpPr>
            <a:spLocks noGrp="1"/>
          </p:cNvSpPr>
          <p:nvPr>
            <p:ph type="body" idx="4294967295"/>
          </p:nvPr>
        </p:nvSpPr>
        <p:spPr>
          <a:xfrm>
            <a:off x="0" y="1600200"/>
            <a:ext cx="8353425" cy="4530725"/>
          </a:xfrm>
          <a:ln/>
        </p:spPr>
        <p:txBody>
          <a:bodyPr wrap="square" lIns="91440" tIns="45720" rIns="91440" bIns="45720" anchor="t" anchorCtr="0"/>
          <a:lstStyle/>
          <a:p>
            <a:pPr algn="r" rtl="1"/>
            <a:r>
              <a:rPr lang="en-US" altLang="en-US" sz="4400" dirty="0"/>
              <a:t>اصول ارائه اطلاعات تحصیلی و شغلی:</a:t>
            </a:r>
          </a:p>
          <a:p>
            <a:pPr algn="r" rtl="1"/>
            <a:r>
              <a:rPr lang="en-US" altLang="en-US" sz="4400" dirty="0"/>
              <a:t>ماهیت عمل راهنما و جهت و نحوه فعالیتهای او را مشخص می سازد. گزینش رشته تحصیلی و شغل مناسب به اطلاعات و آگاهی وسیعی نیاز دارد.</a:t>
            </a:r>
          </a:p>
        </p:txBody>
      </p:sp>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ext Placeholder 120833"/>
          <p:cNvSpPr>
            <a:spLocks noGrp="1"/>
          </p:cNvSpPr>
          <p:nvPr>
            <p:ph type="body" idx="4294967295"/>
          </p:nvPr>
        </p:nvSpPr>
        <p:spPr>
          <a:xfrm>
            <a:off x="0" y="1557338"/>
            <a:ext cx="8229600" cy="4530725"/>
          </a:xfrm>
          <a:ln/>
        </p:spPr>
        <p:txBody>
          <a:bodyPr wrap="square" lIns="91440" tIns="45720" rIns="91440" bIns="45720" anchor="t" anchorCtr="0"/>
          <a:lstStyle/>
          <a:p>
            <a:pPr algn="r" rtl="1"/>
            <a:r>
              <a:rPr lang="en-US" altLang="en-US" sz="4400" dirty="0"/>
              <a:t>وعلاوه بر آن باید در باره استعدادها ، نیازهای جامعه ، محدودیتها ، علایق ، رغبتها نیز اطلاعات موثقی در اختیار فرد  قرار دهد.</a:t>
            </a:r>
          </a:p>
        </p:txBody>
      </p:sp>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ext Placeholder 122881"/>
          <p:cNvSpPr>
            <a:spLocks noGrp="1"/>
          </p:cNvSpPr>
          <p:nvPr>
            <p:ph type="body" idx="4294967295"/>
          </p:nvPr>
        </p:nvSpPr>
        <p:spPr>
          <a:xfrm>
            <a:off x="0" y="981075"/>
            <a:ext cx="8748712" cy="5149850"/>
          </a:xfrm>
          <a:ln/>
        </p:spPr>
        <p:txBody>
          <a:bodyPr wrap="square" lIns="91440" tIns="45720" rIns="91440" bIns="45720" anchor="t" anchorCtr="0"/>
          <a:lstStyle/>
          <a:p>
            <a:pPr algn="r" rtl="1"/>
            <a:r>
              <a:rPr lang="en-US" altLang="en-US" sz="4400" dirty="0"/>
              <a:t>ارائه اطلاعات تحصیلی و شغلی زمانی مفید خواهد بو د که بر اصول زیر متکی باشد:</a:t>
            </a:r>
          </a:p>
          <a:p>
            <a:pPr algn="r" rtl="1"/>
            <a:r>
              <a:rPr lang="en-US" altLang="en-US" sz="4400" dirty="0"/>
              <a:t>توجه به وقت مراجعه</a:t>
            </a:r>
          </a:p>
          <a:p>
            <a:pPr algn="r" rtl="1"/>
            <a:r>
              <a:rPr lang="en-US" altLang="en-US" sz="4400" dirty="0"/>
              <a:t>ایجاد رابطه حسنه با مراجع</a:t>
            </a:r>
          </a:p>
          <a:p>
            <a:pPr algn="r" rtl="1"/>
            <a:r>
              <a:rPr lang="en-US" altLang="en-US" sz="4400" dirty="0"/>
              <a:t>اطمینان از آمادگی مراجعه</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15361"/>
          <p:cNvSpPr>
            <a:spLocks noGrp="1"/>
          </p:cNvSpPr>
          <p:nvPr>
            <p:ph type="body" idx="4294967295"/>
          </p:nvPr>
        </p:nvSpPr>
        <p:spPr>
          <a:xfrm>
            <a:off x="0" y="1125538"/>
            <a:ext cx="9144000" cy="5005387"/>
          </a:xfrm>
          <a:ln/>
        </p:spPr>
        <p:txBody>
          <a:bodyPr wrap="square" lIns="91440" tIns="45720" rIns="91440" bIns="45720" anchor="t" anchorCtr="0"/>
          <a:lstStyle/>
          <a:p>
            <a:pPr algn="r" rtl="1">
              <a:lnSpc>
                <a:spcPct val="110000"/>
              </a:lnSpc>
            </a:pPr>
            <a:r>
              <a:rPr lang="en-US" altLang="en-US" sz="4400" dirty="0"/>
              <a:t>از دیدگاه سرمایه داری کار از قانون بازار کار رابطه بین عرضه و تقاضا تبعیت می کند.</a:t>
            </a:r>
          </a:p>
          <a:p>
            <a:pPr algn="r" rtl="1">
              <a:lnSpc>
                <a:spcPct val="110000"/>
              </a:lnSpc>
            </a:pPr>
            <a:r>
              <a:rPr lang="en-US" altLang="en-US" sz="4400" dirty="0"/>
              <a:t>و از دیدگاه مسیحیت کار وسیله ای برای رسیدن به اهداف زندگی فردی و اجتماعی است.</a:t>
            </a:r>
          </a:p>
          <a:p>
            <a:pPr algn="r" rtl="1">
              <a:lnSpc>
                <a:spcPct val="110000"/>
              </a:lnSpc>
            </a:pPr>
            <a:r>
              <a:rPr lang="en-US" altLang="en-US" sz="4400" dirty="0"/>
              <a:t>از دیدگاه اسلام کار کردن از واجبات و اسلام برای افراد بیکار ارزش قائل نیست.</a:t>
            </a: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ext Placeholder 124929"/>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عینیت دادن به اطلاعات ارائه شده</a:t>
            </a:r>
          </a:p>
          <a:p>
            <a:pPr algn="r" rtl="1"/>
            <a:r>
              <a:rPr lang="en-US" altLang="en-US" sz="4400" dirty="0"/>
              <a:t>اطمینان از درک اطلاعات</a:t>
            </a:r>
          </a:p>
          <a:p>
            <a:pPr algn="r" rtl="1"/>
            <a:r>
              <a:rPr lang="en-US" altLang="en-US" sz="4400" dirty="0"/>
              <a:t>جلب همکاری مراجع</a:t>
            </a:r>
          </a:p>
          <a:p>
            <a:pPr algn="r" rtl="1"/>
            <a:r>
              <a:rPr lang="en-US" altLang="en-US" sz="4400" dirty="0"/>
              <a:t>راهنما همچنین باید مراجع را به ارزیابی اطلاعات ارائه شده ترغیب کند.</a:t>
            </a:r>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26977"/>
          <p:cNvSpPr>
            <a:spLocks noGrp="1"/>
          </p:cNvSpPr>
          <p:nvPr>
            <p:ph type="title" idx="4294967295"/>
          </p:nvPr>
        </p:nvSpPr>
        <p:spPr>
          <a:xfrm>
            <a:off x="457200" y="692150"/>
            <a:ext cx="8229600" cy="1081088"/>
          </a:xfrm>
          <a:ln/>
        </p:spPr>
        <p:txBody>
          <a:bodyPr wrap="square" lIns="91440" tIns="45720" rIns="91440" bIns="45720" anchor="ctr"/>
          <a:lstStyle/>
          <a:p>
            <a:pPr algn="r" rtl="1"/>
            <a:r>
              <a:rPr lang="en-US" altLang="en-US" sz="4900" b="1" dirty="0"/>
              <a:t>نقش افراد مختلف در جمع آوری و ارائه اطلاعات تحصیلی و شغلی:</a:t>
            </a:r>
          </a:p>
        </p:txBody>
      </p:sp>
      <p:sp>
        <p:nvSpPr>
          <p:cNvPr id="126979" name="Content Placeholder 126978"/>
          <p:cNvSpPr>
            <a:spLocks noGrp="1"/>
          </p:cNvSpPr>
          <p:nvPr>
            <p:ph idx="4294967295"/>
          </p:nvPr>
        </p:nvSpPr>
        <p:spPr>
          <a:xfrm>
            <a:off x="457200" y="2060575"/>
            <a:ext cx="8229600" cy="4070350"/>
          </a:xfrm>
          <a:ln/>
        </p:spPr>
        <p:txBody>
          <a:bodyPr wrap="square" lIns="91440" tIns="45720" rIns="91440" bIns="45720" anchor="t" anchorCtr="0"/>
          <a:lstStyle/>
          <a:p>
            <a:pPr algn="r" rtl="1"/>
            <a:r>
              <a:rPr lang="en-US" altLang="en-US" sz="4400" dirty="0"/>
              <a:t>نقش دانش آموز: دانش آموز در جمع آوری اطلاعات تحصیلی و شغلی مهمترین نقش را عهده دار است و تمام تلاشها برای راهنمایی او انجام می گیرد.</a:t>
            </a:r>
          </a:p>
        </p:txBody>
      </p:sp>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ext Placeholder 129025"/>
          <p:cNvSpPr>
            <a:spLocks noGrp="1"/>
          </p:cNvSpPr>
          <p:nvPr>
            <p:ph type="body" idx="4294967295"/>
          </p:nvPr>
        </p:nvSpPr>
        <p:spPr>
          <a:xfrm>
            <a:off x="0" y="692150"/>
            <a:ext cx="8280400" cy="5438775"/>
          </a:xfrm>
          <a:ln/>
        </p:spPr>
        <p:txBody>
          <a:bodyPr wrap="square" lIns="91440" tIns="45720" rIns="91440" bIns="45720" anchor="t" anchorCtr="0"/>
          <a:lstStyle/>
          <a:p>
            <a:pPr algn="r" rtl="1"/>
            <a:r>
              <a:rPr lang="en-US" altLang="en-US" sz="4400" dirty="0"/>
              <a:t>نقش راهنما: مشاور در جمع آوری و ارائه اطلاعات تحصیلی و شغلی به دانش آموز نقش مهمی دارد و سرپرستی برنامه راهنمائی با اوست.</a:t>
            </a:r>
          </a:p>
          <a:p>
            <a:pPr algn="r" rtl="1"/>
            <a:r>
              <a:rPr lang="en-US" altLang="en-US" sz="4400" dirty="0"/>
              <a:t>نقش مدیر: بین افراد و موسسات مختلف اشتراک مساعی لازم را بوجود می آورد.</a:t>
            </a:r>
          </a:p>
        </p:txBody>
      </p:sp>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Placeholder 131073"/>
          <p:cNvSpPr>
            <a:spLocks noGrp="1"/>
          </p:cNvSpPr>
          <p:nvPr>
            <p:ph type="body" idx="4294967295"/>
          </p:nvPr>
        </p:nvSpPr>
        <p:spPr>
          <a:xfrm>
            <a:off x="0" y="836613"/>
            <a:ext cx="7905750" cy="5294312"/>
          </a:xfrm>
          <a:ln/>
        </p:spPr>
        <p:txBody>
          <a:bodyPr wrap="square" lIns="91440" tIns="45720" rIns="91440" bIns="45720" anchor="t" anchorCtr="0"/>
          <a:lstStyle/>
          <a:p>
            <a:pPr algn="r" rtl="1"/>
            <a:r>
              <a:rPr lang="en-US" altLang="en-US" sz="4400" dirty="0"/>
              <a:t>نقش معلم: وظیفه اصلی معلم تدریس و پرورش قوای ذهنی دانش آموز است و در مسائل عاطفی هم دانش آموز را یاری می دهد اگر معلم با اصول و فنون راهنمایی و مشاوره آشنا باشد در کار تدریس موفق تر خواهد بود.</a:t>
            </a:r>
          </a:p>
        </p:txBody>
      </p:sp>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33121"/>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گفتار چهارم</a:t>
            </a:r>
          </a:p>
        </p:txBody>
      </p:sp>
      <p:sp>
        <p:nvSpPr>
          <p:cNvPr id="133123" name="Content Placeholder 133122"/>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شیوه های اجرای راهنمائی تحصیلی و شغلی در مدارس.</a:t>
            </a:r>
          </a:p>
        </p:txBody>
      </p:sp>
    </p:spTree>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Placeholder 135169"/>
          <p:cNvSpPr>
            <a:spLocks noGrp="1"/>
          </p:cNvSpPr>
          <p:nvPr>
            <p:ph type="body" idx="4294967295"/>
          </p:nvPr>
        </p:nvSpPr>
        <p:spPr>
          <a:xfrm>
            <a:off x="914400" y="1268413"/>
            <a:ext cx="8229600" cy="4530725"/>
          </a:xfrm>
          <a:ln/>
        </p:spPr>
        <p:txBody>
          <a:bodyPr wrap="square" lIns="91440" tIns="45720" rIns="91440" bIns="45720" anchor="t" anchorCtr="0"/>
          <a:lstStyle/>
          <a:p>
            <a:pPr algn="r" rtl="1">
              <a:lnSpc>
                <a:spcPct val="110000"/>
              </a:lnSpc>
            </a:pPr>
            <a:r>
              <a:rPr lang="en-US" altLang="en-US" sz="4100" dirty="0"/>
              <a:t>در این گفتار شیوه های اجرای راهنمائی تحصیلی و شغلی را در مقاطع متعدد تحصیلی مورد بررسی قرار می دهیم.</a:t>
            </a:r>
          </a:p>
          <a:p>
            <a:pPr algn="r" rtl="1">
              <a:lnSpc>
                <a:spcPct val="110000"/>
              </a:lnSpc>
            </a:pPr>
            <a:r>
              <a:rPr lang="en-US" altLang="en-US" sz="4100" dirty="0"/>
              <a:t>راهنمائی تحصیلی و شغلی در مقاطع مختلف با توجه به امکانات و موفقیت به دو صورت انفرادی و گروهی قابل اجرا است.</a:t>
            </a:r>
          </a:p>
        </p:txBody>
      </p:sp>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3721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محاسن راهنمائی گروهی:</a:t>
            </a:r>
          </a:p>
        </p:txBody>
      </p:sp>
      <p:sp>
        <p:nvSpPr>
          <p:cNvPr id="137219" name="Content Placeholder 13721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70000"/>
              </a:lnSpc>
            </a:pPr>
            <a:r>
              <a:rPr lang="en-US" altLang="en-US" sz="4100" dirty="0"/>
              <a:t>از نظر هزینه و زمان مقرون به صرفه است و در زمان کوتاه تری می توان اطلاعات تحصیلی و شغلی را به تعداد کثیری از داوطلبان ارائه داد.</a:t>
            </a:r>
          </a:p>
          <a:p>
            <a:pPr algn="r" rtl="1">
              <a:lnSpc>
                <a:spcPct val="70000"/>
              </a:lnSpc>
            </a:pPr>
            <a:r>
              <a:rPr lang="en-US" altLang="en-US" sz="4100" dirty="0"/>
              <a:t>گروه مکان مناسبی است تا اعضا یکدیگر را بهتر بشناسند و چیزهای جدیدی را بیاموزند و به  تبادل نظر بپردازند.</a:t>
            </a:r>
          </a:p>
        </p:txBody>
      </p:sp>
    </p:spTree>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3926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معایب راهنمائی گروهی:</a:t>
            </a:r>
          </a:p>
        </p:txBody>
      </p:sp>
      <p:sp>
        <p:nvSpPr>
          <p:cNvPr id="139267" name="Content Placeholder 139266"/>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تمام اعضای گروه نمی توانند آنطوریکه باید و شاید از جلسه گروهی استفاده کند.</a:t>
            </a:r>
          </a:p>
          <a:p>
            <a:pPr algn="r" rtl="1"/>
            <a:r>
              <a:rPr lang="en-US" altLang="en-US" sz="4400" dirty="0"/>
              <a:t>طرح برخی موضوعات و موارد عملا در گروه امکان پذیر نیست.</a:t>
            </a:r>
          </a:p>
        </p:txBody>
      </p:sp>
    </p:spTree>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41313"/>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400" b="1" dirty="0"/>
              <a:t>شیوه های اجرای راهنمائی تحصیلی:</a:t>
            </a:r>
          </a:p>
        </p:txBody>
      </p:sp>
      <p:sp>
        <p:nvSpPr>
          <p:cNvPr id="141315" name="Content Placeholder 141314"/>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3700" dirty="0"/>
              <a:t>راهنمائی تحصیلی که نوعی از راهنمائی است با تحصیلات و مسائل آن ارتباط پیدا می کند هدف راهنمائی تحصیلی کمک به دانش آموزان است برای موفقیت در تحصیل ، انجام چند مورد در مدرسه از طرف مسئولان ضرورت دارد.</a:t>
            </a:r>
          </a:p>
        </p:txBody>
      </p:sp>
    </p:spTree>
  </p:cSld>
  <p:clrMapOvr>
    <a:masterClrMapping/>
  </p:clrMapOvr>
  <p:transition spd="slow"/>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Placeholder 143361"/>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بیان قوانین و مقررات آموزشی:</a:t>
            </a:r>
          </a:p>
          <a:p>
            <a:pPr algn="r" rtl="1"/>
            <a:r>
              <a:rPr lang="en-US" altLang="en-US" sz="4400" dirty="0"/>
              <a:t>در صورتی که قوانین آموزشی و انضباطی به دانش آموزان گفته نشود. از آنان نمی توان انتظار رعایت آنها را داشت.</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7409"/>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تعریف شغل:</a:t>
            </a:r>
          </a:p>
        </p:txBody>
      </p:sp>
      <p:sp>
        <p:nvSpPr>
          <p:cNvPr id="17411" name="Content Placeholder 17410"/>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4100" dirty="0"/>
              <a:t>از نظر راهنمائی شغلی ، شغل عبارت است از گروهی از موقعیتهای مشابه در یک موسسه اداره ، یا کارگاه که افراد واجد شرایط خاص می توانند این موقعیتها را احراز کنند و وظایف محوله را انجام دهند.</a:t>
            </a:r>
          </a:p>
        </p:txBody>
      </p:sp>
    </p:spTree>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ext Placeholder 145409"/>
          <p:cNvSpPr>
            <a:spLocks noGrp="1"/>
          </p:cNvSpPr>
          <p:nvPr>
            <p:ph type="body" idx="4294967295"/>
          </p:nvPr>
        </p:nvSpPr>
        <p:spPr>
          <a:xfrm>
            <a:off x="0" y="836613"/>
            <a:ext cx="8496300" cy="5294312"/>
          </a:xfrm>
          <a:ln/>
        </p:spPr>
        <p:txBody>
          <a:bodyPr wrap="square" lIns="91440" tIns="45720" rIns="91440" bIns="45720" anchor="t" anchorCtr="0"/>
          <a:lstStyle/>
          <a:p>
            <a:pPr algn="r" rtl="1"/>
            <a:r>
              <a:rPr lang="en-US" altLang="en-US" sz="4400" dirty="0"/>
              <a:t>لذا پیشنهاد می شو د که هفته اول مهر ماه هر سال به نام هفته توجیه نامیده  شود.</a:t>
            </a:r>
          </a:p>
          <a:p>
            <a:pPr algn="r" rtl="1"/>
            <a:r>
              <a:rPr lang="en-US" altLang="en-US" sz="4400" dirty="0"/>
              <a:t>آموزش مهارتهای تحصیلی به دانش آموزان.</a:t>
            </a:r>
          </a:p>
          <a:p>
            <a:pPr algn="r" rtl="1"/>
            <a:r>
              <a:rPr lang="en-US" altLang="en-US" sz="4400" dirty="0"/>
              <a:t>کمک به انتخاب رشته تحصیلی ،  مشاور تحصیلی به صدور توصیه نامه تحصیلی اقدام می کند.</a:t>
            </a:r>
          </a:p>
        </p:txBody>
      </p:sp>
    </p:spTree>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ext Placeholder 147457"/>
          <p:cNvSpPr>
            <a:spLocks noGrp="1"/>
          </p:cNvSpPr>
          <p:nvPr>
            <p:ph type="body" idx="4294967295"/>
          </p:nvPr>
        </p:nvSpPr>
        <p:spPr>
          <a:xfrm>
            <a:off x="0" y="1484313"/>
            <a:ext cx="8748712" cy="4646612"/>
          </a:xfrm>
          <a:ln/>
        </p:spPr>
        <p:txBody>
          <a:bodyPr wrap="square" lIns="91440" tIns="45720" rIns="91440" bIns="45720" anchor="t" anchorCtr="0"/>
          <a:lstStyle/>
          <a:p>
            <a:pPr algn="r" rtl="1">
              <a:lnSpc>
                <a:spcPct val="90000"/>
              </a:lnSpc>
            </a:pPr>
            <a:r>
              <a:rPr lang="en-US" altLang="en-US" sz="4400" dirty="0"/>
              <a:t>صدور توصیه نامه تحصیلی برای ورود به دوره متوسطه:</a:t>
            </a:r>
          </a:p>
          <a:p>
            <a:pPr algn="r" rtl="1">
              <a:lnSpc>
                <a:spcPct val="90000"/>
              </a:lnSpc>
            </a:pPr>
            <a:r>
              <a:rPr lang="en-US" altLang="en-US" sz="4400" dirty="0"/>
              <a:t>یکی از هدفهای دوره راهنمائی تحصیلی ، شناخت استعداد و رغبتهای دانش آموزان و راهنمائی آنان برای انتخاب رشته یا شاخه تحصیلی مناسب برای دوره متوسطه می باشد.</a:t>
            </a:r>
          </a:p>
        </p:txBody>
      </p:sp>
    </p:spTree>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ext Placeholder 149505"/>
          <p:cNvSpPr>
            <a:spLocks noGrp="1"/>
          </p:cNvSpPr>
          <p:nvPr>
            <p:ph type="body" idx="4294967295"/>
          </p:nvPr>
        </p:nvSpPr>
        <p:spPr>
          <a:xfrm>
            <a:off x="0" y="981075"/>
            <a:ext cx="7689850" cy="5149850"/>
          </a:xfrm>
          <a:ln/>
        </p:spPr>
        <p:txBody>
          <a:bodyPr wrap="square" lIns="91440" tIns="45720" rIns="91440" bIns="45720" anchor="t" anchorCtr="0"/>
          <a:lstStyle/>
          <a:p>
            <a:pPr algn="r" rtl="1">
              <a:lnSpc>
                <a:spcPct val="110000"/>
              </a:lnSpc>
            </a:pPr>
            <a:r>
              <a:rPr lang="en-US" altLang="en-US" sz="4100" dirty="0"/>
              <a:t>برای رسیدن به این هدف استفاده از تمام اطلاعاتی که درباره دانش آموز جمع آوری شده و در پرونده تحصیلی درج گردیده ضروری است.</a:t>
            </a:r>
          </a:p>
          <a:p>
            <a:pPr algn="r" rtl="1">
              <a:lnSpc>
                <a:spcPct val="110000"/>
              </a:lnSpc>
            </a:pPr>
            <a:r>
              <a:rPr lang="en-US" altLang="en-US" sz="4100" dirty="0"/>
              <a:t>اولین گروه دانش آموزان مدارس راهنمائی در خرداد 1353 شمسی فارغ التحصیل گردیدند.</a:t>
            </a:r>
          </a:p>
        </p:txBody>
      </p:sp>
    </p:spTree>
  </p:cSld>
  <p:clrMapOvr>
    <a:masterClrMapping/>
  </p:clrMapOvr>
  <p:transition spd="slow"/>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ext Placeholder 151553"/>
          <p:cNvSpPr>
            <a:spLocks noGrp="1"/>
          </p:cNvSpPr>
          <p:nvPr>
            <p:ph type="body" idx="4294967295"/>
          </p:nvPr>
        </p:nvSpPr>
        <p:spPr>
          <a:xfrm>
            <a:off x="0" y="1052513"/>
            <a:ext cx="7761288" cy="5078412"/>
          </a:xfrm>
          <a:ln/>
        </p:spPr>
        <p:txBody>
          <a:bodyPr wrap="square" lIns="91440" tIns="45720" rIns="91440" bIns="45720" anchor="t" anchorCtr="0"/>
          <a:lstStyle/>
          <a:p>
            <a:pPr algn="r" rtl="1">
              <a:lnSpc>
                <a:spcPct val="110000"/>
              </a:lnSpc>
            </a:pPr>
            <a:r>
              <a:rPr lang="en-US" altLang="en-US" sz="4100" dirty="0"/>
              <a:t>بر اساس رای یکصدو پنجاهمین جلسه شورای عالی آموزش و پرورش مورخ 20/7/1354 بعد از اتمام سه ساله راهنمائی راهنمائی تحصیلی سال اول دبیرستان دارای  چهار رشته علوم ، ادبیات ، صنعت ، خدمات و حرف روستایی می باشد.</a:t>
            </a:r>
          </a:p>
        </p:txBody>
      </p:sp>
    </p:spTree>
  </p:cSld>
  <p:clrMapOvr>
    <a:masterClrMapping/>
  </p:clrMapOvr>
  <p:transition spd="slow"/>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ext Placeholder 153601"/>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رشته علوم در سال دوم دبیرستان به دو شاخه ریاضی فیزیک و علوم تجربی .</a:t>
            </a:r>
          </a:p>
          <a:p>
            <a:pPr algn="r" rtl="1"/>
            <a:r>
              <a:rPr lang="en-US" altLang="en-US" sz="4400" dirty="0"/>
              <a:t>رشته ادبیات به دو شاخه اقتصاد اجتماعی و فرهنگ و ادب تقسیم گردید.</a:t>
            </a:r>
          </a:p>
        </p:txBody>
      </p:sp>
    </p:spTree>
  </p:cSld>
  <p:clrMapOvr>
    <a:masterClrMapping/>
  </p:clrMapOvr>
  <p:transition spd="slow"/>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ext Placeholder 155649"/>
          <p:cNvSpPr>
            <a:spLocks noGrp="1"/>
          </p:cNvSpPr>
          <p:nvPr>
            <p:ph type="body" idx="4294967295"/>
          </p:nvPr>
        </p:nvSpPr>
        <p:spPr>
          <a:xfrm>
            <a:off x="0" y="1052513"/>
            <a:ext cx="8280400" cy="5078412"/>
          </a:xfrm>
          <a:ln/>
        </p:spPr>
        <p:txBody>
          <a:bodyPr wrap="square" lIns="91440" tIns="45720" rIns="91440" bIns="45720" anchor="t" anchorCtr="0"/>
          <a:lstStyle/>
          <a:p>
            <a:pPr algn="r" rtl="1"/>
            <a:r>
              <a:rPr lang="en-US" altLang="en-US" sz="4400" dirty="0"/>
              <a:t>بموجب همین مصوبه دانش آموزی که در یکی از رشته های سال اول نظام جدید پذیرفته می شود علاوه بر داشتن کارنامه قبولی سال سوم راهنمائی نمره خرداد ماه او در هر یک از دروس اختصاصی رشته مورد علاقه از دوازده کمتر نباشد.</a:t>
            </a:r>
          </a:p>
        </p:txBody>
      </p:sp>
    </p:spTree>
  </p:cSld>
  <p:clrMapOvr>
    <a:masterClrMapping/>
  </p:clrMapOvr>
  <p:transition spd="slow"/>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ext Placeholder 157697"/>
          <p:cNvSpPr>
            <a:spLocks noGrp="1"/>
          </p:cNvSpPr>
          <p:nvPr>
            <p:ph type="body" idx="4294967295"/>
          </p:nvPr>
        </p:nvSpPr>
        <p:spPr>
          <a:xfrm>
            <a:off x="0" y="981075"/>
            <a:ext cx="8604250" cy="5078413"/>
          </a:xfrm>
          <a:ln/>
        </p:spPr>
        <p:txBody>
          <a:bodyPr wrap="square" lIns="91440" tIns="45720" rIns="91440" bIns="45720" anchor="t" anchorCtr="0"/>
          <a:lstStyle/>
          <a:p>
            <a:pPr algn="r" rtl="1">
              <a:lnSpc>
                <a:spcPct val="110000"/>
              </a:lnSpc>
            </a:pPr>
            <a:r>
              <a:rPr lang="en-US" altLang="en-US" sz="4400" dirty="0"/>
              <a:t>برای ورود به رشته علوم دروس ریاضیات به علوم تجربی.</a:t>
            </a:r>
          </a:p>
          <a:p>
            <a:pPr algn="r" rtl="1">
              <a:lnSpc>
                <a:spcPct val="110000"/>
              </a:lnSpc>
            </a:pPr>
            <a:r>
              <a:rPr lang="en-US" altLang="en-US" sz="4400" dirty="0"/>
              <a:t>برای رشته ادبیات ، دروس قرائت و دستور</a:t>
            </a:r>
            <a:r>
              <a:rPr lang="en-US" altLang="en-US" sz="4000" dirty="0"/>
              <a:t> </a:t>
            </a:r>
            <a:r>
              <a:rPr lang="en-US" altLang="en-US" sz="4400" dirty="0"/>
              <a:t>فارسی ، عربی ، املا و انشا و فارسی.</a:t>
            </a:r>
          </a:p>
          <a:p>
            <a:pPr algn="r" rtl="1">
              <a:lnSpc>
                <a:spcPct val="110000"/>
              </a:lnSpc>
            </a:pPr>
            <a:r>
              <a:rPr lang="en-US" altLang="en-US" sz="4400" dirty="0"/>
              <a:t>برای ورود به رشته صنعت دروس ریاضیات و</a:t>
            </a:r>
            <a:r>
              <a:rPr lang="en-US" altLang="en-US" sz="4000" dirty="0"/>
              <a:t> </a:t>
            </a:r>
            <a:r>
              <a:rPr lang="en-US" altLang="en-US" sz="4400" dirty="0"/>
              <a:t>علوم تجربی و شناخت حرفه و فن.</a:t>
            </a:r>
          </a:p>
        </p:txBody>
      </p:sp>
    </p:spTree>
  </p:cSld>
  <p:clrMapOvr>
    <a:masterClrMapping/>
  </p:clrMapOvr>
  <p:transition spd="slow"/>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ext Placeholder 159745"/>
          <p:cNvSpPr>
            <a:spLocks noGrp="1"/>
          </p:cNvSpPr>
          <p:nvPr>
            <p:ph type="body" idx="4294967295"/>
          </p:nvPr>
        </p:nvSpPr>
        <p:spPr>
          <a:xfrm>
            <a:off x="1130300" y="1628775"/>
            <a:ext cx="8013700" cy="4530725"/>
          </a:xfrm>
          <a:ln/>
        </p:spPr>
        <p:txBody>
          <a:bodyPr wrap="square" lIns="91440" tIns="45720" rIns="91440" bIns="45720" anchor="t" anchorCtr="0"/>
          <a:lstStyle/>
          <a:p>
            <a:pPr algn="r" rtl="1"/>
            <a:r>
              <a:rPr lang="en-US" altLang="en-US" sz="4400" dirty="0"/>
              <a:t>همه دانش آموزان قبولی سوم راهنمائی می توانند در رشته خدمات روستایی ادامه دهند.</a:t>
            </a:r>
          </a:p>
        </p:txBody>
      </p:sp>
    </p:spTree>
  </p:cSld>
  <p:clrMapOvr>
    <a:masterClrMapping/>
  </p:clrMapOvr>
  <p:transition spd="slow"/>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ext Placeholder 161793"/>
          <p:cNvSpPr>
            <a:spLocks noGrp="1"/>
          </p:cNvSpPr>
          <p:nvPr>
            <p:ph type="body" idx="4294967295"/>
          </p:nvPr>
        </p:nvSpPr>
        <p:spPr>
          <a:xfrm>
            <a:off x="0" y="1196975"/>
            <a:ext cx="7978775" cy="4933950"/>
          </a:xfrm>
          <a:ln/>
        </p:spPr>
        <p:txBody>
          <a:bodyPr wrap="square" lIns="91440" tIns="45720" rIns="91440" bIns="45720" anchor="t" anchorCtr="0"/>
          <a:lstStyle/>
          <a:p>
            <a:pPr algn="r" rtl="1"/>
            <a:r>
              <a:rPr lang="en-US" altLang="en-US" sz="4400" dirty="0"/>
              <a:t>دانش آموزان سوم راهنمائی که در خرداد ماه قبول شده اند ولی نمره حد نصاب قبولی برای انتخاب رشته تحصیلی مورد علاقه خود احراز نکرده می توانند در شهریور ماه همان سال در همان مدرسه دروس مورد نظر را امتحان دهند.</a:t>
            </a:r>
          </a:p>
        </p:txBody>
      </p:sp>
    </p:spTree>
  </p:cSld>
  <p:clrMapOvr>
    <a:masterClrMapping/>
  </p:clrMapOvr>
  <p:transition spd="slow"/>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ext Placeholder 163841"/>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از سال تحصیلی 1360-1359 رشته های تحصیلی دوره متوسطه به دو دسته تقسیم شد.</a:t>
            </a:r>
          </a:p>
          <a:p>
            <a:pPr algn="r" rtl="1"/>
            <a:r>
              <a:rPr lang="en-US" altLang="en-US" sz="4400" dirty="0"/>
              <a:t>نظری یک علوم تجربی ، ریاضی</a:t>
            </a:r>
          </a:p>
          <a:p>
            <a:pPr algn="r" rtl="1"/>
            <a:r>
              <a:rPr lang="en-US" altLang="en-US" sz="4400" dirty="0"/>
              <a:t>نظری دو ادبیات ، علوم انسانی</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9457"/>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تعریف حرفه:</a:t>
            </a:r>
          </a:p>
        </p:txBody>
      </p:sp>
      <p:sp>
        <p:nvSpPr>
          <p:cNvPr id="19459" name="Content Placeholder 19458"/>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حرفه به معنی صناعت و ساختن ماهرانه است حرفه فرد فراتر از شغل او است و فرد از انجام آن لذت می برد و به ترک آن مایل نیست.</a:t>
            </a:r>
          </a:p>
        </p:txBody>
      </p:sp>
    </p:spTree>
  </p:cSld>
  <p:clrMapOvr>
    <a:masterClrMapping/>
  </p:clrMapOvr>
  <p:transition spd="slow"/>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ext Placeholder 165889"/>
          <p:cNvSpPr>
            <a:spLocks noGrp="1"/>
          </p:cNvSpPr>
          <p:nvPr>
            <p:ph type="body" idx="4294967295"/>
          </p:nvPr>
        </p:nvSpPr>
        <p:spPr>
          <a:xfrm>
            <a:off x="0" y="476250"/>
            <a:ext cx="8569326" cy="5797550"/>
          </a:xfrm>
          <a:ln/>
        </p:spPr>
        <p:txBody>
          <a:bodyPr wrap="square" lIns="91440" tIns="45720" rIns="91440" bIns="45720" anchor="t" anchorCtr="0"/>
          <a:lstStyle/>
          <a:p>
            <a:pPr algn="r" rtl="1"/>
            <a:r>
              <a:rPr lang="en-US" altLang="en-US" sz="4400" dirty="0"/>
              <a:t>دانش آموزان کلاس سوم راهنمایی که در  درسال1360- 1359 درخرداد ماه1359 قبول شدند ولی ضوابط مربوط به پذیرش در هیچ شاخه و بخشها یا گروههای درسی آموزش متوسطه را کسب نکرده اند در امتحانات شهریورماه 1359 به همراه   دانش آموزان تجدیدی شرکت می کنند.    </a:t>
            </a:r>
          </a:p>
        </p:txBody>
      </p:sp>
    </p:spTree>
  </p:cSld>
  <p:clrMapOvr>
    <a:masterClrMapping/>
  </p:clrMapOvr>
  <p:transition spd="slow"/>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ext Placeholder 167937"/>
          <p:cNvSpPr>
            <a:spLocks noGrp="1"/>
          </p:cNvSpPr>
          <p:nvPr>
            <p:ph type="body" idx="4294967295"/>
          </p:nvPr>
        </p:nvSpPr>
        <p:spPr>
          <a:xfrm>
            <a:off x="0" y="593725"/>
            <a:ext cx="8820150" cy="5715000"/>
          </a:xfrm>
          <a:ln/>
        </p:spPr>
        <p:txBody>
          <a:bodyPr wrap="square" lIns="91440" tIns="45720" rIns="91440" bIns="45720" anchor="t" anchorCtr="0"/>
          <a:lstStyle/>
          <a:p>
            <a:pPr algn="r" rtl="1">
              <a:lnSpc>
                <a:spcPct val="80000"/>
              </a:lnSpc>
            </a:pPr>
            <a:r>
              <a:rPr lang="en-US" altLang="en-US" sz="4400" dirty="0"/>
              <a:t>از سال1366 رشته های تحصیلی به این ترتیب هسنتد:</a:t>
            </a:r>
          </a:p>
          <a:p>
            <a:pPr algn="r" rtl="1">
              <a:lnSpc>
                <a:spcPct val="80000"/>
              </a:lnSpc>
            </a:pPr>
            <a:r>
              <a:rPr lang="en-US" altLang="en-US" sz="4400" dirty="0"/>
              <a:t>اول آموزش متوسطه داراری دو شاخه نظری :علوم تجربی ریاضی و علوم انسانی</a:t>
            </a:r>
          </a:p>
          <a:p>
            <a:pPr algn="r" rtl="1">
              <a:lnSpc>
                <a:spcPct val="80000"/>
              </a:lnSpc>
            </a:pPr>
            <a:r>
              <a:rPr lang="en-US" altLang="en-US" sz="4400" dirty="0"/>
              <a:t>1-علوم تجربی و ریاضی وعلوم انسانی</a:t>
            </a:r>
          </a:p>
          <a:p>
            <a:pPr algn="r" rtl="1">
              <a:lnSpc>
                <a:spcPct val="80000"/>
              </a:lnSpc>
            </a:pPr>
            <a:r>
              <a:rPr lang="en-US" altLang="en-US" sz="4400" dirty="0"/>
              <a:t>2-فنی وحرفه ای(صنعت-کشاورزی –آموزش بازرگانی )  </a:t>
            </a:r>
          </a:p>
          <a:p>
            <a:pPr algn="r" rtl="1">
              <a:lnSpc>
                <a:spcPct val="80000"/>
              </a:lnSpc>
            </a:pPr>
            <a:endParaRPr lang="en-US" altLang="en-US" sz="4400" dirty="0"/>
          </a:p>
          <a:p>
            <a:pPr algn="r" rtl="1">
              <a:lnSpc>
                <a:spcPct val="80000"/>
              </a:lnSpc>
              <a:buFont typeface="Wingdings" charset="2"/>
              <a:buNone/>
            </a:pPr>
            <a:r>
              <a:rPr lang="en-US" altLang="en-US" sz="4400" dirty="0"/>
              <a:t>  </a:t>
            </a:r>
          </a:p>
        </p:txBody>
      </p:sp>
    </p:spTree>
  </p:cSld>
  <p:clrMapOvr>
    <a:masterClrMapping/>
  </p:clrMapOvr>
  <p:transition spd="slow"/>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Placeholder 169985"/>
          <p:cNvSpPr>
            <a:spLocks noGrp="1"/>
          </p:cNvSpPr>
          <p:nvPr>
            <p:ph type="body" idx="4294967295"/>
          </p:nvPr>
        </p:nvSpPr>
        <p:spPr>
          <a:xfrm>
            <a:off x="914400" y="908050"/>
            <a:ext cx="8229600" cy="5251450"/>
          </a:xfrm>
          <a:ln/>
        </p:spPr>
        <p:txBody>
          <a:bodyPr wrap="square" lIns="91440" tIns="45720" rIns="91440" bIns="45720" anchor="t" anchorCtr="0"/>
          <a:lstStyle/>
          <a:p>
            <a:pPr algn="r" rtl="1"/>
            <a:r>
              <a:rPr lang="en-US" altLang="en-US" sz="4100" dirty="0"/>
              <a:t>شیوهای اجرای راهنمایی شغلی:</a:t>
            </a:r>
          </a:p>
          <a:p>
            <a:pPr algn="r" rtl="1"/>
            <a:r>
              <a:rPr lang="en-US" altLang="en-US" sz="4100" dirty="0"/>
              <a:t>1-بازدید فعالیتی آموزشی-تفریحی  است گروهی از دانش آموزان با توجه اهداف مشخص در مکان معینی به زمان از قبل تعیین شده ای مراجعه می کنند و زمانی مفید خواهد بودکه بابرنامه ریزی مشخصی انجام گیرد.</a:t>
            </a:r>
          </a:p>
        </p:txBody>
      </p:sp>
    </p:spTree>
  </p:cSld>
  <p:clrMapOvr>
    <a:masterClrMapping/>
  </p:clrMapOvr>
  <p:transition spd="slow"/>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ext Placeholder 172033"/>
          <p:cNvSpPr>
            <a:spLocks noGrp="1"/>
          </p:cNvSpPr>
          <p:nvPr>
            <p:ph type="body" idx="4294967295"/>
          </p:nvPr>
        </p:nvSpPr>
        <p:spPr>
          <a:xfrm>
            <a:off x="646113" y="260350"/>
            <a:ext cx="8497887" cy="6192838"/>
          </a:xfrm>
          <a:ln/>
        </p:spPr>
        <p:txBody>
          <a:bodyPr wrap="square" lIns="91440" tIns="45720" rIns="91440" bIns="45720" anchor="t" anchorCtr="0"/>
          <a:lstStyle/>
          <a:p>
            <a:pPr algn="r" rtl="1">
              <a:lnSpc>
                <a:spcPct val="90000"/>
              </a:lnSpc>
            </a:pPr>
            <a:r>
              <a:rPr lang="en-US" altLang="en-US" sz="4400" dirty="0"/>
              <a:t>در برنامه ریزی بازدید به این موارد باید توجه شود:</a:t>
            </a:r>
          </a:p>
          <a:p>
            <a:pPr algn="r" rtl="1">
              <a:lnSpc>
                <a:spcPct val="90000"/>
              </a:lnSpc>
            </a:pPr>
            <a:r>
              <a:rPr lang="en-US" altLang="en-US" sz="4000" dirty="0"/>
              <a:t>الف-پس از تعیین اهداف وطرح آن با بازدید کنندگان به تهیه مقدمات انجام کار مبادرت شود. </a:t>
            </a:r>
          </a:p>
          <a:p>
            <a:pPr algn="r" rtl="1">
              <a:lnSpc>
                <a:spcPct val="90000"/>
              </a:lnSpc>
            </a:pPr>
            <a:r>
              <a:rPr lang="en-US" altLang="en-US" sz="4000" dirty="0"/>
              <a:t>ب- یک نسخه ازبرنامه و اهداف بازدید برای مسولان مکان و موسسه ای که بازدید از آنجا انجام می گیرد قبلا ارسال شود </a:t>
            </a:r>
          </a:p>
          <a:p>
            <a:pPr algn="r" rtl="1">
              <a:lnSpc>
                <a:spcPct val="90000"/>
              </a:lnSpc>
            </a:pPr>
            <a:r>
              <a:rPr lang="en-US" altLang="en-US" sz="4000" dirty="0"/>
              <a:t>ج-بعد از اتمام بازدید با دقت بررسی شود تا معلوم شود آیا اهداف بازدید تامین شده یا نه.</a:t>
            </a:r>
          </a:p>
        </p:txBody>
      </p:sp>
    </p:spTree>
  </p:cSld>
  <p:clrMapOvr>
    <a:masterClrMapping/>
  </p:clrMapOvr>
  <p:transition spd="slow"/>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ext Placeholder 174081"/>
          <p:cNvSpPr>
            <a:spLocks noGrp="1"/>
          </p:cNvSpPr>
          <p:nvPr>
            <p:ph type="body" idx="4294967295"/>
          </p:nvPr>
        </p:nvSpPr>
        <p:spPr>
          <a:xfrm>
            <a:off x="914400" y="692150"/>
            <a:ext cx="8229600" cy="5473700"/>
          </a:xfrm>
          <a:ln/>
        </p:spPr>
        <p:txBody>
          <a:bodyPr wrap="square" lIns="91440" tIns="45720" rIns="91440" bIns="45720" anchor="t" anchorCtr="0"/>
          <a:lstStyle/>
          <a:p>
            <a:pPr algn="r" rtl="1">
              <a:lnSpc>
                <a:spcPct val="90000"/>
              </a:lnSpc>
            </a:pPr>
            <a:r>
              <a:rPr lang="en-US" altLang="en-US" sz="4400" dirty="0"/>
              <a:t>2-معرفی مشاغل :</a:t>
            </a:r>
          </a:p>
          <a:p>
            <a:pPr algn="r" rtl="1">
              <a:lnSpc>
                <a:spcPct val="90000"/>
              </a:lnSpc>
            </a:pPr>
            <a:r>
              <a:rPr lang="en-US" altLang="en-US" sz="4400" dirty="0"/>
              <a:t>یکی از روشهای عینی و موثر راهنمایی شغلی است که اطلاعات ضروری را در زمان نسبتا کوتاهی در دسترس تعدادزیادی دانش آموز قرار می گیرد.</a:t>
            </a:r>
          </a:p>
          <a:p>
            <a:pPr algn="r" rtl="1">
              <a:lnSpc>
                <a:spcPct val="90000"/>
              </a:lnSpc>
            </a:pPr>
            <a:r>
              <a:rPr lang="en-US" altLang="en-US" sz="4400" dirty="0"/>
              <a:t>برگزاری معرفی مشاغل به برنامه ریزی و طراحی قبلی نیاز دارد .</a:t>
            </a:r>
          </a:p>
        </p:txBody>
      </p:sp>
    </p:spTree>
  </p:cSld>
  <p:clrMapOvr>
    <a:masterClrMapping/>
  </p:clrMapOvr>
  <p:transition spd="slow"/>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Text Placeholder 176129"/>
          <p:cNvSpPr>
            <a:spLocks noGrp="1"/>
          </p:cNvSpPr>
          <p:nvPr>
            <p:ph type="body" idx="4294967295"/>
          </p:nvPr>
        </p:nvSpPr>
        <p:spPr>
          <a:xfrm>
            <a:off x="0" y="1557338"/>
            <a:ext cx="8229600" cy="4530725"/>
          </a:xfrm>
          <a:ln/>
        </p:spPr>
        <p:txBody>
          <a:bodyPr wrap="square" lIns="91440" tIns="45720" rIns="91440" bIns="45720" anchor="t" anchorCtr="0"/>
          <a:lstStyle/>
          <a:p>
            <a:pPr algn="r" rtl="1">
              <a:lnSpc>
                <a:spcPct val="80000"/>
              </a:lnSpc>
            </a:pPr>
            <a:r>
              <a:rPr lang="en-US" altLang="en-US" sz="4400" dirty="0"/>
              <a:t>برای تشکیل موفقیت آمیز معرفی مشاغل توصیه های زیرارائه می شود :</a:t>
            </a:r>
          </a:p>
          <a:p>
            <a:pPr algn="r" rtl="1">
              <a:lnSpc>
                <a:spcPct val="80000"/>
              </a:lnSpc>
            </a:pPr>
            <a:r>
              <a:rPr lang="en-US" altLang="en-US" sz="4400" dirty="0"/>
              <a:t>1-تعیین کمیته اجرائی که تمام فعالیتهای مربوط به بر گزاری معرفی مشاغل را بر عهده دارمی باشد .شامل مدیر مدرسه،</a:t>
            </a:r>
          </a:p>
          <a:p>
            <a:pPr algn="r" rtl="1">
              <a:lnSpc>
                <a:spcPct val="80000"/>
              </a:lnSpc>
            </a:pPr>
            <a:r>
              <a:rPr lang="en-US" altLang="en-US" sz="4400" dirty="0"/>
              <a:t>مشاور،نماینده دانش آموزان ونماینده اولیای آن می باشد</a:t>
            </a:r>
          </a:p>
        </p:txBody>
      </p:sp>
    </p:spTree>
  </p:cSld>
  <p:clrMapOvr>
    <a:masterClrMapping/>
  </p:clrMapOvr>
  <p:transition spd="slow"/>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ext Placeholder 178177"/>
          <p:cNvSpPr>
            <a:spLocks noGrp="1"/>
          </p:cNvSpPr>
          <p:nvPr>
            <p:ph type="body" idx="4294967295"/>
          </p:nvPr>
        </p:nvSpPr>
        <p:spPr>
          <a:xfrm>
            <a:off x="1008063" y="908050"/>
            <a:ext cx="8135937" cy="5005388"/>
          </a:xfrm>
          <a:ln/>
        </p:spPr>
        <p:txBody>
          <a:bodyPr wrap="square" lIns="91440" tIns="45720" rIns="91440" bIns="45720" anchor="t" anchorCtr="0"/>
          <a:lstStyle/>
          <a:p>
            <a:pPr algn="r" rtl="1"/>
            <a:r>
              <a:rPr lang="en-US" altLang="en-US" sz="4400" dirty="0"/>
              <a:t>2-کمیته باید براساس امکانات موجود،دانش آموزان را که قرار است در برنامه معرفی مشاغل  شرکت جویند مشخص کند و باید به اطلاع کلیه دانش آموزانی که در معرفی مشاغل شرکت خواهند کرد برسد.</a:t>
            </a:r>
          </a:p>
        </p:txBody>
      </p:sp>
    </p:spTree>
  </p:cSld>
  <p:clrMapOvr>
    <a:masterClrMapping/>
  </p:clrMapOvr>
  <p:transition spd="slow"/>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Text Placeholder 180225"/>
          <p:cNvSpPr>
            <a:spLocks noGrp="1"/>
          </p:cNvSpPr>
          <p:nvPr>
            <p:ph type="body" idx="4294967295"/>
          </p:nvPr>
        </p:nvSpPr>
        <p:spPr>
          <a:xfrm>
            <a:off x="914400" y="1052513"/>
            <a:ext cx="8229600" cy="4962525"/>
          </a:xfrm>
          <a:ln/>
        </p:spPr>
        <p:txBody>
          <a:bodyPr wrap="square" lIns="91440" tIns="45720" rIns="91440" bIns="45720" anchor="t" anchorCtr="0"/>
          <a:lstStyle/>
          <a:p>
            <a:pPr algn="r" rtl="1"/>
            <a:r>
              <a:rPr lang="en-US" altLang="en-US" sz="4400" dirty="0"/>
              <a:t>3-کمیته بایدجدولی از شاغلی راکه مورد علاقه دانش آموز(تر جیحهای شغلی) شرکت کننده در برنامه مشاغل است تهیه کند زیرا یکی از عوامل موثر در تعیین نوع مشاغل برای ارائه دربرنامهمشاغل است.   </a:t>
            </a:r>
          </a:p>
        </p:txBody>
      </p:sp>
    </p:spTree>
  </p:cSld>
  <p:clrMapOvr>
    <a:masterClrMapping/>
  </p:clrMapOvr>
  <p:transition spd="slow"/>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Placeholder 182273"/>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4-پس از تهیه جدول مشاغل ،کمیته اجرائی به دعوت از صاحبان و متخصصان آن مشاغل اقدام می کند وحداقل یک ماه قبل از روز برگزاری مراسم دعوتنامه ارسال می شود .</a:t>
            </a:r>
          </a:p>
        </p:txBody>
      </p:sp>
    </p:spTree>
  </p:cSld>
  <p:clrMapOvr>
    <a:masterClrMapping/>
  </p:clrMapOvr>
  <p:transition spd="slow"/>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ext Placeholder 184321"/>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5- در جلسات معرفی مشاغل حدالامکان از فیلم اسلاید و تصاویر و نیزازابزار و وسایلی که در انجام شغل مورد استفاده قرار می گیرد استفاده شود تا یادگیری دانش آموزان بهتر وبیشتر شود.</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1505"/>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علل کار کردن</a:t>
            </a:r>
          </a:p>
        </p:txBody>
      </p:sp>
      <p:sp>
        <p:nvSpPr>
          <p:cNvPr id="21507" name="Content Placeholder 21506"/>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400" dirty="0"/>
              <a:t>وسیله مناسبی برای صرف انرژی در راه مطلوب.</a:t>
            </a:r>
          </a:p>
          <a:p>
            <a:pPr algn="r" rtl="1">
              <a:lnSpc>
                <a:spcPct val="100000"/>
              </a:lnSpc>
            </a:pPr>
            <a:r>
              <a:rPr lang="en-US" altLang="en-US" sz="3400" dirty="0"/>
              <a:t>وسیله ای برای برقراری و تحکیم روابط اجتماعی.</a:t>
            </a:r>
          </a:p>
          <a:p>
            <a:pPr algn="r" rtl="1">
              <a:lnSpc>
                <a:spcPct val="100000"/>
              </a:lnSpc>
            </a:pPr>
            <a:r>
              <a:rPr lang="en-US" altLang="en-US" sz="3400" dirty="0"/>
              <a:t>فرد خود را جزئی از جامعه محسوب می دارد و نقش خود را ایفا می کند.</a:t>
            </a:r>
          </a:p>
        </p:txBody>
      </p:sp>
    </p:spTree>
  </p:cSld>
  <p:clrMapOvr>
    <a:masterClrMapping/>
  </p:clrMapOvr>
  <p:transition spd="slow"/>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ext Placeholder 186369"/>
          <p:cNvSpPr>
            <a:spLocks noGrp="1"/>
          </p:cNvSpPr>
          <p:nvPr>
            <p:ph type="body" idx="4294967295"/>
          </p:nvPr>
        </p:nvSpPr>
        <p:spPr>
          <a:xfrm>
            <a:off x="0" y="1600200"/>
            <a:ext cx="8229600" cy="4530725"/>
          </a:xfrm>
          <a:ln/>
        </p:spPr>
        <p:txBody>
          <a:bodyPr wrap="square" lIns="91440" tIns="45720" rIns="91440" bIns="45720" anchor="t" anchorCtr="0"/>
          <a:lstStyle/>
          <a:p>
            <a:pPr algn="r" rtl="1"/>
            <a:r>
              <a:rPr lang="en-US" altLang="en-US" sz="4400" dirty="0"/>
              <a:t>6-از دانش آموزان و سخنرانان با چای و شیرینی پذیرایی بعمل آید و نامه تشکر آمیزی از طرف کمیته برای سخنرانان فرستاده شود.</a:t>
            </a:r>
          </a:p>
        </p:txBody>
      </p:sp>
    </p:spTree>
  </p:cSld>
  <p:clrMapOvr>
    <a:masterClrMapping/>
  </p:clrMapOvr>
  <p:transition spd="slow"/>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Text Placeholder 188417"/>
          <p:cNvSpPr>
            <a:spLocks noGrp="1"/>
          </p:cNvSpPr>
          <p:nvPr>
            <p:ph type="body" idx="4294967295"/>
          </p:nvPr>
        </p:nvSpPr>
        <p:spPr>
          <a:xfrm>
            <a:off x="914400" y="1196975"/>
            <a:ext cx="8229600" cy="4530725"/>
          </a:xfrm>
          <a:ln/>
        </p:spPr>
        <p:txBody>
          <a:bodyPr wrap="square" lIns="91440" tIns="45720" rIns="91440" bIns="45720" anchor="t" anchorCtr="0"/>
          <a:lstStyle/>
          <a:p>
            <a:pPr algn="r" rtl="1"/>
            <a:r>
              <a:rPr lang="en-US" altLang="en-US" sz="4400" dirty="0"/>
              <a:t>7- پس از اتمام برنامه توسط دانش آموزان شرکت کننده بطور کتبی مورد ارزشیابی قرار گیرد تا بر اساس اطلاعات حاصله در سالهای آینده به رفع نواقص اقدام گردد.</a:t>
            </a:r>
          </a:p>
        </p:txBody>
      </p:sp>
    </p:spTree>
  </p:cSld>
  <p:clrMapOvr>
    <a:masterClrMapping/>
  </p:clrMapOvr>
  <p:transition spd="slow"/>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Text Placeholder 190465"/>
          <p:cNvSpPr>
            <a:spLocks noGrp="1"/>
          </p:cNvSpPr>
          <p:nvPr>
            <p:ph type="body" idx="4294967295"/>
          </p:nvPr>
        </p:nvSpPr>
        <p:spPr>
          <a:xfrm>
            <a:off x="0" y="1484313"/>
            <a:ext cx="7689850" cy="4646612"/>
          </a:xfrm>
          <a:ln/>
        </p:spPr>
        <p:txBody>
          <a:bodyPr wrap="square" lIns="91440" tIns="45720" rIns="91440" bIns="45720" anchor="t" anchorCtr="0"/>
          <a:lstStyle/>
          <a:p>
            <a:pPr algn="r" rtl="1">
              <a:lnSpc>
                <a:spcPct val="90000"/>
              </a:lnSpc>
            </a:pPr>
            <a:r>
              <a:rPr lang="en-US" altLang="en-US" sz="4400" dirty="0"/>
              <a:t>برای آنکه برنامه معرفی مشاغل کار آمدتر و مفیدتر شود توصیه می گردد:</a:t>
            </a:r>
          </a:p>
          <a:p>
            <a:pPr algn="r" rtl="1">
              <a:lnSpc>
                <a:spcPct val="90000"/>
              </a:lnSpc>
            </a:pPr>
            <a:r>
              <a:rPr lang="en-US" altLang="en-US" sz="4400" dirty="0"/>
              <a:t>اولا برنامه مشاغل پس از طراحی تکثیر و در اختیار کلیه شرکت کنندگان قرار گیرد در این برنامه زمان و محل و نام و مشخصات سخنرانان به اطلاع همه برسد.</a:t>
            </a:r>
          </a:p>
        </p:txBody>
      </p:sp>
    </p:spTree>
  </p:cSld>
  <p:clrMapOvr>
    <a:masterClrMapping/>
  </p:clrMapOvr>
  <p:transition spd="slow"/>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ext Placeholder 192513"/>
          <p:cNvSpPr>
            <a:spLocks noGrp="1"/>
          </p:cNvSpPr>
          <p:nvPr>
            <p:ph type="body" idx="4294967295"/>
          </p:nvPr>
        </p:nvSpPr>
        <p:spPr>
          <a:xfrm>
            <a:off x="0" y="1628775"/>
            <a:ext cx="8229600" cy="4530725"/>
          </a:xfrm>
          <a:ln/>
        </p:spPr>
        <p:txBody>
          <a:bodyPr wrap="square" lIns="91440" tIns="45720" rIns="91440" bIns="45720" anchor="t" anchorCtr="0"/>
          <a:lstStyle/>
          <a:p>
            <a:pPr algn="r" rtl="1">
              <a:lnSpc>
                <a:spcPct val="90000"/>
              </a:lnSpc>
            </a:pPr>
            <a:r>
              <a:rPr lang="en-US" altLang="en-US" sz="4400" dirty="0"/>
              <a:t>ثانیا در طول زمانی که برنامه مشاغل در مدرسه ادامه دارد  تمام تلاشها بر شناخت مشاغل و اهمیت دستیابی به اطلاعات شغل متمرکز شود.</a:t>
            </a:r>
          </a:p>
          <a:p>
            <a:pPr algn="r" rtl="1">
              <a:lnSpc>
                <a:spcPct val="90000"/>
              </a:lnSpc>
            </a:pPr>
            <a:r>
              <a:rPr lang="en-US" altLang="en-US" sz="4400" dirty="0"/>
              <a:t>ثالثا تبلیغات لازم در زمینه شناساندن معرفی مشاغل به والدین و دانش آموزان انجام گیرد.</a:t>
            </a:r>
          </a:p>
        </p:txBody>
      </p:sp>
    </p:spTree>
  </p:cSld>
  <p:clrMapOvr>
    <a:masterClrMapping/>
  </p:clrMapOvr>
  <p:transition spd="slow"/>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itle 19456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5900" b="1" dirty="0"/>
              <a:t>ارائه واحد شناسائی مشاغل:</a:t>
            </a:r>
          </a:p>
        </p:txBody>
      </p:sp>
      <p:sp>
        <p:nvSpPr>
          <p:cNvPr id="194563" name="Content Placeholder 194562"/>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3700" dirty="0"/>
              <a:t>3 در دوره دبیرستان و دانشگاه برای شناسائی شغل خاصی به مدت یک یا چند جلسه انجام می پذیرد.</a:t>
            </a:r>
          </a:p>
          <a:p>
            <a:pPr algn="r" rtl="1">
              <a:lnSpc>
                <a:spcPct val="110000"/>
              </a:lnSpc>
            </a:pPr>
            <a:r>
              <a:rPr lang="en-US" altLang="en-US" sz="3700" dirty="0"/>
              <a:t>4 مقاله نویسی در این روش از فرد خواسته می شود تا در باره شغل خاصی مقاله ای تدوین کند.</a:t>
            </a:r>
          </a:p>
        </p:txBody>
      </p:sp>
    </p:spTree>
  </p:cSld>
  <p:clrMapOvr>
    <a:masterClrMapping/>
  </p:clrMapOvr>
  <p:transition spd="slow"/>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itle 196609"/>
          <p:cNvSpPr>
            <a:spLocks noGrp="1"/>
          </p:cNvSpPr>
          <p:nvPr>
            <p:ph type="title" idx="4294967295"/>
          </p:nvPr>
        </p:nvSpPr>
        <p:spPr>
          <a:xfrm>
            <a:off x="457200" y="274638"/>
            <a:ext cx="8229600" cy="1930400"/>
          </a:xfrm>
          <a:ln/>
        </p:spPr>
        <p:txBody>
          <a:bodyPr wrap="square" lIns="91440" tIns="45720" rIns="91440" bIns="45720" anchor="ctr"/>
          <a:lstStyle/>
          <a:p>
            <a:pPr algn="r" rtl="1"/>
            <a:r>
              <a:rPr lang="en-US" altLang="en-US" sz="4400" b="1" dirty="0"/>
              <a:t>5 - نمایشنامه:</a:t>
            </a:r>
          </a:p>
        </p:txBody>
      </p:sp>
      <p:sp>
        <p:nvSpPr>
          <p:cNvPr id="196611" name="Content Placeholder 196610"/>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3700" dirty="0"/>
              <a:t>ایفای نقش و نمایشنامه یکی از روش های راهنمائی شغلی است بررسی دقیق و صحیح نقش هایی که افراد در نمایشنامه بر عهده می گیرند ما را به شناخت بهتر و کشف شخصیت و نیز توانایی های او رهنمون می کند.</a:t>
            </a:r>
          </a:p>
        </p:txBody>
      </p:sp>
    </p:spTree>
  </p:cSld>
  <p:clrMapOvr>
    <a:masterClrMapping/>
  </p:clrMapOvr>
  <p:transition spd="slow"/>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itle 198657"/>
          <p:cNvSpPr>
            <a:spLocks noGrp="1"/>
          </p:cNvSpPr>
          <p:nvPr>
            <p:ph type="title" idx="4294967295"/>
          </p:nvPr>
        </p:nvSpPr>
        <p:spPr>
          <a:xfrm>
            <a:off x="457200" y="274638"/>
            <a:ext cx="8229600" cy="1858962"/>
          </a:xfrm>
          <a:ln/>
        </p:spPr>
        <p:txBody>
          <a:bodyPr wrap="square" lIns="91440" tIns="45720" rIns="91440" bIns="45720" anchor="ctr"/>
          <a:lstStyle/>
          <a:p>
            <a:pPr algn="r" rtl="1"/>
            <a:r>
              <a:rPr lang="en-US" altLang="en-US" sz="4400" b="1" dirty="0"/>
              <a:t>6 – اشتغال در ایام فراغت:</a:t>
            </a:r>
          </a:p>
        </p:txBody>
      </p:sp>
      <p:sp>
        <p:nvSpPr>
          <p:cNvPr id="198659" name="Content Placeholder 198658"/>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10000"/>
              </a:lnSpc>
            </a:pPr>
            <a:r>
              <a:rPr lang="en-US" altLang="en-US" sz="4100" dirty="0"/>
              <a:t>دانش آموزان از این طریق نه تنها پولی به دست می آورند و به تدریج خود می توانند نیازهایشان را مرتفع سازند بلکه عملا با خصوصیات مشاغل مورد نظر و نحوه اشتغال آنها نیزآشنا می شوند.</a:t>
            </a:r>
          </a:p>
        </p:txBody>
      </p:sp>
    </p:spTree>
  </p:cSld>
  <p:clrMapOvr>
    <a:masterClrMapping/>
  </p:clrMapOvr>
  <p:transition spd="slow"/>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Title 200705"/>
          <p:cNvSpPr>
            <a:spLocks noGrp="1"/>
          </p:cNvSpPr>
          <p:nvPr>
            <p:ph type="title" idx="4294967295"/>
          </p:nvPr>
        </p:nvSpPr>
        <p:spPr>
          <a:xfrm>
            <a:off x="685800" y="609600"/>
            <a:ext cx="7764462" cy="1325563"/>
          </a:xfrm>
          <a:ln/>
        </p:spPr>
        <p:txBody>
          <a:bodyPr wrap="square" lIns="91440" tIns="45720" rIns="91440" bIns="45720" anchor="ctr"/>
          <a:lstStyle/>
          <a:p>
            <a:pPr rtl="1"/>
            <a:r>
              <a:rPr lang="en-US" altLang="en-US" sz="6600" b="1" dirty="0"/>
              <a:t>گفتار پنجم</a:t>
            </a:r>
          </a:p>
        </p:txBody>
      </p:sp>
      <p:sp>
        <p:nvSpPr>
          <p:cNvPr id="200707" name="Content Placeholder 200706"/>
          <p:cNvSpPr>
            <a:spLocks noGrp="1"/>
          </p:cNvSpPr>
          <p:nvPr>
            <p:ph idx="4294967295"/>
          </p:nvPr>
        </p:nvSpPr>
        <p:spPr>
          <a:xfrm>
            <a:off x="685800" y="2095500"/>
            <a:ext cx="7764462" cy="3695700"/>
          </a:xfrm>
          <a:ln/>
        </p:spPr>
        <p:txBody>
          <a:bodyPr wrap="square" lIns="91440" tIns="45720" rIns="91440" bIns="45720" anchor="t" anchorCtr="0"/>
          <a:lstStyle/>
          <a:p>
            <a:pPr algn="r" rtl="1"/>
            <a:r>
              <a:rPr lang="en-US" altLang="en-US" sz="4400" dirty="0"/>
              <a:t>انتخاب شغل </a:t>
            </a:r>
          </a:p>
        </p:txBody>
      </p:sp>
    </p:spTree>
  </p:cSld>
  <p:clrMapOvr>
    <a:masterClrMapping/>
  </p:clrMapOvr>
  <p:transition spd="slow"/>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ext Placeholder 202753"/>
          <p:cNvSpPr>
            <a:spLocks noGrp="1"/>
          </p:cNvSpPr>
          <p:nvPr>
            <p:ph type="body" idx="4294967295"/>
          </p:nvPr>
        </p:nvSpPr>
        <p:spPr>
          <a:xfrm>
            <a:off x="0" y="981075"/>
            <a:ext cx="7545388" cy="5149850"/>
          </a:xfrm>
          <a:ln/>
        </p:spPr>
        <p:txBody>
          <a:bodyPr wrap="square" lIns="91440" tIns="45720" rIns="91440" bIns="45720" anchor="t" anchorCtr="0"/>
          <a:lstStyle/>
          <a:p>
            <a:pPr algn="r" rtl="1"/>
            <a:r>
              <a:rPr lang="en-US" altLang="en-US" sz="4400" dirty="0"/>
              <a:t>هدف این گفتار ، آشنایی با تعاریف انتخاب شغل ، نحوه انجام آن و مشکلاتی که در این زمینه وجود دارد . و برای این کار ابتدا باید تفاوت بین این سه واژه ( انتخاب ، ترجیح و انتظارات ) مشخص گردد.</a:t>
            </a:r>
          </a:p>
        </p:txBody>
      </p:sp>
    </p:spTree>
  </p:cSld>
  <p:clrMapOvr>
    <a:masterClrMapping/>
  </p:clrMapOvr>
  <p:transition spd="slow"/>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itle 204801"/>
          <p:cNvSpPr>
            <a:spLocks noGrp="1"/>
          </p:cNvSpPr>
          <p:nvPr>
            <p:ph type="title" idx="4294967295"/>
          </p:nvPr>
        </p:nvSpPr>
        <p:spPr>
          <a:xfrm>
            <a:off x="685800" y="609600"/>
            <a:ext cx="7764462" cy="1325563"/>
          </a:xfrm>
          <a:ln/>
        </p:spPr>
        <p:txBody>
          <a:bodyPr wrap="square" lIns="91440" tIns="45720" rIns="91440" bIns="45720" anchor="ctr"/>
          <a:lstStyle/>
          <a:p>
            <a:pPr algn="r" rtl="1"/>
            <a:r>
              <a:rPr lang="en-US" altLang="en-US" sz="6600" b="1" dirty="0"/>
              <a:t>تعریف انتخاب:</a:t>
            </a:r>
          </a:p>
        </p:txBody>
      </p:sp>
      <p:sp>
        <p:nvSpPr>
          <p:cNvPr id="204803" name="Content Placeholder 204802"/>
          <p:cNvSpPr>
            <a:spLocks noGrp="1"/>
          </p:cNvSpPr>
          <p:nvPr>
            <p:ph idx="4294967295"/>
          </p:nvPr>
        </p:nvSpPr>
        <p:spPr>
          <a:xfrm>
            <a:off x="685800" y="2095500"/>
            <a:ext cx="7764462" cy="3695700"/>
          </a:xfrm>
          <a:ln/>
        </p:spPr>
        <p:txBody>
          <a:bodyPr wrap="square" lIns="91440" tIns="45720" rIns="91440" bIns="45720" anchor="t" anchorCtr="0"/>
          <a:lstStyle/>
          <a:p>
            <a:pPr algn="r" rtl="1">
              <a:lnSpc>
                <a:spcPct val="100000"/>
              </a:lnSpc>
            </a:pPr>
            <a:r>
              <a:rPr lang="en-US" altLang="en-US" sz="3700" dirty="0"/>
              <a:t>انتخاب شغل جریان مستمری است که در یک دوره طولانی و نه در یک لحظه بوقوع می پیوندد.</a:t>
            </a:r>
          </a:p>
          <a:p>
            <a:pPr algn="r" rtl="1">
              <a:lnSpc>
                <a:spcPct val="100000"/>
              </a:lnSpc>
            </a:pPr>
            <a:r>
              <a:rPr lang="en-US" altLang="en-US" sz="3700" dirty="0"/>
              <a:t>زمانی معنی دار می شود که چندین گزینه در اختیار فرد قرار گیرد و درانتخاب  گزینه ها آزادی عمل و آگاهی داشته باشد. </a:t>
            </a:r>
          </a:p>
        </p:txBody>
      </p:sp>
    </p:spTree>
  </p:cSld>
  <p:clrMapOvr>
    <a:masterClrMapping/>
  </p:clrMapOvr>
  <p:transition spd="slow"/>
</p:sld>
</file>

<file path=ppt/theme/theme1.xml><?xml version="1.0" encoding="utf-8"?>
<a:theme xmlns:a="http://schemas.openxmlformats.org/drawingml/2006/main">
  <a:themeElements>
    <a:clrScheme name="">
      <a:dk1>
        <a:srgbClr val="000000"/>
      </a:dk1>
      <a:lt1>
        <a:srgbClr val="FFFFFF"/>
      </a:lt1>
      <a:dk2>
        <a:srgbClr val="78346F"/>
      </a:dk2>
      <a:lt2>
        <a:srgbClr val="D9A8D2"/>
      </a:lt2>
      <a:accent1>
        <a:srgbClr val="CE57AB"/>
      </a:accent1>
      <a:accent2>
        <a:srgbClr val="8E8EFD"/>
      </a:accent2>
      <a:accent3>
        <a:srgbClr val="000000"/>
      </a:accent3>
      <a:accent4>
        <a:srgbClr val="000000"/>
      </a:accent4>
      <a:accent5>
        <a:srgbClr val="000000"/>
      </a:accent5>
      <a:accent6>
        <a:srgbClr val="000000"/>
      </a:accent6>
      <a:hlink>
        <a:srgbClr val="D164DE"/>
      </a:hlink>
      <a:folHlink>
        <a:srgbClr val="BE87C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fillStyleLst>
      <a:lnStyleLst>
        <a:ln w="9259"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3000" dir="5400000" rotWithShape="0">
              <a:schemeClr val="phClr">
                <a:alpha val="38000"/>
              </a:schemeClr>
            </a:outerShdw>
          </a:effectLst>
        </a:effectStyle>
        <a:effectStyle>
          <a:effectLst>
            <a:outerShdw blurRad="40000" dist="23000" dir="5400000" rotWithShape="0">
              <a:schemeClr val="phClr">
                <a:alpha val="35000"/>
              </a:schemeClr>
            </a:outerShdw>
          </a:effectLst>
        </a:effectStyle>
        <a:effectStyle>
          <a:effectLst>
            <a:outerShdw blurRad="40000" dist="23000" dir="5400000" rotWithShape="0">
              <a:schemeClr val="phClr">
                <a:alpha val="35000"/>
              </a:schemeClr>
            </a:outerShdw>
          </a:effectLst>
        </a:effectStyle>
      </a:effectStyleLst>
      <a:bgFillStyleLst>
        <a:solidFill>
          <a:schemeClr val="phClr"/>
        </a:solidFill>
        <a:gradFill rotWithShape="1">
          <a:gsLst>
            <a:gs pos="0">
              <a:schemeClr val="phClr"/>
            </a:gs>
            <a:gs pos="35000">
              <a:schemeClr val="phClr"/>
            </a:gs>
            <a:gs pos="100000">
              <a:schemeClr val="phClr"/>
            </a:gs>
          </a:gsLst>
        </a:gradFill>
        <a:gradFill rotWithShape="1">
          <a:gsLst>
            <a:gs pos="0">
              <a:schemeClr val="phClr"/>
            </a:gs>
            <a:gs pos="35000">
              <a:schemeClr val="phClr"/>
            </a:gs>
            <a:gs pos="100000">
              <a:schemeClr val="phClr"/>
            </a:gs>
          </a:gsLst>
        </a:gradFill>
      </a:bgFillStyleLst>
    </a:fmtScheme>
  </a:themeElements>
  <a:objectDefaults/>
  <a:extraClrSchemeLst/>
</a:theme>
</file>

<file path=ppt/theme/theme2.xml><?xml version="1.0" encoding="utf-8"?>
<a:theme xmlns:a="http://schemas.openxmlformats.org/drawingml/2006/main">
  <a:themeElements>
    <a:clrScheme name="">
      <a:dk1>
        <a:srgbClr val="000000"/>
      </a:dk1>
      <a:lt1>
        <a:srgbClr val="FFFFFF"/>
      </a:lt1>
      <a:dk2>
        <a:srgbClr val="78346F"/>
      </a:dk2>
      <a:lt2>
        <a:srgbClr val="D9A8D2"/>
      </a:lt2>
      <a:accent1>
        <a:srgbClr val="CE57AB"/>
      </a:accent1>
      <a:accent2>
        <a:srgbClr val="8E8EFD"/>
      </a:accent2>
      <a:accent3>
        <a:srgbClr val="000000"/>
      </a:accent3>
      <a:accent4>
        <a:srgbClr val="000000"/>
      </a:accent4>
      <a:accent5>
        <a:srgbClr val="000000"/>
      </a:accent5>
      <a:accent6>
        <a:srgbClr val="000000"/>
      </a:accent6>
      <a:hlink>
        <a:srgbClr val="D164DE"/>
      </a:hlink>
      <a:folHlink>
        <a:srgbClr val="BE87C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fillStyleLst>
      <a:lnStyleLst>
        <a:ln w="9259"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3000" dir="5400000" rotWithShape="0">
              <a:schemeClr val="phClr">
                <a:alpha val="38000"/>
              </a:schemeClr>
            </a:outerShdw>
          </a:effectLst>
        </a:effectStyle>
        <a:effectStyle>
          <a:effectLst>
            <a:outerShdw blurRad="40000" dist="23000" dir="5400000" rotWithShape="0">
              <a:schemeClr val="phClr">
                <a:alpha val="35000"/>
              </a:schemeClr>
            </a:outerShdw>
          </a:effectLst>
        </a:effectStyle>
        <a:effectStyle>
          <a:effectLst>
            <a:outerShdw blurRad="40000" dist="23000" dir="5400000" rotWithShape="0">
              <a:schemeClr val="phClr">
                <a:alpha val="35000"/>
              </a:schemeClr>
            </a:outerShdw>
          </a:effectLst>
        </a:effectStyle>
      </a:effectStyleLst>
      <a:bgFillStyleLst>
        <a:solidFill>
          <a:schemeClr val="phClr"/>
        </a:solidFill>
        <a:gradFill rotWithShape="1">
          <a:gsLst>
            <a:gs pos="0">
              <a:schemeClr val="phClr"/>
            </a:gs>
            <a:gs pos="35000">
              <a:schemeClr val="phClr"/>
            </a:gs>
            <a:gs pos="100000">
              <a:schemeClr val="phClr"/>
            </a:gs>
          </a:gsLst>
        </a:gradFill>
        <a:gradFill rotWithShape="1">
          <a:gsLst>
            <a:gs pos="0">
              <a:schemeClr val="phClr"/>
            </a:gs>
            <a:gs pos="35000">
              <a:schemeClr val="phClr"/>
            </a:gs>
            <a:gs pos="100000">
              <a:schemeClr val="phClr"/>
            </a:gs>
          </a:gsLs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6993</Words>
  <Application>Microsoft Office PowerPoint</Application>
  <PresentationFormat>On-screen Show (4:3)</PresentationFormat>
  <Paragraphs>546</Paragraphs>
  <Slides>208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208</vt:i4>
      </vt:variant>
    </vt:vector>
  </HeadingPairs>
  <TitlesOfParts>
    <vt:vector size="215" baseType="lpstr">
      <vt:lpstr>Wingdings</vt:lpstr>
      <vt:lpstr>Arial</vt:lpstr>
      <vt:lpstr>Bookman Old Style</vt:lpstr>
      <vt:lpstr>Times New Roman</vt:lpstr>
      <vt:lpstr>Rockwell</vt:lpstr>
      <vt:lpstr/>
      <vt:lpstr/>
      <vt:lpstr>راهنمائی تحصیلی و شغلی</vt:lpstr>
      <vt:lpstr>گفتار اول</vt:lpstr>
      <vt:lpstr>تعریف کار:</vt:lpstr>
      <vt:lpstr>PowerPoint Presentation</vt:lpstr>
      <vt:lpstr>PowerPoint Presentation</vt:lpstr>
      <vt:lpstr>PowerPoint Presentation</vt:lpstr>
      <vt:lpstr>تعریف شغل:</vt:lpstr>
      <vt:lpstr>تعریف حرفه:</vt:lpstr>
      <vt:lpstr>علل کار کردن</vt:lpstr>
      <vt:lpstr>PowerPoint Presentation</vt:lpstr>
      <vt:lpstr>عوامل موثر بر اشتغال:</vt:lpstr>
      <vt:lpstr>گفتار دوم</vt:lpstr>
      <vt:lpstr>PowerPoint Presentation</vt:lpstr>
      <vt:lpstr>تعریف راهنمائی:</vt:lpstr>
      <vt:lpstr>PowerPoint Presentation</vt:lpstr>
      <vt:lpstr>هدف از مشاوره:</vt:lpstr>
      <vt:lpstr>تفاوتهای راهنمائی با مشاوره</vt:lpstr>
      <vt:lpstr>تعریف راهنمائی تحصیلی:</vt:lpstr>
      <vt:lpstr>PowerPoint Presentation</vt:lpstr>
      <vt:lpstr>تاریخچه راهنمائی تحصیلی:</vt:lpstr>
      <vt:lpstr>PowerPoint Presentation</vt:lpstr>
      <vt:lpstr>تعریف راهنمائی شغلی:</vt:lpstr>
      <vt:lpstr>PowerPoint Presentation</vt:lpstr>
      <vt:lpstr>راهنمائی شغلی سه فعالیت مهم را انجام می دهد:</vt:lpstr>
      <vt:lpstr>PowerPoint Presentation</vt:lpstr>
      <vt:lpstr>PowerPoint Presentation</vt:lpstr>
      <vt:lpstr>ضرورت راهنمائی شغلی:</vt:lpstr>
      <vt:lpstr>تاریخچه راهنمائی شغلی: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مهمترین کار پارسونز:</vt:lpstr>
      <vt:lpstr>رابطه راهنمائی تحصیلی با راهنمائی شغلی:</vt:lpstr>
      <vt:lpstr>گفتار سوم</vt:lpstr>
      <vt:lpstr>PowerPoint Presentation</vt:lpstr>
      <vt:lpstr>PowerPoint Presentation</vt:lpstr>
      <vt:lpstr>PowerPoint Presentation</vt:lpstr>
      <vt:lpstr>PowerPoint Presentation</vt:lpstr>
      <vt:lpstr>PowerPoint Presentation</vt:lpstr>
      <vt:lpstr>اهداف اطلاعات تحصیلی:</vt:lpstr>
      <vt:lpstr>PowerPoint Presentation</vt:lpstr>
      <vt:lpstr>PowerPoint Presentation</vt:lpstr>
      <vt:lpstr>PowerPoint Presentation</vt:lpstr>
      <vt:lpstr>PowerPoint Presentation</vt:lpstr>
      <vt:lpstr>PowerPoint Presentation</vt:lpstr>
      <vt:lpstr>اهداف عمومی اطلاعات شغلی: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نقش افراد مختلف در جمع آوری و ارائه اطلاعات تحصیلی و شغلی:</vt:lpstr>
      <vt:lpstr>PowerPoint Presentation</vt:lpstr>
      <vt:lpstr>PowerPoint Presentation</vt:lpstr>
      <vt:lpstr>گفتار چهارم</vt:lpstr>
      <vt:lpstr>PowerPoint Presentation</vt:lpstr>
      <vt:lpstr>محاسن راهنمائی گروهی:</vt:lpstr>
      <vt:lpstr>معایب راهنمائی گروهی:</vt:lpstr>
      <vt:lpstr>شیوه های اجرای راهنمائی تحصیلی: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ارائه واحد شناسائی مشاغل:</vt:lpstr>
      <vt:lpstr>5 - نمایشنامه:</vt:lpstr>
      <vt:lpstr>6 – اشتغال در ایام فراغت:</vt:lpstr>
      <vt:lpstr>گفتار پنجم</vt:lpstr>
      <vt:lpstr>PowerPoint Presentation</vt:lpstr>
      <vt:lpstr>تعریف انتخاب:</vt:lpstr>
      <vt:lpstr>PowerPoint Presentation</vt:lpstr>
      <vt:lpstr>PowerPoint Presentation</vt:lpstr>
      <vt:lpstr>PowerPoint Presentation</vt:lpstr>
      <vt:lpstr>PowerPoint Presentation</vt:lpstr>
      <vt:lpstr>PowerPoint Presentation</vt:lpstr>
      <vt:lpstr>PowerPoint Presentation</vt:lpstr>
      <vt:lpstr>عوامل موثر در انتخاب شغل:</vt:lpstr>
      <vt:lpstr>PowerPoint Presentation</vt:lpstr>
      <vt:lpstr>PowerPoint Presentation</vt:lpstr>
      <vt:lpstr>انواع استعدادهای خاص:</vt:lpstr>
      <vt:lpstr>PowerPoint Presentation</vt:lpstr>
      <vt:lpstr>PowerPoint Presentation</vt:lpstr>
      <vt:lpstr>PowerPoint Presentation</vt:lpstr>
      <vt:lpstr>PowerPoint Presentation</vt:lpstr>
      <vt:lpstr>PowerPoint Presentation</vt:lpstr>
      <vt:lpstr>مشکلات انتخاب شغل:</vt:lpstr>
      <vt:lpstr>دلایل عدم انتخاب شغل:</vt:lpstr>
      <vt:lpstr>دلایل انتخاب نامناسب:</vt:lpstr>
      <vt:lpstr>نقش آموزش در اشتغال:</vt:lpstr>
      <vt:lpstr>گفتار ششم</vt:lpstr>
      <vt:lpstr>PowerPoint Presentation</vt:lpstr>
      <vt:lpstr>ضرورت و فواید طبقه بندی:</vt:lpstr>
      <vt:lpstr>تعاریف و مفاهیم طبقه بندی:</vt:lpstr>
      <vt:lpstr>PowerPoint Presentation</vt:lpstr>
      <vt:lpstr>PowerPoint Presentation</vt:lpstr>
      <vt:lpstr>شرایط کار:</vt:lpstr>
      <vt:lpstr>فصل اول</vt:lpstr>
      <vt:lpstr>PowerPoint Presentation</vt:lpstr>
      <vt:lpstr>تعریف راهنمایی شغلی و حرفه ای:</vt:lpstr>
      <vt:lpstr>PowerPoint Presentation</vt:lpstr>
      <vt:lpstr>تعریف راهنمائی شغلی حرفه ای از نظر سوپر:</vt:lpstr>
      <vt:lpstr>از دیدگاه سوپر:</vt:lpstr>
      <vt:lpstr>PowerPoint Presentation</vt:lpstr>
      <vt:lpstr>PowerPoint Presentation</vt:lpstr>
      <vt:lpstr>PowerPoint Presentation</vt:lpstr>
      <vt:lpstr>PowerPoint Presentation</vt:lpstr>
      <vt:lpstr>ضرورت راهنمائی شغلی:</vt:lpstr>
      <vt:lpstr>PowerPoint Presentation</vt:lpstr>
      <vt:lpstr>PowerPoint Presentation</vt:lpstr>
      <vt:lpstr>   تاریخچه راهنمائی شغلی و  حرفه ای:</vt:lpstr>
      <vt:lpstr>به عقیده پارسونز انتخاب شغل به چه عواملی بستگی دارد: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دوم</vt:lpstr>
      <vt:lpstr>PowerPoint Presentation</vt:lpstr>
      <vt:lpstr>اصول ارائه اطلاعات شغلی و حرفه ای از نظر تایلر:</vt:lpstr>
      <vt:lpstr>اصول ارائه اطلاعات شغلی و حرفه ای از نظر شوستروم و برومر:</vt:lpstr>
      <vt:lpstr>هدفهای ارائه اطلاعات شغلی و حرفه ای از نظر بری فیلد:</vt:lpstr>
      <vt:lpstr>هدفهای ارائه اطلاعات شغلی و حرفه ای از دیدگاه بائروروئبر:</vt:lpstr>
      <vt:lpstr>روشهای ارائه اطلاعات شغلی و حرفه ای:</vt:lpstr>
      <vt:lpstr>نقش افراد در اطلاعات شغلی و حرفه ای:</vt:lpstr>
      <vt:lpstr>نقش افراد مختلف در تدوین و ارائه اطلاعات شغلی و حرفه ای:</vt:lpstr>
      <vt:lpstr>روشهای کسب اطلاعات شغلی و حرفه ای:</vt:lpstr>
      <vt:lpstr>به نظر تایلر اطلاعات و دانش مشاور شغلی و حرفه ای باید در زمینه های زیر باشد:</vt:lpstr>
      <vt:lpstr>وسایل آموزش اطلاعات شغلی و حرفه ای:</vt:lpstr>
      <vt:lpstr>در ایجاد مرکز ارائه اطلاعات شغلی و حرفه ای ، مدرسه باید به اصول زیر توجه کرد:</vt:lpstr>
      <vt:lpstr>فصل سوم</vt:lpstr>
      <vt:lpstr>کار از دیدگاه راهنمائی شغلی و حرفه ای فعالیتی دائمی است که به تولید کالا و خدماتی منجر می شود و در قبال آن دستمزدی دریافت می گردد.</vt:lpstr>
      <vt:lpstr>PowerPoint Presentation</vt:lpstr>
      <vt:lpstr>علل کار کردن از نظر می ننجر:</vt:lpstr>
      <vt:lpstr>عوامل متغیر در اشتغال:</vt:lpstr>
      <vt:lpstr>فصل چهارم</vt:lpstr>
      <vt:lpstr>ضرورت راهنمائی و مشاوره شغلی و حرفه ای در مدارس:</vt:lpstr>
      <vt:lpstr>هدفهای راهنمائی و مشاوره شغلی و حرفه ای در مدارس:</vt:lpstr>
      <vt:lpstr>PowerPoint Presentation</vt:lpstr>
      <vt:lpstr>روشهای گروهی راهنمائی و مشاوره شغلی و حرفه ای در مدارس:</vt:lpstr>
      <vt:lpstr>روشهای انفرادی راهنمائی و مشاوره شغلی و حرفه ای در مدارس:</vt:lpstr>
      <vt:lpstr>فصل پنجم</vt:lpstr>
      <vt:lpstr>عوامل که در طرح ریزی شغلی اهمیت دارد:</vt:lpstr>
      <vt:lpstr>PowerPoint Presentation</vt:lpstr>
      <vt:lpstr>فصل ششم</vt:lpstr>
      <vt:lpstr>مفاهیم انتخاب شغل:</vt:lpstr>
      <vt:lpstr>تعاریف انتخاب شغل</vt:lpstr>
      <vt:lpstr>سنجش انتخاب شغل</vt:lpstr>
      <vt:lpstr>ابعاد انتخاب شغل </vt:lpstr>
      <vt:lpstr>مشکلات انتخاب شغل:</vt:lpstr>
      <vt:lpstr>تقسیم بندی بوردین در مشکلات انتخاب شغل:</vt:lpstr>
      <vt:lpstr>تقسیم بندی رابینسون در مشکلات انتخاب شغل:</vt:lpstr>
      <vt:lpstr>فصل هفتم</vt:lpstr>
      <vt:lpstr>PowerPoint Presentation</vt:lpstr>
      <vt:lpstr>نظریه های رضایت شغلی::</vt:lpstr>
      <vt:lpstr>مسائل حل شده در رضایت شغلی:</vt:lpstr>
      <vt:lpstr>PowerPoint Presentation</vt:lpstr>
      <vt:lpstr>سنجش رضایت شغلی:</vt:lpstr>
      <vt:lpstr> ارتباط رضایت شغلی با سایر عوامل از نظر روم:</vt:lpstr>
      <vt:lpstr>          فصل هشتم</vt:lpstr>
      <vt:lpstr>تقسیم بندی کرایتز:</vt:lpstr>
      <vt:lpstr>طبقه بندی اوسیپو:</vt:lpstr>
      <vt:lpstr>           فصل نهم</vt:lpstr>
      <vt:lpstr>PowerPoint Presentation</vt:lpstr>
      <vt:lpstr>مرحلۀ رویائی:</vt:lpstr>
      <vt:lpstr>مرحلۀ آزمایشی:</vt:lpstr>
      <vt:lpstr>مرحلۀ واقع بینی:</vt:lpstr>
      <vt:lpstr>PowerPoint Presentation</vt:lpstr>
      <vt:lpstr>PowerPoint Presentation</vt:lpstr>
      <vt:lpstr>ارزشیابی نظریه گنیزبرگ:</vt:lpstr>
      <vt:lpstr>PowerPoint Presentation</vt:lpstr>
      <vt:lpstr>کاربرد نظریه گنیزبرگ</vt:lpstr>
      <vt:lpstr>فصل دهم</vt:lpstr>
      <vt:lpstr>PowerPoint Presentation</vt:lpstr>
      <vt:lpstr>خویشتن پنداری</vt:lpstr>
      <vt:lpstr>خویشتن پنداری</vt:lpstr>
      <vt:lpstr>خویشتن پنداری شغلی و حرفه ای از نظر فیلد و همکارانش</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راهنمائی تحصیلی و شغلی</dc:title>
  <cp:lastModifiedBy>omid arzi</cp:lastModifiedBy>
  <cp:revision>1</cp:revision>
  <dcterms:modified xsi:type="dcterms:W3CDTF">2022-01-29T15:58:25Z</dcterms:modified>
</cp:coreProperties>
</file>