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5" r:id="rId3"/>
    <p:sldId id="266" r:id="rId4"/>
    <p:sldId id="272" r:id="rId5"/>
    <p:sldId id="273" r:id="rId6"/>
    <p:sldId id="274" r:id="rId7"/>
    <p:sldId id="275" r:id="rId8"/>
    <p:sldId id="276" r:id="rId9"/>
    <p:sldId id="257" r:id="rId10"/>
    <p:sldId id="258" r:id="rId11"/>
    <p:sldId id="259" r:id="rId12"/>
    <p:sldId id="260" r:id="rId13"/>
    <p:sldId id="261" r:id="rId14"/>
    <p:sldId id="262" r:id="rId15"/>
    <p:sldId id="263" r:id="rId16"/>
    <p:sldId id="267" r:id="rId17"/>
    <p:sldId id="277" r:id="rId18"/>
    <p:sldId id="278" r:id="rId19"/>
    <p:sldId id="279" r:id="rId20"/>
    <p:sldId id="280" r:id="rId21"/>
    <p:sldId id="281" r:id="rId22"/>
    <p:sldId id="282" r:id="rId23"/>
    <p:sldId id="283" r:id="rId2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1" autoAdjust="0"/>
    <p:restoredTop sz="94709" autoAdjust="0"/>
  </p:normalViewPr>
  <p:slideViewPr>
    <p:cSldViewPr>
      <p:cViewPr varScale="1">
        <p:scale>
          <a:sx n="41" d="100"/>
          <a:sy n="41" d="100"/>
        </p:scale>
        <p:origin x="-66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a-IR"/>
  <c:chart>
    <c:plotArea>
      <c:layout/>
      <c:barChart>
        <c:barDir val="col"/>
        <c:grouping val="clustered"/>
        <c:ser>
          <c:idx val="0"/>
          <c:order val="0"/>
          <c:tx>
            <c:strRef>
              <c:f>Sheet1!$B$1</c:f>
              <c:strCache>
                <c:ptCount val="1"/>
                <c:pt idx="0">
                  <c:v>رنگ قهوه ای</c:v>
                </c:pt>
              </c:strCache>
            </c:strRef>
          </c:tx>
          <c:cat>
            <c:numRef>
              <c:f>Sheet1!$A$2:$A$5</c:f>
              <c:numCache>
                <c:formatCode>General</c:formatCode>
                <c:ptCount val="4"/>
              </c:numCache>
            </c:numRef>
          </c:cat>
          <c:val>
            <c:numRef>
              <c:f>Sheet1!$B$2:$B$5</c:f>
              <c:numCache>
                <c:formatCode>General</c:formatCode>
                <c:ptCount val="4"/>
                <c:pt idx="0">
                  <c:v>10</c:v>
                </c:pt>
              </c:numCache>
            </c:numRef>
          </c:val>
        </c:ser>
        <c:ser>
          <c:idx val="1"/>
          <c:order val="1"/>
          <c:tx>
            <c:strRef>
              <c:f>Sheet1!$C$1</c:f>
              <c:strCache>
                <c:ptCount val="1"/>
                <c:pt idx="0">
                  <c:v>رنگ زرد</c:v>
                </c:pt>
              </c:strCache>
            </c:strRef>
          </c:tx>
          <c:cat>
            <c:numRef>
              <c:f>Sheet1!$A$2:$A$5</c:f>
              <c:numCache>
                <c:formatCode>General</c:formatCode>
                <c:ptCount val="4"/>
              </c:numCache>
            </c:numRef>
          </c:cat>
          <c:val>
            <c:numRef>
              <c:f>Sheet1!$C$2:$C$5</c:f>
              <c:numCache>
                <c:formatCode>General</c:formatCode>
                <c:ptCount val="4"/>
                <c:pt idx="0">
                  <c:v>13</c:v>
                </c:pt>
              </c:numCache>
            </c:numRef>
          </c:val>
        </c:ser>
        <c:ser>
          <c:idx val="2"/>
          <c:order val="2"/>
          <c:tx>
            <c:strRef>
              <c:f>Sheet1!$D$1</c:f>
              <c:strCache>
                <c:ptCount val="1"/>
                <c:pt idx="0">
                  <c:v>رنگ سبز</c:v>
                </c:pt>
              </c:strCache>
            </c:strRef>
          </c:tx>
          <c:cat>
            <c:numRef>
              <c:f>Sheet1!$A$2:$A$5</c:f>
              <c:numCache>
                <c:formatCode>General</c:formatCode>
                <c:ptCount val="4"/>
              </c:numCache>
            </c:numRef>
          </c:cat>
          <c:val>
            <c:numRef>
              <c:f>Sheet1!$D$2:$D$5</c:f>
              <c:numCache>
                <c:formatCode>General</c:formatCode>
                <c:ptCount val="4"/>
                <c:pt idx="0">
                  <c:v>10</c:v>
                </c:pt>
              </c:numCache>
            </c:numRef>
          </c:val>
        </c:ser>
        <c:axId val="83072896"/>
        <c:axId val="83074432"/>
      </c:barChart>
      <c:catAx>
        <c:axId val="83072896"/>
        <c:scaling>
          <c:orientation val="minMax"/>
        </c:scaling>
        <c:axPos val="b"/>
        <c:numFmt formatCode="General" sourceLinked="1"/>
        <c:tickLblPos val="nextTo"/>
        <c:crossAx val="83074432"/>
        <c:crosses val="autoZero"/>
        <c:auto val="1"/>
        <c:lblAlgn val="ctr"/>
        <c:lblOffset val="100"/>
      </c:catAx>
      <c:valAx>
        <c:axId val="83074432"/>
        <c:scaling>
          <c:orientation val="minMax"/>
        </c:scaling>
        <c:axPos val="l"/>
        <c:majorGridlines/>
        <c:numFmt formatCode="General" sourceLinked="1"/>
        <c:tickLblPos val="nextTo"/>
        <c:crossAx val="83072896"/>
        <c:crosses val="autoZero"/>
        <c:crossBetween val="between"/>
      </c:valAx>
    </c:plotArea>
    <c:legend>
      <c:legendPos val="r"/>
      <c:layout/>
    </c:legend>
    <c:plotVisOnly val="1"/>
  </c:chart>
  <c:txPr>
    <a:bodyPr/>
    <a:lstStyle/>
    <a:p>
      <a:pPr>
        <a:defRPr sz="1800"/>
      </a:pPr>
      <a:endParaRPr lang="fa-I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fa-IR"/>
  <c:chart>
    <c:view3D>
      <c:perspective val="30"/>
    </c:view3D>
    <c:plotArea>
      <c:layout/>
      <c:bar3DChart>
        <c:barDir val="col"/>
        <c:grouping val="clustered"/>
        <c:ser>
          <c:idx val="0"/>
          <c:order val="0"/>
          <c:tx>
            <c:strRef>
              <c:f>Sheet1!$B$1</c:f>
              <c:strCache>
                <c:ptCount val="1"/>
                <c:pt idx="0">
                  <c:v>رنگ قهواه ای</c:v>
                </c:pt>
              </c:strCache>
            </c:strRef>
          </c:tx>
          <c:cat>
            <c:strRef>
              <c:f>Sheet1!$A$2:$A$5</c:f>
              <c:strCache>
                <c:ptCount val="4"/>
                <c:pt idx="1">
                  <c:v>Category 2</c:v>
                </c:pt>
                <c:pt idx="2">
                  <c:v>Category 3</c:v>
                </c:pt>
                <c:pt idx="3">
                  <c:v>Category 4</c:v>
                </c:pt>
              </c:strCache>
            </c:strRef>
          </c:cat>
          <c:val>
            <c:numRef>
              <c:f>Sheet1!$B$2:$B$5</c:f>
              <c:numCache>
                <c:formatCode>General</c:formatCode>
                <c:ptCount val="4"/>
                <c:pt idx="0">
                  <c:v>8</c:v>
                </c:pt>
              </c:numCache>
            </c:numRef>
          </c:val>
        </c:ser>
        <c:ser>
          <c:idx val="1"/>
          <c:order val="1"/>
          <c:tx>
            <c:strRef>
              <c:f>Sheet1!$C$1</c:f>
              <c:strCache>
                <c:ptCount val="1"/>
                <c:pt idx="0">
                  <c:v>رنگ قرمز</c:v>
                </c:pt>
              </c:strCache>
            </c:strRef>
          </c:tx>
          <c:cat>
            <c:strRef>
              <c:f>Sheet1!$A$2:$A$5</c:f>
              <c:strCache>
                <c:ptCount val="4"/>
                <c:pt idx="1">
                  <c:v>Category 2</c:v>
                </c:pt>
                <c:pt idx="2">
                  <c:v>Category 3</c:v>
                </c:pt>
                <c:pt idx="3">
                  <c:v>Category 4</c:v>
                </c:pt>
              </c:strCache>
            </c:strRef>
          </c:cat>
          <c:val>
            <c:numRef>
              <c:f>Sheet1!$C$2:$C$5</c:f>
              <c:numCache>
                <c:formatCode>General</c:formatCode>
                <c:ptCount val="4"/>
                <c:pt idx="0">
                  <c:v>4</c:v>
                </c:pt>
              </c:numCache>
            </c:numRef>
          </c:val>
        </c:ser>
        <c:ser>
          <c:idx val="2"/>
          <c:order val="2"/>
          <c:tx>
            <c:strRef>
              <c:f>Sheet1!$D$1</c:f>
              <c:strCache>
                <c:ptCount val="1"/>
                <c:pt idx="0">
                  <c:v>رنگ بنفش</c:v>
                </c:pt>
              </c:strCache>
            </c:strRef>
          </c:tx>
          <c:cat>
            <c:strRef>
              <c:f>Sheet1!$A$2:$A$5</c:f>
              <c:strCache>
                <c:ptCount val="4"/>
                <c:pt idx="1">
                  <c:v>Category 2</c:v>
                </c:pt>
                <c:pt idx="2">
                  <c:v>Category 3</c:v>
                </c:pt>
                <c:pt idx="3">
                  <c:v>Category 4</c:v>
                </c:pt>
              </c:strCache>
            </c:strRef>
          </c:cat>
          <c:val>
            <c:numRef>
              <c:f>Sheet1!$D$2:$D$5</c:f>
              <c:numCache>
                <c:formatCode>General</c:formatCode>
                <c:ptCount val="4"/>
                <c:pt idx="0">
                  <c:v>2</c:v>
                </c:pt>
              </c:numCache>
            </c:numRef>
          </c:val>
        </c:ser>
        <c:ser>
          <c:idx val="3"/>
          <c:order val="3"/>
          <c:tx>
            <c:strRef>
              <c:f>Sheet1!$E$1</c:f>
              <c:strCache>
                <c:ptCount val="1"/>
                <c:pt idx="0">
                  <c:v>رنگ زرد</c:v>
                </c:pt>
              </c:strCache>
            </c:strRef>
          </c:tx>
          <c:cat>
            <c:strRef>
              <c:f>Sheet1!$A$2:$A$5</c:f>
              <c:strCache>
                <c:ptCount val="4"/>
                <c:pt idx="1">
                  <c:v>Category 2</c:v>
                </c:pt>
                <c:pt idx="2">
                  <c:v>Category 3</c:v>
                </c:pt>
                <c:pt idx="3">
                  <c:v>Category 4</c:v>
                </c:pt>
              </c:strCache>
            </c:strRef>
          </c:cat>
          <c:val>
            <c:numRef>
              <c:f>Sheet1!$E$2:$E$5</c:f>
              <c:numCache>
                <c:formatCode>General</c:formatCode>
                <c:ptCount val="4"/>
                <c:pt idx="0">
                  <c:v>11</c:v>
                </c:pt>
              </c:numCache>
            </c:numRef>
          </c:val>
        </c:ser>
        <c:ser>
          <c:idx val="4"/>
          <c:order val="4"/>
          <c:tx>
            <c:strRef>
              <c:f>Sheet1!$F$1</c:f>
              <c:strCache>
                <c:ptCount val="1"/>
                <c:pt idx="0">
                  <c:v>رنگ آبی</c:v>
                </c:pt>
              </c:strCache>
            </c:strRef>
          </c:tx>
          <c:cat>
            <c:strRef>
              <c:f>Sheet1!$A$2:$A$5</c:f>
              <c:strCache>
                <c:ptCount val="4"/>
                <c:pt idx="1">
                  <c:v>Category 2</c:v>
                </c:pt>
                <c:pt idx="2">
                  <c:v>Category 3</c:v>
                </c:pt>
                <c:pt idx="3">
                  <c:v>Category 4</c:v>
                </c:pt>
              </c:strCache>
            </c:strRef>
          </c:cat>
          <c:val>
            <c:numRef>
              <c:f>Sheet1!$F$2:$F$5</c:f>
              <c:numCache>
                <c:formatCode>General</c:formatCode>
                <c:ptCount val="4"/>
                <c:pt idx="0">
                  <c:v>3</c:v>
                </c:pt>
              </c:numCache>
            </c:numRef>
          </c:val>
        </c:ser>
        <c:ser>
          <c:idx val="5"/>
          <c:order val="5"/>
          <c:tx>
            <c:strRef>
              <c:f>Sheet1!$G$1</c:f>
              <c:strCache>
                <c:ptCount val="1"/>
                <c:pt idx="0">
                  <c:v>رنگ سبز</c:v>
                </c:pt>
              </c:strCache>
            </c:strRef>
          </c:tx>
          <c:cat>
            <c:strRef>
              <c:f>Sheet1!$A$2:$A$5</c:f>
              <c:strCache>
                <c:ptCount val="4"/>
                <c:pt idx="1">
                  <c:v>Category 2</c:v>
                </c:pt>
                <c:pt idx="2">
                  <c:v>Category 3</c:v>
                </c:pt>
                <c:pt idx="3">
                  <c:v>Category 4</c:v>
                </c:pt>
              </c:strCache>
            </c:strRef>
          </c:cat>
          <c:val>
            <c:numRef>
              <c:f>Sheet1!$G$2:$G$5</c:f>
              <c:numCache>
                <c:formatCode>General</c:formatCode>
                <c:ptCount val="4"/>
                <c:pt idx="0">
                  <c:v>5</c:v>
                </c:pt>
              </c:numCache>
            </c:numRef>
          </c:val>
        </c:ser>
        <c:shape val="cylinder"/>
        <c:axId val="84728448"/>
        <c:axId val="84750720"/>
        <c:axId val="0"/>
      </c:bar3DChart>
      <c:catAx>
        <c:axId val="84728448"/>
        <c:scaling>
          <c:orientation val="minMax"/>
        </c:scaling>
        <c:axPos val="b"/>
        <c:tickLblPos val="nextTo"/>
        <c:crossAx val="84750720"/>
        <c:crosses val="autoZero"/>
        <c:auto val="1"/>
        <c:lblAlgn val="ctr"/>
        <c:lblOffset val="100"/>
      </c:catAx>
      <c:valAx>
        <c:axId val="84750720"/>
        <c:scaling>
          <c:orientation val="minMax"/>
        </c:scaling>
        <c:axPos val="l"/>
        <c:majorGridlines/>
        <c:numFmt formatCode="General" sourceLinked="1"/>
        <c:tickLblPos val="nextTo"/>
        <c:crossAx val="84728448"/>
        <c:crosses val="autoZero"/>
        <c:crossBetween val="between"/>
      </c:valAx>
    </c:plotArea>
    <c:legend>
      <c:legendPos val="r"/>
      <c:layout/>
    </c:legend>
    <c:plotVisOnly val="1"/>
  </c:chart>
  <c:txPr>
    <a:bodyPr/>
    <a:lstStyle/>
    <a:p>
      <a:pPr>
        <a:defRPr sz="1800"/>
      </a:pPr>
      <a:endParaRPr lang="fa-I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fa-IR"/>
  <c:chart>
    <c:view3D>
      <c:rotX val="25"/>
      <c:rotY val="30"/>
      <c:perspective val="0"/>
    </c:view3D>
    <c:plotArea>
      <c:layout/>
      <c:line3DChart>
        <c:grouping val="standard"/>
        <c:ser>
          <c:idx val="0"/>
          <c:order val="0"/>
          <c:tx>
            <c:strRef>
              <c:f>Sheet1!$B$1</c:f>
              <c:strCache>
                <c:ptCount val="1"/>
                <c:pt idx="0">
                  <c:v>ماه فروردین</c:v>
                </c:pt>
              </c:strCache>
            </c:strRef>
          </c:tx>
          <c:cat>
            <c:numRef>
              <c:f>Sheet1!$A$2:$A$5</c:f>
              <c:numCache>
                <c:formatCode>General</c:formatCode>
                <c:ptCount val="4"/>
              </c:numCache>
            </c:numRef>
          </c:cat>
          <c:val>
            <c:numRef>
              <c:f>Sheet1!$B$2:$B$5</c:f>
              <c:numCache>
                <c:formatCode>General</c:formatCode>
                <c:ptCount val="4"/>
                <c:pt idx="0">
                  <c:v>21</c:v>
                </c:pt>
              </c:numCache>
            </c:numRef>
          </c:val>
        </c:ser>
        <c:ser>
          <c:idx val="1"/>
          <c:order val="1"/>
          <c:tx>
            <c:strRef>
              <c:f>Sheet1!$C$1</c:f>
              <c:strCache>
                <c:ptCount val="1"/>
                <c:pt idx="0">
                  <c:v>ماه اردیبهشت</c:v>
                </c:pt>
              </c:strCache>
            </c:strRef>
          </c:tx>
          <c:cat>
            <c:numRef>
              <c:f>Sheet1!$A$2:$A$5</c:f>
              <c:numCache>
                <c:formatCode>General</c:formatCode>
                <c:ptCount val="4"/>
              </c:numCache>
            </c:numRef>
          </c:cat>
          <c:val>
            <c:numRef>
              <c:f>Sheet1!$C$2:$C$5</c:f>
              <c:numCache>
                <c:formatCode>General</c:formatCode>
                <c:ptCount val="4"/>
                <c:pt idx="0">
                  <c:v>23</c:v>
                </c:pt>
              </c:numCache>
            </c:numRef>
          </c:val>
        </c:ser>
        <c:ser>
          <c:idx val="2"/>
          <c:order val="2"/>
          <c:tx>
            <c:strRef>
              <c:f>Sheet1!$D$1</c:f>
              <c:strCache>
                <c:ptCount val="1"/>
                <c:pt idx="0">
                  <c:v>ماه خرداد</c:v>
                </c:pt>
              </c:strCache>
            </c:strRef>
          </c:tx>
          <c:cat>
            <c:numRef>
              <c:f>Sheet1!$A$2:$A$5</c:f>
              <c:numCache>
                <c:formatCode>General</c:formatCode>
                <c:ptCount val="4"/>
              </c:numCache>
            </c:numRef>
          </c:cat>
          <c:val>
            <c:numRef>
              <c:f>Sheet1!$D$2:$D$5</c:f>
              <c:numCache>
                <c:formatCode>General</c:formatCode>
                <c:ptCount val="4"/>
                <c:pt idx="0">
                  <c:v>30</c:v>
                </c:pt>
              </c:numCache>
            </c:numRef>
          </c:val>
        </c:ser>
        <c:ser>
          <c:idx val="3"/>
          <c:order val="3"/>
          <c:tx>
            <c:strRef>
              <c:f>Sheet1!$E$1</c:f>
              <c:strCache>
                <c:ptCount val="1"/>
                <c:pt idx="0">
                  <c:v>ماه تیر</c:v>
                </c:pt>
              </c:strCache>
            </c:strRef>
          </c:tx>
          <c:cat>
            <c:numRef>
              <c:f>Sheet1!$A$2:$A$5</c:f>
              <c:numCache>
                <c:formatCode>General</c:formatCode>
                <c:ptCount val="4"/>
              </c:numCache>
            </c:numRef>
          </c:cat>
          <c:val>
            <c:numRef>
              <c:f>Sheet1!$E$2:$E$5</c:f>
              <c:numCache>
                <c:formatCode>General</c:formatCode>
                <c:ptCount val="4"/>
                <c:pt idx="0">
                  <c:v>31</c:v>
                </c:pt>
              </c:numCache>
            </c:numRef>
          </c:val>
        </c:ser>
        <c:ser>
          <c:idx val="4"/>
          <c:order val="4"/>
          <c:tx>
            <c:strRef>
              <c:f>Sheet1!$F$1</c:f>
              <c:strCache>
                <c:ptCount val="1"/>
                <c:pt idx="0">
                  <c:v>ماه مرداد</c:v>
                </c:pt>
              </c:strCache>
            </c:strRef>
          </c:tx>
          <c:cat>
            <c:numRef>
              <c:f>Sheet1!$A$2:$A$5</c:f>
              <c:numCache>
                <c:formatCode>General</c:formatCode>
                <c:ptCount val="4"/>
              </c:numCache>
            </c:numRef>
          </c:cat>
          <c:val>
            <c:numRef>
              <c:f>Sheet1!$F$2:$F$5</c:f>
              <c:numCache>
                <c:formatCode>General</c:formatCode>
                <c:ptCount val="4"/>
                <c:pt idx="0">
                  <c:v>34</c:v>
                </c:pt>
              </c:numCache>
            </c:numRef>
          </c:val>
        </c:ser>
        <c:ser>
          <c:idx val="5"/>
          <c:order val="5"/>
          <c:tx>
            <c:strRef>
              <c:f>Sheet1!$G$1</c:f>
              <c:strCache>
                <c:ptCount val="1"/>
                <c:pt idx="0">
                  <c:v>ماه شهریور</c:v>
                </c:pt>
              </c:strCache>
            </c:strRef>
          </c:tx>
          <c:cat>
            <c:numRef>
              <c:f>Sheet1!$A$2:$A$5</c:f>
              <c:numCache>
                <c:formatCode>General</c:formatCode>
                <c:ptCount val="4"/>
              </c:numCache>
            </c:numRef>
          </c:cat>
          <c:val>
            <c:numRef>
              <c:f>Sheet1!$G$2:$G$5</c:f>
              <c:numCache>
                <c:formatCode>General</c:formatCode>
                <c:ptCount val="4"/>
                <c:pt idx="0">
                  <c:v>27</c:v>
                </c:pt>
              </c:numCache>
            </c:numRef>
          </c:val>
        </c:ser>
        <c:ser>
          <c:idx val="6"/>
          <c:order val="6"/>
          <c:tx>
            <c:strRef>
              <c:f>Sheet1!$H$1</c:f>
              <c:strCache>
                <c:ptCount val="1"/>
                <c:pt idx="0">
                  <c:v>ماه مهر</c:v>
                </c:pt>
              </c:strCache>
            </c:strRef>
          </c:tx>
          <c:cat>
            <c:numRef>
              <c:f>Sheet1!$A$2:$A$5</c:f>
              <c:numCache>
                <c:formatCode>General</c:formatCode>
                <c:ptCount val="4"/>
              </c:numCache>
            </c:numRef>
          </c:cat>
          <c:val>
            <c:numRef>
              <c:f>Sheet1!$H$2:$H$5</c:f>
              <c:numCache>
                <c:formatCode>General</c:formatCode>
                <c:ptCount val="4"/>
                <c:pt idx="0">
                  <c:v>24</c:v>
                </c:pt>
              </c:numCache>
            </c:numRef>
          </c:val>
        </c:ser>
        <c:ser>
          <c:idx val="7"/>
          <c:order val="7"/>
          <c:tx>
            <c:strRef>
              <c:f>Sheet1!$I$1</c:f>
              <c:strCache>
                <c:ptCount val="1"/>
                <c:pt idx="0">
                  <c:v>ماه آبان</c:v>
                </c:pt>
              </c:strCache>
            </c:strRef>
          </c:tx>
          <c:cat>
            <c:numRef>
              <c:f>Sheet1!$A$2:$A$5</c:f>
              <c:numCache>
                <c:formatCode>General</c:formatCode>
                <c:ptCount val="4"/>
              </c:numCache>
            </c:numRef>
          </c:cat>
          <c:val>
            <c:numRef>
              <c:f>Sheet1!$I$2:$I$5</c:f>
              <c:numCache>
                <c:formatCode>General</c:formatCode>
                <c:ptCount val="4"/>
                <c:pt idx="0">
                  <c:v>15</c:v>
                </c:pt>
              </c:numCache>
            </c:numRef>
          </c:val>
        </c:ser>
        <c:ser>
          <c:idx val="8"/>
          <c:order val="8"/>
          <c:tx>
            <c:strRef>
              <c:f>Sheet1!$J$1</c:f>
              <c:strCache>
                <c:ptCount val="1"/>
                <c:pt idx="0">
                  <c:v>ماه اذر</c:v>
                </c:pt>
              </c:strCache>
            </c:strRef>
          </c:tx>
          <c:cat>
            <c:numRef>
              <c:f>Sheet1!$A$2:$A$5</c:f>
              <c:numCache>
                <c:formatCode>General</c:formatCode>
                <c:ptCount val="4"/>
              </c:numCache>
            </c:numRef>
          </c:cat>
          <c:val>
            <c:numRef>
              <c:f>Sheet1!$J$2:$J$5</c:f>
              <c:numCache>
                <c:formatCode>General</c:formatCode>
                <c:ptCount val="4"/>
                <c:pt idx="0">
                  <c:v>10</c:v>
                </c:pt>
              </c:numCache>
            </c:numRef>
          </c:val>
        </c:ser>
        <c:ser>
          <c:idx val="9"/>
          <c:order val="9"/>
          <c:tx>
            <c:strRef>
              <c:f>Sheet1!$K$1</c:f>
              <c:strCache>
                <c:ptCount val="1"/>
                <c:pt idx="0">
                  <c:v>ماه دی</c:v>
                </c:pt>
              </c:strCache>
            </c:strRef>
          </c:tx>
          <c:cat>
            <c:numRef>
              <c:f>Sheet1!$A$2:$A$5</c:f>
              <c:numCache>
                <c:formatCode>General</c:formatCode>
                <c:ptCount val="4"/>
              </c:numCache>
            </c:numRef>
          </c:cat>
          <c:val>
            <c:numRef>
              <c:f>Sheet1!$K$2:$K$5</c:f>
              <c:numCache>
                <c:formatCode>General</c:formatCode>
                <c:ptCount val="4"/>
                <c:pt idx="0">
                  <c:v>8</c:v>
                </c:pt>
              </c:numCache>
            </c:numRef>
          </c:val>
        </c:ser>
        <c:ser>
          <c:idx val="10"/>
          <c:order val="10"/>
          <c:tx>
            <c:strRef>
              <c:f>Sheet1!$L$1</c:f>
              <c:strCache>
                <c:ptCount val="1"/>
                <c:pt idx="0">
                  <c:v>ماه بهمن</c:v>
                </c:pt>
              </c:strCache>
            </c:strRef>
          </c:tx>
          <c:cat>
            <c:numRef>
              <c:f>Sheet1!$A$2:$A$5</c:f>
              <c:numCache>
                <c:formatCode>General</c:formatCode>
                <c:ptCount val="4"/>
              </c:numCache>
            </c:numRef>
          </c:cat>
          <c:val>
            <c:numRef>
              <c:f>Sheet1!$L$2:$L$5</c:f>
              <c:numCache>
                <c:formatCode>General</c:formatCode>
                <c:ptCount val="4"/>
                <c:pt idx="0">
                  <c:v>10</c:v>
                </c:pt>
              </c:numCache>
            </c:numRef>
          </c:val>
        </c:ser>
        <c:ser>
          <c:idx val="11"/>
          <c:order val="11"/>
          <c:tx>
            <c:strRef>
              <c:f>Sheet1!$M$1</c:f>
              <c:strCache>
                <c:ptCount val="1"/>
                <c:pt idx="0">
                  <c:v> ماه اسفند</c:v>
                </c:pt>
              </c:strCache>
            </c:strRef>
          </c:tx>
          <c:cat>
            <c:numRef>
              <c:f>Sheet1!$A$2:$A$5</c:f>
              <c:numCache>
                <c:formatCode>General</c:formatCode>
                <c:ptCount val="4"/>
              </c:numCache>
            </c:numRef>
          </c:cat>
          <c:val>
            <c:numRef>
              <c:f>Sheet1!$M$2:$M$5</c:f>
              <c:numCache>
                <c:formatCode>General</c:formatCode>
                <c:ptCount val="4"/>
                <c:pt idx="0">
                  <c:v>12</c:v>
                </c:pt>
              </c:numCache>
            </c:numRef>
          </c:val>
        </c:ser>
        <c:dropLines/>
        <c:axId val="86456192"/>
        <c:axId val="86457728"/>
        <c:axId val="75038208"/>
      </c:line3DChart>
      <c:catAx>
        <c:axId val="86456192"/>
        <c:scaling>
          <c:orientation val="minMax"/>
        </c:scaling>
        <c:axPos val="b"/>
        <c:majorGridlines/>
        <c:numFmt formatCode="General" sourceLinked="1"/>
        <c:tickLblPos val="nextTo"/>
        <c:crossAx val="86457728"/>
        <c:crosses val="autoZero"/>
        <c:auto val="1"/>
        <c:lblAlgn val="ctr"/>
        <c:lblOffset val="100"/>
      </c:catAx>
      <c:valAx>
        <c:axId val="86457728"/>
        <c:scaling>
          <c:orientation val="minMax"/>
        </c:scaling>
        <c:axPos val="l"/>
        <c:majorGridlines/>
        <c:numFmt formatCode="General" sourceLinked="1"/>
        <c:tickLblPos val="nextTo"/>
        <c:crossAx val="86456192"/>
        <c:crosses val="autoZero"/>
        <c:crossBetween val="between"/>
      </c:valAx>
      <c:serAx>
        <c:axId val="75038208"/>
        <c:scaling>
          <c:orientation val="minMax"/>
        </c:scaling>
        <c:axPos val="b"/>
        <c:tickLblPos val="nextTo"/>
        <c:crossAx val="86457728"/>
        <c:crosses val="autoZero"/>
      </c:serAx>
    </c:plotArea>
    <c:legend>
      <c:legendPos val="r"/>
      <c:txPr>
        <a:bodyPr/>
        <a:lstStyle/>
        <a:p>
          <a:pPr rtl="0">
            <a:defRPr/>
          </a:pPr>
          <a:endParaRPr lang="fa-IR"/>
        </a:p>
      </c:txPr>
    </c:legend>
    <c:plotVisOnly val="1"/>
  </c:chart>
  <c:txPr>
    <a:bodyPr/>
    <a:lstStyle/>
    <a:p>
      <a:pPr>
        <a:defRPr sz="1800"/>
      </a:pPr>
      <a:endParaRPr lang="fa-I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fa-IR"/>
  <c:style val="4"/>
  <c:chart>
    <c:autoTitleDeleted val="1"/>
    <c:plotArea>
      <c:layout/>
      <c:pieChart>
        <c:varyColors val="1"/>
        <c:ser>
          <c:idx val="3"/>
          <c:order val="3"/>
          <c:dLbls>
            <c:showVal val="1"/>
            <c:showCatName val="1"/>
            <c:showLeaderLines val="1"/>
          </c:dLbls>
          <c:cat>
            <c:numRef>
              <c:f>Sheet1!$A$2:$A$5</c:f>
              <c:numCache>
                <c:formatCode>General</c:formatCode>
                <c:ptCount val="4"/>
              </c:numCache>
            </c:numRef>
          </c:cat>
          <c:val>
            <c:numRef>
              <c:f>Sheet1!$E$2:$E$5</c:f>
              <c:numCache>
                <c:formatCode>General</c:formatCode>
                <c:ptCount val="4"/>
                <c:pt idx="0">
                  <c:v>400</c:v>
                </c:pt>
                <c:pt idx="1">
                  <c:v>20</c:v>
                </c:pt>
              </c:numCache>
            </c:numRef>
          </c:val>
        </c:ser>
        <c:firstSliceAng val="0"/>
      </c:pieChart>
      <c:barChart>
        <c:barDir val="col"/>
        <c:grouping val="clustered"/>
        <c:ser>
          <c:idx val="0"/>
          <c:order val="0"/>
          <c:tx>
            <c:strRef>
              <c:f>Sheet1!$B$1</c:f>
              <c:strCache>
                <c:ptCount val="1"/>
                <c:pt idx="0">
                  <c:v>مذهبی</c:v>
                </c:pt>
              </c:strCache>
            </c:strRef>
          </c:tx>
          <c:dLbls>
            <c:showVal val="1"/>
            <c:showCatName val="1"/>
          </c:dLbls>
          <c:cat>
            <c:numRef>
              <c:f>Sheet1!$A$2:$A$5</c:f>
              <c:numCache>
                <c:formatCode>General</c:formatCode>
                <c:ptCount val="4"/>
              </c:numCache>
            </c:numRef>
          </c:cat>
          <c:val>
            <c:numRef>
              <c:f>Sheet1!$B$2:$B$5</c:f>
              <c:numCache>
                <c:formatCode>General</c:formatCode>
                <c:ptCount val="4"/>
                <c:pt idx="0">
                  <c:v>390</c:v>
                </c:pt>
                <c:pt idx="1">
                  <c:v>20</c:v>
                </c:pt>
              </c:numCache>
            </c:numRef>
          </c:val>
        </c:ser>
        <c:ser>
          <c:idx val="1"/>
          <c:order val="1"/>
          <c:dLbls>
            <c:showVal val="1"/>
            <c:showCatName val="1"/>
          </c:dLbls>
          <c:cat>
            <c:numRef>
              <c:f>Sheet1!$A$2:$A$5</c:f>
              <c:numCache>
                <c:formatCode>General</c:formatCode>
                <c:ptCount val="4"/>
              </c:numCache>
            </c:numRef>
          </c:cat>
          <c:val>
            <c:numRef>
              <c:f>Sheet1!$C$2:$C$5</c:f>
              <c:numCache>
                <c:formatCode>General</c:formatCode>
                <c:ptCount val="4"/>
                <c:pt idx="0">
                  <c:v>210</c:v>
                </c:pt>
                <c:pt idx="1">
                  <c:v>10</c:v>
                </c:pt>
              </c:numCache>
            </c:numRef>
          </c:val>
        </c:ser>
        <c:ser>
          <c:idx val="2"/>
          <c:order val="2"/>
          <c:dLbls>
            <c:showVal val="1"/>
            <c:showCatName val="1"/>
          </c:dLbls>
          <c:cat>
            <c:numRef>
              <c:f>Sheet1!$A$2:$A$5</c:f>
              <c:numCache>
                <c:formatCode>General</c:formatCode>
                <c:ptCount val="4"/>
              </c:numCache>
            </c:numRef>
          </c:cat>
          <c:val>
            <c:numRef>
              <c:f>Sheet1!$D$2:$D$5</c:f>
              <c:numCache>
                <c:formatCode>General</c:formatCode>
                <c:ptCount val="4"/>
                <c:pt idx="0">
                  <c:v>810</c:v>
                </c:pt>
                <c:pt idx="1">
                  <c:v>40</c:v>
                </c:pt>
              </c:numCache>
            </c:numRef>
          </c:val>
        </c:ser>
        <c:ser>
          <c:idx val="4"/>
          <c:order val="4"/>
          <c:dLbls>
            <c:showVal val="1"/>
            <c:showCatName val="1"/>
          </c:dLbls>
          <c:cat>
            <c:numRef>
              <c:f>Sheet1!$A$2:$A$5</c:f>
              <c:numCache>
                <c:formatCode>General</c:formatCode>
                <c:ptCount val="4"/>
              </c:numCache>
            </c:numRef>
          </c:cat>
          <c:val>
            <c:numRef>
              <c:f>Sheet1!$F$2:$F$5</c:f>
              <c:numCache>
                <c:formatCode>General</c:formatCode>
                <c:ptCount val="4"/>
                <c:pt idx="0">
                  <c:v>190</c:v>
                </c:pt>
                <c:pt idx="1">
                  <c:v>10</c:v>
                </c:pt>
              </c:numCache>
            </c:numRef>
          </c:val>
        </c:ser>
        <c:gapWidth val="100"/>
        <c:axId val="92569984"/>
        <c:axId val="92571520"/>
      </c:barChart>
      <c:catAx>
        <c:axId val="92569984"/>
        <c:scaling>
          <c:orientation val="minMax"/>
        </c:scaling>
        <c:axPos val="b"/>
        <c:numFmt formatCode="General" sourceLinked="1"/>
        <c:tickLblPos val="nextTo"/>
        <c:crossAx val="92571520"/>
        <c:crosses val="autoZero"/>
        <c:auto val="1"/>
        <c:lblAlgn val="ctr"/>
        <c:lblOffset val="100"/>
      </c:catAx>
      <c:valAx>
        <c:axId val="92571520"/>
        <c:scaling>
          <c:orientation val="minMax"/>
        </c:scaling>
        <c:axPos val="l"/>
        <c:majorGridlines/>
        <c:numFmt formatCode="General" sourceLinked="1"/>
        <c:tickLblPos val="nextTo"/>
        <c:crossAx val="92569984"/>
        <c:crosses val="autoZero"/>
        <c:crossBetween val="between"/>
      </c:valAx>
    </c:plotArea>
    <c:plotVisOnly val="1"/>
    <c:dispBlanksAs val="gap"/>
  </c:chart>
  <c:txPr>
    <a:bodyPr/>
    <a:lstStyle/>
    <a:p>
      <a:pPr>
        <a:defRPr sz="1800"/>
      </a:pPr>
      <a:endParaRPr lang="fa-IR"/>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DBD30849-07AF-43A8-BCCA-5AB8FA603EC0}" type="datetimeFigureOut">
              <a:rPr lang="fa-IR" smtClean="0"/>
              <a:pPr/>
              <a:t>01/07/1434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413CB9B-F33C-4A3E-8BF2-A7E878B87FAB}"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BD30849-07AF-43A8-BCCA-5AB8FA603EC0}" type="datetimeFigureOut">
              <a:rPr lang="fa-IR" smtClean="0"/>
              <a:pPr/>
              <a:t>01/07/1434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413CB9B-F33C-4A3E-8BF2-A7E878B87FAB}"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BD30849-07AF-43A8-BCCA-5AB8FA603EC0}" type="datetimeFigureOut">
              <a:rPr lang="fa-IR" smtClean="0"/>
              <a:pPr/>
              <a:t>01/07/1434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413CB9B-F33C-4A3E-8BF2-A7E878B87FAB}"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BD30849-07AF-43A8-BCCA-5AB8FA603EC0}" type="datetimeFigureOut">
              <a:rPr lang="fa-IR" smtClean="0"/>
              <a:pPr/>
              <a:t>01/07/1434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413CB9B-F33C-4A3E-8BF2-A7E878B87FAB}"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D30849-07AF-43A8-BCCA-5AB8FA603EC0}" type="datetimeFigureOut">
              <a:rPr lang="fa-IR" smtClean="0"/>
              <a:pPr/>
              <a:t>01/07/1434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5413CB9B-F33C-4A3E-8BF2-A7E878B87FAB}"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DBD30849-07AF-43A8-BCCA-5AB8FA603EC0}" type="datetimeFigureOut">
              <a:rPr lang="fa-IR" smtClean="0"/>
              <a:pPr/>
              <a:t>01/07/1434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413CB9B-F33C-4A3E-8BF2-A7E878B87FAB}"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DBD30849-07AF-43A8-BCCA-5AB8FA603EC0}" type="datetimeFigureOut">
              <a:rPr lang="fa-IR" smtClean="0"/>
              <a:pPr/>
              <a:t>01/07/1434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5413CB9B-F33C-4A3E-8BF2-A7E878B87FAB}"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DBD30849-07AF-43A8-BCCA-5AB8FA603EC0}" type="datetimeFigureOut">
              <a:rPr lang="fa-IR" smtClean="0"/>
              <a:pPr/>
              <a:t>01/07/1434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5413CB9B-F33C-4A3E-8BF2-A7E878B87FAB}"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D30849-07AF-43A8-BCCA-5AB8FA603EC0}" type="datetimeFigureOut">
              <a:rPr lang="fa-IR" smtClean="0"/>
              <a:pPr/>
              <a:t>01/07/1434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5413CB9B-F33C-4A3E-8BF2-A7E878B87FAB}"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D30849-07AF-43A8-BCCA-5AB8FA603EC0}" type="datetimeFigureOut">
              <a:rPr lang="fa-IR" smtClean="0"/>
              <a:pPr/>
              <a:t>01/07/1434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413CB9B-F33C-4A3E-8BF2-A7E878B87FAB}"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D30849-07AF-43A8-BCCA-5AB8FA603EC0}" type="datetimeFigureOut">
              <a:rPr lang="fa-IR" smtClean="0"/>
              <a:pPr/>
              <a:t>01/07/1434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5413CB9B-F33C-4A3E-8BF2-A7E878B87FAB}"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BD30849-07AF-43A8-BCCA-5AB8FA603EC0}" type="datetimeFigureOut">
              <a:rPr lang="fa-IR" smtClean="0"/>
              <a:pPr/>
              <a:t>01/07/1434</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413CB9B-F33C-4A3E-8BF2-A7E878B87FAB}"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57233"/>
            <a:ext cx="7772400" cy="1785949"/>
          </a:xfrm>
        </p:spPr>
        <p:txBody>
          <a:bodyPr>
            <a:normAutofit fontScale="90000"/>
          </a:bodyPr>
          <a:lstStyle/>
          <a:p>
            <a:r>
              <a:rPr lang="fa-IR" b="1" dirty="0" smtClean="0"/>
              <a:t>بسم الله الرحمن الرحیم</a:t>
            </a:r>
            <a:r>
              <a:rPr lang="fa-IR" dirty="0" smtClean="0"/>
              <a:t/>
            </a:r>
            <a:br>
              <a:rPr lang="fa-IR" dirty="0" smtClean="0"/>
            </a:br>
            <a:r>
              <a:rPr lang="ar-SA" dirty="0" smtClean="0"/>
              <a:t> </a:t>
            </a:r>
            <a:r>
              <a:rPr lang="ar-SA" sz="4000" dirty="0" smtClean="0"/>
              <a:t>اگر همواره مانند گذشته بينديشيد، هميشه همان چيزهايي را به‌دست مي‌آوريد كه تا بحال كسب كرده‌ايد </a:t>
            </a:r>
            <a:r>
              <a:rPr lang="fa-IR" sz="4000" dirty="0" smtClean="0"/>
              <a:t>.</a:t>
            </a:r>
            <a:r>
              <a:rPr lang="fa-IR" dirty="0" smtClean="0"/>
              <a:t/>
            </a:r>
            <a:br>
              <a:rPr lang="fa-IR" dirty="0" smtClean="0"/>
            </a:br>
            <a:endParaRPr lang="fa-IR" dirty="0"/>
          </a:p>
        </p:txBody>
      </p:sp>
      <p:sp>
        <p:nvSpPr>
          <p:cNvPr id="3" name="Subtitle 2"/>
          <p:cNvSpPr>
            <a:spLocks noGrp="1"/>
          </p:cNvSpPr>
          <p:nvPr>
            <p:ph type="subTitle" idx="1"/>
          </p:nvPr>
        </p:nvSpPr>
        <p:spPr>
          <a:xfrm>
            <a:off x="1371600" y="3214686"/>
            <a:ext cx="6400800" cy="1500198"/>
          </a:xfrm>
        </p:spPr>
        <p:txBody>
          <a:bodyPr>
            <a:normAutofit/>
          </a:bodyPr>
          <a:lstStyle/>
          <a:p>
            <a:r>
              <a:rPr lang="fa-IR" sz="4000" b="1" dirty="0" smtClean="0">
                <a:solidFill>
                  <a:schemeClr val="tx1"/>
                </a:solidFill>
              </a:rPr>
              <a:t>فصل ششم آمار و احتمال</a:t>
            </a:r>
            <a:endParaRPr lang="fa-IR" sz="4000" b="1" dirty="0">
              <a:solidFill>
                <a:schemeClr val="tx1"/>
              </a:solidFill>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نمودار میله ای جواد	</a:t>
            </a:r>
            <a:endParaRPr lang="fa-IR" dirty="0"/>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0042"/>
            <a:ext cx="8229600" cy="1500198"/>
          </a:xfrm>
        </p:spPr>
        <p:txBody>
          <a:bodyPr>
            <a:normAutofit/>
          </a:bodyPr>
          <a:lstStyle/>
          <a:p>
            <a:r>
              <a:rPr lang="fa-IR" dirty="0" smtClean="0"/>
              <a:t>تمرین 1-این دو نموداررا مقایسه می کنیم</a:t>
            </a:r>
            <a:br>
              <a:rPr lang="fa-IR" dirty="0" smtClean="0"/>
            </a:br>
            <a:endParaRPr lang="fa-IR" dirty="0"/>
          </a:p>
        </p:txBody>
      </p:sp>
      <p:sp>
        <p:nvSpPr>
          <p:cNvPr id="3" name="Content Placeholder 2"/>
          <p:cNvSpPr>
            <a:spLocks noGrp="1"/>
          </p:cNvSpPr>
          <p:nvPr>
            <p:ph idx="1"/>
          </p:nvPr>
        </p:nvSpPr>
        <p:spPr>
          <a:xfrm>
            <a:off x="457200" y="2285992"/>
            <a:ext cx="8229600" cy="3840171"/>
          </a:xfrm>
        </p:spPr>
        <p:txBody>
          <a:bodyPr/>
          <a:lstStyle/>
          <a:p>
            <a:r>
              <a:rPr lang="fa-IR" b="1" dirty="0" smtClean="0"/>
              <a:t>به نظر شما کدام نمودار اطلاعات دقیق تری می دهد؟کدام یک برای مقایسه راحت تر است؟</a:t>
            </a:r>
            <a:endParaRPr lang="fa-I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3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1"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جواب تمرین 2</a:t>
            </a:r>
            <a:br>
              <a:rPr lang="fa-IR" dirty="0" smtClean="0"/>
            </a:br>
            <a:endParaRPr lang="fa-IR" dirty="0"/>
          </a:p>
        </p:txBody>
      </p:sp>
      <p:sp>
        <p:nvSpPr>
          <p:cNvPr id="3" name="Content Placeholder 2"/>
          <p:cNvSpPr>
            <a:spLocks noGrp="1"/>
          </p:cNvSpPr>
          <p:nvPr>
            <p:ph idx="1"/>
          </p:nvPr>
        </p:nvSpPr>
        <p:spPr/>
        <p:txBody>
          <a:bodyPr/>
          <a:lstStyle/>
          <a:p>
            <a:r>
              <a:rPr lang="fa-IR" dirty="0" smtClean="0"/>
              <a:t>بله نمودار جواد ،دقت بیشتری دارد. اطلاعات خوبی برای 6 رنگ می دهد.مثلا تعداد بچه هایی که به رنگ آبی علاقه دارند بیشتر است. اما </a:t>
            </a:r>
            <a:r>
              <a:rPr lang="fa-IR" b="1" dirty="0" smtClean="0"/>
              <a:t>سرعت کمتر </a:t>
            </a:r>
            <a:r>
              <a:rPr lang="fa-IR" dirty="0" smtClean="0"/>
              <a:t>است.</a:t>
            </a:r>
          </a:p>
          <a:p>
            <a:r>
              <a:rPr lang="fa-IR" dirty="0" smtClean="0"/>
              <a:t>در نمودار محمد چون تعداد رنگ کمتر است سرعت بیشتر است .</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3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3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96974"/>
          </a:xfrm>
        </p:spPr>
        <p:txBody>
          <a:bodyPr>
            <a:normAutofit fontScale="90000"/>
          </a:bodyPr>
          <a:lstStyle/>
          <a:p>
            <a:r>
              <a:rPr lang="fa-IR" b="1" dirty="0" smtClean="0"/>
              <a:t>تمرین3-کدام رنگ را برای لباس ورزشی انتخاب می کنید؟  </a:t>
            </a:r>
            <a:r>
              <a:rPr lang="fa-IR" sz="2700" dirty="0" smtClean="0"/>
              <a:t>رنگ زرد</a:t>
            </a:r>
            <a:endParaRPr lang="fa-IR" sz="2700" dirty="0"/>
          </a:p>
        </p:txBody>
      </p:sp>
      <p:sp>
        <p:nvSpPr>
          <p:cNvPr id="3" name="Content Placeholder 2"/>
          <p:cNvSpPr>
            <a:spLocks noGrp="1"/>
          </p:cNvSpPr>
          <p:nvPr>
            <p:ph idx="1"/>
          </p:nvPr>
        </p:nvSpPr>
        <p:spPr>
          <a:xfrm>
            <a:off x="457200" y="2357430"/>
            <a:ext cx="8229600" cy="3768733"/>
          </a:xfrm>
        </p:spPr>
        <p:txBody>
          <a:bodyPr/>
          <a:lstStyle/>
          <a:p>
            <a:r>
              <a:rPr lang="fa-IR" sz="4400" b="1" dirty="0" smtClean="0"/>
              <a:t>تمرین 4- ایا دانش آموزان از این انتخاب راضی هستند؟</a:t>
            </a:r>
          </a:p>
          <a:p>
            <a:r>
              <a:rPr lang="fa-IR" dirty="0" smtClean="0"/>
              <a:t>بله</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3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3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ox(in)">
                                      <p:cBhvr>
                                        <p:cTn id="1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fa-IR" dirty="0"/>
          </a:p>
        </p:txBody>
      </p:sp>
      <p:sp>
        <p:nvSpPr>
          <p:cNvPr id="3" name="Content Placeholder 2"/>
          <p:cNvSpPr>
            <a:spLocks noGrp="1"/>
          </p:cNvSpPr>
          <p:nvPr>
            <p:ph idx="1"/>
          </p:nvPr>
        </p:nvSpPr>
        <p:spPr/>
        <p:txBody>
          <a:bodyPr>
            <a:normAutofit/>
          </a:bodyPr>
          <a:lstStyle/>
          <a:p>
            <a:pPr>
              <a:buNone/>
            </a:pPr>
            <a:r>
              <a:rPr lang="fa-IR" sz="4000" b="1" dirty="0" smtClean="0"/>
              <a:t>تمرین 5- چگونه می توان تعداد افرادی که در این نظر سنجی رضایت دارند بیش تر کرد؟</a:t>
            </a:r>
            <a:endParaRPr lang="fa-IR" sz="4000" b="1"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Effect transition="in" filter="box(in)">
                                      <p:cBhvr>
                                        <p:cTn id="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smtClean="0"/>
              <a:t>تعداد رنگ ها را بیشتر کرد .تا آزادی انتخاب رنگ بیشتر شود.</a:t>
            </a:r>
            <a:endParaRPr lang="fa-IR"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t>نمودارها و تفسیر نتیجه ها: </a:t>
            </a:r>
            <a:br>
              <a:rPr lang="fa-IR" b="1" dirty="0" smtClean="0"/>
            </a:br>
            <a:r>
              <a:rPr lang="fa-IR" b="1" dirty="0" smtClean="0"/>
              <a:t>صفحه 106</a:t>
            </a:r>
            <a:endParaRPr lang="fa-IR"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نمودار خط شکسته</a:t>
            </a:r>
            <a:endParaRPr lang="fa-IR" dirty="0"/>
          </a:p>
        </p:txBody>
      </p:sp>
      <p:pic>
        <p:nvPicPr>
          <p:cNvPr id="4" name="Picture 2"/>
          <p:cNvPicPr>
            <a:picLocks noGrp="1" noChangeAspect="1" noChangeArrowheads="1"/>
          </p:cNvPicPr>
          <p:nvPr>
            <p:ph idx="1"/>
          </p:nvPr>
        </p:nvPicPr>
        <p:blipFill>
          <a:blip r:embed="rId2"/>
          <a:srcRect/>
          <a:stretch>
            <a:fillRect/>
          </a:stretch>
        </p:blipFill>
        <p:spPr bwMode="auto">
          <a:xfrm>
            <a:off x="1838325" y="2634456"/>
            <a:ext cx="5467350" cy="245745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نمودار تصویری صفحه 107مقدار تقریب هر عدد با تقریب کمتر از 1000000 گرد کنید.</a:t>
            </a:r>
            <a:endParaRPr lang="fa-IR" dirty="0"/>
          </a:p>
        </p:txBody>
      </p:sp>
      <p:sp>
        <p:nvSpPr>
          <p:cNvPr id="3" name="Content Placeholder 2"/>
          <p:cNvSpPr>
            <a:spLocks noGrp="1"/>
          </p:cNvSpPr>
          <p:nvPr>
            <p:ph idx="1"/>
          </p:nvPr>
        </p:nvSpPr>
        <p:spPr/>
        <p:txBody>
          <a:bodyPr/>
          <a:lstStyle/>
          <a:p>
            <a:r>
              <a:rPr lang="fa-IR" dirty="0" smtClean="0"/>
              <a:t> ایلام-   هرمزگان - خراسان شمالی-   البرز-   آذربایجان شرقی-</a:t>
            </a:r>
            <a:endParaRPr lang="fa-IR" dirty="0"/>
          </a:p>
        </p:txBody>
      </p:sp>
      <p:grpSp>
        <p:nvGrpSpPr>
          <p:cNvPr id="14" name="Group 13"/>
          <p:cNvGrpSpPr/>
          <p:nvPr/>
        </p:nvGrpSpPr>
        <p:grpSpPr>
          <a:xfrm>
            <a:off x="2071670" y="2214554"/>
            <a:ext cx="5272118" cy="4643446"/>
            <a:chOff x="1285852" y="2214554"/>
            <a:chExt cx="5272118" cy="4643446"/>
          </a:xfrm>
        </p:grpSpPr>
        <p:sp>
          <p:nvSpPr>
            <p:cNvPr id="4" name="Smiley Face 3"/>
            <p:cNvSpPr/>
            <p:nvPr/>
          </p:nvSpPr>
          <p:spPr>
            <a:xfrm>
              <a:off x="1428728" y="2214554"/>
              <a:ext cx="914400" cy="9144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Smiley Face 4"/>
            <p:cNvSpPr/>
            <p:nvPr/>
          </p:nvSpPr>
          <p:spPr>
            <a:xfrm>
              <a:off x="1500166" y="3429000"/>
              <a:ext cx="914400" cy="9144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Smiley Face 5"/>
            <p:cNvSpPr/>
            <p:nvPr/>
          </p:nvSpPr>
          <p:spPr>
            <a:xfrm>
              <a:off x="1428728" y="4786322"/>
              <a:ext cx="914400" cy="9144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Smiley Face 6"/>
            <p:cNvSpPr/>
            <p:nvPr/>
          </p:nvSpPr>
          <p:spPr>
            <a:xfrm>
              <a:off x="1285852" y="5943600"/>
              <a:ext cx="914400" cy="9144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Smiley Face 7"/>
            <p:cNvSpPr/>
            <p:nvPr/>
          </p:nvSpPr>
          <p:spPr>
            <a:xfrm>
              <a:off x="2357422" y="5943600"/>
              <a:ext cx="914400" cy="9144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Smiley Face 8"/>
            <p:cNvSpPr/>
            <p:nvPr/>
          </p:nvSpPr>
          <p:spPr>
            <a:xfrm>
              <a:off x="2500298" y="4857760"/>
              <a:ext cx="914400" cy="9144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Smiley Face 9"/>
            <p:cNvSpPr/>
            <p:nvPr/>
          </p:nvSpPr>
          <p:spPr>
            <a:xfrm>
              <a:off x="3500430" y="5943600"/>
              <a:ext cx="914400" cy="9144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Smiley Face 10"/>
            <p:cNvSpPr/>
            <p:nvPr/>
          </p:nvSpPr>
          <p:spPr>
            <a:xfrm>
              <a:off x="4500562" y="4786322"/>
              <a:ext cx="914400" cy="9144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2" name="Smiley Face 11"/>
            <p:cNvSpPr/>
            <p:nvPr/>
          </p:nvSpPr>
          <p:spPr>
            <a:xfrm>
              <a:off x="4572000" y="5943600"/>
              <a:ext cx="914400" cy="9144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3" name="Smiley Face 12"/>
            <p:cNvSpPr/>
            <p:nvPr/>
          </p:nvSpPr>
          <p:spPr>
            <a:xfrm>
              <a:off x="5643570" y="5943600"/>
              <a:ext cx="914400" cy="9144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صفحه107 </a:t>
            </a:r>
            <a:endParaRPr lang="fa-IR" dirty="0"/>
          </a:p>
        </p:txBody>
      </p:sp>
      <p:sp>
        <p:nvSpPr>
          <p:cNvPr id="3" name="Content Placeholder 2"/>
          <p:cNvSpPr>
            <a:spLocks noGrp="1"/>
          </p:cNvSpPr>
          <p:nvPr>
            <p:ph idx="1"/>
          </p:nvPr>
        </p:nvSpPr>
        <p:spPr/>
        <p:txBody>
          <a:bodyPr>
            <a:normAutofit lnSpcReduction="10000"/>
          </a:bodyPr>
          <a:lstStyle/>
          <a:p>
            <a:r>
              <a:rPr lang="fa-IR" dirty="0" smtClean="0"/>
              <a:t> هر             (نصف آدم )  نشان دهنده چند نفر است؟ </a:t>
            </a:r>
          </a:p>
          <a:p>
            <a:endParaRPr lang="fa-IR" dirty="0" smtClean="0"/>
          </a:p>
          <a:p>
            <a:r>
              <a:rPr lang="fa-IR" dirty="0" smtClean="0"/>
              <a:t>500000 نفر </a:t>
            </a:r>
          </a:p>
          <a:p>
            <a:r>
              <a:rPr lang="fa-IR" dirty="0" smtClean="0"/>
              <a:t>از نمودار تصویری چه اطلاعاتی به دست می آورید؟</a:t>
            </a:r>
          </a:p>
          <a:p>
            <a:r>
              <a:rPr lang="fa-IR" dirty="0" smtClean="0"/>
              <a:t>نسبت به نمودار های قبلی واضح تر است.</a:t>
            </a:r>
          </a:p>
          <a:p>
            <a:r>
              <a:rPr lang="fa-IR" dirty="0" smtClean="0"/>
              <a:t>برای کسانی که سواد ندارند هم واضح است .</a:t>
            </a:r>
          </a:p>
          <a:p>
            <a:r>
              <a:rPr lang="fa-IR" dirty="0" smtClean="0"/>
              <a:t>همچنین برای اعداد بزرگ مثل جمعیت کاربرد بهتری دارد.</a:t>
            </a:r>
          </a:p>
          <a:p>
            <a:endParaRPr lang="fa-IR" dirty="0" smtClean="0"/>
          </a:p>
          <a:p>
            <a:endParaRPr lang="fa-IR" dirty="0"/>
          </a:p>
        </p:txBody>
      </p:sp>
      <p:grpSp>
        <p:nvGrpSpPr>
          <p:cNvPr id="4" name="Group 3"/>
          <p:cNvGrpSpPr/>
          <p:nvPr/>
        </p:nvGrpSpPr>
        <p:grpSpPr>
          <a:xfrm>
            <a:off x="6715140" y="1643050"/>
            <a:ext cx="928694" cy="928694"/>
            <a:chOff x="6357950" y="1643050"/>
            <a:chExt cx="928694" cy="928694"/>
          </a:xfrm>
        </p:grpSpPr>
        <p:sp>
          <p:nvSpPr>
            <p:cNvPr id="5" name="Smiley Face 4"/>
            <p:cNvSpPr/>
            <p:nvPr/>
          </p:nvSpPr>
          <p:spPr bwMode="blackGray">
            <a:xfrm>
              <a:off x="6357950" y="1643050"/>
              <a:ext cx="914400" cy="91440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6" name="Oval 5"/>
            <p:cNvSpPr/>
            <p:nvPr/>
          </p:nvSpPr>
          <p:spPr bwMode="invGray">
            <a:xfrm>
              <a:off x="6786578" y="1643050"/>
              <a:ext cx="500066" cy="928694"/>
            </a:xfrm>
            <a:prstGeom prst="ellipse">
              <a:avLst/>
            </a:prstGeom>
            <a:solidFill>
              <a:schemeClr val="bg1"/>
            </a:solidFill>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solidFill>
                  <a:schemeClr val="bg1"/>
                </a:solidFil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8670"/>
            <a:ext cx="8229600" cy="1214446"/>
          </a:xfrm>
        </p:spPr>
        <p:txBody>
          <a:bodyPr>
            <a:normAutofit fontScale="90000"/>
          </a:bodyPr>
          <a:lstStyle/>
          <a:p>
            <a:r>
              <a:rPr lang="fa-IR" b="1" dirty="0" smtClean="0"/>
              <a:t>مفهوم آمار :</a:t>
            </a:r>
            <a:br>
              <a:rPr lang="fa-IR" b="1" dirty="0" smtClean="0"/>
            </a:br>
            <a:endParaRPr lang="fa-IR" b="1" dirty="0"/>
          </a:p>
        </p:txBody>
      </p:sp>
      <p:sp>
        <p:nvSpPr>
          <p:cNvPr id="5" name="Content Placeholder 4"/>
          <p:cNvSpPr>
            <a:spLocks noGrp="1"/>
          </p:cNvSpPr>
          <p:nvPr>
            <p:ph idx="1"/>
          </p:nvPr>
        </p:nvSpPr>
        <p:spPr>
          <a:xfrm>
            <a:off x="457200" y="2357431"/>
            <a:ext cx="8229600" cy="3357586"/>
          </a:xfrm>
        </p:spPr>
        <p:txBody>
          <a:bodyPr/>
          <a:lstStyle/>
          <a:p>
            <a:r>
              <a:rPr lang="fa-IR" b="1" dirty="0" smtClean="0"/>
              <a:t>مفهوم اول: </a:t>
            </a:r>
            <a:r>
              <a:rPr lang="fa-IR" dirty="0" smtClean="0"/>
              <a:t>کلمه ی آمار یعنی شمارش و حساب .</a:t>
            </a:r>
          </a:p>
          <a:p>
            <a:r>
              <a:rPr lang="fa-IR" dirty="0" smtClean="0"/>
              <a:t>مثلا شمارش تعداد ساکنان یک شهر ،مقدار صادرات یک کشور و...</a:t>
            </a:r>
            <a:br>
              <a:rPr lang="fa-IR" dirty="0" smtClean="0"/>
            </a:br>
            <a:r>
              <a:rPr lang="fa-IR" b="1" dirty="0" smtClean="0"/>
              <a:t>مفهوم</a:t>
            </a:r>
            <a:r>
              <a:rPr lang="fa-IR" dirty="0" smtClean="0"/>
              <a:t> </a:t>
            </a:r>
            <a:r>
              <a:rPr lang="fa-IR" b="1" dirty="0" smtClean="0"/>
              <a:t>دوم</a:t>
            </a:r>
            <a:r>
              <a:rPr lang="fa-IR" dirty="0" smtClean="0"/>
              <a:t>:علم آمار است . روشی برای جمع آوری ،خلاصه کردن و نتیجه گیری از اطلاعات جمع آوری شده</a:t>
            </a:r>
            <a:endParaRPr lang="fa-I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فعالیت صفحه 108  نمودار دایره ای</a:t>
            </a:r>
            <a:endParaRPr lang="fa-IR" dirty="0"/>
          </a:p>
        </p:txBody>
      </p:sp>
      <p:graphicFrame>
        <p:nvGraphicFramePr>
          <p:cNvPr id="4" name="Content Placeholder 4"/>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چگونه درصد مربوط به هر نوع کتاب را به دست می آورید ؟ </a:t>
            </a:r>
            <a:r>
              <a:rPr lang="fa-IR" sz="2000" dirty="0" smtClean="0"/>
              <a:t>با نسبت  تناسب</a:t>
            </a:r>
            <a:endParaRPr lang="fa-IR" dirty="0"/>
          </a:p>
        </p:txBody>
      </p:sp>
      <p:sp>
        <p:nvSpPr>
          <p:cNvPr id="3" name="Content Placeholder 2"/>
          <p:cNvSpPr>
            <a:spLocks noGrp="1"/>
          </p:cNvSpPr>
          <p:nvPr>
            <p:ph idx="1"/>
          </p:nvPr>
        </p:nvSpPr>
        <p:spPr/>
        <p:txBody>
          <a:bodyPr>
            <a:normAutofit lnSpcReduction="10000"/>
          </a:bodyPr>
          <a:lstStyle/>
          <a:p>
            <a:pPr>
              <a:buNone/>
            </a:pPr>
            <a:r>
              <a:rPr lang="fa-IR" b="1" dirty="0" smtClean="0"/>
              <a:t>با توجه به نمودار ، دانش آموزان این مدرسه بیش تر به چه نوع کتابی علاقه دارند؟   </a:t>
            </a:r>
            <a:r>
              <a:rPr lang="fa-IR" sz="2400" dirty="0" smtClean="0"/>
              <a:t>علمی</a:t>
            </a:r>
          </a:p>
          <a:p>
            <a:pPr>
              <a:buNone/>
            </a:pPr>
            <a:r>
              <a:rPr lang="fa-IR" b="1" dirty="0" smtClean="0"/>
              <a:t>اگر مسئول کتابخانه بخواهد کتاب های جدیدی برای مدرسه بخرد ، باید به کدام نوع کتاب بیش تر توجه کند؟چرا </a:t>
            </a:r>
          </a:p>
          <a:p>
            <a:pPr>
              <a:buNone/>
            </a:pPr>
            <a:r>
              <a:rPr lang="fa-IR" dirty="0" smtClean="0"/>
              <a:t>موضوعات مورد علاقه بچه ها  و مذهبی</a:t>
            </a:r>
          </a:p>
          <a:p>
            <a:pPr>
              <a:buNone/>
            </a:pPr>
            <a:r>
              <a:rPr lang="fa-IR" b="1" dirty="0" smtClean="0"/>
              <a:t>اگر چه اطلاعات دیگری از کتابخانه ی این مدرسه داشتید ،چگونه تفسیر و توصیف بهتری ازنتیجه نمودار بالا به دست می آورید ؟ </a:t>
            </a:r>
          </a:p>
          <a:p>
            <a:pPr>
              <a:buNone/>
            </a:pPr>
            <a:r>
              <a:rPr lang="fa-IR" dirty="0" smtClean="0"/>
              <a:t>علاقه آن ها در هر پایه- تعداد کل بچه ها در مدرسه</a:t>
            </a:r>
          </a:p>
          <a:p>
            <a:endParaRPr lang="fa-I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فعالیت صفحه 108 </a:t>
            </a:r>
            <a:endParaRPr lang="fa-IR" dirty="0"/>
          </a:p>
        </p:txBody>
      </p:sp>
      <p:sp>
        <p:nvSpPr>
          <p:cNvPr id="3" name="Content Placeholder 2"/>
          <p:cNvSpPr>
            <a:spLocks noGrp="1"/>
          </p:cNvSpPr>
          <p:nvPr>
            <p:ph idx="1"/>
          </p:nvPr>
        </p:nvSpPr>
        <p:spPr/>
        <p:txBody>
          <a:bodyPr/>
          <a:lstStyle/>
          <a:p>
            <a:pPr>
              <a:buNone/>
            </a:pPr>
            <a:r>
              <a:rPr lang="fa-IR" dirty="0" smtClean="0"/>
              <a:t>40 درصد علمی </a:t>
            </a:r>
          </a:p>
          <a:p>
            <a:pPr>
              <a:buNone/>
            </a:pPr>
            <a:r>
              <a:rPr lang="fa-IR" dirty="0" smtClean="0"/>
              <a:t>20 درصد مذهبی</a:t>
            </a:r>
          </a:p>
          <a:p>
            <a:pPr>
              <a:buNone/>
            </a:pPr>
            <a:r>
              <a:rPr lang="fa-IR" dirty="0" smtClean="0"/>
              <a:t>10 درصد داستانی</a:t>
            </a:r>
          </a:p>
          <a:p>
            <a:pPr>
              <a:buNone/>
            </a:pPr>
            <a:r>
              <a:rPr lang="fa-IR" dirty="0" smtClean="0"/>
              <a:t>20 درصد کمک درسی</a:t>
            </a:r>
          </a:p>
          <a:p>
            <a:pPr>
              <a:buNone/>
            </a:pPr>
            <a:r>
              <a:rPr lang="fa-IR" dirty="0" smtClean="0"/>
              <a:t>         10   درصد سایر</a:t>
            </a:r>
            <a:endParaRPr lang="fa-IR" dirty="0"/>
          </a:p>
        </p:txBody>
      </p:sp>
      <p:grpSp>
        <p:nvGrpSpPr>
          <p:cNvPr id="52" name="Group 51"/>
          <p:cNvGrpSpPr/>
          <p:nvPr/>
        </p:nvGrpSpPr>
        <p:grpSpPr>
          <a:xfrm>
            <a:off x="1285852" y="2428868"/>
            <a:ext cx="3286148" cy="2928958"/>
            <a:chOff x="1285852" y="2428868"/>
            <a:chExt cx="3286148" cy="2928958"/>
          </a:xfrm>
        </p:grpSpPr>
        <p:grpSp>
          <p:nvGrpSpPr>
            <p:cNvPr id="41" name="Group 40"/>
            <p:cNvGrpSpPr/>
            <p:nvPr/>
          </p:nvGrpSpPr>
          <p:grpSpPr>
            <a:xfrm>
              <a:off x="1285852" y="2428868"/>
              <a:ext cx="3286148" cy="2928958"/>
              <a:chOff x="4071934" y="3429000"/>
              <a:chExt cx="3286148" cy="2928958"/>
            </a:xfrm>
          </p:grpSpPr>
          <p:sp>
            <p:nvSpPr>
              <p:cNvPr id="23" name="Oval 22"/>
              <p:cNvSpPr/>
              <p:nvPr/>
            </p:nvSpPr>
            <p:spPr>
              <a:xfrm>
                <a:off x="4071934" y="3429000"/>
                <a:ext cx="3286148" cy="292895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cxnSp>
            <p:nvCxnSpPr>
              <p:cNvPr id="25" name="Straight Connector 24"/>
              <p:cNvCxnSpPr>
                <a:stCxn id="23" idx="0"/>
              </p:cNvCxnSpPr>
              <p:nvPr/>
            </p:nvCxnSpPr>
            <p:spPr>
              <a:xfrm rot="16200000" flipH="1">
                <a:off x="5000628" y="4143380"/>
                <a:ext cx="142876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a:endCxn id="23" idx="2"/>
              </p:cNvCxnSpPr>
              <p:nvPr/>
            </p:nvCxnSpPr>
            <p:spPr>
              <a:xfrm rot="10800000">
                <a:off x="4071934" y="4893480"/>
                <a:ext cx="1571636" cy="35719"/>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a:endCxn id="23" idx="5"/>
              </p:cNvCxnSpPr>
              <p:nvPr/>
            </p:nvCxnSpPr>
            <p:spPr>
              <a:xfrm>
                <a:off x="5715008" y="4929198"/>
                <a:ext cx="1161828" cy="999824"/>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5643570" y="4929198"/>
                <a:ext cx="1500198" cy="428628"/>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a:endCxn id="23" idx="6"/>
            </p:cNvCxnSpPr>
            <p:nvPr/>
          </p:nvCxnSpPr>
          <p:spPr>
            <a:xfrm flipV="1">
              <a:off x="3000364" y="3893347"/>
              <a:ext cx="1571636" cy="35719"/>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buNone/>
            </a:pPr>
            <a:r>
              <a:rPr lang="fa-IR" dirty="0" smtClean="0"/>
              <a:t>سارا جلالی</a:t>
            </a:r>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857232"/>
            <a:ext cx="8229600" cy="2071702"/>
          </a:xfrm>
        </p:spPr>
        <p:txBody>
          <a:bodyPr>
            <a:normAutofit fontScale="90000"/>
          </a:bodyPr>
          <a:lstStyle/>
          <a:p>
            <a:r>
              <a:rPr lang="fa-IR" b="1" dirty="0" smtClean="0"/>
              <a:t>جامعه ی آماری </a:t>
            </a:r>
            <a:r>
              <a:rPr lang="fa-IR" dirty="0" smtClean="0"/>
              <a:t>: </a:t>
            </a:r>
            <a:br>
              <a:rPr lang="fa-IR" dirty="0" smtClean="0"/>
            </a:br>
            <a:r>
              <a:rPr lang="fa-IR" sz="3600" dirty="0" smtClean="0"/>
              <a:t>مجموعه ای از افراد یا اشیا که درباره اعضای آن می خواهیم موضوع یا موضوعاتی را مطالعه کنیم.</a:t>
            </a:r>
            <a:r>
              <a:rPr lang="fa-IR" dirty="0" smtClean="0"/>
              <a:t/>
            </a:r>
            <a:br>
              <a:rPr lang="fa-IR" dirty="0" smtClean="0"/>
            </a:br>
            <a:endParaRPr lang="fa-IR" dirty="0"/>
          </a:p>
        </p:txBody>
      </p:sp>
      <p:sp>
        <p:nvSpPr>
          <p:cNvPr id="7" name="Rectangle 6"/>
          <p:cNvSpPr/>
          <p:nvPr/>
        </p:nvSpPr>
        <p:spPr>
          <a:xfrm>
            <a:off x="285720" y="2928933"/>
            <a:ext cx="8572560" cy="2554545"/>
          </a:xfrm>
          <a:prstGeom prst="rect">
            <a:avLst/>
          </a:prstGeom>
        </p:spPr>
        <p:txBody>
          <a:bodyPr wrap="square">
            <a:spAutoFit/>
          </a:bodyPr>
          <a:lstStyle/>
          <a:p>
            <a:r>
              <a:rPr lang="fa-IR" sz="3200" dirty="0" smtClean="0"/>
              <a:t>مثلا اگر قصد ما مطالعه ی طول قد دانش آموزان 9 ساله در کل کشور باشد ،جامعه آماری تمام دانش آموزان 9 ساله در تمام کشور است و هر یک از دانش آموزان 9 ساله عضوی از این جامعه ی آماری هستند </a:t>
            </a:r>
            <a:r>
              <a:rPr lang="fa-IR" sz="3200" b="1" dirty="0" smtClean="0"/>
              <a:t>و 9 ساله بودن صفت مشترکی </a:t>
            </a:r>
            <a:r>
              <a:rPr lang="fa-IR" sz="3200" dirty="0" smtClean="0"/>
              <a:t>است که باعث تشکیل این جامعه ی آماری می شود.</a:t>
            </a:r>
            <a:endParaRPr lang="fa-IR"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جمع آوری و نمایش داده ها</a:t>
            </a:r>
            <a:endParaRPr lang="fa-IR" b="1" dirty="0"/>
          </a:p>
        </p:txBody>
      </p:sp>
      <p:sp>
        <p:nvSpPr>
          <p:cNvPr id="3" name="Content Placeholder 2"/>
          <p:cNvSpPr>
            <a:spLocks noGrp="1"/>
          </p:cNvSpPr>
          <p:nvPr>
            <p:ph idx="1"/>
          </p:nvPr>
        </p:nvSpPr>
        <p:spPr/>
        <p:txBody>
          <a:bodyPr/>
          <a:lstStyle/>
          <a:p>
            <a:r>
              <a:rPr lang="fa-IR" dirty="0" smtClean="0">
                <a:solidFill>
                  <a:srgbClr val="FF0000"/>
                </a:solidFill>
              </a:rPr>
              <a:t>دو روش در آمار برای جمع آوری اطلاعات داریم:</a:t>
            </a:r>
          </a:p>
          <a:p>
            <a:r>
              <a:rPr lang="fa-IR" dirty="0" smtClean="0"/>
              <a:t>1- نمونه گیری        2- سر شماری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2786082"/>
          </a:xfrm>
        </p:spPr>
        <p:txBody>
          <a:bodyPr>
            <a:normAutofit fontScale="90000"/>
          </a:bodyPr>
          <a:lstStyle/>
          <a:p>
            <a:r>
              <a:rPr lang="fa-IR" b="1" dirty="0" smtClean="0"/>
              <a:t>مثال</a:t>
            </a:r>
            <a:r>
              <a:rPr lang="fa-IR" dirty="0" smtClean="0"/>
              <a:t>:معلم به مناسبت روز دانش آموز می خواهد جا مدادی برای دانش آموزان بخرد از نماینده رنگ مورد علاقه بچه ها را می پرسد  به نظر شما از چه روشی استفاده می کند؟</a:t>
            </a:r>
            <a:br>
              <a:rPr lang="fa-IR" dirty="0" smtClean="0"/>
            </a:br>
            <a:endParaRPr lang="fa-IR" dirty="0"/>
          </a:p>
        </p:txBody>
      </p:sp>
      <p:sp>
        <p:nvSpPr>
          <p:cNvPr id="3" name="Content Placeholder 2"/>
          <p:cNvSpPr>
            <a:spLocks noGrp="1"/>
          </p:cNvSpPr>
          <p:nvPr>
            <p:ph idx="1"/>
          </p:nvPr>
        </p:nvSpPr>
        <p:spPr>
          <a:xfrm>
            <a:off x="457200" y="3929066"/>
            <a:ext cx="8229600" cy="2197097"/>
          </a:xfrm>
        </p:spPr>
        <p:txBody>
          <a:bodyPr/>
          <a:lstStyle/>
          <a:p>
            <a:pPr>
              <a:buNone/>
            </a:pPr>
            <a:endParaRPr lang="fa-I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جواب</a:t>
            </a:r>
            <a:r>
              <a:rPr lang="fa-IR" dirty="0" smtClean="0"/>
              <a:t>:روش سرشماری </a:t>
            </a:r>
            <a:endParaRPr lang="fa-IR" dirty="0"/>
          </a:p>
        </p:txBody>
      </p:sp>
      <p:sp>
        <p:nvSpPr>
          <p:cNvPr id="3" name="Content Placeholder 2"/>
          <p:cNvSpPr>
            <a:spLocks noGrp="1"/>
          </p:cNvSpPr>
          <p:nvPr>
            <p:ph idx="1"/>
          </p:nvPr>
        </p:nvSpPr>
        <p:spPr/>
        <p:txBody>
          <a:bodyPr/>
          <a:lstStyle/>
          <a:p>
            <a:r>
              <a:rPr lang="fa-IR" dirty="0" smtClean="0"/>
              <a:t>نماینده یاد داشت می کند سبز –سبز-سبز- آبی قرمز و........داخل جدول می نویسد .</a:t>
            </a:r>
          </a:p>
          <a:p>
            <a:r>
              <a:rPr lang="fa-IR" dirty="0" smtClean="0"/>
              <a:t>و چون بررسی آن ها دشوار است از چوب خط استفاده می کند .</a:t>
            </a:r>
          </a:p>
          <a:p>
            <a:r>
              <a:rPr lang="fa-IR" b="1" dirty="0" smtClean="0"/>
              <a:t>ویژگی سرشماری:</a:t>
            </a:r>
          </a:p>
          <a:p>
            <a:r>
              <a:rPr lang="fa-IR" dirty="0" smtClean="0"/>
              <a:t>وقت گیرو مشکل است.اما آزادند انتخاب کنند</a:t>
            </a:r>
            <a:endParaRPr lang="fa-I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روش نمونه گیری</a:t>
            </a:r>
            <a:endParaRPr lang="fa-IR" b="1" dirty="0"/>
          </a:p>
        </p:txBody>
      </p:sp>
      <p:sp>
        <p:nvSpPr>
          <p:cNvPr id="3" name="Content Placeholder 2"/>
          <p:cNvSpPr>
            <a:spLocks noGrp="1"/>
          </p:cNvSpPr>
          <p:nvPr>
            <p:ph idx="1"/>
          </p:nvPr>
        </p:nvSpPr>
        <p:spPr/>
        <p:txBody>
          <a:bodyPr/>
          <a:lstStyle/>
          <a:p>
            <a:r>
              <a:rPr lang="fa-IR" dirty="0" smtClean="0"/>
              <a:t>مثال: می خواهیم در مورد رنگ مورد علاقه دانش آموزان مقطع ابتدایی تحقیق کنیم چون تعداد زیاد است یک یا چند مدرسه را به صورت تصادفی انتخاب می کنیم. </a:t>
            </a:r>
            <a:endParaRPr lang="fa-I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r>
              <a:rPr lang="fa-IR" dirty="0" smtClean="0"/>
              <a:t>انواع نمودارها</a:t>
            </a:r>
            <a:endParaRPr lang="fa-IR" dirty="0"/>
          </a:p>
        </p:txBody>
      </p:sp>
      <p:sp>
        <p:nvSpPr>
          <p:cNvPr id="3" name="Content Placeholder 2"/>
          <p:cNvSpPr>
            <a:spLocks noGrp="1"/>
          </p:cNvSpPr>
          <p:nvPr>
            <p:ph idx="1"/>
          </p:nvPr>
        </p:nvSpPr>
        <p:spPr>
          <a:xfrm>
            <a:off x="357158" y="1142984"/>
            <a:ext cx="8329642" cy="4983179"/>
          </a:xfrm>
        </p:spPr>
        <p:txBody>
          <a:bodyPr>
            <a:normAutofit fontScale="85000" lnSpcReduction="20000"/>
          </a:bodyPr>
          <a:lstStyle/>
          <a:p>
            <a:r>
              <a:rPr lang="fa-IR" b="1" dirty="0" smtClean="0"/>
              <a:t>نمودار میله</a:t>
            </a:r>
            <a:r>
              <a:rPr lang="fa-IR" dirty="0" smtClean="0"/>
              <a:t> </a:t>
            </a:r>
            <a:r>
              <a:rPr lang="fa-IR" b="1" dirty="0" smtClean="0"/>
              <a:t>ای</a:t>
            </a:r>
            <a:r>
              <a:rPr lang="fa-IR" dirty="0" smtClean="0"/>
              <a:t>-</a:t>
            </a:r>
          </a:p>
          <a:p>
            <a:r>
              <a:rPr lang="fa-IR" dirty="0" smtClean="0"/>
              <a:t>برای مقایسه تعداد و پیدا کردن بیش ترین و کم ترین داده به کار می رود.</a:t>
            </a:r>
          </a:p>
          <a:p>
            <a:r>
              <a:rPr lang="fa-IR" b="1" dirty="0" smtClean="0"/>
              <a:t>نمودار خط شکسته- </a:t>
            </a:r>
          </a:p>
          <a:p>
            <a:r>
              <a:rPr lang="fa-IR" dirty="0" smtClean="0"/>
              <a:t>برای نمایش تغییر ها به کار می رود.</a:t>
            </a:r>
          </a:p>
          <a:p>
            <a:r>
              <a:rPr lang="fa-IR" b="1" dirty="0" smtClean="0"/>
              <a:t>نمودار تصویری-</a:t>
            </a:r>
          </a:p>
          <a:p>
            <a:r>
              <a:rPr lang="fa-IR" dirty="0" smtClean="0"/>
              <a:t>گاهی به جای داده های واقعی از مقادیر تقریبی آن ها استفاده می کنیم.</a:t>
            </a:r>
          </a:p>
          <a:p>
            <a:r>
              <a:rPr lang="fa-IR" b="1" dirty="0" smtClean="0"/>
              <a:t>نمودار دایره ای-</a:t>
            </a:r>
          </a:p>
          <a:p>
            <a:r>
              <a:rPr lang="fa-IR" dirty="0" smtClean="0"/>
              <a:t>بعضی آمار ها مشخص می کنند که یک مقدار مشخص به چه نسبتی به بخش های کوچکتر تقسیم شده است و تقسیم شدن را روی شکل دایره نشان می دهند و سهم هر بخش به صورت درصد محاسبه می شود.و بعد از در صد از عددهای تقریبی استفاده می شود.</a:t>
            </a:r>
            <a:endParaRPr lang="fa-I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
            </a:r>
            <a:br>
              <a:rPr lang="fa-IR" dirty="0" smtClean="0"/>
            </a:br>
            <a:r>
              <a:rPr lang="fa-IR" dirty="0" smtClean="0"/>
              <a:t>موضوع:داده ها نمودارمیله ای محمد</a:t>
            </a:r>
            <a:br>
              <a:rPr lang="fa-IR" dirty="0" smtClean="0"/>
            </a:br>
            <a:r>
              <a:rPr lang="fa-IR" dirty="0" smtClean="0"/>
              <a:t> فعالیت صفحه 104 </a:t>
            </a:r>
            <a:br>
              <a:rPr lang="fa-IR" dirty="0" smtClean="0"/>
            </a:br>
            <a:r>
              <a:rPr lang="fa-IR" dirty="0"/>
              <a:t> </a:t>
            </a:r>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TotalTime>
  <Words>681</Words>
  <Application>Microsoft Office PowerPoint</Application>
  <PresentationFormat>On-screen Show (4:3)</PresentationFormat>
  <Paragraphs>65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بسم الله الرحمن الرحیم  اگر همواره مانند گذشته بينديشيد، هميشه همان چيزهايي را به‌دست مي‌آوريد كه تا بحال كسب كرده‌ايد . </vt:lpstr>
      <vt:lpstr>مفهوم آمار : </vt:lpstr>
      <vt:lpstr>جامعه ی آماری :  مجموعه ای از افراد یا اشیا که درباره اعضای آن می خواهیم موضوع یا موضوعاتی را مطالعه کنیم. </vt:lpstr>
      <vt:lpstr>جمع آوری و نمایش داده ها</vt:lpstr>
      <vt:lpstr>مثال:معلم به مناسبت روز دانش آموز می خواهد جا مدادی برای دانش آموزان بخرد از نماینده رنگ مورد علاقه بچه ها را می پرسد  به نظر شما از چه روشی استفاده می کند؟ </vt:lpstr>
      <vt:lpstr>جواب:روش سرشماری </vt:lpstr>
      <vt:lpstr>روش نمونه گیری</vt:lpstr>
      <vt:lpstr>انواع نمودارها</vt:lpstr>
      <vt:lpstr> موضوع:داده ها نمودارمیله ای محمد  فعالیت صفحه 104   </vt:lpstr>
      <vt:lpstr>نمودار میله ای جواد </vt:lpstr>
      <vt:lpstr>تمرین 1-این دو نموداررا مقایسه می کنیم </vt:lpstr>
      <vt:lpstr>جواب تمرین 2 </vt:lpstr>
      <vt:lpstr>تمرین3-کدام رنگ را برای لباس ورزشی انتخاب می کنید؟  رنگ زرد</vt:lpstr>
      <vt:lpstr>Slide 14</vt:lpstr>
      <vt:lpstr>Slide 15</vt:lpstr>
      <vt:lpstr>نمودارها و تفسیر نتیجه ها:  صفحه 106</vt:lpstr>
      <vt:lpstr>نمودار خط شکسته</vt:lpstr>
      <vt:lpstr>نمودار تصویری صفحه 107مقدار تقریب هر عدد با تقریب کمتر از 1000000 گرد کنید.</vt:lpstr>
      <vt:lpstr>صفحه107 </vt:lpstr>
      <vt:lpstr>فعالیت صفحه 108  نمودار دایره ای</vt:lpstr>
      <vt:lpstr>چگونه درصد مربوط به هر نوع کتاب را به دست می آورید ؟ با نسبت  تناسب</vt:lpstr>
      <vt:lpstr>فعالیت صفحه 108 </vt:lpstr>
      <vt:lpstr>Slide 23</vt:lpstr>
    </vt:vector>
  </TitlesOfParts>
  <Company>www.AsanDownload.com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فعالیت صفحه 104 موضوع:داده ها </dc:title>
  <dc:creator>AsanDownload</dc:creator>
  <cp:lastModifiedBy>Satellite</cp:lastModifiedBy>
  <cp:revision>20</cp:revision>
  <dcterms:created xsi:type="dcterms:W3CDTF">2012-10-09T06:06:40Z</dcterms:created>
  <dcterms:modified xsi:type="dcterms:W3CDTF">2012-11-20T06:07:16Z</dcterms:modified>
</cp:coreProperties>
</file>