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2" r:id="rId3"/>
    <p:sldId id="258" r:id="rId4"/>
    <p:sldId id="273" r:id="rId5"/>
    <p:sldId id="274"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دوم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2</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955584" y="956099"/>
            <a:ext cx="5304269" cy="433985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14282" y="214290"/>
            <a:ext cx="6500858" cy="707886"/>
          </a:xfrm>
          <a:prstGeom prst="rect">
            <a:avLst/>
          </a:prstGeom>
        </p:spPr>
        <p:txBody>
          <a:bodyPr wrap="square">
            <a:spAutoFit/>
          </a:bodyPr>
          <a:lstStyle/>
          <a:p>
            <a:r>
              <a:rPr lang="fa-IR" sz="4000" b="1" dirty="0" smtClean="0"/>
              <a:t>كاغذ (سرگذشت دفتر من)</a:t>
            </a:r>
            <a:endParaRPr lang="fa-IR" sz="40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دلايل اين كه كاغذ به‌عنوان تم و زمينه‌ي آموزش مفاهيم مربوط به «ماده و رفتار آن» انتخاب شده است را مي‌توان به‌صورت زير بيان كرد:</a:t>
            </a:r>
            <a:endParaRPr lang="en-US" sz="3200" b="1" dirty="0" smtClean="0">
              <a:cs typeface="2  Lotus" pitchFamily="2" charset="-78"/>
            </a:endParaRPr>
          </a:p>
          <a:p>
            <a:pPr lvl="0"/>
            <a:r>
              <a:rPr lang="fa-IR" sz="3200" b="1" dirty="0" smtClean="0">
                <a:cs typeface="2  Lotus" pitchFamily="2" charset="-78"/>
              </a:rPr>
              <a:t>برانگيزنده، جذاب و در ارتباط با زندگي است به‌طوري كه دانش‌آموز به راحتي با آن ارتباط برقرار مي‌كند.</a:t>
            </a:r>
            <a:endParaRPr lang="en-US" sz="3200" b="1" dirty="0" smtClean="0">
              <a:cs typeface="2  Lotus" pitchFamily="2" charset="-78"/>
            </a:endParaRPr>
          </a:p>
          <a:p>
            <a:pPr lvl="0"/>
            <a:r>
              <a:rPr lang="fa-IR" sz="3200" b="1" dirty="0" smtClean="0">
                <a:cs typeface="2  Lotus" pitchFamily="2" charset="-78"/>
              </a:rPr>
              <a:t>دانش علمي مربوط به آن گسترده و عميق است لذا مي‌توان مفاهيم علمي را توسط اين زمنيه عمق بخشيد.</a:t>
            </a:r>
            <a:endParaRPr lang="en-US" sz="3200" b="1" dirty="0" smtClean="0">
              <a:cs typeface="2  Lotus" pitchFamily="2" charset="-78"/>
            </a:endParaRPr>
          </a:p>
          <a:p>
            <a:pPr lvl="0"/>
            <a:r>
              <a:rPr lang="fa-IR" sz="3200" b="1" dirty="0" smtClean="0">
                <a:cs typeface="2  Lotus" pitchFamily="2" charset="-78"/>
              </a:rPr>
              <a:t>با موضوعات مختلفي مانند مسائل زيست‌محيطي، فرهنگي، اقتصادي و همچنين با ساير دروس ارتباط معين و مشخصي دارد. به عبارت ديگر گستره‌ي اثرگذاري آن زياد است.</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دوم  علوم پایه ششم </a:t>
            </a:r>
          </a:p>
          <a:p>
            <a:pPr algn="ctr"/>
            <a:endParaRPr lang="fa-IR" dirty="0"/>
          </a:p>
        </p:txBody>
      </p:sp>
      <p:sp>
        <p:nvSpPr>
          <p:cNvPr id="4" name="Rounded Rectangle 3"/>
          <p:cNvSpPr/>
          <p:nvPr/>
        </p:nvSpPr>
        <p:spPr>
          <a:xfrm>
            <a:off x="214282" y="1214422"/>
            <a:ext cx="8715436" cy="47149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428596" y="1071546"/>
            <a:ext cx="850112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در اين درس دانش‌آموزان، با انجام آزمايش‌هاي مناسب و فعاليت متنوع ديگر مراحل كلي فرايند كاغذسازي را بررسي كرده و با روش حل يك مسئله و مشكل اقتصادي، صنعتي، زيست‌محيطي آشنا خواهند شد.</a:t>
            </a:r>
            <a:r>
              <a:rPr lang="fa-IR" sz="3600" dirty="0" smtClean="0"/>
              <a:t> </a:t>
            </a:r>
            <a:r>
              <a:rPr lang="fa-IR" sz="3600" b="1" dirty="0" smtClean="0">
                <a:cs typeface="2  Lotus" pitchFamily="2" charset="-78"/>
              </a:rPr>
              <a:t>دانش‌آموزان در اين درس با تهيه‌ي مقوا، كارايي بازيافت مواد را در درون خود نهادينه مي‌كنند و در عمل، به شهرونداني آگاه و مسئول تبديل مي‌شوند كه مي‌توانند بر الگوي رفتاري ساير اعضاي خانواده نيز اثر بگذارند</a:t>
            </a:r>
            <a:endParaRPr lang="en-US" sz="3600" b="1" dirty="0">
              <a:solidFill>
                <a:schemeClr val="bg1"/>
              </a:solidFill>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285719" y="1588770"/>
          <a:ext cx="8501123" cy="4985035"/>
        </p:xfrm>
        <a:graphic>
          <a:graphicData uri="http://schemas.openxmlformats.org/drawingml/2006/table">
            <a:tbl>
              <a:tblPr rtl="1"/>
              <a:tblGrid>
                <a:gridCol w="1756686"/>
                <a:gridCol w="2132803"/>
                <a:gridCol w="2257585"/>
                <a:gridCol w="2354049"/>
              </a:tblGrid>
              <a:tr h="322897">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169">
                <a:tc>
                  <a:txBody>
                    <a:bodyPr/>
                    <a:lstStyle/>
                    <a:p>
                      <a:pPr marL="457200" algn="ctr" rtl="1">
                        <a:lnSpc>
                          <a:spcPct val="115000"/>
                        </a:lnSpc>
                        <a:spcAft>
                          <a:spcPts val="0"/>
                        </a:spcAft>
                      </a:pPr>
                      <a:r>
                        <a:rPr lang="fa-IR" sz="2000" b="1" dirty="0">
                          <a:latin typeface="Traditional Arabic"/>
                          <a:ea typeface="Calibri"/>
                          <a:cs typeface="Zar"/>
                        </a:rPr>
                        <a:t>معرفي مراحل آشكار در فرايند</a:t>
                      </a:r>
                      <a:endParaRPr lang="en-US" sz="1600" b="1"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تعدادي از مراحل آشكار در فرايند توليد را مشخص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تعدادي از مراحل آشكار در فرايند توليد را مشخص نموده و يكي از مراحل را بررسي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همه‌ي مراحل آشكار در فرايند توليد را مشخص نموده و برخي از آنها را بررسي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1560">
                <a:tc>
                  <a:txBody>
                    <a:bodyPr/>
                    <a:lstStyle/>
                    <a:p>
                      <a:pPr marL="457200" algn="ctr" rtl="1">
                        <a:lnSpc>
                          <a:spcPct val="115000"/>
                        </a:lnSpc>
                        <a:spcAft>
                          <a:spcPts val="0"/>
                        </a:spcAft>
                      </a:pPr>
                      <a:r>
                        <a:rPr lang="fa-IR" sz="2000" b="1">
                          <a:latin typeface="Traditional Arabic"/>
                          <a:ea typeface="Calibri"/>
                          <a:cs typeface="Zar"/>
                        </a:rPr>
                        <a:t>بررسي چگونگي تبديل در فرايند و ارائه‌ي پيشنهادات</a:t>
                      </a:r>
                      <a:endParaRPr lang="en-US" sz="1600" b="1">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a:latin typeface="Traditional Arabic"/>
                          <a:ea typeface="Calibri"/>
                          <a:cs typeface="Zar"/>
                        </a:rPr>
                        <a:t>تعدادي از مراحل آشكار در فرايند توليد را بررسي نموده و پيشنهاداتي براي بهبود يك مورد ارائه مي‌دهد.</a:t>
                      </a:r>
                      <a:endParaRPr lang="en-US" sz="1600" b="1">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a:latin typeface="Traditional Arabic"/>
                          <a:ea typeface="Calibri"/>
                          <a:cs typeface="Zar"/>
                        </a:rPr>
                        <a:t>تعدادي از مراحل آشكار در فرايند توليد را بررسي نموده و پيشنهاداتي براي بهبود دو مورد ارائه مي‌دهد.</a:t>
                      </a:r>
                      <a:endParaRPr lang="en-US" sz="1600" b="1">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همه‌ي مراحل آشكار در فرايند توليد را بررسي نموده و پيشنهاداتي براي بهبود هر مورد ارائه مي‌دهد.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lnSpcReduction="20000"/>
          </a:bodyPr>
          <a:lstStyle/>
          <a:p>
            <a:r>
              <a:rPr lang="fa-IR" sz="3600" b="1" dirty="0" smtClean="0">
                <a:cs typeface="2  Lotus" pitchFamily="2" charset="-78"/>
              </a:rPr>
              <a:t>به‌منظور دستيابي به پيامدها و هدف‌هاي پيش‌بيني‌شده، محتواي اين درس در قالب «كاغذ و فرايند كاغذسازي» طراحي، تدوين و تأليف شده و موضوع درس، «سرگذشت دفتر من» انتخاب شده است.</a:t>
            </a:r>
            <a:endParaRPr lang="en-US" sz="3600" b="1" dirty="0" smtClean="0">
              <a:cs typeface="2  Lotus" pitchFamily="2" charset="-78"/>
            </a:endParaRPr>
          </a:p>
          <a:p>
            <a:r>
              <a:rPr lang="fa-IR" sz="3600" b="1" dirty="0" smtClean="0">
                <a:cs typeface="2  Lotus" pitchFamily="2" charset="-78"/>
              </a:rPr>
              <a:t>اين درس زمينه‌محور است يعني مفاهيم موردنظر به كمك زمينه يا تِمِ «كاغذ و كارخانه‌ي كاغذسازي» كشف خواهند شد. به عبارت ديگر، كاغذ و كارخانه‌ي كاغذسازي به‌عنوان بستري انتخاب شده است كه آموزش مفاهيم بر مسائل علمي، زيست‌محيطي، اجتماعي، فرهنگي، اقتصادي مرتبط با فرايند كاغذسازي استوار است.</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a:t>
            </a:r>
            <a:r>
              <a:rPr lang="fa-IR" sz="4000" b="1" dirty="0" smtClean="0">
                <a:cs typeface="2  Lotus" pitchFamily="2" charset="-78"/>
              </a:rPr>
              <a:t>اطلاعاتي كه درباره‌ي فرايند توليد يك محصول ارائه مي‌دهد حاكي از توان وي در بررسي پاره‌اي از مراحل آشكار فرايند موردنظر است اما چگونگي تبديل مواد را در فرايند توليد نشان نمي‌دهد. در راه‌حل‌هاي ارائه‌شده نيز صرفاً  يكي از مراحل توليد، مورد توجه قرار گرفته است.</a:t>
            </a: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28844"/>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2:</a:t>
            </a:r>
            <a:r>
              <a:rPr lang="fa-IR" sz="3600" b="1" dirty="0" smtClean="0">
                <a:cs typeface="2  Lotus" pitchFamily="2" charset="-78"/>
              </a:rPr>
              <a:t> </a:t>
            </a:r>
            <a:r>
              <a:rPr lang="fa-IR" sz="4000" b="1" dirty="0" smtClean="0">
                <a:cs typeface="2  Lotus" pitchFamily="2" charset="-78"/>
              </a:rPr>
              <a:t>اطلاعاتي كه درباره‌ي فرايند توليد يك محصول ارائه مي‌دهد حاكي از توان وي در بررسي فرايند توليد يك محصول است و مي‌تواند راه‌حل‌هايي را براي كاهش ميزان مصرف انرژي، بازيافت و استفاده‌ي بهينه ارائه كند كه با فرايند توليد محصول مرتبط است.</a:t>
            </a:r>
            <a:r>
              <a:rPr lang="en-US" sz="4000" dirty="0" smtClean="0"/>
              <a:t/>
            </a:r>
            <a:br>
              <a:rPr lang="en-US" sz="4000" dirty="0" smtClean="0"/>
            </a:b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43092"/>
            <a:ext cx="9144000" cy="4714908"/>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3:</a:t>
            </a:r>
            <a:r>
              <a:rPr lang="fa-IR" sz="3600" b="1" dirty="0" smtClean="0">
                <a:cs typeface="2  Lotus" pitchFamily="2" charset="-78"/>
              </a:rPr>
              <a:t> </a:t>
            </a:r>
            <a:r>
              <a:rPr lang="fa-IR" sz="4000" b="1" dirty="0" smtClean="0">
                <a:solidFill>
                  <a:schemeClr val="tx1"/>
                </a:solidFill>
                <a:cs typeface="2  Lotus" pitchFamily="2" charset="-78"/>
              </a:rPr>
              <a:t>اطلاعاتي كه در باره‌ي فرايند توليد يك محصول ارائه مي‌دهد حاكي از آگاهي او نسبت به چگونگي تبديل مواد در مراحل مختلف است و اين آگاهي بر راه‌حل‌هاي ارائه‌شده براي كاهش مصرف انرژي، صرفه‌جويي و بازيافت تأثيرگذار بوده و منجر به ارائه‌ي راه‌حل‌هاي متمايز و خلاقانه شده است.</a:t>
            </a:r>
            <a:r>
              <a:rPr lang="en-US" sz="4000" b="1" dirty="0" smtClean="0">
                <a:solidFill>
                  <a:schemeClr val="tx1"/>
                </a:solidFill>
                <a:cs typeface="2  Lotus" pitchFamily="2" charset="-78"/>
              </a:rPr>
              <a:t/>
            </a:r>
            <a:br>
              <a:rPr lang="en-US" sz="4000" b="1" dirty="0" smtClean="0">
                <a:solidFill>
                  <a:schemeClr val="tx1"/>
                </a:solidFill>
                <a:cs typeface="2  Lotus" pitchFamily="2" charset="-78"/>
              </a:rPr>
            </a:b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هيدروژن پر اكسيد يك ماده شيميايي به فرمول </a:t>
            </a:r>
            <a:r>
              <a:rPr lang="en-US" sz="3200" b="1" dirty="0" smtClean="0">
                <a:cs typeface="2  Lotus" pitchFamily="2" charset="-78"/>
              </a:rPr>
              <a:t>H</a:t>
            </a:r>
            <a:r>
              <a:rPr lang="en-US" sz="3200" b="1" baseline="-25000" dirty="0" smtClean="0">
                <a:cs typeface="2  Lotus" pitchFamily="2" charset="-78"/>
              </a:rPr>
              <a:t>2</a:t>
            </a:r>
            <a:r>
              <a:rPr lang="en-US" sz="3200" b="1" dirty="0" smtClean="0">
                <a:cs typeface="2  Lotus" pitchFamily="2" charset="-78"/>
              </a:rPr>
              <a:t>O</a:t>
            </a:r>
            <a:r>
              <a:rPr lang="en-US" sz="3200" b="1" baseline="-25000" dirty="0" smtClean="0">
                <a:cs typeface="2  Lotus" pitchFamily="2" charset="-78"/>
              </a:rPr>
              <a:t>2</a:t>
            </a:r>
            <a:r>
              <a:rPr lang="fa-IR" sz="3200" b="1" dirty="0" smtClean="0">
                <a:cs typeface="2  Lotus" pitchFamily="2" charset="-78"/>
              </a:rPr>
              <a:t> است. اين ماده بيش از 150 سال پيش ساخته شده است و به دليل اينكه در فرمول آن نسبت به آب، يك اكسيژن بيشتر وجود دارد. به آن نام «آب اكسيژنه» داده‌اند.</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دوم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499729"/>
            <a:ext cx="5711190" cy="356949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r>
              <a:rPr lang="fa-IR" sz="4400" b="1" dirty="0" smtClean="0">
                <a:cs typeface="2  Lotus" pitchFamily="2" charset="-78"/>
              </a:rPr>
              <a:t>پارچه، چوب، مواد طبيعي و مصنوعي محيط اطراف، نقشه‌ي جغرافيا، استوانه‌ي مدرج، ليوان پلاستيكي، پتاسيم پرمنگنات، سركه، آب اكسيژنه، وايتكس، كاغذ باطله.</a:t>
            </a:r>
            <a:endParaRPr lang="en-US" sz="4400" b="1" dirty="0" smtClean="0">
              <a:cs typeface="2  Lotus" pitchFamily="2" charset="-78"/>
            </a:endParaRPr>
          </a:p>
          <a:p>
            <a:endParaRPr lang="en-US" sz="4400"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دوم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b="1" dirty="0" smtClean="0">
                <a:cs typeface="2  Lotus" pitchFamily="2" charset="-78"/>
              </a:rPr>
              <a:t>درباره آب اکسیژنه </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ويژگي‌هاي که باعث گسترش استفاده از اين ماده شده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 1-روش تهيه‌ي آن آسان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2-ماده‌ي ارزان قيمتي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3-بخار سمي ندارد (البته محلول غليظ آن اندكي بخار دارد).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4-محصول جانبي مضر براي محيط زيست ندارد.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5-زيست تخريب‌پذير است.</a:t>
            </a:r>
            <a:r>
              <a:rPr lang="en-US" sz="2800" b="1" dirty="0" smtClean="0">
                <a:cs typeface="2  Lotus" pitchFamily="2" charset="-78"/>
              </a:rPr>
              <a:t/>
            </a:r>
            <a:br>
              <a:rPr lang="en-US" sz="2800" b="1" dirty="0" smtClean="0">
                <a:cs typeface="2  Lotus" pitchFamily="2" charset="-78"/>
              </a:rPr>
            </a:br>
            <a:endParaRPr lang="fa-IR"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lvl="0" algn="r"/>
            <a:r>
              <a:rPr lang="fa-IR" sz="4000" b="1" dirty="0" smtClean="0">
                <a:cs typeface="2  Lotus" pitchFamily="2" charset="-78"/>
              </a:rPr>
              <a:t>دانستنی های برای معلم</a:t>
            </a:r>
            <a:br>
              <a:rPr lang="fa-IR" sz="4000" b="1" dirty="0" smtClean="0">
                <a:cs typeface="2  Lotus" pitchFamily="2" charset="-78"/>
              </a:rPr>
            </a:br>
            <a:r>
              <a:rPr lang="fa-IR" sz="4000" b="1" dirty="0" smtClean="0">
                <a:cs typeface="2  Lotus" pitchFamily="2" charset="-78"/>
              </a:rPr>
              <a:t>درباره آب اکسیژنه </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1- سفيدكننده و رنگبر: از هيدروژن پر اكسيد (آب اكسيژنه) براي سفيد كردن چوب، خمير كاغذ، الياف پارچه، نخ ابريشم، پشم، مو و الياف مصنوعي مانند نايلون (پلي‌استر) استفاده مي‌شود.</a:t>
            </a:r>
            <a:br>
              <a:rPr lang="fa-IR" sz="2800" b="1" dirty="0" smtClean="0">
                <a:cs typeface="2  Lotus" pitchFamily="2" charset="-78"/>
              </a:rPr>
            </a:br>
            <a:r>
              <a:rPr lang="fa-IR" sz="2800" b="1" dirty="0" smtClean="0">
                <a:cs typeface="2  Lotus" pitchFamily="2" charset="-78"/>
              </a:rPr>
              <a:t>2-اكسيدان در صنايع بهداشتي و آرايشي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3-تصفيه‌ي آب</a:t>
            </a:r>
            <a:br>
              <a:rPr lang="fa-IR" sz="2800" b="1" dirty="0" smtClean="0">
                <a:cs typeface="2  Lotus" pitchFamily="2" charset="-78"/>
              </a:rPr>
            </a:br>
            <a:r>
              <a:rPr lang="fa-IR" sz="2800" b="1" dirty="0" smtClean="0">
                <a:cs typeface="2  Lotus" pitchFamily="2" charset="-78"/>
              </a:rPr>
              <a:t>4- استريليزه‌كننده در صنايع غذايي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5-تميزكننده در مواد شوينده</a:t>
            </a:r>
            <a:endParaRPr lang="fa-IR" sz="28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دوم علوم ششم ابتدایی مبحث سرگذشت دفتر من</Template>
  <TotalTime>0</TotalTime>
  <Words>614</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دوم :      </vt:lpstr>
      <vt:lpstr>درس در يك نگاه </vt:lpstr>
      <vt:lpstr>در پايان اين درس انتظار مي‌رود دانش‌آموزان بتوانند:  سطح 1: اطلاعاتي كه درباره‌ي فرايند توليد يك محصول ارائه مي‌دهد حاكي از توان وي در بررسي پاره‌اي از مراحل آشكار فرايند موردنظر است اما چگونگي تبديل مواد را در فرايند توليد نشان نمي‌دهد. در راه‌حل‌هاي ارائه‌شده نيز صرفاً  يكي از مراحل توليد، مورد توجه قرار گرفته است. </vt:lpstr>
      <vt:lpstr>در پايان اين درس انتظار مي‌رود دانش‌آموزان بتوانند:  سطح 2: اطلاعاتي كه درباره‌ي فرايند توليد يك محصول ارائه مي‌دهد حاكي از توان وي در بررسي فرايند توليد يك محصول است و مي‌تواند راه‌حل‌هايي را براي كاهش ميزان مصرف انرژي، بازيافت و استفاده‌ي بهينه ارائه كند كه با فرايند توليد محصول مرتبط است.  </vt:lpstr>
      <vt:lpstr>در پايان اين درس انتظار مي‌رود دانش‌آموزان بتوانند:  سطح 3: اطلاعاتي كه در باره‌ي فرايند توليد يك محصول ارائه مي‌دهد حاكي از آگاهي او نسبت به چگونگي تبديل مواد در مراحل مختلف است و اين آگاهي بر راه‌حل‌هاي ارائه‌شده براي كاهش مصرف انرژي، صرفه‌جويي و بازيافت تأثيرگذار بوده و منجر به ارائه‌ي راه‌حل‌هاي متمايز و خلاقانه شده است.  </vt:lpstr>
      <vt:lpstr>علوم پایه ششم  درس دوم</vt:lpstr>
      <vt:lpstr>مواد و وسايل لازم</vt:lpstr>
      <vt:lpstr>دانستنی های برای معلم درباره آب اکسیژنه   ويژگي‌هاي که باعث گسترش استفاده از اين ماده شده است:  1-روش تهيه‌ي آن آسان است. 2-ماده‌ي ارزان قيمتي است. 3-بخار سمي ندارد (البته محلول غليظ آن اندكي بخار دارد). 4-محصول جانبي مضر براي محيط زيست ندارد. 5-زيست تخريب‌پذير است. </vt:lpstr>
      <vt:lpstr>دانستنی های برای معلم درباره آب اکسیژنه   1- سفيدكننده و رنگبر: از هيدروژن پر اكسيد (آب اكسيژنه) براي سفيد كردن چوب، خمير كاغذ، الياف پارچه، نخ ابريشم، پشم، مو و الياف مصنوعي مانند نايلون (پلي‌استر) استفاده مي‌شود. 2-اكسيدان در صنايع بهداشتي و آرايشي 3-تصفيه‌ي آب 4- استريليزه‌كننده در صنايع غذايي 5-تميزكننده در مواد شوينده</vt:lpstr>
      <vt:lpstr>نكات آموزشي و فعاليت‌هاي پيشنهادي</vt:lpstr>
      <vt:lpstr>نكات آموزشي و فعاليت‌هاي پيشنهادي</vt:lpstr>
      <vt:lpstr>با توجه به ملاک های ارزشیابی 5سوال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دوم :      </dc:title>
  <dc:creator>omid arzi</dc:creator>
  <cp:lastModifiedBy>omid arzi</cp:lastModifiedBy>
  <cp:revision>1</cp:revision>
  <dcterms:created xsi:type="dcterms:W3CDTF">2022-01-31T06:33:53Z</dcterms:created>
  <dcterms:modified xsi:type="dcterms:W3CDTF">2022-01-31T06:34:07Z</dcterms:modified>
</cp:coreProperties>
</file>