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6" r:id="rId5"/>
    <p:sldId id="277" r:id="rId6"/>
    <p:sldId id="278" r:id="rId7"/>
    <p:sldId id="279" r:id="rId8"/>
    <p:sldId id="280" r:id="rId9"/>
    <p:sldId id="283" r:id="rId10"/>
    <p:sldId id="284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72186" y="1202727"/>
            <a:ext cx="1170145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فارسی هفتم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درس : </a:t>
            </a: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سوم </a:t>
            </a:r>
            <a:endParaRPr lang="fa-IR" sz="5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مدرس : علی شیبانی </a:t>
            </a:r>
          </a:p>
        </p:txBody>
      </p:sp>
    </p:spTree>
    <p:extLst>
      <p:ext uri="{BB962C8B-B14F-4D97-AF65-F5344CB8AC3E}">
        <p14:creationId xmlns:p14="http://schemas.microsoft.com/office/powerpoint/2010/main" xmlns="" val="340747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*مولوی   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مولانا جلال الدین محمد بلخی از شاعران و عارفان بزرگ قرن هفتم . آرامگاه او در شهر قونیّه در ترکیه امروزی واقع است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آثار : کتاب ارزشمند « مثنوی معنوی »  با 26 هزار بیت  معروف ترین اثر اوست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257" y="1650963"/>
            <a:ext cx="11701454" cy="301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3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2989" y="1145914"/>
            <a:ext cx="106231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لغات و اصطلاحات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مطبوعات  :  روزنامه ها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استحکامات  :  بنا ها و موانعی که برای دفع دشمنان می سازند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بحمدالله  :  شُکر خدا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مقتدر  :  قدرتمند ، توانا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والا : برتر ، عالی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زنهار : بپرهیز ، بر حَذَر باش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گورخانه  :  قبر ، محل دفن کردن و پنهان </a:t>
            </a:r>
            <a:r>
              <a:rPr lang="fa-IR" sz="2800" b="1" dirty="0" smtClean="0">
                <a:cs typeface="B Nazanin" pitchFamily="2" charset="-78"/>
              </a:rPr>
              <a:t>کردن</a:t>
            </a:r>
            <a:endParaRPr lang="en-US" sz="28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2895" y="1996182"/>
            <a:ext cx="9581452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مُراد  :  مقصود ، هدف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سِرّ  : راز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نهفتن  :  پنهان کردن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1318" y="1535898"/>
            <a:ext cx="110426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دانش ادبی </a:t>
            </a: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: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فعل :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فعل بخش اصلی معنای جمله و انتقال دهنده ی پیام است . بنابراین فعل مهم ترین بخش هر جمله است.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نکته :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هر فعل شامل سه مفهوم است :</a:t>
            </a:r>
            <a:endParaRPr lang="en-US" sz="24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 smtClean="0">
                <a:cs typeface="B Nazanin" pitchFamily="2" charset="-78"/>
              </a:rPr>
              <a:t>عملی که انجام می شود</a:t>
            </a:r>
            <a:endParaRPr lang="en-US" sz="24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 smtClean="0">
                <a:cs typeface="B Nazanin" pitchFamily="2" charset="-78"/>
              </a:rPr>
              <a:t>زمانی که این عمل انجام می شود ( گذشته = ماضی  ،  حال = مضارع   ،  آینده = مستقبل  )</a:t>
            </a:r>
            <a:endParaRPr lang="en-US" sz="24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 smtClean="0">
                <a:cs typeface="B Nazanin" pitchFamily="2" charset="-78"/>
              </a:rPr>
              <a:t>شخصی که این عمل را انجام می دهد ( شناسه  </a:t>
            </a:r>
            <a:r>
              <a:rPr lang="fa-IR" sz="2400" b="1" dirty="0" smtClean="0">
                <a:cs typeface="B Nazanin" pitchFamily="2" charset="-78"/>
              </a:rPr>
              <a:t>)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5107" y="4349337"/>
            <a:ext cx="11078556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itchFamily="2" charset="-78"/>
              </a:rPr>
              <a:t>به شناسه ، نهاد اجباری گفته می شود. به این معنا که اگر نهاد در جمله ذکر نشود ، باز هم از طریق شناسه می توان فهمید که فعل به وسیله ی چه کسی انجام شده است. </a:t>
            </a:r>
            <a:endParaRPr lang="en-US" sz="20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itchFamily="2" charset="-78"/>
              </a:rPr>
              <a:t>نتیجه گیری : تنها بخشی از جمله که به هیچ وجه امکان حذف شدن ندارد و اگر حذف شود جمله به طور کل بی معنا خواهد شد « فعل » </a:t>
            </a:r>
            <a:r>
              <a:rPr lang="fa-IR" sz="2000" b="1" dirty="0" smtClean="0">
                <a:cs typeface="B Nazanin" pitchFamily="2" charset="-78"/>
              </a:rPr>
              <a:t>است.</a:t>
            </a:r>
            <a:endParaRPr lang="en-US" sz="2000" b="1" dirty="0">
              <a:cs typeface="B Nazanin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5477" y="806824"/>
          <a:ext cx="9027463" cy="2985248"/>
        </p:xfrm>
        <a:graphic>
          <a:graphicData uri="http://schemas.openxmlformats.org/drawingml/2006/table">
            <a:tbl>
              <a:tblPr rtl="1">
                <a:tableStyleId>{C4B1156A-380E-4F78-BDF5-A606A8083BF9}</a:tableStyleId>
              </a:tblPr>
              <a:tblGrid>
                <a:gridCol w="1649915"/>
                <a:gridCol w="1475327"/>
                <a:gridCol w="1476240"/>
                <a:gridCol w="1475327"/>
                <a:gridCol w="1475327"/>
                <a:gridCol w="1475327"/>
              </a:tblGrid>
              <a:tr h="4614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 smtClean="0"/>
                        <a:t>ششش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شناسه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مثال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شخص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شناسه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مثال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7733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اول شخص مفرد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م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می رویم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اول شخص جمع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یم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می رویم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8732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دوم شخص مفرد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ی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می روی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دوم شخص جمع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ید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می روید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8732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سوم شخص مفرد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د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می رود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/>
                        <a:t>سوم شخص جمع</a:t>
                      </a:r>
                      <a:endParaRPr lang="en-US" sz="16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ند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/>
                        <a:t>می روند</a:t>
                      </a:r>
                      <a:endParaRPr lang="en-US" sz="16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07576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539" y="1875080"/>
            <a:ext cx="117014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نوشته ی ادبی :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نوشته ی ادبی ، نوشته ای است که نویسنده ی آن سعی می کند با استفاده از آرایه های ادبی و عناصر زیبایی سخن ، بر تأثیر گذاری کلام خود بیفزاید.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هر گاه بخواهیم مقصود خود را بیان کنیم از زبان استفاده می کنیم اما وقتی بخواهیم همان مقصود و منظور را زیباتر و تأثیرگذار تر بگوییم از ادبیات بهره می گیریم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مثال :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جوان و نوجوان با استعداد است  ( نوشته ی غیر ادبی  )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جوان و نوجوان چشمه ی جوشان  نیرو و استعداد است ( نوشته ی ادبی )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047" y="1319253"/>
            <a:ext cx="1160032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واژه های هم خانواده 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مقتدر  ،  اقتدار	</a:t>
            </a:r>
            <a:r>
              <a:rPr lang="fa-IR" sz="2800" b="1" dirty="0" smtClean="0">
                <a:cs typeface="B Nazanin" pitchFamily="2" charset="-78"/>
              </a:rPr>
              <a:t>    </a:t>
            </a:r>
            <a:r>
              <a:rPr lang="fa-IR" sz="2800" b="1" dirty="0" smtClean="0">
                <a:cs typeface="B Nazanin" pitchFamily="2" charset="-78"/>
              </a:rPr>
              <a:t>		</a:t>
            </a:r>
            <a:r>
              <a:rPr lang="fa-IR" sz="2800" b="1" dirty="0" smtClean="0">
                <a:cs typeface="B Nazanin" pitchFamily="2" charset="-78"/>
              </a:rPr>
              <a:t>            متعال </a:t>
            </a:r>
            <a:r>
              <a:rPr lang="fa-IR" sz="2800" b="1" dirty="0" smtClean="0">
                <a:cs typeface="B Nazanin" pitchFamily="2" charset="-78"/>
              </a:rPr>
              <a:t>، تعالی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نظام ، نظم ، ناظم ، منظّم		متخصّص ، تخصّص		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املا </a:t>
            </a: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صَلاح=نیکی ، درستی	 </a:t>
            </a:r>
            <a:r>
              <a:rPr lang="fa-IR" sz="2800" b="1" dirty="0" smtClean="0">
                <a:cs typeface="B Nazanin" pitchFamily="2" charset="-78"/>
              </a:rPr>
              <a:t>                          سِلاح  </a:t>
            </a:r>
            <a:r>
              <a:rPr lang="fa-IR" sz="2800" b="1" dirty="0" smtClean="0">
                <a:cs typeface="B Nazanin" pitchFamily="2" charset="-78"/>
              </a:rPr>
              <a:t>=  اسلحه ، ابزار  جنگ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       مایع </a:t>
            </a:r>
            <a:r>
              <a:rPr lang="fa-IR" sz="2800" b="1" dirty="0" smtClean="0">
                <a:cs typeface="B Nazanin" pitchFamily="2" charset="-78"/>
              </a:rPr>
              <a:t>=  یکی از حالات ماده	</a:t>
            </a:r>
            <a:r>
              <a:rPr lang="fa-IR" sz="2800" b="1" dirty="0" smtClean="0">
                <a:cs typeface="B Nazanin" pitchFamily="2" charset="-78"/>
              </a:rPr>
              <a:t>مایه  </a:t>
            </a:r>
            <a:r>
              <a:rPr lang="fa-IR" sz="2800" b="1" dirty="0" smtClean="0">
                <a:cs typeface="B Nazanin" pitchFamily="2" charset="-78"/>
              </a:rPr>
              <a:t>=  بنیاد و اصل هر چیز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635" y="1507528"/>
            <a:ext cx="1135646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خود آزمایی هاو نکات تکمیلی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آینده </a:t>
            </a:r>
            <a:r>
              <a:rPr lang="fa-IR" sz="2800" b="1" dirty="0" smtClean="0">
                <a:cs typeface="B Nazanin" pitchFamily="2" charset="-78"/>
              </a:rPr>
              <a:t>با حرف ساخته نمی شود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قرابت معنایی با شعر : </a:t>
            </a:r>
            <a:endParaRPr lang="fa-IR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سعدیا </a:t>
            </a:r>
            <a:r>
              <a:rPr lang="fa-IR" sz="2800" b="1" dirty="0" smtClean="0">
                <a:cs typeface="B Nazanin" pitchFamily="2" charset="-78"/>
              </a:rPr>
              <a:t>؛ گرچه سخن دان و مصالح گویی 		به عمل کار برآبد به سخن دانی نیست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قرابت معنایی با ضرب المثل : با حلوا حلوا گفتن دهن شیرین نمیشه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917" y="1906308"/>
            <a:ext cx="10515600" cy="4351338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تاریخ ادبیات  : 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Nazanin" pitchFamily="2" charset="-78"/>
              </a:rPr>
              <a:t>آیت الله سید علی خامنه ای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Nazanin" pitchFamily="2" charset="-78"/>
              </a:rPr>
              <a:t>در 24 تیر 1318 برابر با 28 صفر 1358 در مشهد متولد شد. تا سال 1343 در حوزه علمیه قم از محضر بزرگانی چون آیت الله بروجردی ، امام خمینی ، شیخ مرتضی حائری یزدی و علامه طباطبایی استفاده کرد و سپس به تحصیل در مشهد ادامه داد. پس از انقلاب اسلامی مسئولیت هایی از جمله امام جمعه تهران و نمایندگی مجلس شورای اسلامی را داشتند. از سال 60 تا 68  مقام ریاست جمهوری را عهده دار بودند.					</a:t>
            </a:r>
            <a:endParaRPr lang="en-US" sz="2400" b="1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518</Words>
  <Application>Microsoft Office PowerPoint</Application>
  <PresentationFormat>Custom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187</cp:revision>
  <dcterms:created xsi:type="dcterms:W3CDTF">2015-07-06T05:06:21Z</dcterms:created>
  <dcterms:modified xsi:type="dcterms:W3CDTF">2015-10-25T06:07:03Z</dcterms:modified>
</cp:coreProperties>
</file>