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1" r:id="rId19"/>
    <p:sldId id="272"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69" autoAdjust="0"/>
  </p:normalViewPr>
  <p:slideViewPr>
    <p:cSldViewPr>
      <p:cViewPr varScale="1">
        <p:scale>
          <a:sx n="70" d="100"/>
          <a:sy n="70" d="100"/>
        </p:scale>
        <p:origin x="1386" y="48"/>
      </p:cViewPr>
      <p:guideLst>
        <p:guide orient="horz" pos="2160"/>
        <p:guide pos="2880"/>
      </p:guideLst>
    </p:cSldViewPr>
  </p:slideViewPr>
  <p:outlineViewPr>
    <p:cViewPr>
      <p:scale>
        <a:sx n="33" d="100"/>
        <a:sy n="33" d="100"/>
      </p:scale>
      <p:origin x="12" y="105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407569C-533A-485C-9E1A-18D1E0F41F86}" type="datetimeFigureOut">
              <a:rPr lang="en-US" smtClean="0"/>
              <a:t>4/16/2017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607AF04-5796-4B4D-9760-285E73DC413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07569C-533A-485C-9E1A-18D1E0F41F86}"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7AF04-5796-4B4D-9760-285E73DC41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07569C-533A-485C-9E1A-18D1E0F41F86}"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7AF04-5796-4B4D-9760-285E73DC41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407569C-533A-485C-9E1A-18D1E0F41F86}" type="datetimeFigureOut">
              <a:rPr lang="en-US" smtClean="0"/>
              <a:t>4/16/2017</a:t>
            </a:fld>
            <a:endParaRPr lang="en-US"/>
          </a:p>
        </p:txBody>
      </p:sp>
      <p:sp>
        <p:nvSpPr>
          <p:cNvPr id="9" name="Slide Number Placeholder 8"/>
          <p:cNvSpPr>
            <a:spLocks noGrp="1"/>
          </p:cNvSpPr>
          <p:nvPr>
            <p:ph type="sldNum" sz="quarter" idx="15"/>
          </p:nvPr>
        </p:nvSpPr>
        <p:spPr/>
        <p:txBody>
          <a:bodyPr rtlCol="0"/>
          <a:lstStyle/>
          <a:p>
            <a:fld id="{D607AF04-5796-4B4D-9760-285E73DC413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407569C-533A-485C-9E1A-18D1E0F41F86}" type="datetimeFigureOut">
              <a:rPr lang="en-US" smtClean="0"/>
              <a:t>4/16/2017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607AF04-5796-4B4D-9760-285E73DC413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407569C-533A-485C-9E1A-18D1E0F41F86}"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7AF04-5796-4B4D-9760-285E73DC413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407569C-533A-485C-9E1A-18D1E0F41F86}" type="datetimeFigureOut">
              <a:rPr lang="en-US" smtClean="0"/>
              <a:t>4/16/2017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7AF04-5796-4B4D-9760-285E73DC413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407569C-533A-485C-9E1A-18D1E0F41F86}" type="datetimeFigureOut">
              <a:rPr lang="en-US" smtClean="0"/>
              <a:t>4/16/2017</a:t>
            </a:fld>
            <a:endParaRPr lang="en-US"/>
          </a:p>
        </p:txBody>
      </p:sp>
      <p:sp>
        <p:nvSpPr>
          <p:cNvPr id="7" name="Slide Number Placeholder 6"/>
          <p:cNvSpPr>
            <a:spLocks noGrp="1"/>
          </p:cNvSpPr>
          <p:nvPr>
            <p:ph type="sldNum" sz="quarter" idx="11"/>
          </p:nvPr>
        </p:nvSpPr>
        <p:spPr/>
        <p:txBody>
          <a:bodyPr rtlCol="0"/>
          <a:lstStyle/>
          <a:p>
            <a:fld id="{D607AF04-5796-4B4D-9760-285E73DC413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7569C-533A-485C-9E1A-18D1E0F41F86}" type="datetimeFigureOut">
              <a:rPr lang="en-US" smtClean="0"/>
              <a:t>4/16/2017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7AF04-5796-4B4D-9760-285E73DC41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407569C-533A-485C-9E1A-18D1E0F41F86}" type="datetimeFigureOut">
              <a:rPr lang="en-US" smtClean="0"/>
              <a:t>4/16/2017</a:t>
            </a:fld>
            <a:endParaRPr lang="en-US"/>
          </a:p>
        </p:txBody>
      </p:sp>
      <p:sp>
        <p:nvSpPr>
          <p:cNvPr id="22" name="Slide Number Placeholder 21"/>
          <p:cNvSpPr>
            <a:spLocks noGrp="1"/>
          </p:cNvSpPr>
          <p:nvPr>
            <p:ph type="sldNum" sz="quarter" idx="15"/>
          </p:nvPr>
        </p:nvSpPr>
        <p:spPr/>
        <p:txBody>
          <a:bodyPr rtlCol="0"/>
          <a:lstStyle/>
          <a:p>
            <a:fld id="{D607AF04-5796-4B4D-9760-285E73DC413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407569C-533A-485C-9E1A-18D1E0F41F86}" type="datetimeFigureOut">
              <a:rPr lang="en-US" smtClean="0"/>
              <a:t>4/16/2017</a:t>
            </a:fld>
            <a:endParaRPr lang="en-US"/>
          </a:p>
        </p:txBody>
      </p:sp>
      <p:sp>
        <p:nvSpPr>
          <p:cNvPr id="18" name="Slide Number Placeholder 17"/>
          <p:cNvSpPr>
            <a:spLocks noGrp="1"/>
          </p:cNvSpPr>
          <p:nvPr>
            <p:ph type="sldNum" sz="quarter" idx="11"/>
          </p:nvPr>
        </p:nvSpPr>
        <p:spPr/>
        <p:txBody>
          <a:bodyPr rtlCol="0"/>
          <a:lstStyle/>
          <a:p>
            <a:fld id="{D607AF04-5796-4B4D-9760-285E73DC413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07569C-533A-485C-9E1A-18D1E0F41F86}" type="datetimeFigureOut">
              <a:rPr lang="en-US" smtClean="0"/>
              <a:t>4/16/2017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07AF04-5796-4B4D-9760-285E73DC41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020.ir/%D8%A7%D9%86%D9%88%D8%A7%D8%B9-%D9%85%D8%AD%DB%8C%D8%B7-%D9%87%D8%A7%DB%8C-%D8%B2%D9%86%D8%AF%DA%AF%DB%8C/%D8%B9%D9%84%D9%81%D8%B2%D8%A7%D8%B1-%D9%85%D8%B1%D8%AA%D8%B9%D8%8C-%DA%86%D9%85%D9%86%D8%B2%D8%A7%D8%B1%D8%8C-%D8%A7%D8%B3%D8%AA%D9%BE%D8%8C-%D9%85%D8%B1%D8%BA%D8%B2%D8%A7%D8%B1-%DA%86%DB%8C%D8%B3%D8%AA%D8%9F" TargetMode="External"/><Relationship Id="rId2" Type="http://schemas.openxmlformats.org/officeDocument/2006/relationships/hyperlink" Target="http://www.020.ir/%D8%A7%D9%86%D9%88%D8%A7%D8%B9-%D9%85%D8%AD%DB%8C%D8%B7-%D9%87%D8%A7%DB%8C-%D8%B2%D9%86%D8%AF%DA%AF%DB%8C/%D8%AC%D9%86%DA%AF%D9%84-%D9%87%D8%A7%DB%8C-%D8%A8%D8%B1%DA%AF%D8%B1%DB%8C%D8%B2-%D9%85%D8%B9%D8%AA%D8%AF%D9%84-%D9%88-%D8%B3%D8%A7%DA%A9%D9%86%D8%A7%D9%86-%D8%A2%D9%86%D9%87%D8%A7" TargetMode="Externa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s://commons.wikimedia.org/wiki/File:Taiga.png?uselang=fa"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0"/>
            <a:ext cx="3674336" cy="6858000"/>
          </a:xfrm>
          <a:prstGeom prst="rect">
            <a:avLst/>
          </a:prstGeom>
        </p:spPr>
      </p:pic>
    </p:spTree>
    <p:extLst>
      <p:ext uri="{BB962C8B-B14F-4D97-AF65-F5344CB8AC3E}">
        <p14:creationId xmlns:p14="http://schemas.microsoft.com/office/powerpoint/2010/main" val="174754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068762"/>
          </a:xfrm>
        </p:spPr>
        <p:txBody>
          <a:bodyPr>
            <a:noAutofit/>
          </a:bodyPr>
          <a:lstStyle/>
          <a:p>
            <a:pPr algn="r" rtl="1"/>
            <a:r>
              <a:rPr lang="ar-SA" sz="2800" dirty="0" smtClean="0">
                <a:solidFill>
                  <a:schemeClr val="tx1"/>
                </a:solidFill>
                <a:latin typeface="Calibri"/>
                <a:ea typeface="Calibri"/>
                <a:cs typeface="B Badr" pitchFamily="2" charset="-78"/>
              </a:rPr>
              <a:t>بیوم </a:t>
            </a:r>
            <a:r>
              <a:rPr lang="ar-SA" sz="2800" dirty="0">
                <a:solidFill>
                  <a:schemeClr val="tx1"/>
                </a:solidFill>
                <a:latin typeface="Calibri"/>
                <a:ea typeface="Calibri"/>
                <a:cs typeface="B Badr" pitchFamily="2" charset="-78"/>
              </a:rPr>
              <a:t>توندرا دارای تقریباً </a:t>
            </a:r>
            <a:r>
              <a:rPr lang="fa-IR" sz="2800" dirty="0">
                <a:solidFill>
                  <a:schemeClr val="tx1"/>
                </a:solidFill>
                <a:latin typeface="Calibri"/>
                <a:ea typeface="Calibri"/>
                <a:cs typeface="B Badr" pitchFamily="2" charset="-78"/>
              </a:rPr>
              <a:t>۴۸</a:t>
            </a:r>
            <a:r>
              <a:rPr lang="ar-SA" sz="2800" dirty="0">
                <a:solidFill>
                  <a:schemeClr val="tx1"/>
                </a:solidFill>
                <a:latin typeface="Calibri"/>
                <a:ea typeface="Calibri"/>
                <a:cs typeface="B Badr" pitchFamily="2" charset="-78"/>
              </a:rPr>
              <a:t> گونه پستان دار است، که در مقایسه با سایر نقاط جهان این تعداد بسیار کم است. اما با درنظر گرفتن شرایط آب و هوایی، این تعداد کاملاً خوب است</a:t>
            </a:r>
            <a:r>
              <a:rPr lang="en-US" sz="2800" dirty="0">
                <a:solidFill>
                  <a:schemeClr val="tx1"/>
                </a:solidFill>
                <a:latin typeface="Calibri"/>
                <a:ea typeface="Calibri"/>
                <a:cs typeface="B Badr" pitchFamily="2" charset="-78"/>
              </a:rPr>
              <a:t>.</a:t>
            </a:r>
            <a:br>
              <a:rPr lang="en-US" sz="2800" dirty="0">
                <a:solidFill>
                  <a:schemeClr val="tx1"/>
                </a:solidFill>
                <a:latin typeface="Calibri"/>
                <a:ea typeface="Calibri"/>
                <a:cs typeface="B Badr" pitchFamily="2" charset="-78"/>
              </a:rPr>
            </a:br>
            <a:r>
              <a:rPr lang="ar-SA" sz="2800" dirty="0">
                <a:solidFill>
                  <a:schemeClr val="tx1"/>
                </a:solidFill>
                <a:latin typeface="Calibri"/>
                <a:ea typeface="Calibri"/>
                <a:cs typeface="B Badr" pitchFamily="2" charset="-78"/>
              </a:rPr>
              <a:t>جانورانی که در منطقه‌ی توندرا زیست می‌کنند به طور عمده شامل حیواناتی مانند خرس‌های قطبی، روباه قطبی، جغد برفی، گاو نر شمالی، گوزن شمالی، گوسفند دال، و پنگوئن‌ها </a:t>
            </a:r>
            <a:r>
              <a:rPr lang="ar-SA" sz="2800" dirty="0" smtClean="0">
                <a:solidFill>
                  <a:schemeClr val="tx1"/>
                </a:solidFill>
                <a:latin typeface="Calibri"/>
                <a:ea typeface="Calibri"/>
                <a:cs typeface="B Badr" pitchFamily="2" charset="-78"/>
              </a:rPr>
              <a:t>هستند</a:t>
            </a:r>
            <a:r>
              <a:rPr lang="fa-IR" sz="2800" dirty="0" smtClean="0">
                <a:solidFill>
                  <a:schemeClr val="tx1"/>
                </a:solidFill>
                <a:latin typeface="Calibri"/>
                <a:ea typeface="Calibri"/>
                <a:cs typeface="B Badr" pitchFamily="2" charset="-78"/>
              </a:rPr>
              <a:t>.</a:t>
            </a:r>
            <a:br>
              <a:rPr lang="fa-IR" sz="2800" dirty="0" smtClean="0">
                <a:solidFill>
                  <a:schemeClr val="tx1"/>
                </a:solidFill>
                <a:latin typeface="Calibri"/>
                <a:ea typeface="Calibri"/>
                <a:cs typeface="B Badr" pitchFamily="2" charset="-78"/>
              </a:rPr>
            </a:br>
            <a:r>
              <a:rPr lang="fa-IR" sz="2800" dirty="0">
                <a:solidFill>
                  <a:schemeClr val="tx1"/>
                </a:solidFill>
                <a:latin typeface="Calibri"/>
                <a:ea typeface="Calibri"/>
                <a:cs typeface="B Badr" pitchFamily="2" charset="-78"/>
              </a:rPr>
              <a:t/>
            </a:r>
            <a:br>
              <a:rPr lang="fa-IR" sz="2800" dirty="0">
                <a:solidFill>
                  <a:schemeClr val="tx1"/>
                </a:solidFill>
                <a:latin typeface="Calibri"/>
                <a:ea typeface="Calibri"/>
                <a:cs typeface="B Badr" pitchFamily="2" charset="-78"/>
              </a:rPr>
            </a:br>
            <a:r>
              <a:rPr lang="fa-IR" sz="2800" dirty="0" smtClean="0">
                <a:solidFill>
                  <a:schemeClr val="tx1"/>
                </a:solidFill>
                <a:latin typeface="Calibri"/>
                <a:ea typeface="Calibri"/>
                <a:cs typeface="B Badr" pitchFamily="2" charset="-78"/>
              </a:rPr>
              <a:t/>
            </a:r>
            <a:br>
              <a:rPr lang="fa-IR" sz="2800" dirty="0" smtClean="0">
                <a:solidFill>
                  <a:schemeClr val="tx1"/>
                </a:solidFill>
                <a:latin typeface="Calibri"/>
                <a:ea typeface="Calibri"/>
                <a:cs typeface="B Badr" pitchFamily="2" charset="-78"/>
              </a:rPr>
            </a:br>
            <a:endParaRPr lang="en-US" sz="2800" dirty="0">
              <a:solidFill>
                <a:schemeClr val="tx1"/>
              </a:solidFill>
              <a:cs typeface="B Badr" pitchFamily="2" charset="-78"/>
            </a:endParaRPr>
          </a:p>
        </p:txBody>
      </p:sp>
      <p:sp>
        <p:nvSpPr>
          <p:cNvPr id="4" name="Content Placeholder 3"/>
          <p:cNvSpPr>
            <a:spLocks noGrp="1"/>
          </p:cNvSpPr>
          <p:nvPr>
            <p:ph sz="quarter" idx="2"/>
          </p:nvPr>
        </p:nvSpPr>
        <p:spPr>
          <a:xfrm>
            <a:off x="8001000" y="5715000"/>
            <a:ext cx="762000" cy="609600"/>
          </a:xfrm>
        </p:spPr>
        <p:txBody>
          <a:bodyPr/>
          <a:lstStyle/>
          <a:p>
            <a:r>
              <a:rPr lang="fa-IR" dirty="0" smtClean="0"/>
              <a:t>8</a:t>
            </a:r>
            <a:endParaRPr lang="en-US" dirty="0"/>
          </a:p>
        </p:txBody>
      </p:sp>
      <p:pic>
        <p:nvPicPr>
          <p:cNvPr id="5" name="Content Placeholder 4" descr="حقایقی درباره‌ی توندرا"/>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38200" y="3229897"/>
            <a:ext cx="6553199" cy="3551903"/>
          </a:xfrm>
          <a:prstGeom prst="rect">
            <a:avLst/>
          </a:prstGeom>
          <a:noFill/>
          <a:ln>
            <a:noFill/>
          </a:ln>
        </p:spPr>
      </p:pic>
    </p:spTree>
    <p:extLst>
      <p:ext uri="{BB962C8B-B14F-4D97-AF65-F5344CB8AC3E}">
        <p14:creationId xmlns:p14="http://schemas.microsoft.com/office/powerpoint/2010/main" val="35118207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257800"/>
          </a:xfrm>
        </p:spPr>
        <p:txBody>
          <a:bodyPr>
            <a:normAutofit fontScale="90000"/>
          </a:bodyPr>
          <a:lstStyle/>
          <a:p>
            <a:pPr algn="r" rtl="1"/>
            <a:r>
              <a:rPr lang="ar-SA" sz="3200" dirty="0">
                <a:solidFill>
                  <a:schemeClr val="tx1"/>
                </a:solidFill>
                <a:latin typeface="Calibri"/>
                <a:ea typeface="Calibri"/>
                <a:cs typeface="Arial"/>
              </a:rPr>
              <a:t>در طول تابستان، توندرا شاهد ظهور حشراتی مانند پشه‌، مگس‌، حشره‌ای با دم فنری، عنکبوت‌، سوسک‌، پروانه‌، ملخ‌، و سر خرطومی‌ است. این حشرات از نوعی خون ضد یخ برخوردارند که به آنها کمک می‌کند تا در طول زمستان زنده بمانند</a:t>
            </a:r>
            <a:r>
              <a:rPr lang="en-US" sz="3200" dirty="0">
                <a:solidFill>
                  <a:schemeClr val="tx1"/>
                </a:solidFill>
                <a:latin typeface="Calibri"/>
                <a:ea typeface="Calibri"/>
                <a:cs typeface="Arial"/>
              </a:rPr>
              <a:t>.</a:t>
            </a:r>
            <a:br>
              <a:rPr lang="en-US" sz="3200" dirty="0">
                <a:solidFill>
                  <a:schemeClr val="tx1"/>
                </a:solidFill>
                <a:latin typeface="Calibri"/>
                <a:ea typeface="Calibri"/>
                <a:cs typeface="Arial"/>
              </a:rPr>
            </a:br>
            <a:r>
              <a:rPr lang="ar-SA" sz="3200" dirty="0">
                <a:solidFill>
                  <a:schemeClr val="tx1"/>
                </a:solidFill>
                <a:latin typeface="Calibri"/>
                <a:ea typeface="Calibri"/>
                <a:cs typeface="Arial"/>
              </a:rPr>
              <a:t>در طول تابستان، گونه‌های مختلفی از پرندگان به سمت بیوم توندرا مهاجرت می‌کنند تا از حشراتی که در این فصل تکثیر می‌شوند تغذیه کنند. پرندگانی مانند غاز برفی، قوهای توندرا، پرستوهای قطبی، مرغ‌های غواص، شاهین‌ها، و پنگوئن‌ها در تابستان‌ها توندرا را پر می‌کنند و در زمستان‌ها به سمت جنوب مهاجرت می‌کنند. با توجه به این مهاجرت، جمعیت پرندگان بر اساس فصل، دائماً در حال تغییر </a:t>
            </a:r>
            <a:r>
              <a:rPr lang="ar-SA" sz="3200" dirty="0" smtClean="0">
                <a:solidFill>
                  <a:schemeClr val="tx1"/>
                </a:solidFill>
                <a:latin typeface="Calibri"/>
                <a:ea typeface="Calibri"/>
                <a:cs typeface="Arial"/>
              </a:rPr>
              <a:t>است</a:t>
            </a:r>
            <a:r>
              <a:rPr lang="fa-IR" sz="3200" dirty="0" smtClean="0">
                <a:solidFill>
                  <a:schemeClr val="tx1"/>
                </a:solidFill>
                <a:latin typeface="Calibri"/>
                <a:ea typeface="Calibri"/>
                <a:cs typeface="Arial"/>
              </a:rPr>
              <a:t>.</a:t>
            </a:r>
            <a:endParaRPr lang="en-US" dirty="0">
              <a:solidFill>
                <a:schemeClr val="tx1"/>
              </a:solidFill>
            </a:endParaRPr>
          </a:p>
        </p:txBody>
      </p:sp>
      <p:sp>
        <p:nvSpPr>
          <p:cNvPr id="3" name="Content Placeholder 2"/>
          <p:cNvSpPr>
            <a:spLocks noGrp="1"/>
          </p:cNvSpPr>
          <p:nvPr>
            <p:ph sz="quarter" idx="1"/>
          </p:nvPr>
        </p:nvSpPr>
        <p:spPr>
          <a:xfrm>
            <a:off x="0" y="5410200"/>
            <a:ext cx="3657600" cy="1447800"/>
          </a:xfrm>
        </p:spPr>
        <p:txBody>
          <a:bodyPr/>
          <a:lstStyle/>
          <a:p>
            <a:endParaRPr lang="en-US" dirty="0"/>
          </a:p>
        </p:txBody>
      </p:sp>
      <p:sp>
        <p:nvSpPr>
          <p:cNvPr id="4" name="Content Placeholder 3"/>
          <p:cNvSpPr>
            <a:spLocks noGrp="1"/>
          </p:cNvSpPr>
          <p:nvPr>
            <p:ph sz="quarter" idx="2"/>
          </p:nvPr>
        </p:nvSpPr>
        <p:spPr>
          <a:xfrm>
            <a:off x="8001000" y="5715000"/>
            <a:ext cx="762000" cy="609600"/>
          </a:xfrm>
        </p:spPr>
        <p:txBody>
          <a:bodyPr/>
          <a:lstStyle/>
          <a:p>
            <a:r>
              <a:rPr lang="fa-IR" dirty="0" smtClean="0"/>
              <a:t>9</a:t>
            </a:r>
            <a:endParaRPr lang="en-US" dirty="0"/>
          </a:p>
        </p:txBody>
      </p:sp>
    </p:spTree>
    <p:extLst>
      <p:ext uri="{BB962C8B-B14F-4D97-AF65-F5344CB8AC3E}">
        <p14:creationId xmlns:p14="http://schemas.microsoft.com/office/powerpoint/2010/main" val="3562604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ctr" rtl="1">
              <a:lnSpc>
                <a:spcPct val="115000"/>
              </a:lnSpc>
              <a:spcBef>
                <a:spcPts val="0"/>
              </a:spcBef>
              <a:spcAft>
                <a:spcPts val="1000"/>
              </a:spcAft>
            </a:pPr>
            <a:r>
              <a:rPr lang="ar-SA" sz="3200" dirty="0">
                <a:solidFill>
                  <a:schemeClr val="tx1"/>
                </a:solidFill>
                <a:latin typeface="Calibri"/>
                <a:ea typeface="Calibri"/>
                <a:cs typeface="Arial"/>
              </a:rPr>
              <a:t>گیاهان موجود در بیوم توندرا</a:t>
            </a:r>
            <a:r>
              <a:rPr lang="en-US" sz="1800" dirty="0">
                <a:latin typeface="Calibri"/>
                <a:ea typeface="Calibri"/>
                <a:cs typeface="Arial"/>
              </a:rPr>
              <a:t/>
            </a:r>
            <a:br>
              <a:rPr lang="en-US" sz="1800" dirty="0">
                <a:latin typeface="Calibri"/>
                <a:ea typeface="Calibri"/>
                <a:cs typeface="Arial"/>
              </a:rPr>
            </a:br>
            <a:endParaRPr lang="en-US" dirty="0"/>
          </a:p>
        </p:txBody>
      </p:sp>
      <p:sp>
        <p:nvSpPr>
          <p:cNvPr id="4" name="Content Placeholder 3"/>
          <p:cNvSpPr>
            <a:spLocks noGrp="1"/>
          </p:cNvSpPr>
          <p:nvPr>
            <p:ph sz="quarter" idx="2"/>
          </p:nvPr>
        </p:nvSpPr>
        <p:spPr>
          <a:xfrm>
            <a:off x="8001000" y="5715000"/>
            <a:ext cx="762000" cy="609600"/>
          </a:xfrm>
        </p:spPr>
        <p:txBody>
          <a:bodyPr>
            <a:normAutofit fontScale="92500"/>
          </a:bodyPr>
          <a:lstStyle/>
          <a:p>
            <a:r>
              <a:rPr lang="fa-IR" dirty="0" smtClean="0"/>
              <a:t>10</a:t>
            </a:r>
            <a:endParaRPr lang="en-US" dirty="0"/>
          </a:p>
        </p:txBody>
      </p:sp>
      <p:pic>
        <p:nvPicPr>
          <p:cNvPr id="5" name="Content Placeholder 4" descr="Slide18.JPG"/>
          <p:cNvPicPr>
            <a:picLocks noGrp="1" noChangeAspect="1"/>
          </p:cNvPicPr>
          <p:nvPr>
            <p:ph sz="quarter" idx="1"/>
          </p:nvPr>
        </p:nvPicPr>
        <p:blipFill>
          <a:blip r:embed="rId2"/>
          <a:stretch>
            <a:fillRect/>
          </a:stretch>
        </p:blipFill>
        <p:spPr>
          <a:xfrm>
            <a:off x="609600" y="1219200"/>
            <a:ext cx="7315200" cy="5486400"/>
          </a:xfrm>
          <a:prstGeom prst="rect">
            <a:avLst/>
          </a:prstGeom>
        </p:spPr>
      </p:pic>
    </p:spTree>
    <p:extLst>
      <p:ext uri="{BB962C8B-B14F-4D97-AF65-F5344CB8AC3E}">
        <p14:creationId xmlns:p14="http://schemas.microsoft.com/office/powerpoint/2010/main" val="4301783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nodeType="clickEffect">
                                  <p:stCondLst>
                                    <p:cond delay="0"/>
                                  </p:stCondLst>
                                  <p:childTnLst>
                                    <p:animEffect transition="out" filter="fade">
                                      <p:cBhvr>
                                        <p:cTn id="6" dur="800" accel="100000">
                                          <p:stCondLst>
                                            <p:cond delay="200"/>
                                          </p:stCondLst>
                                        </p:cTn>
                                        <p:tgtEl>
                                          <p:spTgt spid="5"/>
                                        </p:tgtEl>
                                      </p:cBhvr>
                                    </p:animEffect>
                                    <p:anim calcmode="lin" valueType="num">
                                      <p:cBhvr>
                                        <p:cTn id="7" dur="800" accel="100000">
                                          <p:stCondLst>
                                            <p:cond delay="200"/>
                                          </p:stCondLst>
                                        </p:cTn>
                                        <p:tgtEl>
                                          <p:spTgt spid="5"/>
                                        </p:tgtEl>
                                        <p:attrNameLst>
                                          <p:attrName>style.rotation</p:attrName>
                                        </p:attrNameLst>
                                      </p:cBhvr>
                                      <p:tavLst>
                                        <p:tav tm="0">
                                          <p:val>
                                            <p:fltVal val="0"/>
                                          </p:val>
                                        </p:tav>
                                        <p:tav tm="100000">
                                          <p:val>
                                            <p:fltVal val="-90"/>
                                          </p:val>
                                        </p:tav>
                                      </p:tavLst>
                                    </p:anim>
                                    <p:anim calcmode="lin" valueType="num">
                                      <p:cBhvr>
                                        <p:cTn id="8" dur="200" decel="100000"/>
                                        <p:tgtEl>
                                          <p:spTgt spid="5"/>
                                        </p:tgtEl>
                                        <p:attrNameLst>
                                          <p:attrName>ppt_x</p:attrName>
                                        </p:attrNameLst>
                                      </p:cBhvr>
                                      <p:tavLst>
                                        <p:tav tm="0">
                                          <p:val>
                                            <p:strVal val="ppt_x"/>
                                          </p:val>
                                        </p:tav>
                                        <p:tav tm="100000">
                                          <p:val>
                                            <p:strVal val="ppt_x-0.05"/>
                                          </p:val>
                                        </p:tav>
                                      </p:tavLst>
                                    </p:anim>
                                    <p:anim calcmode="lin" valueType="num">
                                      <p:cBhvr>
                                        <p:cTn id="9" dur="200" decel="100000"/>
                                        <p:tgtEl>
                                          <p:spTgt spid="5"/>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5"/>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5"/>
                                        </p:tgtEl>
                                        <p:attrNameLst>
                                          <p:attrName>ppt_y</p:attrName>
                                        </p:attrNameLst>
                                      </p:cBhvr>
                                      <p:tavLst>
                                        <p:tav tm="0">
                                          <p:val>
                                            <p:strVal val="ppt_y"/>
                                          </p:val>
                                        </p:tav>
                                        <p:tav tm="100000">
                                          <p:val>
                                            <p:strVal val="ppt_y-0.4-0.1"/>
                                          </p:val>
                                        </p:tav>
                                      </p:tavLst>
                                    </p:anim>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924800" cy="6324600"/>
          </a:xfrm>
        </p:spPr>
        <p:txBody>
          <a:bodyPr>
            <a:normAutofit fontScale="90000"/>
          </a:bodyPr>
          <a:lstStyle/>
          <a:p>
            <a:pPr algn="r" rtl="1"/>
            <a:r>
              <a:rPr lang="ar-SA" sz="3200" dirty="0">
                <a:solidFill>
                  <a:schemeClr val="tx1"/>
                </a:solidFill>
                <a:latin typeface="Calibri"/>
                <a:ea typeface="Calibri"/>
                <a:cs typeface="Arial"/>
              </a:rPr>
              <a:t>بیوم توندرا شامل بیش از </a:t>
            </a:r>
            <a:r>
              <a:rPr lang="fa-IR" sz="3200" dirty="0">
                <a:solidFill>
                  <a:schemeClr val="tx1"/>
                </a:solidFill>
                <a:latin typeface="Calibri"/>
                <a:ea typeface="Calibri"/>
                <a:cs typeface="Arial"/>
              </a:rPr>
              <a:t>۱۷۰۰</a:t>
            </a:r>
            <a:r>
              <a:rPr lang="ar-SA" sz="3200" dirty="0">
                <a:solidFill>
                  <a:schemeClr val="tx1"/>
                </a:solidFill>
                <a:latin typeface="Calibri"/>
                <a:ea typeface="Calibri"/>
                <a:cs typeface="Arial"/>
              </a:rPr>
              <a:t> گونه‌ی گیاهی در مناطق قطبی و تقریباً قطبی است. این گیاهان عبارتند از سنگ روی سیاه، توت سیاه، علف‌ها، جگن‌ها، داروی جگر، خزه‌های گوزن شمالی، گل سنگ‌ها، گیاهان سنگ روی پرزی، درختان غان و درختان بید</a:t>
            </a:r>
            <a:r>
              <a:rPr lang="en-US" sz="3200" dirty="0">
                <a:solidFill>
                  <a:schemeClr val="tx1"/>
                </a:solidFill>
                <a:latin typeface="Calibri"/>
                <a:ea typeface="Calibri"/>
                <a:cs typeface="Arial"/>
              </a:rPr>
              <a:t>.</a:t>
            </a:r>
            <a:br>
              <a:rPr lang="en-US" sz="3200" dirty="0">
                <a:solidFill>
                  <a:schemeClr val="tx1"/>
                </a:solidFill>
                <a:latin typeface="Calibri"/>
                <a:ea typeface="Calibri"/>
                <a:cs typeface="Arial"/>
              </a:rPr>
            </a:br>
            <a:r>
              <a:rPr lang="ar-SA" sz="3200" dirty="0">
                <a:solidFill>
                  <a:schemeClr val="tx1"/>
                </a:solidFill>
                <a:latin typeface="Calibri"/>
                <a:ea typeface="Calibri"/>
                <a:cs typeface="Arial"/>
              </a:rPr>
              <a:t>درخت بید کوتوله در منطقه‌ی توندرا دارای تنها </a:t>
            </a:r>
            <a:r>
              <a:rPr lang="fa-IR" sz="3200" dirty="0">
                <a:solidFill>
                  <a:schemeClr val="tx1"/>
                </a:solidFill>
                <a:latin typeface="Calibri"/>
                <a:ea typeface="Calibri"/>
                <a:cs typeface="Arial"/>
              </a:rPr>
              <a:t>۵</a:t>
            </a:r>
            <a:r>
              <a:rPr lang="ar-SA" sz="3200" dirty="0">
                <a:solidFill>
                  <a:schemeClr val="tx1"/>
                </a:solidFill>
                <a:latin typeface="Calibri"/>
                <a:ea typeface="Calibri"/>
                <a:cs typeface="Arial"/>
              </a:rPr>
              <a:t> سانتی متر قد است و تمایل به گسترش در تمام سطح زمین را دارد</a:t>
            </a:r>
            <a:r>
              <a:rPr lang="en-US" sz="3200" dirty="0">
                <a:solidFill>
                  <a:schemeClr val="tx1"/>
                </a:solidFill>
                <a:latin typeface="Calibri"/>
                <a:ea typeface="Calibri"/>
                <a:cs typeface="Arial"/>
              </a:rPr>
              <a:t>.</a:t>
            </a:r>
            <a:br>
              <a:rPr lang="en-US" sz="3200" dirty="0">
                <a:solidFill>
                  <a:schemeClr val="tx1"/>
                </a:solidFill>
                <a:latin typeface="Calibri"/>
                <a:ea typeface="Calibri"/>
                <a:cs typeface="Arial"/>
              </a:rPr>
            </a:br>
            <a:r>
              <a:rPr lang="ar-SA" sz="3200" dirty="0">
                <a:solidFill>
                  <a:schemeClr val="tx1"/>
                </a:solidFill>
                <a:latin typeface="Calibri"/>
                <a:ea typeface="Calibri"/>
                <a:cs typeface="Arial"/>
              </a:rPr>
              <a:t>خزه‌ی قطبی، در توندرا به وفور یافت می‌شود، و به آن لقب ماکروفیت آب شیرین با طولانی‌ترین زندگی و کوتاهترین رشد در جهان را می‌دهند. این گونه‌ی گیاهی در بستر رود خانه‌های توندرا و در اطراف زمین‌های باتلاقی و لجنزارهایی رشد می‌کند که در تابستان‌ها تشکیل می‌شوند</a:t>
            </a:r>
            <a:r>
              <a:rPr lang="en-US" sz="3200" dirty="0">
                <a:solidFill>
                  <a:schemeClr val="tx1"/>
                </a:solidFill>
                <a:latin typeface="Calibri"/>
                <a:ea typeface="Calibri"/>
                <a:cs typeface="Arial"/>
              </a:rPr>
              <a:t>.</a:t>
            </a:r>
            <a:br>
              <a:rPr lang="en-US" sz="3200" dirty="0">
                <a:solidFill>
                  <a:schemeClr val="tx1"/>
                </a:solidFill>
                <a:latin typeface="Calibri"/>
                <a:ea typeface="Calibri"/>
                <a:cs typeface="Arial"/>
              </a:rPr>
            </a:br>
            <a:r>
              <a:rPr lang="ar-SA" sz="3200" dirty="0">
                <a:solidFill>
                  <a:schemeClr val="tx1"/>
                </a:solidFill>
                <a:latin typeface="Calibri"/>
                <a:ea typeface="Calibri"/>
                <a:cs typeface="Arial"/>
              </a:rPr>
              <a:t>بیش از </a:t>
            </a:r>
            <a:r>
              <a:rPr lang="fa-IR" sz="3200" dirty="0">
                <a:solidFill>
                  <a:schemeClr val="tx1"/>
                </a:solidFill>
                <a:latin typeface="Calibri"/>
                <a:ea typeface="Calibri"/>
                <a:cs typeface="Arial"/>
              </a:rPr>
              <a:t>۴۰۰</a:t>
            </a:r>
            <a:r>
              <a:rPr lang="ar-SA" sz="3200" dirty="0">
                <a:solidFill>
                  <a:schemeClr val="tx1"/>
                </a:solidFill>
                <a:latin typeface="Calibri"/>
                <a:ea typeface="Calibri"/>
                <a:cs typeface="Arial"/>
              </a:rPr>
              <a:t> گونه‌ی مختلف از گلها در منطقه‌ی توندرا یافت می‌شوند. این گلها شامل سفرس زرد و نوعی کاهوی کوتوله </a:t>
            </a:r>
            <a:r>
              <a:rPr lang="ar-SA" sz="3200" dirty="0" smtClean="0">
                <a:solidFill>
                  <a:schemeClr val="tx1"/>
                </a:solidFill>
                <a:latin typeface="Calibri"/>
                <a:ea typeface="Calibri"/>
                <a:cs typeface="Arial"/>
              </a:rPr>
              <a:t>هستند</a:t>
            </a:r>
            <a:r>
              <a:rPr lang="fa-IR" sz="3200" dirty="0" smtClean="0">
                <a:solidFill>
                  <a:schemeClr val="tx1"/>
                </a:solidFill>
                <a:latin typeface="Calibri"/>
                <a:ea typeface="Calibri"/>
                <a:cs typeface="Arial"/>
              </a:rPr>
              <a:t>.</a:t>
            </a:r>
            <a:endParaRPr lang="en-US" dirty="0">
              <a:solidFill>
                <a:schemeClr val="tx1"/>
              </a:solidFill>
            </a:endParaRPr>
          </a:p>
        </p:txBody>
      </p:sp>
      <p:sp>
        <p:nvSpPr>
          <p:cNvPr id="3" name="Content Placeholder 2"/>
          <p:cNvSpPr>
            <a:spLocks noGrp="1"/>
          </p:cNvSpPr>
          <p:nvPr>
            <p:ph sz="quarter" idx="1"/>
          </p:nvPr>
        </p:nvSpPr>
        <p:spPr>
          <a:xfrm>
            <a:off x="0" y="3810000"/>
            <a:ext cx="5257800" cy="3048000"/>
          </a:xfrm>
        </p:spPr>
        <p:txBody>
          <a:bodyPr/>
          <a:lstStyle/>
          <a:p>
            <a:endParaRPr lang="en-US"/>
          </a:p>
        </p:txBody>
      </p:sp>
      <p:sp>
        <p:nvSpPr>
          <p:cNvPr id="4" name="Content Placeholder 3"/>
          <p:cNvSpPr>
            <a:spLocks noGrp="1"/>
          </p:cNvSpPr>
          <p:nvPr>
            <p:ph sz="quarter" idx="2"/>
          </p:nvPr>
        </p:nvSpPr>
        <p:spPr>
          <a:xfrm>
            <a:off x="7924800" y="5715000"/>
            <a:ext cx="838200" cy="609600"/>
          </a:xfrm>
        </p:spPr>
        <p:txBody>
          <a:bodyPr/>
          <a:lstStyle/>
          <a:p>
            <a:r>
              <a:rPr lang="fa-IR" dirty="0" smtClean="0"/>
              <a:t>11</a:t>
            </a:r>
            <a:endParaRPr lang="en-US" dirty="0"/>
          </a:p>
        </p:txBody>
      </p:sp>
    </p:spTree>
    <p:extLst>
      <p:ext uri="{BB962C8B-B14F-4D97-AF65-F5344CB8AC3E}">
        <p14:creationId xmlns:p14="http://schemas.microsoft.com/office/powerpoint/2010/main" val="227127754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44762"/>
          </a:xfrm>
        </p:spPr>
        <p:txBody>
          <a:bodyPr/>
          <a:lstStyle/>
          <a:p>
            <a:endParaRPr lang="en-US" dirty="0"/>
          </a:p>
        </p:txBody>
      </p:sp>
      <p:sp>
        <p:nvSpPr>
          <p:cNvPr id="4" name="Content Placeholder 3"/>
          <p:cNvSpPr>
            <a:spLocks noGrp="1"/>
          </p:cNvSpPr>
          <p:nvPr>
            <p:ph sz="quarter" idx="2"/>
          </p:nvPr>
        </p:nvSpPr>
        <p:spPr>
          <a:xfrm>
            <a:off x="7924800" y="5715000"/>
            <a:ext cx="838200" cy="609600"/>
          </a:xfrm>
        </p:spPr>
        <p:txBody>
          <a:bodyPr>
            <a:normAutofit/>
          </a:bodyPr>
          <a:lstStyle/>
          <a:p>
            <a:r>
              <a:rPr lang="fa-IR" dirty="0" smtClean="0"/>
              <a:t>12</a:t>
            </a:r>
            <a:endParaRPr lang="en-US" dirty="0"/>
          </a:p>
        </p:txBody>
      </p:sp>
      <p:pic>
        <p:nvPicPr>
          <p:cNvPr id="5" name="Picture 4" descr="Slide23.JPG"/>
          <p:cNvPicPr>
            <a:picLocks noChangeAspect="1"/>
          </p:cNvPicPr>
          <p:nvPr/>
        </p:nvPicPr>
        <p:blipFill>
          <a:blip r:embed="rId2"/>
          <a:stretch>
            <a:fillRect/>
          </a:stretch>
        </p:blipFill>
        <p:spPr>
          <a:xfrm>
            <a:off x="4218448" y="1"/>
            <a:ext cx="4445000" cy="3429000"/>
          </a:xfrm>
          <a:prstGeom prst="rect">
            <a:avLst/>
          </a:prstGeom>
        </p:spPr>
      </p:pic>
      <p:pic>
        <p:nvPicPr>
          <p:cNvPr id="6" name="Content Placeholder 5" descr="Slide22.JPG"/>
          <p:cNvPicPr>
            <a:picLocks noGrp="1" noChangeAspect="1"/>
          </p:cNvPicPr>
          <p:nvPr>
            <p:ph sz="quarter" idx="1"/>
          </p:nvPr>
        </p:nvPicPr>
        <p:blipFill>
          <a:blip r:embed="rId3"/>
          <a:stretch>
            <a:fillRect/>
          </a:stretch>
        </p:blipFill>
        <p:spPr>
          <a:xfrm>
            <a:off x="609600" y="3552825"/>
            <a:ext cx="4724400" cy="3305175"/>
          </a:xfrm>
          <a:prstGeom prst="rect">
            <a:avLst/>
          </a:prstGeom>
        </p:spPr>
      </p:pic>
    </p:spTree>
    <p:extLst>
      <p:ext uri="{BB962C8B-B14F-4D97-AF65-F5344CB8AC3E}">
        <p14:creationId xmlns:p14="http://schemas.microsoft.com/office/powerpoint/2010/main" val="19324882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sz="4000" dirty="0" smtClean="0">
                <a:solidFill>
                  <a:schemeClr val="tx1"/>
                </a:solidFill>
                <a:cs typeface="B Badr" pitchFamily="2" charset="-78"/>
              </a:rPr>
              <a:t>تایگا</a:t>
            </a:r>
            <a:br>
              <a:rPr lang="fa-IR" sz="4000" dirty="0" smtClean="0">
                <a:solidFill>
                  <a:schemeClr val="tx1"/>
                </a:solidFill>
                <a:cs typeface="B Badr" pitchFamily="2" charset="-78"/>
              </a:rPr>
            </a:br>
            <a:endParaRPr lang="en-US" sz="4000" dirty="0">
              <a:solidFill>
                <a:schemeClr val="tx1"/>
              </a:solidFill>
              <a:cs typeface="B Badr" pitchFamily="2" charset="-78"/>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40332" y="1371600"/>
            <a:ext cx="5909521" cy="4800600"/>
          </a:xfrm>
        </p:spPr>
      </p:pic>
      <p:sp>
        <p:nvSpPr>
          <p:cNvPr id="4" name="Content Placeholder 3"/>
          <p:cNvSpPr>
            <a:spLocks noGrp="1"/>
          </p:cNvSpPr>
          <p:nvPr>
            <p:ph sz="quarter" idx="2"/>
          </p:nvPr>
        </p:nvSpPr>
        <p:spPr>
          <a:xfrm>
            <a:off x="7924800" y="5715000"/>
            <a:ext cx="838200" cy="685800"/>
          </a:xfrm>
        </p:spPr>
        <p:txBody>
          <a:bodyPr/>
          <a:lstStyle/>
          <a:p>
            <a:r>
              <a:rPr lang="fa-IR" dirty="0" smtClean="0"/>
              <a:t>13</a:t>
            </a:r>
            <a:endParaRPr lang="en-US" dirty="0"/>
          </a:p>
        </p:txBody>
      </p:sp>
    </p:spTree>
    <p:extLst>
      <p:ext uri="{BB962C8B-B14F-4D97-AF65-F5344CB8AC3E}">
        <p14:creationId xmlns:p14="http://schemas.microsoft.com/office/powerpoint/2010/main" val="3726601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3200400"/>
          </a:xfrm>
        </p:spPr>
        <p:txBody>
          <a:bodyPr>
            <a:normAutofit/>
          </a:bodyPr>
          <a:lstStyle/>
          <a:p>
            <a:pPr algn="r" rtl="1"/>
            <a:r>
              <a:rPr lang="fa-IR" sz="2800" dirty="0">
                <a:solidFill>
                  <a:schemeClr val="tx1"/>
                </a:solidFill>
                <a:cs typeface="B Badr" pitchFamily="2" charset="-78"/>
              </a:rPr>
              <a:t>زیست بوم تایگا: تایگا یا جنگل های مخروطیان شمالی، سرزمین های مجاورقطبی شمال ازآمریکای شمالی تا اروپا وآسیا را دربرمی گیرد. زمستان های این منطقه سرد وطوالنی ولی دارای تابستان های کوتاه توام با سرما می باشد. گیاهان وجانوان تایگا خود راباشرایط آب وهوایی آن به صورت های گوناگون تطبیق می دهند. درختان آن اغلب مخروطیان همیشه سبزبا برگ های کوچک بوده وبیشترحیوانات به هنگام شرایط سخت فصول سرد سال به سایر مناطق مهاجرت می کنند</a:t>
            </a:r>
            <a:r>
              <a:rPr lang="fa-IR" sz="2800" dirty="0" smtClean="0">
                <a:solidFill>
                  <a:schemeClr val="tx1"/>
                </a:solidFill>
                <a:cs typeface="B Badr" pitchFamily="2" charset="-78"/>
              </a:rPr>
              <a:t>.</a:t>
            </a:r>
            <a:endParaRPr lang="en-US" sz="2800" dirty="0">
              <a:solidFill>
                <a:schemeClr val="tx1"/>
              </a:solidFill>
              <a:cs typeface="B Badr" pitchFamily="2" charset="-78"/>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14400" y="3392882"/>
            <a:ext cx="4724400" cy="3465118"/>
          </a:xfrm>
        </p:spPr>
      </p:pic>
      <p:sp>
        <p:nvSpPr>
          <p:cNvPr id="4" name="Content Placeholder 3"/>
          <p:cNvSpPr>
            <a:spLocks noGrp="1"/>
          </p:cNvSpPr>
          <p:nvPr>
            <p:ph sz="quarter" idx="2"/>
          </p:nvPr>
        </p:nvSpPr>
        <p:spPr>
          <a:xfrm>
            <a:off x="7924800" y="5715000"/>
            <a:ext cx="838200" cy="609600"/>
          </a:xfrm>
        </p:spPr>
        <p:txBody>
          <a:bodyPr>
            <a:normAutofit/>
          </a:bodyPr>
          <a:lstStyle/>
          <a:p>
            <a:r>
              <a:rPr lang="fa-IR" dirty="0" smtClean="0"/>
              <a:t>14</a:t>
            </a:r>
            <a:endParaRPr lang="en-US" dirty="0"/>
          </a:p>
        </p:txBody>
      </p:sp>
    </p:spTree>
    <p:extLst>
      <p:ext uri="{BB962C8B-B14F-4D97-AF65-F5344CB8AC3E}">
        <p14:creationId xmlns:p14="http://schemas.microsoft.com/office/powerpoint/2010/main" val="6075445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2544762"/>
          </a:xfrm>
        </p:spPr>
        <p:txBody>
          <a:bodyPr>
            <a:normAutofit/>
          </a:bodyPr>
          <a:lstStyle/>
          <a:p>
            <a:pPr algn="r" rtl="1"/>
            <a:r>
              <a:rPr lang="ar-SA" sz="3200" dirty="0">
                <a:solidFill>
                  <a:schemeClr val="tx1"/>
                </a:solidFill>
                <a:latin typeface="Calibri"/>
                <a:ea typeface="Calibri"/>
                <a:cs typeface="Arial"/>
              </a:rPr>
              <a:t>تایگا در بخش هاي شمالي آمريكاي شمالي، اروپا و آسيا قرار دارد. تايگاها معمولاً در جنوب تندراها و شمال</a:t>
            </a:r>
            <a:r>
              <a:rPr lang="en-US" sz="3200" dirty="0">
                <a:solidFill>
                  <a:schemeClr val="tx1"/>
                </a:solidFill>
                <a:latin typeface="Calibri"/>
                <a:ea typeface="Calibri"/>
                <a:cs typeface="Arial"/>
              </a:rPr>
              <a:t> </a:t>
            </a:r>
            <a:r>
              <a:rPr lang="ar-SA" sz="3200" dirty="0">
                <a:solidFill>
                  <a:schemeClr val="tx1"/>
                </a:solidFill>
                <a:latin typeface="Calibri"/>
                <a:ea typeface="Calibri"/>
                <a:cs typeface="Arial"/>
                <a:hlinkClick r:id="rId2"/>
              </a:rPr>
              <a:t>جنگل هاي معتدلی</a:t>
            </a:r>
            <a:r>
              <a:rPr lang="en-US" sz="3200" dirty="0">
                <a:solidFill>
                  <a:schemeClr val="tx1"/>
                </a:solidFill>
                <a:latin typeface="Calibri"/>
                <a:ea typeface="Calibri"/>
                <a:cs typeface="Arial"/>
              </a:rPr>
              <a:t> </a:t>
            </a:r>
            <a:r>
              <a:rPr lang="ar-SA" sz="3200" dirty="0">
                <a:solidFill>
                  <a:schemeClr val="tx1"/>
                </a:solidFill>
                <a:latin typeface="Calibri"/>
                <a:ea typeface="Calibri"/>
                <a:cs typeface="Arial"/>
              </a:rPr>
              <a:t>كه در زمستان برگشان مي ريزد و</a:t>
            </a:r>
            <a:r>
              <a:rPr lang="en-US" sz="3200" dirty="0">
                <a:solidFill>
                  <a:schemeClr val="tx1"/>
                </a:solidFill>
                <a:latin typeface="Calibri"/>
                <a:ea typeface="Calibri"/>
                <a:cs typeface="Arial"/>
              </a:rPr>
              <a:t> </a:t>
            </a:r>
            <a:r>
              <a:rPr lang="ar-SA" sz="3200" dirty="0">
                <a:solidFill>
                  <a:schemeClr val="tx1"/>
                </a:solidFill>
                <a:latin typeface="Calibri"/>
                <a:ea typeface="Calibri"/>
                <a:cs typeface="Arial"/>
                <a:hlinkClick r:id="rId3"/>
              </a:rPr>
              <a:t>علفزارها</a:t>
            </a:r>
            <a:r>
              <a:rPr lang="en-US" sz="3200" dirty="0">
                <a:solidFill>
                  <a:schemeClr val="tx1"/>
                </a:solidFill>
                <a:latin typeface="Calibri"/>
                <a:ea typeface="Calibri"/>
                <a:cs typeface="Arial"/>
              </a:rPr>
              <a:t> </a:t>
            </a:r>
            <a:r>
              <a:rPr lang="ar-SA" sz="3200" dirty="0">
                <a:solidFill>
                  <a:schemeClr val="tx1"/>
                </a:solidFill>
                <a:latin typeface="Calibri"/>
                <a:ea typeface="Calibri"/>
                <a:cs typeface="Arial"/>
              </a:rPr>
              <a:t>ي</a:t>
            </a:r>
            <a:r>
              <a:rPr lang="en-US" sz="3200" dirty="0">
                <a:solidFill>
                  <a:schemeClr val="tx1"/>
                </a:solidFill>
                <a:latin typeface="Calibri"/>
                <a:ea typeface="Calibri"/>
                <a:cs typeface="Arial"/>
              </a:rPr>
              <a:t>  </a:t>
            </a:r>
            <a:r>
              <a:rPr lang="ar-SA" sz="3200" dirty="0">
                <a:solidFill>
                  <a:schemeClr val="tx1"/>
                </a:solidFill>
                <a:latin typeface="Calibri"/>
                <a:ea typeface="Calibri"/>
                <a:cs typeface="Arial"/>
              </a:rPr>
              <a:t>معتدل قرار </a:t>
            </a:r>
            <a:r>
              <a:rPr lang="ar-SA" sz="3200" dirty="0" smtClean="0">
                <a:solidFill>
                  <a:schemeClr val="tx1"/>
                </a:solidFill>
                <a:latin typeface="Calibri"/>
                <a:ea typeface="Calibri"/>
                <a:cs typeface="Arial"/>
              </a:rPr>
              <a:t>دارند</a:t>
            </a:r>
            <a:r>
              <a:rPr lang="fa-IR" sz="3200" dirty="0" smtClean="0">
                <a:solidFill>
                  <a:schemeClr val="tx1"/>
                </a:solidFill>
                <a:latin typeface="Calibri"/>
                <a:ea typeface="Calibri"/>
                <a:cs typeface="Arial"/>
              </a:rPr>
              <a:t>.</a:t>
            </a:r>
            <a:br>
              <a:rPr lang="fa-IR" sz="3200" dirty="0" smtClean="0">
                <a:solidFill>
                  <a:schemeClr val="tx1"/>
                </a:solidFill>
                <a:latin typeface="Calibri"/>
                <a:ea typeface="Calibri"/>
                <a:cs typeface="Arial"/>
              </a:rPr>
            </a:br>
            <a:endParaRPr lang="en-US" sz="3200" dirty="0">
              <a:solidFill>
                <a:schemeClr val="tx1"/>
              </a:solidFill>
            </a:endParaRPr>
          </a:p>
        </p:txBody>
      </p:sp>
      <p:sp>
        <p:nvSpPr>
          <p:cNvPr id="4" name="Content Placeholder 3"/>
          <p:cNvSpPr>
            <a:spLocks noGrp="1"/>
          </p:cNvSpPr>
          <p:nvPr>
            <p:ph sz="quarter" idx="2"/>
          </p:nvPr>
        </p:nvSpPr>
        <p:spPr>
          <a:xfrm>
            <a:off x="7924800" y="5715000"/>
            <a:ext cx="835152" cy="685800"/>
          </a:xfrm>
        </p:spPr>
        <p:txBody>
          <a:bodyPr>
            <a:normAutofit/>
          </a:bodyPr>
          <a:lstStyle/>
          <a:p>
            <a:r>
              <a:rPr lang="fa-IR" dirty="0" smtClean="0"/>
              <a:t>15</a:t>
            </a:r>
            <a:endParaRPr lang="en-US" dirty="0"/>
          </a:p>
        </p:txBody>
      </p:sp>
      <p:pic>
        <p:nvPicPr>
          <p:cNvPr id="5" name="Content Placeholder 4" descr="https://upload.wikimedia.org/wikipedia/commons/thumb/3/31/Taiga.png/250px-Taiga.png">
            <a:hlinkClick r:id="rId4"/>
          </p:cNvPr>
          <p:cNvPicPr>
            <a:picLocks noGrp="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457200" y="2971800"/>
            <a:ext cx="6248400" cy="3429000"/>
          </a:xfrm>
          <a:prstGeom prst="rect">
            <a:avLst/>
          </a:prstGeom>
          <a:noFill/>
          <a:ln>
            <a:noFill/>
          </a:ln>
        </p:spPr>
      </p:pic>
    </p:spTree>
    <p:extLst>
      <p:ext uri="{BB962C8B-B14F-4D97-AF65-F5344CB8AC3E}">
        <p14:creationId xmlns:p14="http://schemas.microsoft.com/office/powerpoint/2010/main" val="22881312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219200"/>
          </a:xfrm>
        </p:spPr>
        <p:txBody>
          <a:bodyPr>
            <a:normAutofit/>
          </a:bodyPr>
          <a:lstStyle/>
          <a:p>
            <a:pPr algn="ctr" rtl="1"/>
            <a:r>
              <a:rPr lang="fa-IR" sz="3200" dirty="0" smtClean="0">
                <a:solidFill>
                  <a:schemeClr val="tx1"/>
                </a:solidFill>
                <a:cs typeface="B Badr" pitchFamily="2" charset="-78"/>
              </a:rPr>
              <a:t>موجودات تایگا</a:t>
            </a:r>
            <a:br>
              <a:rPr lang="fa-IR" sz="3200" dirty="0" smtClean="0">
                <a:solidFill>
                  <a:schemeClr val="tx1"/>
                </a:solidFill>
                <a:cs typeface="B Badr" pitchFamily="2" charset="-78"/>
              </a:rPr>
            </a:br>
            <a:endParaRPr lang="en-US" sz="3200" dirty="0">
              <a:solidFill>
                <a:schemeClr val="tx1"/>
              </a:solidFill>
              <a:cs typeface="B Badr" pitchFamily="2" charset="-78"/>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42355" y="1981200"/>
            <a:ext cx="6325245" cy="4114800"/>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quarter" idx="2"/>
          </p:nvPr>
        </p:nvSpPr>
        <p:spPr>
          <a:xfrm>
            <a:off x="7924800" y="5715000"/>
            <a:ext cx="838200" cy="609600"/>
          </a:xfrm>
        </p:spPr>
        <p:txBody>
          <a:bodyPr/>
          <a:lstStyle/>
          <a:p>
            <a:r>
              <a:rPr lang="fa-IR" dirty="0" smtClean="0"/>
              <a:t>16</a:t>
            </a:r>
            <a:endParaRPr lang="en-US" dirty="0"/>
          </a:p>
        </p:txBody>
      </p:sp>
    </p:spTree>
    <p:extLst>
      <p:ext uri="{BB962C8B-B14F-4D97-AF65-F5344CB8AC3E}">
        <p14:creationId xmlns:p14="http://schemas.microsoft.com/office/powerpoint/2010/main" val="4151305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3124200"/>
          </a:xfrm>
        </p:spPr>
        <p:txBody>
          <a:bodyPr>
            <a:noAutofit/>
          </a:bodyPr>
          <a:lstStyle/>
          <a:p>
            <a:pPr marL="0" marR="0" algn="r" rtl="1">
              <a:lnSpc>
                <a:spcPct val="115000"/>
              </a:lnSpc>
              <a:spcBef>
                <a:spcPts val="0"/>
              </a:spcBef>
              <a:spcAft>
                <a:spcPts val="1000"/>
              </a:spcAft>
            </a:pPr>
            <a:r>
              <a:rPr lang="ar-SA" sz="2800" dirty="0">
                <a:solidFill>
                  <a:schemeClr val="tx1"/>
                </a:solidFill>
                <a:latin typeface="Calibri"/>
                <a:ea typeface="Calibri"/>
                <a:cs typeface="Arial"/>
              </a:rPr>
              <a:t>تايگاها به خاطر زمستان هاي تند و ناملايم تنوع جانوري نسبتاً كمي دارند. بعضي از جانوران تايگا مي توانند از عهده آب و هواي زمستاني سرد برآيند. اما بسياري از آنها در طول زمستان به آب و هواهاي گرم تر مهاجرت مي كنند در حالي كه بقيه به خواب زمستاني فرو مي روند</a:t>
            </a:r>
            <a:r>
              <a:rPr lang="ar-SA" sz="2800" dirty="0" smtClean="0">
                <a:solidFill>
                  <a:schemeClr val="tx1"/>
                </a:solidFill>
                <a:latin typeface="Calibri"/>
                <a:ea typeface="Calibri"/>
                <a:cs typeface="Arial"/>
              </a:rPr>
              <a:t>.</a:t>
            </a:r>
            <a:r>
              <a:rPr lang="fa-IR" sz="2800" dirty="0" smtClean="0">
                <a:solidFill>
                  <a:schemeClr val="tx1"/>
                </a:solidFill>
                <a:latin typeface="Calibri"/>
                <a:ea typeface="Calibri"/>
                <a:cs typeface="Arial"/>
              </a:rPr>
              <a:t/>
            </a:r>
            <a:br>
              <a:rPr lang="fa-IR" sz="2800" dirty="0" smtClean="0">
                <a:solidFill>
                  <a:schemeClr val="tx1"/>
                </a:solidFill>
                <a:latin typeface="Calibri"/>
                <a:ea typeface="Calibri"/>
                <a:cs typeface="Arial"/>
              </a:rPr>
            </a:br>
            <a:r>
              <a:rPr lang="en-US" sz="2800" dirty="0">
                <a:solidFill>
                  <a:schemeClr val="tx1"/>
                </a:solidFill>
                <a:latin typeface="Calibri"/>
                <a:ea typeface="Calibri"/>
                <a:cs typeface="Arial"/>
              </a:rPr>
              <a:t/>
            </a:r>
            <a:br>
              <a:rPr lang="en-US" sz="2800" dirty="0">
                <a:solidFill>
                  <a:schemeClr val="tx1"/>
                </a:solidFill>
                <a:latin typeface="Calibri"/>
                <a:ea typeface="Calibri"/>
                <a:cs typeface="Arial"/>
              </a:rPr>
            </a:br>
            <a:endParaRPr lang="en-US" sz="2800" dirty="0">
              <a:solidFill>
                <a:schemeClr val="tx1"/>
              </a:solidFill>
            </a:endParaRPr>
          </a:p>
        </p:txBody>
      </p:sp>
      <p:sp>
        <p:nvSpPr>
          <p:cNvPr id="3" name="Content Placeholder 2"/>
          <p:cNvSpPr>
            <a:spLocks noGrp="1"/>
          </p:cNvSpPr>
          <p:nvPr>
            <p:ph sz="quarter" idx="1"/>
          </p:nvPr>
        </p:nvSpPr>
        <p:spPr>
          <a:xfrm>
            <a:off x="76200" y="2133600"/>
            <a:ext cx="8610600" cy="4724400"/>
          </a:xfrm>
        </p:spPr>
        <p:txBody>
          <a:bodyPr>
            <a:normAutofit/>
          </a:bodyPr>
          <a:lstStyle/>
          <a:p>
            <a:pPr marL="0" marR="0" algn="r" rtl="1">
              <a:lnSpc>
                <a:spcPct val="115000"/>
              </a:lnSpc>
              <a:spcBef>
                <a:spcPts val="0"/>
              </a:spcBef>
              <a:spcAft>
                <a:spcPts val="1000"/>
              </a:spcAft>
            </a:pPr>
            <a:r>
              <a:rPr lang="ar-SA" sz="2800" dirty="0">
                <a:latin typeface="Calibri"/>
                <a:ea typeface="Calibri"/>
                <a:cs typeface="Arial"/>
              </a:rPr>
              <a:t>بعضی از جانورانی که در تایگا زندگی می کنند عبارتند از:</a:t>
            </a:r>
            <a:endParaRPr lang="en-US" sz="2800" dirty="0">
              <a:latin typeface="Calibri"/>
              <a:ea typeface="Calibri"/>
              <a:cs typeface="Arial"/>
            </a:endParaRPr>
          </a:p>
          <a:p>
            <a:pPr algn="r" rtl="1"/>
            <a:r>
              <a:rPr lang="ar-SA" sz="2800" dirty="0">
                <a:latin typeface="Calibri"/>
                <a:ea typeface="Calibri"/>
                <a:cs typeface="Arial"/>
              </a:rPr>
              <a:t>مورچه، گوزن، گوزن درختزار، گوزن شمالی، خرس قهوه ای، خرس سیاه، روباه قطبی، گرگ قطبی، خرگوش قطبی، کرم زمینی، غاز کانادایی،غاز برفی، عقرب، گرگ، جغد برفی، جغد شاخدار بزرگ، آهوی کوهی، سنجاب، راسو، راسوی دم کوتاه، موش آبی، شاهین دم قرمز، پشه، گاو نر، موش صحرایی قطب شمال، سگ هاسکی، گربه وحشی، گرگ خاکستری، جغد، روباه، قاقم، خرسک، عقاب طاس، سگ آبی. </a:t>
            </a:r>
            <a:endParaRPr lang="en-US" sz="2800" dirty="0"/>
          </a:p>
        </p:txBody>
      </p:sp>
      <p:sp>
        <p:nvSpPr>
          <p:cNvPr id="4" name="Content Placeholder 3"/>
          <p:cNvSpPr>
            <a:spLocks noGrp="1"/>
          </p:cNvSpPr>
          <p:nvPr>
            <p:ph sz="quarter" idx="2"/>
          </p:nvPr>
        </p:nvSpPr>
        <p:spPr>
          <a:xfrm>
            <a:off x="7924800" y="5715000"/>
            <a:ext cx="838200" cy="609600"/>
          </a:xfrm>
        </p:spPr>
        <p:txBody>
          <a:bodyPr>
            <a:normAutofit/>
          </a:bodyPr>
          <a:lstStyle/>
          <a:p>
            <a:r>
              <a:rPr lang="fa-IR" dirty="0" smtClean="0"/>
              <a:t>17</a:t>
            </a:r>
            <a:endParaRPr lang="en-US" dirty="0"/>
          </a:p>
        </p:txBody>
      </p:sp>
    </p:spTree>
    <p:extLst>
      <p:ext uri="{BB962C8B-B14F-4D97-AF65-F5344CB8AC3E}">
        <p14:creationId xmlns:p14="http://schemas.microsoft.com/office/powerpoint/2010/main" val="30109078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7772400" cy="1371599"/>
          </a:xfrm>
        </p:spPr>
        <p:txBody>
          <a:bodyPr>
            <a:normAutofit fontScale="90000"/>
          </a:bodyPr>
          <a:lstStyle/>
          <a:p>
            <a:pPr algn="ctr" rtl="1"/>
            <a:r>
              <a:rPr lang="fa-IR" sz="3200" b="0" dirty="0">
                <a:cs typeface="B Badr" pitchFamily="2" charset="-78"/>
              </a:rPr>
              <a:t/>
            </a:r>
            <a:br>
              <a:rPr lang="fa-IR" sz="3200" b="0" dirty="0">
                <a:cs typeface="B Badr" pitchFamily="2" charset="-78"/>
              </a:rPr>
            </a:br>
            <a:r>
              <a:rPr lang="fa-IR" sz="3200" b="0" dirty="0" smtClean="0">
                <a:cs typeface="B Badr" pitchFamily="2" charset="-78"/>
              </a:rPr>
              <a:t/>
            </a:r>
            <a:br>
              <a:rPr lang="fa-IR" sz="3200" b="0" dirty="0" smtClean="0">
                <a:cs typeface="B Badr" pitchFamily="2" charset="-78"/>
              </a:rPr>
            </a:br>
            <a:r>
              <a:rPr lang="fa-IR" sz="3200" b="0" dirty="0">
                <a:cs typeface="B Badr" pitchFamily="2" charset="-78"/>
              </a:rPr>
              <a:t/>
            </a:r>
            <a:br>
              <a:rPr lang="fa-IR" sz="3200" b="0" dirty="0">
                <a:cs typeface="B Badr" pitchFamily="2" charset="-78"/>
              </a:rPr>
            </a:br>
            <a:r>
              <a:rPr lang="fa-IR" sz="3600" b="0" dirty="0" smtClean="0">
                <a:solidFill>
                  <a:schemeClr val="tx1"/>
                </a:solidFill>
                <a:cs typeface="B Badr" pitchFamily="2" charset="-78"/>
              </a:rPr>
              <a:t>درس: مطالعات اجتماعی پایه نهم</a:t>
            </a:r>
            <a:r>
              <a:rPr lang="fa-IR" sz="3600" b="0" dirty="0" smtClean="0">
                <a:cs typeface="B Badr" pitchFamily="2" charset="-78"/>
              </a:rPr>
              <a:t/>
            </a:r>
            <a:br>
              <a:rPr lang="fa-IR" sz="3600" b="0" dirty="0" smtClean="0">
                <a:cs typeface="B Badr" pitchFamily="2" charset="-78"/>
              </a:rPr>
            </a:br>
            <a:endParaRPr lang="fa-IR" sz="3600" b="0" dirty="0" smtClean="0">
              <a:cs typeface="B Badr" pitchFamily="2" charset="-78"/>
            </a:endParaRPr>
          </a:p>
        </p:txBody>
      </p:sp>
      <p:sp>
        <p:nvSpPr>
          <p:cNvPr id="3" name="Subtitle 2"/>
          <p:cNvSpPr>
            <a:spLocks noGrp="1"/>
          </p:cNvSpPr>
          <p:nvPr>
            <p:ph type="subTitle" idx="1"/>
          </p:nvPr>
        </p:nvSpPr>
        <p:spPr>
          <a:xfrm>
            <a:off x="2286000" y="1828800"/>
            <a:ext cx="6400800" cy="5715000"/>
          </a:xfrm>
        </p:spPr>
        <p:txBody>
          <a:bodyPr>
            <a:normAutofit/>
          </a:bodyPr>
          <a:lstStyle/>
          <a:p>
            <a:pPr algn="ctr" rtl="1"/>
            <a:r>
              <a:rPr lang="fa-IR" sz="3200" dirty="0" smtClean="0">
                <a:solidFill>
                  <a:schemeClr val="tx1"/>
                </a:solidFill>
                <a:cs typeface="B Badr" pitchFamily="2" charset="-78"/>
              </a:rPr>
              <a:t>موضوع : زیست بوم های توندرا وتایگا</a:t>
            </a:r>
          </a:p>
          <a:p>
            <a:pPr algn="ctr" rtl="1"/>
            <a:endParaRPr lang="fa-IR" sz="3200" dirty="0">
              <a:solidFill>
                <a:schemeClr val="tx1"/>
              </a:solidFill>
              <a:cs typeface="B Badr" pitchFamily="2" charset="-78"/>
            </a:endParaRPr>
          </a:p>
          <a:p>
            <a:pPr algn="ctr" rtl="1"/>
            <a:r>
              <a:rPr lang="fa-IR" sz="3200" dirty="0" smtClean="0">
                <a:solidFill>
                  <a:schemeClr val="tx1"/>
                </a:solidFill>
                <a:cs typeface="B Badr" pitchFamily="2" charset="-78"/>
              </a:rPr>
              <a:t>گردآوری و تهیه: محمد محسنی</a:t>
            </a:r>
            <a:endParaRPr lang="fa-IR" sz="3200" dirty="0" smtClean="0">
              <a:solidFill>
                <a:schemeClr val="tx1"/>
              </a:solidFill>
              <a:cs typeface="B Badr" pitchFamily="2" charset="-78"/>
            </a:endParaRPr>
          </a:p>
          <a:p>
            <a:pPr algn="ctr" rtl="1"/>
            <a:endParaRPr lang="fa-IR" sz="3200" dirty="0">
              <a:solidFill>
                <a:schemeClr val="tx1"/>
              </a:solidFill>
              <a:cs typeface="B Badr" pitchFamily="2" charset="-78"/>
            </a:endParaRPr>
          </a:p>
          <a:p>
            <a:pPr algn="ctr" rtl="1"/>
            <a:r>
              <a:rPr lang="fa-IR" sz="3200" dirty="0" smtClean="0">
                <a:solidFill>
                  <a:schemeClr val="tx1"/>
                </a:solidFill>
                <a:cs typeface="B Badr" pitchFamily="2" charset="-78"/>
              </a:rPr>
              <a:t>وبسایت گاما</a:t>
            </a:r>
            <a:endParaRPr lang="fa-IR" sz="3200" dirty="0" smtClean="0">
              <a:solidFill>
                <a:schemeClr val="tx1"/>
              </a:solidFill>
              <a:cs typeface="B Badr" pitchFamily="2" charset="-78"/>
            </a:endParaRPr>
          </a:p>
          <a:p>
            <a:pPr algn="ctr" rtl="1"/>
            <a:endParaRPr lang="fa-IR" sz="3200" dirty="0">
              <a:solidFill>
                <a:schemeClr val="tx1"/>
              </a:solidFill>
              <a:cs typeface="B Badr" pitchFamily="2" charset="-78"/>
            </a:endParaRPr>
          </a:p>
          <a:p>
            <a:pPr algn="ctr" rtl="1"/>
            <a:r>
              <a:rPr lang="en-US" sz="3200" dirty="0" smtClean="0">
                <a:solidFill>
                  <a:schemeClr val="tx1"/>
                </a:solidFill>
                <a:cs typeface="B Badr" pitchFamily="2" charset="-78"/>
              </a:rPr>
              <a:t>gama</a:t>
            </a:r>
            <a:r>
              <a:rPr lang="en-US" sz="3200" dirty="0" smtClean="0">
                <a:solidFill>
                  <a:schemeClr val="tx1"/>
                </a:solidFill>
                <a:cs typeface="B Badr" pitchFamily="2" charset="-78"/>
              </a:rPr>
              <a:t>.ir</a:t>
            </a:r>
            <a:endParaRPr lang="en-US" sz="3200" dirty="0">
              <a:solidFill>
                <a:schemeClr val="tx1"/>
              </a:solidFill>
              <a:cs typeface="B Badr" pitchFamily="2" charset="-78"/>
            </a:endParaRPr>
          </a:p>
        </p:txBody>
      </p:sp>
    </p:spTree>
    <p:extLst>
      <p:ext uri="{BB962C8B-B14F-4D97-AF65-F5344CB8AC3E}">
        <p14:creationId xmlns:p14="http://schemas.microsoft.com/office/powerpoint/2010/main" val="1920648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3230562"/>
          </a:xfrm>
        </p:spPr>
        <p:txBody>
          <a:bodyPr/>
          <a:lstStyle/>
          <a:p>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31192" y="3657600"/>
            <a:ext cx="3977522" cy="2979302"/>
          </a:xfrm>
        </p:spPr>
      </p:pic>
      <p:sp>
        <p:nvSpPr>
          <p:cNvPr id="4" name="Content Placeholder 3"/>
          <p:cNvSpPr>
            <a:spLocks noGrp="1"/>
          </p:cNvSpPr>
          <p:nvPr>
            <p:ph sz="quarter" idx="2"/>
          </p:nvPr>
        </p:nvSpPr>
        <p:spPr>
          <a:xfrm>
            <a:off x="8001000" y="5715000"/>
            <a:ext cx="758952" cy="609600"/>
          </a:xfrm>
        </p:spPr>
        <p:txBody>
          <a:bodyPr>
            <a:normAutofit fontScale="92500"/>
          </a:bodyPr>
          <a:lstStyle/>
          <a:p>
            <a:r>
              <a:rPr lang="fa-IR" dirty="0" smtClean="0"/>
              <a:t>18</a:t>
            </a:r>
            <a:endParaRPr lang="en-US" dirty="0"/>
          </a:p>
        </p:txBody>
      </p:sp>
      <p:pic>
        <p:nvPicPr>
          <p:cNvPr id="6" name="Picture 5" descr="http://images.persianblog.ir/434975_KC9yUsgI.jpg"/>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3962400" cy="3200399"/>
          </a:xfrm>
          <a:prstGeom prst="rect">
            <a:avLst/>
          </a:prstGeom>
          <a:noFill/>
          <a:ln>
            <a:noFill/>
          </a:ln>
        </p:spPr>
      </p:pic>
      <p:pic>
        <p:nvPicPr>
          <p:cNvPr id="7" name="Picture 6" descr="http://pic.photo-aks.com/photo/animals/others/large/samor_abi.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228600"/>
            <a:ext cx="4038600" cy="3200399"/>
          </a:xfrm>
          <a:prstGeom prst="rect">
            <a:avLst/>
          </a:prstGeom>
          <a:noFill/>
          <a:ln>
            <a:noFill/>
          </a:ln>
        </p:spPr>
      </p:pic>
      <p:pic>
        <p:nvPicPr>
          <p:cNvPr id="1026" name="Picture 2" descr="E:\پاورپوینت های اجتماعی\اجتماعی\images (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733800"/>
            <a:ext cx="3429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86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ox(in)">
                                      <p:cBhvr>
                                        <p:cTn id="2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73162"/>
          </a:xfrm>
        </p:spPr>
        <p:txBody>
          <a:bodyPr>
            <a:normAutofit/>
          </a:bodyPr>
          <a:lstStyle/>
          <a:p>
            <a:pPr algn="ctr" rtl="1"/>
            <a:r>
              <a:rPr lang="fa-IR" sz="3200" dirty="0" smtClean="0">
                <a:solidFill>
                  <a:schemeClr val="tx1"/>
                </a:solidFill>
                <a:cs typeface="B Badr" pitchFamily="2" charset="-78"/>
              </a:rPr>
              <a:t>پوشش گیاهی تایگا</a:t>
            </a:r>
            <a:br>
              <a:rPr lang="fa-IR" sz="3200" dirty="0" smtClean="0">
                <a:solidFill>
                  <a:schemeClr val="tx1"/>
                </a:solidFill>
                <a:cs typeface="B Badr" pitchFamily="2" charset="-78"/>
              </a:rPr>
            </a:br>
            <a:endParaRPr lang="en-US" sz="3200" dirty="0">
              <a:solidFill>
                <a:schemeClr val="tx1"/>
              </a:solidFill>
              <a:cs typeface="B Badr" pitchFamily="2" charset="-78"/>
            </a:endParaRPr>
          </a:p>
        </p:txBody>
      </p:sp>
      <p:sp>
        <p:nvSpPr>
          <p:cNvPr id="4" name="Content Placeholder 3"/>
          <p:cNvSpPr>
            <a:spLocks noGrp="1"/>
          </p:cNvSpPr>
          <p:nvPr>
            <p:ph sz="quarter" idx="2"/>
          </p:nvPr>
        </p:nvSpPr>
        <p:spPr>
          <a:xfrm>
            <a:off x="7924800" y="5715000"/>
            <a:ext cx="990600" cy="609600"/>
          </a:xfrm>
        </p:spPr>
        <p:txBody>
          <a:bodyPr>
            <a:normAutofit/>
          </a:bodyPr>
          <a:lstStyle/>
          <a:p>
            <a:r>
              <a:rPr lang="fa-IR" dirty="0" smtClean="0"/>
              <a:t>19</a:t>
            </a:r>
            <a:endParaRPr lang="en-US" dirty="0"/>
          </a:p>
        </p:txBody>
      </p:sp>
      <p:pic>
        <p:nvPicPr>
          <p:cNvPr id="5" name="Content Placeholder 4" descr="http://www.ecosystema.ru/08nature/world/sai/08.jp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36600" y="1295400"/>
            <a:ext cx="6908800" cy="5181600"/>
          </a:xfrm>
          <a:prstGeom prst="rect">
            <a:avLst/>
          </a:prstGeom>
          <a:noFill/>
          <a:ln>
            <a:noFill/>
          </a:ln>
        </p:spPr>
      </p:pic>
    </p:spTree>
    <p:extLst>
      <p:ext uri="{BB962C8B-B14F-4D97-AF65-F5344CB8AC3E}">
        <p14:creationId xmlns:p14="http://schemas.microsoft.com/office/powerpoint/2010/main" val="21231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3048000"/>
          </a:xfrm>
        </p:spPr>
        <p:txBody>
          <a:bodyPr>
            <a:normAutofit fontScale="90000"/>
          </a:bodyPr>
          <a:lstStyle/>
          <a:p>
            <a:pPr marL="0" marR="0" algn="r" rtl="1">
              <a:lnSpc>
                <a:spcPct val="115000"/>
              </a:lnSpc>
              <a:spcBef>
                <a:spcPts val="0"/>
              </a:spcBef>
              <a:spcAft>
                <a:spcPts val="1000"/>
              </a:spcAft>
            </a:pPr>
            <a:r>
              <a:rPr lang="ar-SA" sz="3200" dirty="0">
                <a:solidFill>
                  <a:schemeClr val="tx1"/>
                </a:solidFill>
                <a:latin typeface="Calibri"/>
                <a:ea typeface="Calibri"/>
                <a:cs typeface="Arial"/>
              </a:rPr>
              <a:t>د</a:t>
            </a:r>
            <a:r>
              <a:rPr lang="ar-SA" sz="3100" dirty="0">
                <a:solidFill>
                  <a:schemeClr val="tx1"/>
                </a:solidFill>
                <a:latin typeface="Calibri"/>
                <a:ea typeface="Calibri"/>
                <a:cs typeface="Arial"/>
              </a:rPr>
              <a:t>و نوع تايگا وجود دارد:</a:t>
            </a:r>
            <a:r>
              <a:rPr lang="en-US" sz="3100" dirty="0">
                <a:solidFill>
                  <a:schemeClr val="tx1"/>
                </a:solidFill>
                <a:latin typeface="Calibri"/>
                <a:ea typeface="Calibri"/>
                <a:cs typeface="Arial"/>
              </a:rPr>
              <a:t/>
            </a:r>
            <a:br>
              <a:rPr lang="en-US" sz="3100" dirty="0">
                <a:solidFill>
                  <a:schemeClr val="tx1"/>
                </a:solidFill>
                <a:latin typeface="Calibri"/>
                <a:ea typeface="Calibri"/>
                <a:cs typeface="Arial"/>
              </a:rPr>
            </a:br>
            <a:r>
              <a:rPr lang="ar-SA" sz="3100" dirty="0">
                <a:solidFill>
                  <a:schemeClr val="tx1"/>
                </a:solidFill>
                <a:latin typeface="Calibri"/>
                <a:ea typeface="Calibri"/>
                <a:cs typeface="Arial"/>
              </a:rPr>
              <a:t>درختزارهاي باز با درختاني كه فضاي بينشان گسترده است و جنگل هاي </a:t>
            </a:r>
            <a:r>
              <a:rPr lang="ar-SA" sz="3100" dirty="0" smtClean="0">
                <a:solidFill>
                  <a:schemeClr val="tx1"/>
                </a:solidFill>
                <a:latin typeface="Calibri"/>
                <a:ea typeface="Calibri"/>
                <a:cs typeface="Arial"/>
              </a:rPr>
              <a:t>متراكمي </a:t>
            </a:r>
            <a:r>
              <a:rPr lang="ar-SA" sz="3100" dirty="0">
                <a:solidFill>
                  <a:schemeClr val="tx1"/>
                </a:solidFill>
                <a:latin typeface="Calibri"/>
                <a:ea typeface="Calibri"/>
                <a:cs typeface="Arial"/>
              </a:rPr>
              <a:t>كه كفشان سايه است</a:t>
            </a:r>
            <a:r>
              <a:rPr lang="ar-SA" sz="3100" dirty="0" smtClean="0">
                <a:solidFill>
                  <a:schemeClr val="tx1"/>
                </a:solidFill>
                <a:latin typeface="Calibri"/>
                <a:ea typeface="Calibri"/>
                <a:cs typeface="Arial"/>
              </a:rPr>
              <a:t>.</a:t>
            </a:r>
            <a:r>
              <a:rPr lang="fa-IR" sz="3200" b="1" dirty="0">
                <a:latin typeface="Calibri"/>
                <a:ea typeface="Calibri"/>
                <a:cs typeface="Arial"/>
              </a:rPr>
              <a:t> </a:t>
            </a:r>
            <a:r>
              <a:rPr lang="fa-IR" sz="3100" dirty="0">
                <a:solidFill>
                  <a:schemeClr val="tx1"/>
                </a:solidFill>
                <a:latin typeface="Calibri"/>
                <a:ea typeface="Calibri"/>
                <a:cs typeface="B Badr" pitchFamily="2" charset="-78"/>
              </a:rPr>
              <a:t>خاک این بیوم اسیدی بوده و کشورهایی مثل سوئد و قسمت هایی از روسیه در آن قرار دارد. پوشش گیاهی تایگا شامل درختان سوزنی برگ و همیشه سبزمثل </a:t>
            </a:r>
            <a:r>
              <a:rPr lang="fa-IR" sz="3100" dirty="0" smtClean="0">
                <a:solidFill>
                  <a:schemeClr val="tx1"/>
                </a:solidFill>
                <a:latin typeface="Calibri"/>
                <a:ea typeface="Calibri"/>
                <a:cs typeface="B Badr" pitchFamily="2" charset="-78"/>
              </a:rPr>
              <a:t>کاج، </a:t>
            </a:r>
            <a:r>
              <a:rPr lang="fa-IR" sz="3100" dirty="0">
                <a:solidFill>
                  <a:schemeClr val="tx1"/>
                </a:solidFill>
                <a:latin typeface="Calibri"/>
                <a:ea typeface="Calibri"/>
                <a:cs typeface="B Badr" pitchFamily="2" charset="-78"/>
              </a:rPr>
              <a:t>کاج </a:t>
            </a:r>
            <a:r>
              <a:rPr lang="fa-IR" sz="3100" dirty="0" smtClean="0">
                <a:solidFill>
                  <a:schemeClr val="tx1"/>
                </a:solidFill>
                <a:latin typeface="Calibri"/>
                <a:ea typeface="Calibri"/>
                <a:cs typeface="B Badr" pitchFamily="2" charset="-78"/>
              </a:rPr>
              <a:t>نوئل و لاریکس می </a:t>
            </a:r>
            <a:r>
              <a:rPr lang="fa-IR" sz="3100" dirty="0">
                <a:solidFill>
                  <a:schemeClr val="tx1"/>
                </a:solidFill>
                <a:latin typeface="Calibri"/>
                <a:ea typeface="Calibri"/>
                <a:cs typeface="B Badr" pitchFamily="2" charset="-78"/>
              </a:rPr>
              <a:t>باشدکه مهمترین جنگلهای صنعتی جهان را تشکیل می دهد</a:t>
            </a:r>
            <a:r>
              <a:rPr lang="fa-IR" sz="3100" dirty="0" smtClean="0">
                <a:solidFill>
                  <a:schemeClr val="tx1"/>
                </a:solidFill>
                <a:latin typeface="Calibri"/>
                <a:ea typeface="Calibri"/>
                <a:cs typeface="B Badr" pitchFamily="2" charset="-78"/>
              </a:rPr>
              <a:t>.</a:t>
            </a:r>
            <a:endParaRPr lang="en-US" sz="3100" dirty="0">
              <a:solidFill>
                <a:schemeClr val="tx1"/>
              </a:solidFill>
              <a:cs typeface="B Badr" pitchFamily="2" charset="-78"/>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3173639"/>
            <a:ext cx="3657600" cy="3139621"/>
          </a:xfrm>
        </p:spPr>
      </p:pic>
      <p:sp>
        <p:nvSpPr>
          <p:cNvPr id="4" name="Content Placeholder 3"/>
          <p:cNvSpPr>
            <a:spLocks noGrp="1"/>
          </p:cNvSpPr>
          <p:nvPr>
            <p:ph sz="quarter" idx="2"/>
          </p:nvPr>
        </p:nvSpPr>
        <p:spPr>
          <a:xfrm>
            <a:off x="7924800" y="5715000"/>
            <a:ext cx="990600" cy="609600"/>
          </a:xfrm>
        </p:spPr>
        <p:txBody>
          <a:bodyPr>
            <a:normAutofit/>
          </a:bodyPr>
          <a:lstStyle/>
          <a:p>
            <a:r>
              <a:rPr lang="fa-IR" dirty="0" smtClean="0"/>
              <a:t>20</a:t>
            </a:r>
            <a:endParaRPr lang="en-US" dirty="0"/>
          </a:p>
        </p:txBody>
      </p:sp>
      <p:pic>
        <p:nvPicPr>
          <p:cNvPr id="6" name="Picture 5" descr="http://www.hipersian.com/uploads/admin/60391_115.jpg"/>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00400"/>
            <a:ext cx="3962400" cy="3086100"/>
          </a:xfrm>
          <a:prstGeom prst="rect">
            <a:avLst/>
          </a:prstGeom>
          <a:noFill/>
          <a:ln>
            <a:noFill/>
          </a:ln>
        </p:spPr>
      </p:pic>
    </p:spTree>
    <p:extLst>
      <p:ext uri="{BB962C8B-B14F-4D97-AF65-F5344CB8AC3E}">
        <p14:creationId xmlns:p14="http://schemas.microsoft.com/office/powerpoint/2010/main" val="32456853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983162"/>
          </a:xfrm>
        </p:spPr>
        <p:txBody>
          <a:bodyPr>
            <a:normAutofit/>
          </a:bodyPr>
          <a:lstStyle/>
          <a:p>
            <a:pPr algn="ctr" rtl="1"/>
            <a:r>
              <a:rPr lang="fa-IR" sz="4800" dirty="0" smtClean="0">
                <a:solidFill>
                  <a:schemeClr val="tx1"/>
                </a:solidFill>
                <a:cs typeface="B Badr" pitchFamily="2" charset="-78"/>
              </a:rPr>
              <a:t>پایان</a:t>
            </a:r>
            <a:br>
              <a:rPr lang="fa-IR" sz="4800" dirty="0" smtClean="0">
                <a:solidFill>
                  <a:schemeClr val="tx1"/>
                </a:solidFill>
                <a:cs typeface="B Badr" pitchFamily="2" charset="-78"/>
              </a:rPr>
            </a:br>
            <a:r>
              <a:rPr lang="fa-IR" sz="4800" dirty="0">
                <a:solidFill>
                  <a:schemeClr val="tx1"/>
                </a:solidFill>
                <a:cs typeface="B Badr" pitchFamily="2" charset="-78"/>
              </a:rPr>
              <a:t/>
            </a:r>
            <a:br>
              <a:rPr lang="fa-IR" sz="4800" dirty="0">
                <a:solidFill>
                  <a:schemeClr val="tx1"/>
                </a:solidFill>
                <a:cs typeface="B Badr" pitchFamily="2" charset="-78"/>
              </a:rPr>
            </a:br>
            <a:r>
              <a:rPr lang="fa-IR" sz="4800" dirty="0" smtClean="0">
                <a:solidFill>
                  <a:schemeClr val="tx1"/>
                </a:solidFill>
                <a:cs typeface="B Badr" pitchFamily="2" charset="-78"/>
              </a:rPr>
              <a:t>گردآوری: محمد محسنی</a:t>
            </a:r>
            <a:br>
              <a:rPr lang="fa-IR" sz="4800" dirty="0" smtClean="0">
                <a:solidFill>
                  <a:schemeClr val="tx1"/>
                </a:solidFill>
                <a:cs typeface="B Badr" pitchFamily="2" charset="-78"/>
              </a:rPr>
            </a:br>
            <a:r>
              <a:rPr lang="fa-IR" sz="4800" dirty="0">
                <a:solidFill>
                  <a:schemeClr val="tx1"/>
                </a:solidFill>
                <a:cs typeface="B Badr" pitchFamily="2" charset="-78"/>
              </a:rPr>
              <a:t/>
            </a:r>
            <a:br>
              <a:rPr lang="fa-IR" sz="4800" dirty="0">
                <a:solidFill>
                  <a:schemeClr val="tx1"/>
                </a:solidFill>
                <a:cs typeface="B Badr" pitchFamily="2" charset="-78"/>
              </a:rPr>
            </a:br>
            <a:r>
              <a:rPr lang="en-US" sz="4800" dirty="0" smtClean="0">
                <a:solidFill>
                  <a:schemeClr val="tx1"/>
                </a:solidFill>
                <a:cs typeface="B Badr" pitchFamily="2" charset="-78"/>
              </a:rPr>
              <a:t>gama.ir</a:t>
            </a:r>
            <a:endParaRPr lang="en-US" sz="4800" dirty="0">
              <a:solidFill>
                <a:schemeClr val="tx1"/>
              </a:solidFill>
              <a:cs typeface="B Badr" pitchFamily="2" charset="-78"/>
            </a:endParaRPr>
          </a:p>
        </p:txBody>
      </p:sp>
      <p:sp>
        <p:nvSpPr>
          <p:cNvPr id="3" name="Content Placeholder 2"/>
          <p:cNvSpPr>
            <a:spLocks noGrp="1"/>
          </p:cNvSpPr>
          <p:nvPr>
            <p:ph sz="quarter" idx="1"/>
          </p:nvPr>
        </p:nvSpPr>
        <p:spPr>
          <a:xfrm>
            <a:off x="152400" y="5638800"/>
            <a:ext cx="1752600" cy="1219200"/>
          </a:xfrm>
        </p:spPr>
        <p:txBody>
          <a:bodyPr/>
          <a:lstStyle/>
          <a:p>
            <a:endParaRPr lang="en-US" dirty="0"/>
          </a:p>
        </p:txBody>
      </p:sp>
      <p:sp>
        <p:nvSpPr>
          <p:cNvPr id="4" name="Content Placeholder 3"/>
          <p:cNvSpPr>
            <a:spLocks noGrp="1"/>
          </p:cNvSpPr>
          <p:nvPr>
            <p:ph sz="quarter" idx="2"/>
          </p:nvPr>
        </p:nvSpPr>
        <p:spPr>
          <a:xfrm>
            <a:off x="7924800" y="5715000"/>
            <a:ext cx="838200" cy="609600"/>
          </a:xfrm>
        </p:spPr>
        <p:txBody>
          <a:bodyPr/>
          <a:lstStyle/>
          <a:p>
            <a:r>
              <a:rPr lang="fa-IR" dirty="0" smtClean="0"/>
              <a:t>21</a:t>
            </a:r>
            <a:endParaRPr lang="en-US" dirty="0"/>
          </a:p>
        </p:txBody>
      </p:sp>
    </p:spTree>
    <p:extLst>
      <p:ext uri="{BB962C8B-B14F-4D97-AF65-F5344CB8AC3E}">
        <p14:creationId xmlns:p14="http://schemas.microsoft.com/office/powerpoint/2010/main" val="3348222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200" dirty="0" smtClean="0">
                <a:cs typeface="B Badr" pitchFamily="2" charset="-78"/>
              </a:rPr>
              <a:t>توندرا</a:t>
            </a:r>
            <a:endParaRPr lang="en-US" sz="3200" dirty="0">
              <a:cs typeface="B Badr" pitchFamily="2" charset="-78"/>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5800" y="1752600"/>
            <a:ext cx="7315200" cy="4572000"/>
          </a:xfrm>
        </p:spPr>
      </p:pic>
      <p:sp>
        <p:nvSpPr>
          <p:cNvPr id="4" name="Content Placeholder 3"/>
          <p:cNvSpPr>
            <a:spLocks noGrp="1"/>
          </p:cNvSpPr>
          <p:nvPr>
            <p:ph sz="quarter" idx="2"/>
          </p:nvPr>
        </p:nvSpPr>
        <p:spPr>
          <a:xfrm>
            <a:off x="8001000" y="5715000"/>
            <a:ext cx="685800" cy="609600"/>
          </a:xfrm>
        </p:spPr>
        <p:txBody>
          <a:bodyPr/>
          <a:lstStyle/>
          <a:p>
            <a:r>
              <a:rPr lang="fa-IR" dirty="0" smtClean="0"/>
              <a:t>1</a:t>
            </a:r>
            <a:endParaRPr lang="en-US" dirty="0"/>
          </a:p>
        </p:txBody>
      </p:sp>
    </p:spTree>
    <p:extLst>
      <p:ext uri="{BB962C8B-B14F-4D97-AF65-F5344CB8AC3E}">
        <p14:creationId xmlns:p14="http://schemas.microsoft.com/office/powerpoint/2010/main" val="58624232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3352800"/>
          </a:xfrm>
        </p:spPr>
        <p:txBody>
          <a:bodyPr>
            <a:normAutofit fontScale="90000"/>
          </a:bodyPr>
          <a:lstStyle/>
          <a:p>
            <a:pPr algn="r" rtl="1"/>
            <a:r>
              <a:rPr lang="fa-IR" dirty="0"/>
              <a:t>زیست بوم توندرا</a:t>
            </a:r>
            <a:r>
              <a:rPr lang="fa-IR" dirty="0" smtClean="0"/>
              <a:t>:</a:t>
            </a:r>
            <a:br>
              <a:rPr lang="fa-IR" dirty="0" smtClean="0"/>
            </a:br>
            <a:r>
              <a:rPr lang="fa-IR" dirty="0" smtClean="0"/>
              <a:t> </a:t>
            </a:r>
            <a:r>
              <a:rPr lang="fa-IR" dirty="0"/>
              <a:t>توندرا بیشترشامل مناطق جلگه ای فاقد درخت وکالً گیاهان بلند قد درعرض های بلند جغرافیایی می باشد ، چون دراین زیست بوم درختان به دلیل برودت شدید ویخبندان دائمی و وجود یك الیه یخ زده درزیرخاك که پرمافراست نامیده می گردد،همچنین کمی تابش نورخورشید نمی توانندرشد مناسبی داشته باشند. درتوندراها،زیست گیاهی تمایل اندكی به رشد ونمودرسطح زمین دارد. درتابستان تعداد زیادی از پرندگان به توندرا مهاجرت می كنند تا از حشرات آن تغذیه نمایند</a:t>
            </a:r>
            <a:r>
              <a:rPr lang="fa-IR" dirty="0" smtClean="0"/>
              <a:t>.</a:t>
            </a:r>
            <a:endParaRPr lang="en-US" dirty="0"/>
          </a:p>
        </p:txBody>
      </p:sp>
      <p:sp>
        <p:nvSpPr>
          <p:cNvPr id="4" name="Content Placeholder 3"/>
          <p:cNvSpPr>
            <a:spLocks noGrp="1"/>
          </p:cNvSpPr>
          <p:nvPr>
            <p:ph sz="quarter" idx="2"/>
          </p:nvPr>
        </p:nvSpPr>
        <p:spPr>
          <a:xfrm>
            <a:off x="8001000" y="5715000"/>
            <a:ext cx="762000" cy="685800"/>
          </a:xfrm>
        </p:spPr>
        <p:txBody>
          <a:bodyPr/>
          <a:lstStyle/>
          <a:p>
            <a:r>
              <a:rPr lang="fa-IR" dirty="0" smtClean="0"/>
              <a:t>2</a:t>
            </a:r>
            <a:endParaRPr lang="en-US" dirty="0"/>
          </a:p>
        </p:txBody>
      </p:sp>
      <p:pic>
        <p:nvPicPr>
          <p:cNvPr id="9" name="Content Placeholder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3400" y="3352800"/>
            <a:ext cx="5334000" cy="3200400"/>
          </a:xfrm>
          <a:prstGeom prst="ellipse">
            <a:avLst/>
          </a:prstGeom>
          <a:ln>
            <a:noFill/>
          </a:ln>
          <a:effectLst>
            <a:softEdge rad="112500"/>
          </a:effectLst>
        </p:spPr>
      </p:pic>
    </p:spTree>
    <p:extLst>
      <p:ext uri="{BB962C8B-B14F-4D97-AF65-F5344CB8AC3E}">
        <p14:creationId xmlns:p14="http://schemas.microsoft.com/office/powerpoint/2010/main" val="26215613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4343400"/>
          </a:xfrm>
        </p:spPr>
        <p:txBody>
          <a:bodyPr>
            <a:normAutofit/>
          </a:bodyPr>
          <a:lstStyle/>
          <a:p>
            <a:pPr algn="r" rtl="1"/>
            <a:r>
              <a:rPr lang="ar-SA" sz="2800" dirty="0">
                <a:solidFill>
                  <a:schemeClr val="tx1"/>
                </a:solidFill>
                <a:latin typeface="Calibri"/>
                <a:ea typeface="Calibri"/>
                <a:cs typeface="Arial"/>
              </a:rPr>
              <a:t> دو نوع توندرای اصلی وجود دارد. این دو نوع عبارتند از: توندرای آرکتیک یا قطبی و توندرای آلپی یا کوهستانی</a:t>
            </a:r>
            <a:r>
              <a:rPr lang="ar-SA" sz="2800" dirty="0" smtClean="0">
                <a:solidFill>
                  <a:schemeClr val="tx1"/>
                </a:solidFill>
                <a:latin typeface="Calibri"/>
                <a:ea typeface="Calibri"/>
                <a:cs typeface="Arial"/>
              </a:rPr>
              <a:t>.</a:t>
            </a:r>
            <a:r>
              <a:rPr lang="fa-IR" sz="2800" dirty="0" smtClean="0">
                <a:solidFill>
                  <a:schemeClr val="tx1"/>
                </a:solidFill>
                <a:latin typeface="Calibri"/>
                <a:ea typeface="Calibri"/>
                <a:cs typeface="Arial"/>
              </a:rPr>
              <a:t/>
            </a:r>
            <a:br>
              <a:rPr lang="fa-IR" sz="2800" dirty="0" smtClean="0">
                <a:solidFill>
                  <a:schemeClr val="tx1"/>
                </a:solidFill>
                <a:latin typeface="Calibri"/>
                <a:ea typeface="Calibri"/>
                <a:cs typeface="Arial"/>
              </a:rPr>
            </a:br>
            <a:r>
              <a:rPr lang="fa-IR" sz="2800" dirty="0" smtClean="0">
                <a:solidFill>
                  <a:srgbClr val="FF0000"/>
                </a:solidFill>
                <a:latin typeface="Calibri"/>
                <a:ea typeface="Calibri"/>
                <a:cs typeface="Arial"/>
              </a:rPr>
              <a:t>الف)</a:t>
            </a:r>
            <a:r>
              <a:rPr lang="ar-SA" sz="2800" dirty="0" smtClean="0">
                <a:solidFill>
                  <a:srgbClr val="FF0000"/>
                </a:solidFill>
                <a:latin typeface="Calibri"/>
                <a:ea typeface="Calibri"/>
                <a:cs typeface="Arial"/>
              </a:rPr>
              <a:t> </a:t>
            </a:r>
            <a:r>
              <a:rPr lang="ar-SA" sz="2800" dirty="0">
                <a:solidFill>
                  <a:srgbClr val="FF0000"/>
                </a:solidFill>
                <a:latin typeface="Calibri"/>
                <a:ea typeface="Calibri"/>
                <a:cs typeface="Arial"/>
              </a:rPr>
              <a:t>توندرای </a:t>
            </a:r>
            <a:r>
              <a:rPr lang="ar-SA" sz="2800" dirty="0" smtClean="0">
                <a:solidFill>
                  <a:srgbClr val="FF0000"/>
                </a:solidFill>
                <a:latin typeface="Calibri"/>
                <a:ea typeface="Calibri"/>
                <a:cs typeface="Arial"/>
              </a:rPr>
              <a:t>قطبی</a:t>
            </a:r>
            <a:r>
              <a:rPr lang="fa-IR" sz="2800" dirty="0" smtClean="0">
                <a:solidFill>
                  <a:srgbClr val="FF0000"/>
                </a:solidFill>
                <a:latin typeface="Calibri"/>
                <a:ea typeface="Calibri"/>
                <a:cs typeface="Arial"/>
              </a:rPr>
              <a:t> :</a:t>
            </a:r>
            <a:r>
              <a:rPr lang="ar-SA" sz="2800" dirty="0" smtClean="0">
                <a:solidFill>
                  <a:srgbClr val="FF0000"/>
                </a:solidFill>
                <a:latin typeface="Calibri"/>
                <a:ea typeface="Calibri"/>
                <a:cs typeface="Arial"/>
              </a:rPr>
              <a:t> </a:t>
            </a:r>
            <a:r>
              <a:rPr lang="ar-SA" sz="2800" dirty="0">
                <a:solidFill>
                  <a:schemeClr val="tx1"/>
                </a:solidFill>
                <a:latin typeface="Calibri"/>
                <a:ea typeface="Calibri"/>
                <a:cs typeface="Arial"/>
              </a:rPr>
              <a:t>در نیم کره‌ی شمالی، و در دایره‌ی قطبی واقع شده است و سردترین نقطه‌ بر روی زمین است! مطالعات نشان می‌دهند که قطب شمال یعنی جایی که توندرا در آن قرار دارد در گذشته به سردی امروز نبوده است. این امر به علت حرکات تدریجی صفحات تشکیل دهنده‌ی سطح زمین و تغییر مداوم در شرایط آب و هوایی جهان است که منجر به شرایط آب و هوایی فعلی توندرا شده است. </a:t>
            </a:r>
            <a:r>
              <a:rPr lang="fa-IR" sz="2800" dirty="0" smtClean="0">
                <a:latin typeface="Calibri"/>
                <a:ea typeface="Calibri"/>
                <a:cs typeface="Arial"/>
              </a:rPr>
              <a:t/>
            </a:r>
            <a:br>
              <a:rPr lang="fa-IR" sz="2800" dirty="0" smtClean="0">
                <a:latin typeface="Calibri"/>
                <a:ea typeface="Calibri"/>
                <a:cs typeface="Arial"/>
              </a:rPr>
            </a:br>
            <a:endParaRPr lang="en-US" sz="2800" dirty="0"/>
          </a:p>
        </p:txBody>
      </p:sp>
      <p:sp>
        <p:nvSpPr>
          <p:cNvPr id="4" name="Content Placeholder 3"/>
          <p:cNvSpPr>
            <a:spLocks noGrp="1"/>
          </p:cNvSpPr>
          <p:nvPr>
            <p:ph sz="quarter" idx="2"/>
          </p:nvPr>
        </p:nvSpPr>
        <p:spPr>
          <a:xfrm>
            <a:off x="7924800" y="5715000"/>
            <a:ext cx="838200" cy="609600"/>
          </a:xfrm>
        </p:spPr>
        <p:txBody>
          <a:bodyPr/>
          <a:lstStyle/>
          <a:p>
            <a:r>
              <a:rPr lang="fa-IR" dirty="0" smtClean="0"/>
              <a:t>3</a:t>
            </a:r>
            <a:endParaRPr lang="en-US" dirty="0"/>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4038600"/>
            <a:ext cx="4495800" cy="2836461"/>
          </a:xfrm>
        </p:spPr>
      </p:pic>
    </p:spTree>
    <p:extLst>
      <p:ext uri="{BB962C8B-B14F-4D97-AF65-F5344CB8AC3E}">
        <p14:creationId xmlns:p14="http://schemas.microsoft.com/office/powerpoint/2010/main" val="18314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848600" cy="3581400"/>
          </a:xfrm>
        </p:spPr>
        <p:txBody>
          <a:bodyPr>
            <a:normAutofit/>
          </a:bodyPr>
          <a:lstStyle/>
          <a:p>
            <a:pPr algn="r" rtl="1"/>
            <a:r>
              <a:rPr lang="fa-IR" sz="2800" dirty="0" smtClean="0">
                <a:solidFill>
                  <a:srgbClr val="FF0000"/>
                </a:solidFill>
                <a:latin typeface="Calibri"/>
                <a:ea typeface="Calibri"/>
                <a:cs typeface="B Badr" pitchFamily="2" charset="-78"/>
              </a:rPr>
              <a:t>ب)</a:t>
            </a:r>
            <a:r>
              <a:rPr lang="ar-SA" sz="2800" dirty="0" smtClean="0">
                <a:solidFill>
                  <a:srgbClr val="FF0000"/>
                </a:solidFill>
                <a:latin typeface="Calibri"/>
                <a:ea typeface="Calibri"/>
                <a:cs typeface="B Badr" pitchFamily="2" charset="-78"/>
              </a:rPr>
              <a:t>توندرای </a:t>
            </a:r>
            <a:r>
              <a:rPr lang="ar-SA" sz="2800" dirty="0">
                <a:solidFill>
                  <a:srgbClr val="FF0000"/>
                </a:solidFill>
                <a:latin typeface="Calibri"/>
                <a:ea typeface="Calibri"/>
                <a:cs typeface="B Badr" pitchFamily="2" charset="-78"/>
              </a:rPr>
              <a:t>آلپی (کوهستانی</a:t>
            </a:r>
            <a:r>
              <a:rPr lang="ar-SA" sz="2800" dirty="0" smtClean="0">
                <a:solidFill>
                  <a:srgbClr val="FF0000"/>
                </a:solidFill>
                <a:latin typeface="Calibri"/>
                <a:ea typeface="Calibri"/>
                <a:cs typeface="B Badr" pitchFamily="2" charset="-78"/>
              </a:rPr>
              <a:t>)</a:t>
            </a:r>
            <a:r>
              <a:rPr lang="fa-IR" sz="2800" dirty="0" smtClean="0">
                <a:solidFill>
                  <a:srgbClr val="FF0000"/>
                </a:solidFill>
                <a:latin typeface="Calibri"/>
                <a:ea typeface="Calibri"/>
                <a:cs typeface="B Badr" pitchFamily="2" charset="-78"/>
              </a:rPr>
              <a:t> :</a:t>
            </a:r>
            <a:r>
              <a:rPr lang="ar-SA" sz="2800" dirty="0" smtClean="0">
                <a:solidFill>
                  <a:srgbClr val="FF0000"/>
                </a:solidFill>
                <a:latin typeface="Calibri"/>
                <a:ea typeface="Calibri"/>
                <a:cs typeface="B Badr" pitchFamily="2" charset="-78"/>
              </a:rPr>
              <a:t> </a:t>
            </a:r>
            <a:r>
              <a:rPr lang="ar-SA" sz="2800" dirty="0">
                <a:solidFill>
                  <a:schemeClr val="tx1"/>
                </a:solidFill>
                <a:latin typeface="Calibri"/>
                <a:ea typeface="Calibri"/>
                <a:cs typeface="B Badr" pitchFamily="2" charset="-78"/>
              </a:rPr>
              <a:t>از مناطقی با ارتفاع بالا شامل قلل کوهها تشکیل می‌شود. بسیاری از مردم فکر می‌کنند که در قطب جنوب نیز توندرا وجود دارد</a:t>
            </a:r>
            <a:r>
              <a:rPr lang="ar-SA" sz="2800" dirty="0" smtClean="0">
                <a:solidFill>
                  <a:schemeClr val="tx1"/>
                </a:solidFill>
                <a:latin typeface="Calibri"/>
                <a:ea typeface="Calibri"/>
                <a:cs typeface="B Badr" pitchFamily="2" charset="-78"/>
              </a:rPr>
              <a:t>.</a:t>
            </a:r>
            <a:r>
              <a:rPr lang="ar-SA" sz="2800" dirty="0">
                <a:solidFill>
                  <a:schemeClr val="tx1"/>
                </a:solidFill>
                <a:latin typeface="Calibri"/>
                <a:ea typeface="Calibri"/>
                <a:cs typeface="B Badr" pitchFamily="2" charset="-78"/>
              </a:rPr>
              <a:t> . با این حال، شرایط آب و هوایی قطب جنوب برای تشکیل یک توندرای ایده آل نا مساعد است، به همین دلیل، برخی از کار شناسان، توندرای قطب جنوب را یک توندرای واقعی به حساب نمی‌آورند</a:t>
            </a:r>
            <a:r>
              <a:rPr lang="ar-SA" sz="2800" dirty="0" smtClean="0">
                <a:solidFill>
                  <a:schemeClr val="tx1"/>
                </a:solidFill>
                <a:latin typeface="Calibri"/>
                <a:ea typeface="Calibri"/>
                <a:cs typeface="B Badr" pitchFamily="2" charset="-78"/>
              </a:rPr>
              <a:t>.</a:t>
            </a:r>
            <a:r>
              <a:rPr lang="fa-IR" sz="2800" dirty="0" smtClean="0">
                <a:solidFill>
                  <a:schemeClr val="tx1"/>
                </a:solidFill>
                <a:latin typeface="Calibri"/>
                <a:ea typeface="Calibri"/>
                <a:cs typeface="B Badr" pitchFamily="2" charset="-78"/>
              </a:rPr>
              <a:t/>
            </a:r>
            <a:br>
              <a:rPr lang="fa-IR" sz="2800" dirty="0" smtClean="0">
                <a:solidFill>
                  <a:schemeClr val="tx1"/>
                </a:solidFill>
                <a:latin typeface="Calibri"/>
                <a:ea typeface="Calibri"/>
                <a:cs typeface="B Badr" pitchFamily="2" charset="-78"/>
              </a:rPr>
            </a:br>
            <a:r>
              <a:rPr lang="fa-IR" sz="2800" dirty="0">
                <a:solidFill>
                  <a:schemeClr val="tx1"/>
                </a:solidFill>
                <a:latin typeface="Calibri"/>
                <a:ea typeface="Calibri"/>
                <a:cs typeface="B Badr" pitchFamily="2" charset="-78"/>
              </a:rPr>
              <a:t/>
            </a:r>
            <a:br>
              <a:rPr lang="fa-IR" sz="2800" dirty="0">
                <a:solidFill>
                  <a:schemeClr val="tx1"/>
                </a:solidFill>
                <a:latin typeface="Calibri"/>
                <a:ea typeface="Calibri"/>
                <a:cs typeface="B Badr" pitchFamily="2" charset="-78"/>
              </a:rPr>
            </a:br>
            <a:r>
              <a:rPr lang="ar-SA" sz="2800" dirty="0" smtClean="0">
                <a:solidFill>
                  <a:schemeClr val="tx1"/>
                </a:solidFill>
                <a:latin typeface="Calibri"/>
                <a:ea typeface="Calibri"/>
                <a:cs typeface="B Badr" pitchFamily="2" charset="-78"/>
              </a:rPr>
              <a:t> </a:t>
            </a:r>
            <a:endParaRPr lang="en-US" sz="2800" dirty="0">
              <a:solidFill>
                <a:schemeClr val="tx1"/>
              </a:solidFill>
              <a:cs typeface="B Badr" pitchFamily="2" charset="-78"/>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 y="3352800"/>
            <a:ext cx="4953000" cy="3505200"/>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quarter" idx="2"/>
          </p:nvPr>
        </p:nvSpPr>
        <p:spPr>
          <a:xfrm>
            <a:off x="8001000" y="5715000"/>
            <a:ext cx="685800" cy="533400"/>
          </a:xfrm>
        </p:spPr>
        <p:txBody>
          <a:bodyPr/>
          <a:lstStyle/>
          <a:p>
            <a:r>
              <a:rPr lang="fa-IR" dirty="0" smtClean="0"/>
              <a:t>4</a:t>
            </a:r>
            <a:endParaRPr lang="en-US" dirty="0"/>
          </a:p>
        </p:txBody>
      </p:sp>
    </p:spTree>
    <p:extLst>
      <p:ext uri="{BB962C8B-B14F-4D97-AF65-F5344CB8AC3E}">
        <p14:creationId xmlns:p14="http://schemas.microsoft.com/office/powerpoint/2010/main" val="2103160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2800" dirty="0">
                <a:solidFill>
                  <a:schemeClr val="tx1"/>
                </a:solidFill>
                <a:latin typeface="Calibri"/>
                <a:ea typeface="Calibri"/>
                <a:cs typeface="Arial"/>
              </a:rPr>
              <a:t>آب و هوا در بیوم </a:t>
            </a:r>
            <a:r>
              <a:rPr lang="ar-SA" sz="2800" dirty="0" smtClean="0">
                <a:solidFill>
                  <a:schemeClr val="tx1"/>
                </a:solidFill>
                <a:latin typeface="Calibri"/>
                <a:ea typeface="Calibri"/>
                <a:cs typeface="Arial"/>
              </a:rPr>
              <a:t>توندرا</a:t>
            </a:r>
            <a:r>
              <a:rPr lang="fa-IR" sz="2800" dirty="0" smtClean="0">
                <a:solidFill>
                  <a:schemeClr val="tx1"/>
                </a:solidFill>
                <a:latin typeface="Calibri"/>
                <a:ea typeface="Calibri"/>
                <a:cs typeface="Arial"/>
              </a:rPr>
              <a:t/>
            </a:r>
            <a:br>
              <a:rPr lang="fa-IR" sz="2800" dirty="0" smtClean="0">
                <a:solidFill>
                  <a:schemeClr val="tx1"/>
                </a:solidFill>
                <a:latin typeface="Calibri"/>
                <a:ea typeface="Calibri"/>
                <a:cs typeface="Arial"/>
              </a:rPr>
            </a:br>
            <a:endParaRPr lang="en-US" sz="2800" dirty="0">
              <a:solidFill>
                <a:schemeClr val="tx1"/>
              </a:solidFill>
              <a:cs typeface="B Badr" pitchFamily="2" charset="-78"/>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14848" y="1956388"/>
            <a:ext cx="6581351" cy="4215812"/>
          </a:xfrm>
        </p:spPr>
      </p:pic>
      <p:sp>
        <p:nvSpPr>
          <p:cNvPr id="4" name="Content Placeholder 3"/>
          <p:cNvSpPr>
            <a:spLocks noGrp="1"/>
          </p:cNvSpPr>
          <p:nvPr>
            <p:ph sz="quarter" idx="2"/>
          </p:nvPr>
        </p:nvSpPr>
        <p:spPr>
          <a:xfrm>
            <a:off x="8001000" y="5715000"/>
            <a:ext cx="762000" cy="685800"/>
          </a:xfrm>
        </p:spPr>
        <p:txBody>
          <a:bodyPr/>
          <a:lstStyle/>
          <a:p>
            <a:r>
              <a:rPr lang="fa-IR" dirty="0" smtClean="0"/>
              <a:t>5</a:t>
            </a:r>
            <a:endParaRPr lang="en-US" dirty="0"/>
          </a:p>
        </p:txBody>
      </p:sp>
    </p:spTree>
    <p:extLst>
      <p:ext uri="{BB962C8B-B14F-4D97-AF65-F5344CB8AC3E}">
        <p14:creationId xmlns:p14="http://schemas.microsoft.com/office/powerpoint/2010/main" val="190781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419600"/>
          </a:xfrm>
        </p:spPr>
        <p:txBody>
          <a:bodyPr>
            <a:noAutofit/>
          </a:bodyPr>
          <a:lstStyle/>
          <a:p>
            <a:pPr algn="r" rtl="1"/>
            <a:r>
              <a:rPr lang="ar-SA" sz="2600" dirty="0">
                <a:solidFill>
                  <a:schemeClr val="tx1"/>
                </a:solidFill>
                <a:latin typeface="Calibri"/>
                <a:ea typeface="Calibri"/>
                <a:cs typeface="Arial"/>
              </a:rPr>
              <a:t>در این بخش از دنیا زمستان‌ها غالبند و تابستان‌ها معمولاً کوتاه و گرم هستند. در بیوم توندرا میزان بارندگی بسیار کم است، به همین دلیل در این منطقه گیاهان و جانوران کمتری وجود دارند</a:t>
            </a:r>
            <a:r>
              <a:rPr lang="en-US" sz="2600" dirty="0">
                <a:solidFill>
                  <a:schemeClr val="tx1"/>
                </a:solidFill>
                <a:latin typeface="Calibri"/>
                <a:ea typeface="Calibri"/>
                <a:cs typeface="Arial"/>
              </a:rPr>
              <a:t>.</a:t>
            </a:r>
            <a:br>
              <a:rPr lang="en-US" sz="2600" dirty="0">
                <a:solidFill>
                  <a:schemeClr val="tx1"/>
                </a:solidFill>
                <a:latin typeface="Calibri"/>
                <a:ea typeface="Calibri"/>
                <a:cs typeface="Arial"/>
              </a:rPr>
            </a:br>
            <a:r>
              <a:rPr lang="ar-SA" sz="2600" dirty="0">
                <a:solidFill>
                  <a:schemeClr val="tx1"/>
                </a:solidFill>
                <a:latin typeface="Calibri"/>
                <a:ea typeface="Calibri"/>
                <a:cs typeface="Arial"/>
              </a:rPr>
              <a:t>متوسط دمای هوا در طول زمستان تقریباً </a:t>
            </a:r>
            <a:r>
              <a:rPr lang="fa-IR" sz="2600" dirty="0">
                <a:solidFill>
                  <a:schemeClr val="tx1"/>
                </a:solidFill>
                <a:latin typeface="Calibri"/>
                <a:ea typeface="Calibri"/>
                <a:cs typeface="Arial"/>
              </a:rPr>
              <a:t>۳۴- </a:t>
            </a:r>
            <a:r>
              <a:rPr lang="ar-SA" sz="2600" dirty="0">
                <a:solidFill>
                  <a:schemeClr val="tx1"/>
                </a:solidFill>
                <a:latin typeface="Calibri"/>
                <a:ea typeface="Calibri"/>
                <a:cs typeface="Arial"/>
              </a:rPr>
              <a:t>درجه‌ی سانتی‌ </a:t>
            </a:r>
            <a:r>
              <a:rPr lang="ar-SA" sz="2600" dirty="0" smtClean="0">
                <a:solidFill>
                  <a:schemeClr val="tx1"/>
                </a:solidFill>
                <a:latin typeface="Calibri"/>
                <a:ea typeface="Calibri"/>
                <a:cs typeface="Arial"/>
              </a:rPr>
              <a:t>گراد</a:t>
            </a:r>
            <a:r>
              <a:rPr lang="ar-SA" sz="2600" dirty="0">
                <a:solidFill>
                  <a:schemeClr val="tx1"/>
                </a:solidFill>
                <a:latin typeface="Calibri"/>
                <a:ea typeface="Calibri"/>
                <a:cs typeface="Arial"/>
              </a:rPr>
              <a:t>می‌باشد، ولی به پایین‌تر از این دما </a:t>
            </a:r>
            <a:r>
              <a:rPr lang="ar-SA" sz="2600" dirty="0" smtClean="0">
                <a:solidFill>
                  <a:schemeClr val="tx1"/>
                </a:solidFill>
                <a:latin typeface="Calibri"/>
                <a:ea typeface="Calibri"/>
                <a:cs typeface="Arial"/>
              </a:rPr>
              <a:t>یعنی</a:t>
            </a:r>
            <a:r>
              <a:rPr lang="en-US" sz="2600" dirty="0" smtClean="0">
                <a:solidFill>
                  <a:schemeClr val="tx1"/>
                </a:solidFill>
                <a:latin typeface="Calibri"/>
                <a:ea typeface="Calibri"/>
                <a:cs typeface="Arial"/>
              </a:rPr>
              <a:t>-70</a:t>
            </a:r>
            <a:r>
              <a:rPr lang="fa-IR" sz="2600" dirty="0" smtClean="0">
                <a:solidFill>
                  <a:schemeClr val="tx1"/>
                </a:solidFill>
                <a:latin typeface="Calibri"/>
                <a:ea typeface="Calibri"/>
                <a:cs typeface="Arial"/>
              </a:rPr>
              <a:t>درجه سانتی گراد</a:t>
            </a:r>
            <a:r>
              <a:rPr lang="ar-SA" sz="2600" dirty="0" smtClean="0">
                <a:solidFill>
                  <a:schemeClr val="tx1"/>
                </a:solidFill>
                <a:latin typeface="Calibri"/>
                <a:ea typeface="Calibri"/>
                <a:cs typeface="Arial"/>
              </a:rPr>
              <a:t> </a:t>
            </a:r>
            <a:r>
              <a:rPr lang="ar-SA" sz="2600" dirty="0">
                <a:solidFill>
                  <a:schemeClr val="tx1"/>
                </a:solidFill>
                <a:latin typeface="Calibri"/>
                <a:ea typeface="Calibri"/>
                <a:cs typeface="Arial"/>
              </a:rPr>
              <a:t>نیز می‌رسد. در طول تابستان، متوسط دما در حدود </a:t>
            </a:r>
            <a:r>
              <a:rPr lang="fa-IR" sz="2600" dirty="0">
                <a:solidFill>
                  <a:schemeClr val="tx1"/>
                </a:solidFill>
                <a:latin typeface="Calibri"/>
                <a:ea typeface="Calibri"/>
                <a:cs typeface="Arial"/>
              </a:rPr>
              <a:t>۱۲ </a:t>
            </a:r>
            <a:r>
              <a:rPr lang="ar-SA" sz="2600" dirty="0" smtClean="0">
                <a:solidFill>
                  <a:schemeClr val="tx1"/>
                </a:solidFill>
                <a:latin typeface="Calibri"/>
                <a:ea typeface="Calibri"/>
                <a:cs typeface="Arial"/>
              </a:rPr>
              <a:t>گراداست</a:t>
            </a:r>
            <a:r>
              <a:rPr lang="fa-IR" sz="2600" dirty="0" smtClean="0">
                <a:solidFill>
                  <a:schemeClr val="tx1"/>
                </a:solidFill>
                <a:latin typeface="Calibri"/>
                <a:ea typeface="Calibri"/>
                <a:cs typeface="Arial"/>
              </a:rPr>
              <a:t>.</a:t>
            </a:r>
            <a:r>
              <a:rPr lang="ar-SA" sz="2600" dirty="0" smtClean="0">
                <a:solidFill>
                  <a:schemeClr val="tx1"/>
                </a:solidFill>
                <a:latin typeface="Calibri"/>
                <a:ea typeface="Calibri"/>
                <a:cs typeface="Arial"/>
              </a:rPr>
              <a:t>شرایط </a:t>
            </a:r>
            <a:r>
              <a:rPr lang="ar-SA" sz="2600" dirty="0">
                <a:solidFill>
                  <a:schemeClr val="tx1"/>
                </a:solidFill>
                <a:latin typeface="Calibri"/>
                <a:ea typeface="Calibri"/>
                <a:cs typeface="Arial"/>
              </a:rPr>
              <a:t>آب و هوایی در توندرا منجر به تشکیل یخ – خاک یعنی لایه‌ای از خاک شده است که همیشه یخ زده است، عمق یخ – خاک تقریباً یک متر است (</a:t>
            </a:r>
            <a:r>
              <a:rPr lang="fa-IR" sz="2600" dirty="0">
                <a:solidFill>
                  <a:schemeClr val="tx1"/>
                </a:solidFill>
                <a:latin typeface="Calibri"/>
                <a:ea typeface="Calibri"/>
                <a:cs typeface="Arial"/>
              </a:rPr>
              <a:t>۲۵ – 90</a:t>
            </a:r>
            <a:r>
              <a:rPr lang="ar-SA" sz="2600" dirty="0">
                <a:solidFill>
                  <a:schemeClr val="tx1"/>
                </a:solidFill>
                <a:latin typeface="Calibri"/>
                <a:ea typeface="Calibri"/>
                <a:cs typeface="Arial"/>
              </a:rPr>
              <a:t> سانتی متر)، و هرگز ذوب </a:t>
            </a:r>
            <a:r>
              <a:rPr lang="ar-SA" sz="2600" dirty="0" smtClean="0">
                <a:solidFill>
                  <a:schemeClr val="tx1"/>
                </a:solidFill>
                <a:latin typeface="Calibri"/>
                <a:ea typeface="Calibri"/>
                <a:cs typeface="Arial"/>
              </a:rPr>
              <a:t>نمی‌شود</a:t>
            </a:r>
            <a:r>
              <a:rPr lang="fa-IR" sz="2600" dirty="0" smtClean="0">
                <a:solidFill>
                  <a:schemeClr val="tx1"/>
                </a:solidFill>
                <a:latin typeface="Calibri"/>
                <a:ea typeface="Calibri"/>
                <a:cs typeface="Arial"/>
              </a:rPr>
              <a:t/>
            </a:r>
            <a:br>
              <a:rPr lang="fa-IR" sz="2600" dirty="0" smtClean="0">
                <a:solidFill>
                  <a:schemeClr val="tx1"/>
                </a:solidFill>
                <a:latin typeface="Calibri"/>
                <a:ea typeface="Calibri"/>
                <a:cs typeface="Arial"/>
              </a:rPr>
            </a:br>
            <a:r>
              <a:rPr lang="fa-IR" sz="2800" dirty="0" smtClean="0">
                <a:solidFill>
                  <a:schemeClr val="tx1"/>
                </a:solidFill>
                <a:latin typeface="Calibri"/>
                <a:ea typeface="Calibri"/>
                <a:cs typeface="Arial"/>
              </a:rPr>
              <a:t/>
            </a:r>
            <a:br>
              <a:rPr lang="fa-IR" sz="2800" dirty="0" smtClean="0">
                <a:solidFill>
                  <a:schemeClr val="tx1"/>
                </a:solidFill>
                <a:latin typeface="Calibri"/>
                <a:ea typeface="Calibri"/>
                <a:cs typeface="Arial"/>
              </a:rPr>
            </a:br>
            <a:endParaRPr lang="en-US" sz="2800" dirty="0">
              <a:solidFill>
                <a:schemeClr val="tx1"/>
              </a:solidFill>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3543626"/>
            <a:ext cx="5257800" cy="3161974"/>
          </a:xfrm>
        </p:spPr>
      </p:pic>
      <p:sp>
        <p:nvSpPr>
          <p:cNvPr id="4" name="Content Placeholder 3"/>
          <p:cNvSpPr>
            <a:spLocks noGrp="1"/>
          </p:cNvSpPr>
          <p:nvPr>
            <p:ph sz="quarter" idx="2"/>
          </p:nvPr>
        </p:nvSpPr>
        <p:spPr>
          <a:xfrm>
            <a:off x="7924800" y="5715000"/>
            <a:ext cx="762000" cy="609600"/>
          </a:xfrm>
        </p:spPr>
        <p:txBody>
          <a:bodyPr/>
          <a:lstStyle/>
          <a:p>
            <a:r>
              <a:rPr lang="fa-IR" dirty="0" smtClean="0"/>
              <a:t>6</a:t>
            </a:r>
            <a:endParaRPr lang="en-US" dirty="0"/>
          </a:p>
        </p:txBody>
      </p:sp>
    </p:spTree>
    <p:extLst>
      <p:ext uri="{BB962C8B-B14F-4D97-AF65-F5344CB8AC3E}">
        <p14:creationId xmlns:p14="http://schemas.microsoft.com/office/powerpoint/2010/main" val="55698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200" dirty="0" smtClean="0">
                <a:solidFill>
                  <a:schemeClr val="tx1"/>
                </a:solidFill>
                <a:cs typeface="B Badr" pitchFamily="2" charset="-78"/>
              </a:rPr>
              <a:t>جانوران توندرا</a:t>
            </a:r>
            <a:r>
              <a:rPr lang="fa-IR" sz="3200" dirty="0" smtClean="0">
                <a:cs typeface="B Badr" pitchFamily="2" charset="-78"/>
              </a:rPr>
              <a:t/>
            </a:r>
            <a:br>
              <a:rPr lang="fa-IR" sz="3200" dirty="0" smtClean="0">
                <a:cs typeface="B Badr" pitchFamily="2" charset="-78"/>
              </a:rPr>
            </a:br>
            <a:endParaRPr lang="en-US" sz="3200" dirty="0">
              <a:cs typeface="B Badr" pitchFamily="2" charset="-78"/>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95300" y="1805940"/>
            <a:ext cx="7277100" cy="4366260"/>
          </a:xfrm>
        </p:spPr>
      </p:pic>
      <p:sp>
        <p:nvSpPr>
          <p:cNvPr id="4" name="Content Placeholder 3"/>
          <p:cNvSpPr>
            <a:spLocks noGrp="1"/>
          </p:cNvSpPr>
          <p:nvPr>
            <p:ph sz="quarter" idx="2"/>
          </p:nvPr>
        </p:nvSpPr>
        <p:spPr>
          <a:xfrm>
            <a:off x="7924800" y="5715000"/>
            <a:ext cx="838200" cy="685800"/>
          </a:xfrm>
        </p:spPr>
        <p:txBody>
          <a:bodyPr/>
          <a:lstStyle/>
          <a:p>
            <a:r>
              <a:rPr lang="fa-IR" dirty="0" smtClean="0"/>
              <a:t>7</a:t>
            </a:r>
            <a:endParaRPr lang="en-US" dirty="0"/>
          </a:p>
        </p:txBody>
      </p:sp>
    </p:spTree>
    <p:extLst>
      <p:ext uri="{BB962C8B-B14F-4D97-AF65-F5344CB8AC3E}">
        <p14:creationId xmlns:p14="http://schemas.microsoft.com/office/powerpoint/2010/main" val="3327542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162</TotalTime>
  <Words>609</Words>
  <Application>Microsoft Office PowerPoint</Application>
  <PresentationFormat>On-screen Show (4:3)</PresentationFormat>
  <Paragraphs>50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 Badr</vt:lpstr>
      <vt:lpstr>Calibri</vt:lpstr>
      <vt:lpstr>Century Schoolbook</vt:lpstr>
      <vt:lpstr>Times New Roman</vt:lpstr>
      <vt:lpstr>Wingdings</vt:lpstr>
      <vt:lpstr>Wingdings 2</vt:lpstr>
      <vt:lpstr>Oriel</vt:lpstr>
      <vt:lpstr>PowerPoint Presentation</vt:lpstr>
      <vt:lpstr>   درس: مطالعات اجتماعی پایه نهم </vt:lpstr>
      <vt:lpstr>توندرا</vt:lpstr>
      <vt:lpstr>زیست بوم توندرا:  توندرا بیشترشامل مناطق جلگه ای فاقد درخت وکالً گیاهان بلند قد درعرض های بلند جغرافیایی می باشد ، چون دراین زیست بوم درختان به دلیل برودت شدید ویخبندان دائمی و وجود یك الیه یخ زده درزیرخاك که پرمافراست نامیده می گردد،همچنین کمی تابش نورخورشید نمی توانندرشد مناسبی داشته باشند. درتوندراها،زیست گیاهی تمایل اندكی به رشد ونمودرسطح زمین دارد. درتابستان تعداد زیادی از پرندگان به توندرا مهاجرت می كنند تا از حشرات آن تغذیه نمایند.</vt:lpstr>
      <vt:lpstr> دو نوع توندرای اصلی وجود دارد. این دو نوع عبارتند از: توندرای آرکتیک یا قطبی و توندرای آلپی یا کوهستانی. الف) توندرای قطبی : در نیم کره‌ی شمالی، و در دایره‌ی قطبی واقع شده است و سردترین نقطه‌ بر روی زمین است! مطالعات نشان می‌دهند که قطب شمال یعنی جایی که توندرا در آن قرار دارد در گذشته به سردی امروز نبوده است. این امر به علت حرکات تدریجی صفحات تشکیل دهنده‌ی سطح زمین و تغییر مداوم در شرایط آب و هوایی جهان است که منجر به شرایط آب و هوایی فعلی توندرا شده است.  </vt:lpstr>
      <vt:lpstr>ب)توندرای آلپی (کوهستانی) : از مناطقی با ارتفاع بالا شامل قلل کوهها تشکیل می‌شود. بسیاری از مردم فکر می‌کنند که در قطب جنوب نیز توندرا وجود دارد. . با این حال، شرایط آب و هوایی قطب جنوب برای تشکیل یک توندرای ایده آل نا مساعد است، به همین دلیل، برخی از کار شناسان، توندرای قطب جنوب را یک توندرای واقعی به حساب نمی‌آورند.   </vt:lpstr>
      <vt:lpstr>آب و هوا در بیوم توندرا </vt:lpstr>
      <vt:lpstr>در این بخش از دنیا زمستان‌ها غالبند و تابستان‌ها معمولاً کوتاه و گرم هستند. در بیوم توندرا میزان بارندگی بسیار کم است، به همین دلیل در این منطقه گیاهان و جانوران کمتری وجود دارند. متوسط دمای هوا در طول زمستان تقریباً ۳۴- درجه‌ی سانتی‌ گرادمی‌باشد، ولی به پایین‌تر از این دما یعنی-70درجه سانتی گراد نیز می‌رسد. در طول تابستان، متوسط دما در حدود ۱۲ گراداست.شرایط آب و هوایی در توندرا منجر به تشکیل یخ – خاک یعنی لایه‌ای از خاک شده است که همیشه یخ زده است، عمق یخ – خاک تقریباً یک متر است (۲۵ – 90 سانتی متر)، و هرگز ذوب نمی‌شود  </vt:lpstr>
      <vt:lpstr>جانوران توندرا </vt:lpstr>
      <vt:lpstr>بیوم توندرا دارای تقریباً ۴۸ گونه پستان دار است، که در مقایسه با سایر نقاط جهان این تعداد بسیار کم است. اما با درنظر گرفتن شرایط آب و هوایی، این تعداد کاملاً خوب است. جانورانی که در منطقه‌ی توندرا زیست می‌کنند به طور عمده شامل حیواناتی مانند خرس‌های قطبی، روباه قطبی، جغد برفی، گاو نر شمالی، گوزن شمالی، گوسفند دال، و پنگوئن‌ها هستند.   </vt:lpstr>
      <vt:lpstr>در طول تابستان، توندرا شاهد ظهور حشراتی مانند پشه‌، مگس‌، حشره‌ای با دم فنری، عنکبوت‌، سوسک‌، پروانه‌، ملخ‌، و سر خرطومی‌ است. این حشرات از نوعی خون ضد یخ برخوردارند که به آنها کمک می‌کند تا در طول زمستان زنده بمانند. در طول تابستان، گونه‌های مختلفی از پرندگان به سمت بیوم توندرا مهاجرت می‌کنند تا از حشراتی که در این فصل تکثیر می‌شوند تغذیه کنند. پرندگانی مانند غاز برفی، قوهای توندرا، پرستوهای قطبی، مرغ‌های غواص، شاهین‌ها، و پنگوئن‌ها در تابستان‌ها توندرا را پر می‌کنند و در زمستان‌ها به سمت جنوب مهاجرت می‌کنند. با توجه به این مهاجرت، جمعیت پرندگان بر اساس فصل، دائماً در حال تغییر است.</vt:lpstr>
      <vt:lpstr>گیاهان موجود در بیوم توندرا </vt:lpstr>
      <vt:lpstr>بیوم توندرا شامل بیش از ۱۷۰۰ گونه‌ی گیاهی در مناطق قطبی و تقریباً قطبی است. این گیاهان عبارتند از سنگ روی سیاه، توت سیاه، علف‌ها، جگن‌ها، داروی جگر، خزه‌های گوزن شمالی، گل سنگ‌ها، گیاهان سنگ روی پرزی، درختان غان و درختان بید. درخت بید کوتوله در منطقه‌ی توندرا دارای تنها ۵ سانتی متر قد است و تمایل به گسترش در تمام سطح زمین را دارد. خزه‌ی قطبی، در توندرا به وفور یافت می‌شود، و به آن لقب ماکروفیت آب شیرین با طولانی‌ترین زندگی و کوتاهترین رشد در جهان را می‌دهند. این گونه‌ی گیاهی در بستر رود خانه‌های توندرا و در اطراف زمین‌های باتلاقی و لجنزارهایی رشد می‌کند که در تابستان‌ها تشکیل می‌شوند. بیش از ۴۰۰ گونه‌ی مختلف از گلها در منطقه‌ی توندرا یافت می‌شوند. این گلها شامل سفرس زرد و نوعی کاهوی کوتوله هستند.</vt:lpstr>
      <vt:lpstr>PowerPoint Presentation</vt:lpstr>
      <vt:lpstr>تایگا </vt:lpstr>
      <vt:lpstr>زیست بوم تایگا: تایگا یا جنگل های مخروطیان شمالی، سرزمین های مجاورقطبی شمال ازآمریکای شمالی تا اروپا وآسیا را دربرمی گیرد. زمستان های این منطقه سرد وطوالنی ولی دارای تابستان های کوتاه توام با سرما می باشد. گیاهان وجانوان تایگا خود راباشرایط آب وهوایی آن به صورت های گوناگون تطبیق می دهند. درختان آن اغلب مخروطیان همیشه سبزبا برگ های کوچک بوده وبیشترحیوانات به هنگام شرایط سخت فصول سرد سال به سایر مناطق مهاجرت می کنند.</vt:lpstr>
      <vt:lpstr>تایگا در بخش هاي شمالي آمريكاي شمالي، اروپا و آسيا قرار دارد. تايگاها معمولاً در جنوب تندراها و شمال جنگل هاي معتدلی كه در زمستان برگشان مي ريزد و علفزارها ي  معتدل قرار دارند. </vt:lpstr>
      <vt:lpstr>موجودات تایگا </vt:lpstr>
      <vt:lpstr>تايگاها به خاطر زمستان هاي تند و ناملايم تنوع جانوري نسبتاً كمي دارند. بعضي از جانوران تايگا مي توانند از عهده آب و هواي زمستاني سرد برآيند. اما بسياري از آنها در طول زمستان به آب و هواهاي گرم تر مهاجرت مي كنند در حالي كه بقيه به خواب زمستاني فرو مي روند.  </vt:lpstr>
      <vt:lpstr>PowerPoint Presentation</vt:lpstr>
      <vt:lpstr>پوشش گیاهی تایگا </vt:lpstr>
      <vt:lpstr>دو نوع تايگا وجود دارد: درختزارهاي باز با درختاني كه فضاي بينشان گسترده است و جنگل هاي متراكمي كه كفشان سايه است. خاک این بیوم اسیدی بوده و کشورهایی مثل سوئد و قسمت هایی از روسیه در آن قرار دارد. پوشش گیاهی تایگا شامل درختان سوزنی برگ و همیشه سبزمثل کاج، کاج نوئل و لاریکس می باشدکه مهمترین جنگلهای صنعتی جهان را تشکیل می دهد.</vt:lpstr>
      <vt:lpstr>پایان  گردآوری: محمد محسنی  gama.ir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ab</dc:creator>
  <cp:lastModifiedBy>Windows User</cp:lastModifiedBy>
  <cp:revision>15</cp:revision>
  <dcterms:created xsi:type="dcterms:W3CDTF">2017-01-21T15:58:10Z</dcterms:created>
  <dcterms:modified xsi:type="dcterms:W3CDTF">2017-04-16T16:15:51Z</dcterms:modified>
</cp:coreProperties>
</file>