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7FE82-BA08-48DC-A37D-0356E545E3E6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D3254-4C12-473B-BD04-8EC339FB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C8F55E-F2B0-498E-9D30-144BE76DA063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73F21E-06B7-4C86-9D50-D4A195CB77B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257176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a-I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Caslon Pro" pitchFamily="18" charset="0"/>
              </a:rPr>
              <a:t>به نام خدا</a:t>
            </a:r>
            <a:br>
              <a:rPr lang="fa-I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Caslon Pro" pitchFamily="18" charset="0"/>
              </a:rPr>
            </a:br>
            <a:r>
              <a:rPr lang="fa-I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Caslon Pro" pitchFamily="18" charset="0"/>
              </a:rPr>
              <a:t/>
            </a:r>
            <a:br>
              <a:rPr lang="fa-I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Caslon Pro" pitchFamily="18" charset="0"/>
              </a:rPr>
            </a:br>
            <a:r>
              <a:rPr lang="fa-I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Caslon Pro" pitchFamily="18" charset="0"/>
              </a:rPr>
              <a:t>سید صدرا مبینی پور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dobe Caslon Pro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214686"/>
            <a:ext cx="6400800" cy="34290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a-IR" sz="3600" dirty="0" smtClean="0">
                <a:solidFill>
                  <a:schemeClr val="accent6">
                    <a:lumMod val="50000"/>
                  </a:schemeClr>
                </a:solidFill>
              </a:rPr>
              <a:t>درس 1 اجتماعی</a:t>
            </a:r>
          </a:p>
          <a:p>
            <a:pPr algn="ctr"/>
            <a:endParaRPr lang="fa-IR" sz="3600" dirty="0" smtClean="0">
              <a:solidFill>
                <a:srgbClr val="FF0000"/>
              </a:solidFill>
            </a:endParaRPr>
          </a:p>
          <a:p>
            <a:pPr algn="ctr"/>
            <a:r>
              <a:rPr lang="fa-IR" sz="3600" dirty="0" smtClean="0">
                <a:solidFill>
                  <a:srgbClr val="FF0000"/>
                </a:solidFill>
              </a:rPr>
              <a:t>دوستی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a-I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a-I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a-I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انسان موجودی اجتماعی است و نمی تواند تنها زندگی کند .</a:t>
            </a: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a-I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a-IR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a-IR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a-I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a-IR" sz="4000" dirty="0" smtClean="0">
                <a:solidFill>
                  <a:schemeClr val="accent2">
                    <a:lumMod val="75000"/>
                  </a:schemeClr>
                </a:solidFill>
              </a:rPr>
              <a:t>انسان موجودی اجتماعی است و نمی تواند تنها زندگی کند.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 تنهایی برای انسان احساس نا خوشایندی است.</a:t>
            </a:r>
          </a:p>
          <a:p>
            <a:pPr algn="r">
              <a:buNone/>
            </a:pPr>
            <a:endParaRPr lang="fa-IR" dirty="0"/>
          </a:p>
          <a:p>
            <a:pPr algn="r">
              <a:buNone/>
            </a:pPr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دوستی یکی از مهم ترین نیازهای انسان به شمار می رود.</a:t>
            </a:r>
          </a:p>
          <a:p>
            <a:pPr algn="r">
              <a:buNone/>
            </a:pPr>
            <a:endParaRPr lang="fa-IR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>
              <a:buNone/>
            </a:pPr>
            <a:r>
              <a:rPr lang="fa-IR" dirty="0" smtClean="0">
                <a:solidFill>
                  <a:schemeClr val="accent6">
                    <a:lumMod val="50000"/>
                  </a:schemeClr>
                </a:solidFill>
              </a:rPr>
              <a:t>همه ی ما نیاز داریم که دوستانی داشته باشیم تا هم به آن ها </a:t>
            </a:r>
          </a:p>
          <a:p>
            <a:pPr algn="r">
              <a:buNone/>
            </a:pPr>
            <a:endParaRPr lang="fa-IR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>
              <a:buNone/>
            </a:pPr>
            <a:r>
              <a:rPr lang="fa-IR" dirty="0" smtClean="0">
                <a:solidFill>
                  <a:schemeClr val="accent6">
                    <a:lumMod val="50000"/>
                  </a:schemeClr>
                </a:solidFill>
              </a:rPr>
              <a:t>محبت کنیم و هم مورد توجه و مهربانی قرار گیریم .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bg1">
                    <a:lumMod val="95000"/>
                  </a:schemeClr>
                </a:solidFill>
              </a:rPr>
              <a:t>داشتن دوست خوب چه خوبی هایی دارد ؟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>
              <a:buNone/>
            </a:pPr>
            <a:r>
              <a:rPr lang="fa-I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انسان از همنشینی با دیگران لذت می برد.</a:t>
            </a:r>
          </a:p>
          <a:p>
            <a:pPr algn="r">
              <a:buNone/>
            </a:pPr>
            <a:r>
              <a:rPr lang="fa-IR" dirty="0" smtClean="0">
                <a:solidFill>
                  <a:schemeClr val="accent5">
                    <a:lumMod val="50000"/>
                  </a:schemeClr>
                </a:solidFill>
              </a:rPr>
              <a:t>همه ی ما دوست داریم گاهی شادی ها یا ناراحتی های خود رابا دوستانمان درمیان بگذاریم.</a:t>
            </a:r>
          </a:p>
          <a:p>
            <a:pPr algn="r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</a:rPr>
              <a:t>یکی از فواید دوستی این است که ما از طریق همنشینی با او چیز های جدیدی یاد بگیریم.</a:t>
            </a:r>
          </a:p>
          <a:p>
            <a:pPr algn="r">
              <a:buNone/>
            </a:pPr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همه ی ما در زندگی به کمک دیگران نیاز داریم.دوستان ما را در مشکلات یاری می کنند.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bg1"/>
                </a:solidFill>
              </a:rPr>
              <a:t>چرا انتخاب دوست یک موضوع مهم است 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>
              <a:buNone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00034" y="2000240"/>
            <a:ext cx="8143932" cy="44291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2800" dirty="0" smtClean="0">
                <a:solidFill>
                  <a:srgbClr val="00B0F0"/>
                </a:solidFill>
                <a:latin typeface="Angsana New" pitchFamily="18" charset="-34"/>
                <a:cs typeface="Angsana New" pitchFamily="18" charset="-34"/>
              </a:rPr>
              <a:t> یکی از موضوعات مهم درروابط دوستی انتخاب دوست است </a:t>
            </a:r>
            <a:r>
              <a:rPr lang="fa-IR" sz="4000" dirty="0" smtClean="0">
                <a:solidFill>
                  <a:srgbClr val="00B0F0"/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fa-IR" sz="2800" dirty="0" smtClean="0">
                <a:solidFill>
                  <a:srgbClr val="00B0F0"/>
                </a:solidFill>
                <a:latin typeface="Angsana New" pitchFamily="18" charset="-34"/>
                <a:cs typeface="Angsana New" pitchFamily="18" charset="-34"/>
              </a:rPr>
              <a:t>رفتار واخلاق دوستان در ما تا ثیر می گذارد و ما نیز تا ثیراتی برروی دو.ستان خود داریم</a:t>
            </a:r>
            <a:r>
              <a:rPr lang="fa-IR" sz="5400" dirty="0" smtClean="0">
                <a:solidFill>
                  <a:srgbClr val="00B0F0"/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fa-IR" sz="2800" dirty="0" smtClean="0">
                <a:solidFill>
                  <a:srgbClr val="00B0F0"/>
                </a:solidFill>
                <a:latin typeface="Angsana New" pitchFamily="18" charset="-34"/>
                <a:cs typeface="Angsana New" pitchFamily="18" charset="-34"/>
              </a:rPr>
              <a:t>  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2743200" cy="11620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2700" dirty="0" smtClean="0">
                <a:solidFill>
                  <a:srgbClr val="00B0F0"/>
                </a:solidFill>
              </a:rPr>
              <a:t>کوچک ترین وبزرگ ترین خانواده را نام ببر؟</a:t>
            </a:r>
            <a:endParaRPr lang="en-US" sz="2700" dirty="0">
              <a:solidFill>
                <a:srgbClr val="00B0F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28596" y="1676400"/>
            <a:ext cx="3000404" cy="457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>
              <a:buNone/>
            </a:pPr>
            <a:r>
              <a:rPr lang="fa-IR" dirty="0" smtClean="0">
                <a:solidFill>
                  <a:srgbClr val="92D050"/>
                </a:solidFill>
              </a:rPr>
              <a:t>ویژگی های دوست خوب چیست؟</a:t>
            </a:r>
          </a:p>
          <a:p>
            <a:pPr algn="r">
              <a:buNone/>
            </a:pPr>
            <a:endParaRPr lang="fa-IR" dirty="0" smtClean="0">
              <a:solidFill>
                <a:srgbClr val="92D050"/>
              </a:solidFill>
            </a:endParaRPr>
          </a:p>
          <a:p>
            <a:pPr algn="r">
              <a:buNone/>
            </a:pPr>
            <a:r>
              <a:rPr lang="fa-IR" dirty="0" smtClean="0">
                <a:solidFill>
                  <a:srgbClr val="92D050"/>
                </a:solidFill>
              </a:rPr>
              <a:t>1-</a:t>
            </a:r>
            <a:r>
              <a:rPr lang="fa-IR" dirty="0" smtClean="0">
                <a:solidFill>
                  <a:schemeClr val="accent6">
                    <a:lumMod val="50000"/>
                  </a:schemeClr>
                </a:solidFill>
              </a:rPr>
              <a:t>خوش اخلاق باشد.</a:t>
            </a:r>
            <a:endParaRPr lang="fa-IR" dirty="0" smtClean="0">
              <a:solidFill>
                <a:srgbClr val="92D050"/>
              </a:solidFill>
            </a:endParaRPr>
          </a:p>
          <a:p>
            <a:pPr algn="r">
              <a:buNone/>
            </a:pPr>
            <a:endParaRPr lang="fa-IR" dirty="0" smtClean="0">
              <a:solidFill>
                <a:srgbClr val="92D050"/>
              </a:solidFill>
            </a:endParaRPr>
          </a:p>
          <a:p>
            <a:pPr algn="r">
              <a:buNone/>
            </a:pPr>
            <a:r>
              <a:rPr lang="fa-IR" dirty="0" smtClean="0">
                <a:solidFill>
                  <a:srgbClr val="92D050"/>
                </a:solidFill>
              </a:rPr>
              <a:t>2-</a:t>
            </a:r>
            <a:r>
              <a:rPr lang="fa-IR" dirty="0" smtClean="0">
                <a:solidFill>
                  <a:schemeClr val="accent6">
                    <a:lumMod val="50000"/>
                  </a:schemeClr>
                </a:solidFill>
              </a:rPr>
              <a:t>درس خوان باشد.</a:t>
            </a:r>
            <a:endParaRPr lang="fa-IR" dirty="0" smtClean="0">
              <a:solidFill>
                <a:srgbClr val="92D050"/>
              </a:solidFill>
            </a:endParaRPr>
          </a:p>
          <a:p>
            <a:pPr algn="r">
              <a:buNone/>
            </a:pPr>
            <a:endParaRPr lang="fa-IR" dirty="0" smtClean="0">
              <a:solidFill>
                <a:srgbClr val="92D050"/>
              </a:solidFill>
            </a:endParaRPr>
          </a:p>
          <a:p>
            <a:pPr algn="r">
              <a:buNone/>
            </a:pPr>
            <a:r>
              <a:rPr lang="fa-IR" dirty="0" smtClean="0">
                <a:solidFill>
                  <a:srgbClr val="92D050"/>
                </a:solidFill>
              </a:rPr>
              <a:t>3-</a:t>
            </a:r>
            <a:r>
              <a:rPr lang="fa-IR" dirty="0" smtClean="0">
                <a:solidFill>
                  <a:schemeClr val="accent6">
                    <a:lumMod val="50000"/>
                  </a:schemeClr>
                </a:solidFill>
              </a:rPr>
              <a:t>به ما کمک کند.</a:t>
            </a:r>
            <a:endParaRPr lang="fa-IR" dirty="0" smtClean="0">
              <a:solidFill>
                <a:srgbClr val="92D050"/>
              </a:solidFill>
            </a:endParaRPr>
          </a:p>
          <a:p>
            <a:pPr algn="r">
              <a:buNone/>
            </a:pPr>
            <a:endParaRPr lang="fa-IR" dirty="0" smtClean="0">
              <a:solidFill>
                <a:srgbClr val="92D050"/>
              </a:solidFill>
            </a:endParaRPr>
          </a:p>
          <a:p>
            <a:pPr algn="r">
              <a:buNone/>
            </a:pPr>
            <a:r>
              <a:rPr lang="fa-IR" dirty="0" smtClean="0">
                <a:solidFill>
                  <a:srgbClr val="92D050"/>
                </a:solidFill>
              </a:rPr>
              <a:t>4-</a:t>
            </a:r>
            <a:r>
              <a:rPr lang="fa-IR" dirty="0" smtClean="0">
                <a:solidFill>
                  <a:schemeClr val="accent6">
                    <a:lumMod val="50000"/>
                  </a:schemeClr>
                </a:solidFill>
              </a:rPr>
              <a:t>مودب باشد رفیق نیمه راه نباشد.</a:t>
            </a:r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6" name="Straight Connector 5"/>
          <p:cNvCxnSpPr>
            <a:stCxn id="4" idx="1"/>
            <a:endCxn id="4" idx="3"/>
          </p:cNvCxnSpPr>
          <p:nvPr/>
        </p:nvCxnSpPr>
        <p:spPr>
          <a:xfrm rot="10800000" flipH="1">
            <a:off x="428596" y="3962400"/>
            <a:ext cx="30004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00034" y="1928802"/>
            <a:ext cx="2786082" cy="19288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</a:rPr>
              <a:t>کوچک ترین:</a:t>
            </a:r>
          </a:p>
          <a:p>
            <a:pPr algn="ctr"/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</a:rPr>
              <a:t>دو نفر</a:t>
            </a:r>
          </a:p>
          <a:p>
            <a:pPr algn="ctr"/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</a:rPr>
              <a:t>خانواده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034" y="4143380"/>
            <a:ext cx="2786082" cy="20002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بزرگ ترین :</a:t>
            </a:r>
          </a:p>
          <a:p>
            <a:pPr algn="ctr"/>
            <a:r>
              <a:rPr lang="fa-IR" sz="2400" dirty="0" smtClean="0"/>
              <a:t>میلیار ها</a:t>
            </a:r>
          </a:p>
          <a:p>
            <a:pPr algn="ctr"/>
            <a:r>
              <a:rPr lang="fa-IR" sz="2400" dirty="0" smtClean="0"/>
              <a:t>جامعهی بشر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71868" y="1142984"/>
            <a:ext cx="5143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64315" y="1535893"/>
            <a:ext cx="71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chemeClr val="accent4">
                    <a:lumMod val="50000"/>
                  </a:schemeClr>
                </a:solidFill>
              </a:rPr>
              <a:t>پیامبر درباره ی انتخاب دوست چه می فرمایند؟</a:t>
            </a:r>
            <a:endParaRPr lang="en-US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</a:rPr>
              <a:t>بد ترین افراد کسانی هستند که میان مردم سخن</a:t>
            </a:r>
          </a:p>
          <a:p>
            <a:pPr algn="r">
              <a:buNone/>
            </a:pPr>
            <a:r>
              <a:rPr lang="fa-IR" sz="4000" dirty="0" smtClean="0">
                <a:solidFill>
                  <a:schemeClr val="accent1">
                    <a:lumMod val="50000"/>
                  </a:schemeClr>
                </a:solidFill>
              </a:rPr>
              <a:t>چینی می کنند و میان دوستان جدایی می اندازد.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fa-IR" sz="2400" dirty="0" smtClean="0"/>
              <a:t>در انتخاب دوست از چه کسانی پرهیز      </a:t>
            </a:r>
            <a:br>
              <a:rPr lang="fa-IR" sz="2400" dirty="0" smtClean="0"/>
            </a:br>
            <a:r>
              <a:rPr lang="fa-IR" sz="2400" dirty="0" smtClean="0"/>
              <a:t>کنیم؟                                            آیا می توان با هر کس دوست شد؟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fa-IR" dirty="0" smtClean="0"/>
              <a:t>خیر. چون ممکن است موجب </a:t>
            </a:r>
          </a:p>
          <a:p>
            <a:pPr algn="r"/>
            <a:r>
              <a:rPr lang="fa-IR" dirty="0" smtClean="0"/>
              <a:t>ناراحتی و سر شکستگی ما شود.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fa-IR" dirty="0" smtClean="0"/>
              <a:t>از افراد سخن چین . دروغگو و </a:t>
            </a:r>
          </a:p>
          <a:p>
            <a:pPr algn="r"/>
            <a:r>
              <a:rPr lang="fa-IR" dirty="0" smtClean="0"/>
              <a:t>بخیل دوری کنیم.</a:t>
            </a:r>
            <a:endParaRPr lang="en-US" dirty="0"/>
          </a:p>
        </p:txBody>
      </p:sp>
      <p:cxnSp>
        <p:nvCxnSpPr>
          <p:cNvPr id="8" name="Straight Connector 7"/>
          <p:cNvCxnSpPr>
            <a:stCxn id="2" idx="2"/>
            <a:endCxn id="2" idx="0"/>
          </p:cNvCxnSpPr>
          <p:nvPr/>
        </p:nvCxnSpPr>
        <p:spPr>
          <a:xfrm rot="5400000" flipH="1">
            <a:off x="4000500" y="1275588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62638">
            <a:off x="457200" y="428604"/>
            <a:ext cx="8229600" cy="14184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a-IR" sz="9600" dirty="0" smtClean="0">
                <a:solidFill>
                  <a:schemeClr val="accent2">
                    <a:lumMod val="50000"/>
                  </a:schemeClr>
                </a:solidFill>
              </a:rPr>
              <a:t>پایان</a:t>
            </a:r>
            <a:endParaRPr lang="en-US" sz="9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212300">
            <a:off x="428596" y="3286124"/>
            <a:ext cx="8229600" cy="18573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fa-IR" sz="8000" dirty="0" smtClean="0"/>
              <a:t>باتشکر از آقای عبادی</a:t>
            </a:r>
            <a:endParaRPr lang="en-US" sz="8000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274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به نام خدا  سید صدرا مبینی پور</vt:lpstr>
      <vt:lpstr>     انسان موجودی اجتماعی است و نمی تواند تنها زندگی کند .    انسان موجودی اجتماعی است و نمی تواند تنها زندگی کند.</vt:lpstr>
      <vt:lpstr>داشتن دوست خوب چه خوبی هایی دارد ؟</vt:lpstr>
      <vt:lpstr>چرا انتخاب دوست یک موضوع مهم است ؟</vt:lpstr>
      <vt:lpstr>کوچک ترین وبزرگ ترین خانواده را نام ببر؟</vt:lpstr>
      <vt:lpstr>پیامبر درباره ی انتخاب دوست چه می فرمایند؟</vt:lpstr>
      <vt:lpstr>در انتخاب دوست از چه کسانی پرهیز       کنیم؟                                            آیا می توان با هر کس دوست شد؟</vt:lpstr>
      <vt:lpstr>پایان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VORTEX-BOY</dc:creator>
  <cp:lastModifiedBy>a</cp:lastModifiedBy>
  <cp:revision>31</cp:revision>
  <dcterms:created xsi:type="dcterms:W3CDTF">2013-10-10T10:03:42Z</dcterms:created>
  <dcterms:modified xsi:type="dcterms:W3CDTF">2015-07-15T05:21:39Z</dcterms:modified>
</cp:coreProperties>
</file>