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82" r:id="rId5"/>
    <p:sldId id="28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4" r:id="rId18"/>
    <p:sldId id="285" r:id="rId19"/>
    <p:sldId id="290" r:id="rId20"/>
    <p:sldId id="291" r:id="rId21"/>
    <p:sldId id="292" r:id="rId22"/>
    <p:sldId id="293" r:id="rId23"/>
    <p:sldId id="286" r:id="rId24"/>
    <p:sldId id="305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>
        <p:scale>
          <a:sx n="78" d="100"/>
          <a:sy n="78" d="100"/>
        </p:scale>
        <p:origin x="-43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704" t="80590" r="51292" b="6250"/>
          <a:stretch/>
        </p:blipFill>
        <p:spPr>
          <a:xfrm>
            <a:off x="263237" y="5060253"/>
            <a:ext cx="2673927" cy="1797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807" t="17648" r="33427" b="27674"/>
          <a:stretch/>
        </p:blipFill>
        <p:spPr>
          <a:xfrm>
            <a:off x="3118088" y="449042"/>
            <a:ext cx="6146936" cy="61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490" y="2047739"/>
            <a:ext cx="11140225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 ـ شبه جمله ها را پیدا می کنیم.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شبه جمله : چیزیست شبیه جمله که دو رکن اصلی هر جمله یعنی نهاد و گزاره را برای آن نمی توانیم قائل شویم.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7330" y="5606150"/>
            <a:ext cx="213231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نواع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شبه جمله: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7538" y="5290487"/>
            <a:ext cx="2751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ـ حروف ندا و منادا 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2753" y="6147162"/>
            <a:ext cx="1751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ـ اصوات</a:t>
            </a:r>
            <a:endParaRPr lang="en-US" sz="2800" dirty="0">
              <a:cs typeface="B Nazanin" panose="000004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180733" y="5610953"/>
            <a:ext cx="895350" cy="3111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171980" y="5980959"/>
            <a:ext cx="912857" cy="4923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1226" y="2141734"/>
            <a:ext cx="889378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حروف ندا:به حروفی که کلمه ی بعد از خود را مورد خطاب قرار می دهند.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96115" y="3983413"/>
            <a:ext cx="151195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حروف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ندا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1434" y="3429000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ای : ای خدا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96750" y="4092673"/>
            <a:ext cx="1124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یا : یا علی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28140" y="4720865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ا : سعدیا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28140" y="520842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 ی : الهی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221415" y="3667739"/>
            <a:ext cx="774700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144071" y="4277339"/>
            <a:ext cx="852044" cy="415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287671" y="4314714"/>
            <a:ext cx="708444" cy="6224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3"/>
          </p:cNvCxnSpPr>
          <p:nvPr/>
        </p:nvCxnSpPr>
        <p:spPr>
          <a:xfrm flipH="1">
            <a:off x="9367821" y="4330863"/>
            <a:ext cx="615663" cy="10622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9252" y="1957589"/>
            <a:ext cx="105864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منادا :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اسمی که بعد یا قبل از حروف ندا قرار می گیرد و مورد خطاب واقع می شوند.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77" y="2911696"/>
            <a:ext cx="115781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 مهم :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«ی» در حروف ندا فقط زمانی حرف ندا به حساب می آید که اسم بعد از خود را مورد خطاب قرار دهد «ی» در کلمه ی «روزی» یا «مردی» ، «ی» حرف ندا نمی باشد.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77" y="4958366"/>
            <a:ext cx="11384925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سعدیا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چون تو کجا نادره گفتاری هست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1 </a:t>
            </a:r>
            <a:r>
              <a:rPr lang="fa-IR" sz="2800" b="1" dirty="0">
                <a:cs typeface="B Nazanin" panose="00000400000000000000" pitchFamily="2" charset="-78"/>
              </a:rPr>
              <a:t>جمله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1 جمله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چو شیرین سخنت </a:t>
            </a:r>
            <a:r>
              <a:rPr lang="fa-IR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نخل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شکر باری هست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510" y="6169980"/>
            <a:ext cx="160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1 جمله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567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02102" y="3069013"/>
            <a:ext cx="120738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اصوات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17" y="2763625"/>
            <a:ext cx="929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ـ کلماتی مثل : هان ، زنهار ، زینهار ، الا و .... که فعلی در خود پنهان دارد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857" y="4004187"/>
            <a:ext cx="940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ـ کلماتی که حالات انسانی را نشان می دهد : به به ، ای کاش ، وااسفا و.... </a:t>
            </a:r>
            <a:endParaRPr lang="en-US" sz="2800" dirty="0">
              <a:cs typeface="B Nazanin" panose="000004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157213" y="3586264"/>
            <a:ext cx="521886" cy="5864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992515" y="3073827"/>
            <a:ext cx="674286" cy="4953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41668" y="4890097"/>
            <a:ext cx="11709484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ال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 خاک خوزستان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 آنستی   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که دیدستی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              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2                      3                 4                                                   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                                     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سکندرها و قیصرها و لشکرهای جوشانش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171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17" y="2601532"/>
            <a:ext cx="10831131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ال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 خاک خوزستان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 آنستی      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که دیدستی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1                  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2          </a:t>
            </a:r>
            <a:r>
              <a:rPr lang="fa-IR" sz="2800" b="1" dirty="0" smtClean="0">
                <a:cs typeface="B Nazanin" panose="00000400000000000000" pitchFamily="2" charset="-78"/>
              </a:rPr>
              <a:t>                         </a:t>
            </a:r>
            <a:r>
              <a:rPr lang="fa-IR" sz="2800" b="1" dirty="0">
                <a:cs typeface="B Nazanin" panose="00000400000000000000" pitchFamily="2" charset="-78"/>
              </a:rPr>
              <a:t>3                 4 </a:t>
            </a:r>
            <a:r>
              <a:rPr lang="fa-IR" sz="2800" b="1" dirty="0" smtClean="0">
                <a:cs typeface="B Nazanin" panose="00000400000000000000" pitchFamily="2" charset="-78"/>
              </a:rPr>
              <a:t>  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سکندرها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قیصرها و لشکرهای جوشانش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70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912" y="1493950"/>
            <a:ext cx="113205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latin typeface="Amuzeh-New-Bold"/>
                <a:cs typeface="B Titr" panose="00000700000000000000" pitchFamily="2" charset="-78"/>
              </a:rPr>
              <a:t>نکتۀ </a:t>
            </a:r>
            <a:r>
              <a:rPr lang="fa-IR" sz="2800" b="1" dirty="0" smtClean="0">
                <a:solidFill>
                  <a:srgbClr val="C00000"/>
                </a:solidFill>
                <a:latin typeface="Amuzeh-New-Bold"/>
                <a:cs typeface="B Titr" panose="00000700000000000000" pitchFamily="2" charset="-78"/>
              </a:rPr>
              <a:t>دوم:</a:t>
            </a:r>
            <a:endParaRPr lang="fa-IR" sz="2800" b="1" dirty="0">
              <a:solidFill>
                <a:srgbClr val="C00000"/>
              </a:solidFill>
              <a:latin typeface="Amuzeh-New-Bold"/>
              <a:cs typeface="B Titr" panose="00000700000000000000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به این جمله ها توجّه کنید:</a:t>
            </a:r>
          </a:p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1 جوان و نوجوان ما بااستعداد است.</a:t>
            </a:r>
          </a:p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2 جوان و نوجوان چشمهٔ جوشان نیرو و استعداد است.</a:t>
            </a:r>
          </a:p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1 به شما جوانان این ملّت می گویم.</a:t>
            </a:r>
          </a:p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2 به شما جوانان به عنوان فرزندان عزیز و پاره های دل این ملّت می گویم</a:t>
            </a:r>
            <a:r>
              <a:rPr lang="fa-IR" sz="2800" b="1" dirty="0" smtClean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.</a:t>
            </a:r>
            <a:endParaRPr lang="fa-IR" sz="2800" b="1" dirty="0">
              <a:solidFill>
                <a:srgbClr val="000000"/>
              </a:solidFill>
              <a:latin typeface="AmuzehNewNormalPS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9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215" y="2112135"/>
            <a:ext cx="1161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جمله های شمارهٔ ) 1( و ) 2( هر دو پیام یکسانی دارند امّا جمله های دوم زیباتر و دلپذیرتر است.</a:t>
            </a:r>
          </a:p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دلیل زیبایی جمله های دوم چیست؟</a:t>
            </a:r>
          </a:p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هرگاه بخواهیم مقصود خود را بیان کنیم، از </a:t>
            </a:r>
            <a:r>
              <a:rPr lang="fa-IR" sz="2800" b="1" dirty="0">
                <a:solidFill>
                  <a:srgbClr val="FF00FF"/>
                </a:solidFill>
                <a:latin typeface="AmuzehNewNormalPS"/>
                <a:cs typeface="B Nazanin" panose="00000400000000000000" pitchFamily="2" charset="-78"/>
              </a:rPr>
              <a:t>«زبان » </a:t>
            </a: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استفاده می کنیم امّا وقتی بخواهیم همان</a:t>
            </a:r>
          </a:p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مقصود و منظور را زیباتر و تأثیرگذارتر بگوییم، از </a:t>
            </a:r>
            <a:r>
              <a:rPr lang="fa-IR" sz="2800" b="1" dirty="0">
                <a:solidFill>
                  <a:srgbClr val="FF00FF"/>
                </a:solidFill>
                <a:latin typeface="AmuzehNewNormalPS"/>
                <a:cs typeface="B Nazanin" panose="00000400000000000000" pitchFamily="2" charset="-78"/>
              </a:rPr>
              <a:t>«ادبیات » </a:t>
            </a:r>
            <a:r>
              <a:rPr lang="fa-IR" sz="2800" b="1" dirty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بهره می گیریم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011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45359"/>
            <a:ext cx="11739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جوان و نوجوان چشمه جوشان نیرو و استعداد است جوان یعنی آینده جوان خوب برای یک کشور یعنی آینده خوب جوانان و نوجوانان ما اهل فکر کردن دریافتن و تحلیل کردن هستند این هم امتیاز دیگری است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47918" y="3749880"/>
            <a:ext cx="1190064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همه ی آنچه در تحلیل های دشمنان این ملت و این کشور به عنوان نقطه ی مرکزی مشاهده میشود این است که این نسل جوان  وپرشور و آینده ساز را از راه های مختلف برای ساختن ایران آباد و آزاد و مومن و پاکیزه آینده ناتوان کنند اما به رغم تلاش های دشمنان واقعیت عکس این است من به هیچ وجه قبول نمی کنم حرف ها و تحلیل ها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09283" y="604517"/>
            <a:ext cx="117392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نسل آینده ساز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153" y="675921"/>
            <a:ext cx="268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00B050"/>
                </a:solidFill>
                <a:cs typeface="B Nazanin" pitchFamily="2" charset="-78"/>
              </a:rPr>
              <a:t>ترکیب وصفی </a:t>
            </a:r>
            <a:endParaRPr lang="en-US" sz="24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643" y="2022798"/>
            <a:ext cx="1201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00B050"/>
                </a:solidFill>
                <a:cs typeface="B Nazanin" pitchFamily="2" charset="-78"/>
              </a:rPr>
              <a:t>وجه شبه </a:t>
            </a:r>
            <a:endParaRPr lang="en-US" sz="20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27812" y="1775012"/>
            <a:ext cx="2214282" cy="158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61812" y="2895600"/>
            <a:ext cx="1416423" cy="1951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17741" y="2895600"/>
            <a:ext cx="600635" cy="158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84024" y="2904565"/>
            <a:ext cx="672352" cy="1055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35356" y="1796508"/>
            <a:ext cx="1048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00B050"/>
                </a:solidFill>
                <a:cs typeface="B Nazanin" pitchFamily="2" charset="-78"/>
              </a:rPr>
              <a:t> مشبه به </a:t>
            </a:r>
            <a:endParaRPr lang="en-US" sz="20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8355" y="1944955"/>
            <a:ext cx="105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00B050"/>
                </a:solidFill>
                <a:cs typeface="B Nazanin" pitchFamily="2" charset="-78"/>
              </a:rPr>
              <a:t>مشبه </a:t>
            </a:r>
            <a:endParaRPr lang="en-US" sz="20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9392" y="2043952"/>
            <a:ext cx="158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توانایی درونی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333130" y="2868706"/>
            <a:ext cx="672352" cy="105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66965" y="3827930"/>
            <a:ext cx="672352" cy="105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02648" y="3837689"/>
            <a:ext cx="1138518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87663" y="2940424"/>
            <a:ext cx="105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فهمیدن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18861" y="2913530"/>
            <a:ext cx="150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پردازش کردن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7071" y="3810000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دیده می شود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9787" y="4811213"/>
            <a:ext cx="362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هم خانواده :امن ، امین ، امنیت 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80498" y="5611905"/>
            <a:ext cx="158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با</a:t>
            </a:r>
            <a:r>
              <a:rPr lang="fa-IR" sz="2000" b="1" dirty="0" smtClean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وجود 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4824" y="5602940"/>
            <a:ext cx="941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حقیقت 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06987" y="5647765"/>
            <a:ext cx="923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مخالف 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68587" y="5620869"/>
            <a:ext cx="851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صورت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653553" y="5548243"/>
            <a:ext cx="860624" cy="987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237695" y="6463553"/>
            <a:ext cx="672352" cy="10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11035" y="6472519"/>
            <a:ext cx="672352" cy="10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68353" y="6445624"/>
            <a:ext cx="672352" cy="10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58235" y="6517341"/>
            <a:ext cx="52891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60759" y="4658104"/>
            <a:ext cx="1416423" cy="1951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6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7781" y="2001162"/>
            <a:ext cx="4322017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2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تحلیل های کسانی را که گاهی در برخی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3012795"/>
            <a:ext cx="116182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مطبوعات یا رسانه ها از انحراف نسل جوان سخن می گویند این طور نیست اگر گاهی اشتباه و خطایی از جوان سر بزند با توجه به دل پاک و نورانی جوان این اشتباه کاملا قابل جبران است این ها چرا صلاح و پاکدامنی و پارسایی و صداقت جوانان را نمی بینند ؟ چرا شور و شعور جوانان را نمی بینند؟ </a:t>
            </a:r>
            <a:endParaRPr lang="en-US" sz="24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41106" y="3899648"/>
            <a:ext cx="1111623" cy="37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192871" y="2850772"/>
            <a:ext cx="201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Nazanin" pitchFamily="2" charset="-78"/>
              </a:rPr>
              <a:t>هر چیزی که چاپ شود مثل روزنامه و مجله </a:t>
            </a:r>
            <a:endParaRPr lang="en-US" sz="1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5742" y="3056964"/>
            <a:ext cx="147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صدا و سیما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717741" y="3883307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11788" y="3119717"/>
            <a:ext cx="21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منحرف شده از راه درست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417859" y="3917576"/>
            <a:ext cx="699247" cy="1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53671" y="3937095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3365" y="3074893"/>
            <a:ext cx="147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اشتباه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281" y="4025149"/>
            <a:ext cx="142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درست کاری 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897" y="4055927"/>
            <a:ext cx="189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نجابت و دوری از گناه 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0871" y="4903693"/>
            <a:ext cx="147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راستگویی 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0542" y="4921623"/>
            <a:ext cx="147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درک و فهم 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21859" y="4833566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65411" y="4831976"/>
            <a:ext cx="887507" cy="8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986682" y="5721072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89812" y="5801754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69" y="1979608"/>
            <a:ext cx="11510681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متخصصان و دانشمندان جهانی مجبور شده اند اعتراف کنند که جوانان ما با پشتوانه ایمان و همت و غیرت توانسته ان استعداد جوشان و پنهان خود را آشکار کنند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وقتی جوانان های ما خرمشهر را باز پس گرفته بودند اوایل ریاست جمهوری بنده بود یک هیئت جهانی به ایران آمد و رئیس آن به من گفت (امروز در دنیا وضع شما با یک سال پیش از زمین تا آسمان تفاوت کرده است ) راست می گفت دنیا باور نمی کرد جوانان ما بسیجیان ما و ارتش ما بتوانند خرمشهر رابا آن همه استحکاماتی که دشمن و پشتیبانانش درست کرده بودند پس بگیرند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0121" y="1918446"/>
            <a:ext cx="138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اراده و پشتکار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796988" y="2735825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972235" y="2744789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391835" y="4358437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7417" y="1927411"/>
            <a:ext cx="79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آبرو 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3" y="3460376"/>
            <a:ext cx="1454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Nazanin" pitchFamily="2" charset="-78"/>
              </a:rPr>
              <a:t>جمع کل اول </a:t>
            </a:r>
            <a:endParaRPr lang="en-US" sz="1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252" y="3478305"/>
            <a:ext cx="79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گروه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8899" y="4276164"/>
            <a:ext cx="103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موقعیت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7271" y="4258235"/>
            <a:ext cx="283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کنایه از تغییر بسیار زیاد</a:t>
            </a:r>
            <a:endParaRPr lang="en-US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182" y="4285129"/>
            <a:ext cx="13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فکرو عقیده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5817" y="4984376"/>
            <a:ext cx="79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پشتوانه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65929" y="4286719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80612" y="5039754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03812" y="5020235"/>
            <a:ext cx="2716330" cy="1503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50659" y="5800165"/>
            <a:ext cx="1192306" cy="26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4753" y="5035272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5876" y="2198322"/>
            <a:ext cx="310052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دانش های زبانی و ادبی 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646" t="23242" r="29642" b="72304"/>
          <a:stretch/>
        </p:blipFill>
        <p:spPr>
          <a:xfrm>
            <a:off x="9247031" y="2905777"/>
            <a:ext cx="2783844" cy="717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314" t="32011" r="31664" b="57784"/>
          <a:stretch/>
        </p:blipFill>
        <p:spPr>
          <a:xfrm>
            <a:off x="5293218" y="4941532"/>
            <a:ext cx="6422604" cy="1600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116" t="28177" r="31201" b="68078"/>
          <a:stretch/>
        </p:blipFill>
        <p:spPr>
          <a:xfrm>
            <a:off x="5975797" y="4028809"/>
            <a:ext cx="5904836" cy="5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87" y="2013955"/>
            <a:ext cx="11725835" cy="42934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جامعه ی ما بحمدالله از میلیون ها جوان دختر و پسر برخوردار است این مایه ی افتخار برای ملت ماست این ملت باید به وجود این همه جوان این همه استعداد و این همه دل پاک و نورانی ببالد جوان هم باید به کشور خود به انقلاب خود به نظام اسلامی خود و به پرچم برافراشته ی اسلام خود ببالد و آینده را بسازد آینده با حرف ساخته نمی شود با کار هوشمندانه و مومنانه ساخته می شود باید کار کنید آن هم کار هوشمندانه و برخوردار از پشتوانه ی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ایمان.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86047" y="1891552"/>
            <a:ext cx="111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به شکر خدا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035" y="2017059"/>
            <a:ext cx="1111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solidFill>
                  <a:srgbClr val="FF0000"/>
                </a:solidFill>
                <a:cs typeface="B Nazanin" pitchFamily="2" charset="-78"/>
              </a:rPr>
              <a:t>باعث و سبب</a:t>
            </a:r>
            <a:endParaRPr lang="en-US" sz="1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182" y="1981200"/>
            <a:ext cx="104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سربلندی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082" y="2904565"/>
            <a:ext cx="105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افتخار کند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907" y="3684494"/>
            <a:ext cx="121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برپا شده 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6823" y="4563035"/>
            <a:ext cx="458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منظور این است که باید برای رسیدن به هدف عمل کرد 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502589" y="2904565"/>
            <a:ext cx="1013011" cy="8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07341" y="2879260"/>
            <a:ext cx="618565" cy="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41930" y="2940426"/>
            <a:ext cx="851646" cy="8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5860" y="3747247"/>
            <a:ext cx="779930" cy="1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39153" y="4572000"/>
            <a:ext cx="1156447" cy="17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91953" y="5459506"/>
            <a:ext cx="3460377" cy="284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53" y="2640578"/>
            <a:ext cx="116317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شما جوانان به عنوان فرزندان عزیز و پاره های دل این ملت ... می گویم: عزیزان من کار کنید امروز دشمنان نمی خواهند دانشگاه و درس و مدرسه و معلم باشد دشمنان ما نمی خواهند میلیون ها جوان با درس خواندن و حفظ ایمان ور ستگاری و پارسایی و پاکدامنی شان در این منطقه فردای شکوهمندی را برای ایران مقتدر به وجود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بیاورند.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78064" y="2725272"/>
            <a:ext cx="222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کنایه از عزیز و گرانقدر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418729" y="3612776"/>
            <a:ext cx="12909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33534" y="4491318"/>
            <a:ext cx="129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نگهداری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1576" y="4563037"/>
            <a:ext cx="126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پرهیزکاری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1740" y="4460540"/>
            <a:ext cx="221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تقوا و پرهیزکاری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295529" y="5371447"/>
            <a:ext cx="537882" cy="7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39839" y="5405718"/>
            <a:ext cx="109369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62682" y="5416270"/>
            <a:ext cx="762001" cy="7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5441576"/>
            <a:ext cx="645459" cy="17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29551" y="4580965"/>
            <a:ext cx="833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Nazanin" pitchFamily="2" charset="-78"/>
              </a:rPr>
              <a:t>با قدرت</a:t>
            </a:r>
            <a:endParaRPr lang="en-US" sz="16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99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8" y="1929583"/>
            <a:ext cx="11761694" cy="46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ایمان و پاکدامنی را حفظ کنید درستان را خوب بخوانید و جوانی تان را قدر بدانید این نیرو و نشاط باید در راه به دست آوردن این ارزش های والا خرج شود وقتش هم الان است 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شما امروز در سال های طلایی عمر خود قرار دارید و خدای متعال هم به شما کمک خواهد کرد از این فرصت خوب زندگی واز دامان گرم و مهربان نظام اسلامی انقلاب اسلام که بحمدالله توانسته این همه جوان مومن و خوب را در درون خویش پرورش دهد بهترین استفاده را بکنید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4447" y="2922496"/>
            <a:ext cx="12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گران بها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9176" y="3908613"/>
            <a:ext cx="12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ترکیب وصفی</a:t>
            </a:r>
            <a:endParaRPr lang="en-US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4376" y="3962402"/>
            <a:ext cx="126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بلند مرتبه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489607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صنعت ادبی تشخیص </a:t>
            </a:r>
            <a:endParaRPr lang="en-US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680" y="4865296"/>
            <a:ext cx="126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به شکر خدا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498541" y="3741691"/>
            <a:ext cx="493059" cy="1587"/>
          </a:xfrm>
          <a:prstGeom prst="line">
            <a:avLst/>
          </a:prstGeom>
          <a:ln w="47625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4023" y="4751294"/>
            <a:ext cx="1568824" cy="158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65459" y="5719483"/>
            <a:ext cx="2411506" cy="1792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15692" y="4745920"/>
            <a:ext cx="493059" cy="1587"/>
          </a:xfrm>
          <a:prstGeom prst="line">
            <a:avLst/>
          </a:prstGeom>
          <a:ln w="47625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68214" y="5697444"/>
            <a:ext cx="797418" cy="9160"/>
          </a:xfrm>
          <a:prstGeom prst="line">
            <a:avLst/>
          </a:prstGeom>
          <a:ln w="47625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7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917" t="24081" r="23846" b="64645"/>
          <a:stretch/>
        </p:blipFill>
        <p:spPr>
          <a:xfrm>
            <a:off x="3906165" y="941295"/>
            <a:ext cx="3782291" cy="1031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368" t="35507" r="24782" b="20357"/>
          <a:stretch/>
        </p:blipFill>
        <p:spPr>
          <a:xfrm>
            <a:off x="1588789" y="2474667"/>
            <a:ext cx="8113874" cy="40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7432" y="2318199"/>
            <a:ext cx="108440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وقتی جوانان های ما خرمشهر را باز پس گرفته بودند اوایل ریاست جمهوری بنده بود یک هیئت جهانی به ایران آمد و رئیس آن به من گفت (امروز در دنیا وضع شما با یک سال پیش از زمین تا آسمان تفاوت کرده است ) راست می گفت دنیا باور نمی کرد جوانان ما بسیجیان ما و ارتش ما بتوانند خرمشهر رابا آن همه استحکاماتی که دشمن و پشتیبانانش درست کرده بودند پس بگیرند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5375" y="2056589"/>
            <a:ext cx="105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تمرین:</a:t>
            </a:r>
            <a:endParaRPr lang="en-US" sz="2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5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927" t="23345" r="43283" b="67143"/>
          <a:stretch/>
        </p:blipFill>
        <p:spPr>
          <a:xfrm>
            <a:off x="5612515" y="490626"/>
            <a:ext cx="1391874" cy="760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223" t="82976" r="55032" b="11029"/>
          <a:stretch/>
        </p:blipFill>
        <p:spPr>
          <a:xfrm>
            <a:off x="562510" y="6000063"/>
            <a:ext cx="2671303" cy="766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24" t="35432" r="36217" b="16872"/>
          <a:stretch/>
        </p:blipFill>
        <p:spPr>
          <a:xfrm>
            <a:off x="562510" y="1647195"/>
            <a:ext cx="9722815" cy="51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82" t="71446" r="27607" b="5883"/>
          <a:stretch/>
        </p:blipFill>
        <p:spPr>
          <a:xfrm>
            <a:off x="640132" y="3487679"/>
            <a:ext cx="11358685" cy="3095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890" t="63847" r="31351" b="28553"/>
          <a:stretch/>
        </p:blipFill>
        <p:spPr>
          <a:xfrm>
            <a:off x="5318975" y="2282762"/>
            <a:ext cx="6498163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56" t="29945" r="27381" b="45659"/>
          <a:stretch/>
        </p:blipFill>
        <p:spPr>
          <a:xfrm>
            <a:off x="1841680" y="3387290"/>
            <a:ext cx="9958318" cy="2865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414" t="24521" r="26688" b="70665"/>
          <a:stretch/>
        </p:blipFill>
        <p:spPr>
          <a:xfrm>
            <a:off x="8564451" y="2224555"/>
            <a:ext cx="3235547" cy="5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54" t="64006" r="23861" b="27941"/>
          <a:stretch/>
        </p:blipFill>
        <p:spPr>
          <a:xfrm>
            <a:off x="798491" y="5054401"/>
            <a:ext cx="11033292" cy="976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002" t="54666" r="23301" b="40721"/>
          <a:stretch/>
        </p:blipFill>
        <p:spPr>
          <a:xfrm>
            <a:off x="7984901" y="2698037"/>
            <a:ext cx="3917987" cy="543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54" t="59273" r="27063" b="36576"/>
          <a:stretch/>
        </p:blipFill>
        <p:spPr>
          <a:xfrm>
            <a:off x="1455313" y="4130201"/>
            <a:ext cx="10447575" cy="5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40158"/>
            <a:ext cx="11874321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نکته ی اول :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جمله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در کنار هم قرار گرفتن چند کلمه که مفهوم و پیامی را از گوینده به شنونده (مخاطب) منتقل می کند جمله شکل می گیرد. مثل : بهاران فصل شکوفایی گل ها می باشد.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814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456" y="1906072"/>
            <a:ext cx="11822806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راه های تشخیص تعداد جمله :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ـ در اشعار ابتدا ارکان اصلی جمله را مرتب کرده و تعداد افعال را محاسبه می کنیم هر فعل نماد یک جمله ی کامل است.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006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368" y="1906074"/>
            <a:ext cx="1134628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درختانند همچون خاکیان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                  دست ها بر کرده اند از خاک دان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درختان همچون خاکیان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هستند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دست ها از خاک دان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 کرده اند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(دو جمله)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7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826" y="2253802"/>
            <a:ext cx="10779617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ـ افعال حذف شده را به جمله ها اضافه می کنیم.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 نام تو بهترین سرآغاز                             بی نام تو نامه کی کنم باز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 کسی که نام تو بهترین سرآغاز [است]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733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1210</Words>
  <Application>Microsoft Office PowerPoint</Application>
  <PresentationFormat>Custom</PresentationFormat>
  <Paragraphs>107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Nasir2</cp:lastModifiedBy>
  <cp:revision>109</cp:revision>
  <dcterms:created xsi:type="dcterms:W3CDTF">2015-07-06T05:06:21Z</dcterms:created>
  <dcterms:modified xsi:type="dcterms:W3CDTF">2016-11-02T08:31:08Z</dcterms:modified>
</cp:coreProperties>
</file>