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5" r:id="rId4"/>
    <p:sldId id="257" r:id="rId5"/>
    <p:sldId id="258" r:id="rId6"/>
    <p:sldId id="268" r:id="rId7"/>
    <p:sldId id="263" r:id="rId8"/>
    <p:sldId id="259" r:id="rId9"/>
    <p:sldId id="264" r:id="rId10"/>
    <p:sldId id="260" r:id="rId11"/>
    <p:sldId id="261" r:id="rId12"/>
    <p:sldId id="267"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7439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24" autoAdjust="0"/>
  </p:normalViewPr>
  <p:slideViewPr>
    <p:cSldViewPr>
      <p:cViewPr>
        <p:scale>
          <a:sx n="70" d="100"/>
          <a:sy n="70" d="100"/>
        </p:scale>
        <p:origin x="-2826" y="-960"/>
      </p:cViewPr>
      <p:guideLst>
        <p:guide orient="horz" pos="2160"/>
        <p:guide pos="2880"/>
      </p:guideLst>
    </p:cSldViewPr>
  </p:slideViewPr>
  <p:outlineViewPr>
    <p:cViewPr>
      <p:scale>
        <a:sx n="33" d="100"/>
        <a:sy n="33" d="100"/>
      </p:scale>
      <p:origin x="18" y="11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10/23/2014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10/23/2014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10/23/2014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10/23/2014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10/23/2014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10/23/2014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10/23/2014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 Id="rId9" Type="http://schemas.openxmlformats.org/officeDocument/2006/relationships/slide" Target="slid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3505200"/>
            <a:ext cx="8305800" cy="2862322"/>
          </a:xfrm>
          <a:prstGeom prst="rect">
            <a:avLst/>
          </a:prstGeom>
          <a:noFill/>
        </p:spPr>
        <p:txBody>
          <a:bodyPr wrap="square" rtlCol="1">
            <a:spAutoFit/>
          </a:bodyPr>
          <a:lstStyle/>
          <a:p>
            <a:pPr algn="r"/>
            <a:r>
              <a:rPr lang="fa-IR" sz="6000" dirty="0" smtClean="0">
                <a:solidFill>
                  <a:srgbClr val="FF0000"/>
                </a:solidFill>
              </a:rPr>
              <a:t>تهیه کننده: </a:t>
            </a:r>
          </a:p>
          <a:p>
            <a:pPr algn="r"/>
            <a:r>
              <a:rPr lang="fa-IR" sz="6000" dirty="0" smtClean="0">
                <a:solidFill>
                  <a:srgbClr val="FF0000"/>
                </a:solidFill>
              </a:rPr>
              <a:t>رهام متحدین </a:t>
            </a:r>
          </a:p>
          <a:p>
            <a:pPr algn="r"/>
            <a:r>
              <a:rPr lang="fa-IR" sz="5400" dirty="0" smtClean="0">
                <a:solidFill>
                  <a:srgbClr val="FF0000"/>
                </a:solidFill>
              </a:rPr>
              <a:t>با همکاری محمدرضا چمنی</a:t>
            </a:r>
            <a:endParaRPr lang="fa-IR" sz="5400" dirty="0">
              <a:solidFill>
                <a:srgbClr val="FF0000"/>
              </a:solidFill>
            </a:endParaRPr>
          </a:p>
        </p:txBody>
      </p:sp>
      <p:pic>
        <p:nvPicPr>
          <p:cNvPr id="13314" name="Picture 2" descr="http://www.ayehayeentezar.com/gallery/images/91306805851277649419.gif"/>
          <p:cNvPicPr>
            <a:picLocks noChangeAspect="1" noChangeArrowheads="1" noCrop="1"/>
          </p:cNvPicPr>
          <p:nvPr/>
        </p:nvPicPr>
        <p:blipFill>
          <a:blip r:embed="rId2" cstate="print"/>
          <a:srcRect/>
          <a:stretch>
            <a:fillRect/>
          </a:stretch>
        </p:blipFill>
        <p:spPr bwMode="auto">
          <a:xfrm>
            <a:off x="3352800" y="457200"/>
            <a:ext cx="3619500" cy="2190750"/>
          </a:xfrm>
          <a:prstGeom prst="rect">
            <a:avLst/>
          </a:prstGeom>
          <a:noFill/>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linds(horizontal)">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linds(horizont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linds(horizont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457200"/>
            <a:ext cx="4648200" cy="1143000"/>
          </a:xfrm>
        </p:spPr>
        <p:txBody>
          <a:bodyPr>
            <a:normAutofit fontScale="90000"/>
          </a:bodyPr>
          <a:lstStyle/>
          <a:p>
            <a:pPr algn="just"/>
            <a:r>
              <a:rPr lang="fa-IR" sz="4400" dirty="0" smtClean="0">
                <a:solidFill>
                  <a:srgbClr val="FF0000"/>
                </a:solidFill>
              </a:rPr>
              <a:t>سخن هایی که  برای آن ها خود را نباید ناراحت کنیم.</a:t>
            </a:r>
            <a:endParaRPr lang="fa-IR" sz="4400" dirty="0">
              <a:solidFill>
                <a:srgbClr val="FF0000"/>
              </a:solidFill>
            </a:endParaRPr>
          </a:p>
        </p:txBody>
      </p:sp>
      <p:pic>
        <p:nvPicPr>
          <p:cNvPr id="2050" name="Picture 2"/>
          <p:cNvPicPr>
            <a:picLocks noChangeAspect="1" noChangeArrowheads="1"/>
          </p:cNvPicPr>
          <p:nvPr/>
        </p:nvPicPr>
        <p:blipFill>
          <a:blip r:embed="rId2" cstate="print"/>
          <a:srcRect/>
          <a:stretch>
            <a:fillRect/>
          </a:stretch>
        </p:blipFill>
        <p:spPr bwMode="auto">
          <a:xfrm>
            <a:off x="685800" y="990600"/>
            <a:ext cx="3267075" cy="5562600"/>
          </a:xfrm>
          <a:prstGeom prst="rect">
            <a:avLst/>
          </a:prstGeom>
          <a:noFill/>
          <a:ln w="9525">
            <a:noFill/>
            <a:miter lim="800000"/>
            <a:headEnd/>
            <a:tailEnd/>
          </a:ln>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blinds(horizontal)">
                                      <p:cBhvr>
                                        <p:cTn id="1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315200" cy="655638"/>
          </a:xfrm>
        </p:spPr>
        <p:txBody>
          <a:bodyPr>
            <a:noAutofit/>
          </a:bodyPr>
          <a:lstStyle/>
          <a:p>
            <a:pPr algn="just"/>
            <a:r>
              <a:rPr lang="fa-IR" sz="4400" dirty="0" smtClean="0">
                <a:solidFill>
                  <a:srgbClr val="FF0000"/>
                </a:solidFill>
              </a:rPr>
              <a:t>به موقع تصمیم بگیریم </a:t>
            </a:r>
            <a:endParaRPr lang="fa-IR" sz="4400" dirty="0">
              <a:solidFill>
                <a:srgbClr val="FF0000"/>
              </a:solidFill>
            </a:endParaRPr>
          </a:p>
        </p:txBody>
      </p:sp>
      <p:sp>
        <p:nvSpPr>
          <p:cNvPr id="5" name="TextBox 4"/>
          <p:cNvSpPr txBox="1"/>
          <p:nvPr/>
        </p:nvSpPr>
        <p:spPr>
          <a:xfrm>
            <a:off x="685800" y="1143000"/>
            <a:ext cx="7848600" cy="5293757"/>
          </a:xfrm>
          <a:prstGeom prst="rect">
            <a:avLst/>
          </a:prstGeom>
          <a:noFill/>
        </p:spPr>
        <p:txBody>
          <a:bodyPr wrap="square" rtlCol="1">
            <a:spAutoFit/>
          </a:bodyPr>
          <a:lstStyle/>
          <a:p>
            <a:pPr algn="r" rtl="1">
              <a:buFont typeface="Courier New" pitchFamily="49" charset="0"/>
              <a:buChar char="o"/>
            </a:pPr>
            <a:r>
              <a:rPr lang="fa-IR" sz="3200" dirty="0" smtClean="0"/>
              <a:t>همان طورکه  تصمیم های ناگهانی وبدون فکرکار نادرستی است  تصمیم نگرفتن  یا تصمیم گیری  را به زمان  آینده موکول  کردن  کار صحیحی نیست .</a:t>
            </a:r>
          </a:p>
          <a:p>
            <a:pPr algn="r" rtl="1"/>
            <a:endParaRPr lang="fa-IR" sz="3200" dirty="0" smtClean="0"/>
          </a:p>
          <a:p>
            <a:pPr algn="r" rtl="1">
              <a:buFont typeface="Courier New" pitchFamily="49" charset="0"/>
              <a:buChar char="o"/>
            </a:pPr>
            <a:r>
              <a:rPr lang="fa-IR" sz="3200" dirty="0" smtClean="0"/>
              <a:t> بعضی وقت ها هم تصمیم های خوبی می گیریم  ولی آن را اجرا  نمی کنیم  .  برای  مثال  اگر در یکی  از درس ها  ضعیف  هستیم  باید هر چه زود تر  تصمیم  بگیریم  که برای حل این مشکل  چه  کنیم تا ان را به آینده  موکول نکنیم  اگر  تصمیم گرفته ایم هرروزچند دقیقه  نرمش کنیم  و تصمیم خودمان را  اجرا کنیم </a:t>
            </a:r>
            <a:r>
              <a:rPr lang="fa-IR" dirty="0" smtClean="0"/>
              <a:t>. </a:t>
            </a:r>
          </a:p>
          <a:p>
            <a:endParaRPr lang="fa-IR" dirty="0"/>
          </a:p>
        </p:txBody>
      </p:sp>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152400"/>
            <a:ext cx="5791200" cy="769441"/>
          </a:xfrm>
          <a:prstGeom prst="rect">
            <a:avLst/>
          </a:prstGeom>
          <a:noFill/>
        </p:spPr>
        <p:txBody>
          <a:bodyPr wrap="square" rtlCol="1">
            <a:spAutoFit/>
          </a:bodyPr>
          <a:lstStyle/>
          <a:p>
            <a:pPr algn="r" rtl="1"/>
            <a:r>
              <a:rPr lang="fa-IR" sz="4400" dirty="0" smtClean="0">
                <a:solidFill>
                  <a:srgbClr val="FF0000"/>
                </a:solidFill>
              </a:rPr>
              <a:t>موقعیت ها</a:t>
            </a:r>
            <a:endParaRPr lang="fa-IR" sz="4400" dirty="0">
              <a:solidFill>
                <a:srgbClr val="FF0000"/>
              </a:solidFill>
            </a:endParaRPr>
          </a:p>
        </p:txBody>
      </p:sp>
      <p:sp>
        <p:nvSpPr>
          <p:cNvPr id="5" name="TextBox 4"/>
          <p:cNvSpPr txBox="1"/>
          <p:nvPr/>
        </p:nvSpPr>
        <p:spPr>
          <a:xfrm>
            <a:off x="228600" y="1143000"/>
            <a:ext cx="8382000" cy="5262979"/>
          </a:xfrm>
          <a:prstGeom prst="rect">
            <a:avLst/>
          </a:prstGeom>
          <a:noFill/>
        </p:spPr>
        <p:txBody>
          <a:bodyPr wrap="square" rtlCol="1">
            <a:spAutoFit/>
          </a:bodyPr>
          <a:lstStyle/>
          <a:p>
            <a:pPr algn="r" rtl="1">
              <a:buFont typeface="Courier New" pitchFamily="49" charset="0"/>
              <a:buChar char="o"/>
            </a:pPr>
            <a:r>
              <a:rPr lang="fa-IR" sz="2800" dirty="0" smtClean="0"/>
              <a:t>داوود از یکی از دوستانش می شنود که سعید پشت سر او حرف هایی</a:t>
            </a:r>
          </a:p>
          <a:p>
            <a:pPr algn="r" rtl="1"/>
            <a:r>
              <a:rPr lang="fa-IR" sz="2800" dirty="0" smtClean="0"/>
              <a:t>زده است.داوود نیز تصمیم میگیرد که دیگر با او حرف نزند و جواب سلام او را ندهد.او همان روز اسم سعید را از تیم مسابقه شان خط می زند........................</a:t>
            </a:r>
          </a:p>
          <a:p>
            <a:pPr algn="r" rtl="1"/>
            <a:endParaRPr lang="fa-IR" sz="2800" dirty="0" smtClean="0"/>
          </a:p>
          <a:p>
            <a:pPr algn="r" rtl="1">
              <a:buFont typeface="Courier New" pitchFamily="49" charset="0"/>
              <a:buChar char="o"/>
            </a:pPr>
            <a:r>
              <a:rPr lang="fa-IR" sz="2800" dirty="0" smtClean="0"/>
              <a:t>داوود از یکی از دوستانش می شنود که سعیدپشت سر او حرف هایی </a:t>
            </a:r>
          </a:p>
          <a:p>
            <a:pPr algn="r" rtl="1"/>
            <a:r>
              <a:rPr lang="fa-IR" sz="2800" dirty="0" smtClean="0"/>
              <a:t>زده است به فکر فرو می رود.راه حل های مختلفی به ذهنش </a:t>
            </a:r>
          </a:p>
          <a:p>
            <a:pPr algn="r" rtl="1"/>
            <a:r>
              <a:rPr lang="fa-IR" sz="2800" dirty="0" smtClean="0"/>
              <a:t>می رسد.................</a:t>
            </a:r>
          </a:p>
          <a:p>
            <a:pPr algn="r" rtl="1"/>
            <a:endParaRPr lang="fa-IR" sz="2800" dirty="0" smtClean="0"/>
          </a:p>
          <a:p>
            <a:pPr algn="r" rtl="1">
              <a:buFont typeface="Courier New" pitchFamily="49" charset="0"/>
              <a:buChar char="o"/>
            </a:pPr>
            <a:r>
              <a:rPr lang="fa-IR" sz="2800" dirty="0" smtClean="0"/>
              <a:t>دوستان جواد با هم قرار گذاشته اند که ترقه بازی کنند و از جواد هم می خواهند ترقه بخرد و با خودش بیاورد.جواد تصمیم می گیرد به آن ها </a:t>
            </a:r>
          </a:p>
          <a:p>
            <a:pPr algn="r" rtl="1"/>
            <a:r>
              <a:rPr lang="fa-IR" sz="2800" dirty="0" smtClean="0"/>
              <a:t>((نه)) بگوید ولی.........................</a:t>
            </a:r>
            <a:endParaRPr lang="fa-IR" sz="2800"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linds(horizontal)">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blinds(horizontal)">
                                      <p:cBhvr>
                                        <p:cTn id="20" dur="500"/>
                                        <p:tgtEl>
                                          <p:spTgt spid="5">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linds(horizontal)">
                                      <p:cBhvr>
                                        <p:cTn id="23" dur="500"/>
                                        <p:tgtEl>
                                          <p:spTgt spid="5">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blinds(horizontal)">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blinds(horizontal)">
                                      <p:cBhvr>
                                        <p:cTn id="31" dur="500"/>
                                        <p:tgtEl>
                                          <p:spTgt spid="5">
                                            <p:txEl>
                                              <p:pRg st="7" end="7"/>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blinds(horizontal)">
                                      <p:cBhvr>
                                        <p:cTn id="34"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228600"/>
            <a:ext cx="8077200" cy="923330"/>
          </a:xfrm>
          <a:prstGeom prst="rect">
            <a:avLst/>
          </a:prstGeom>
          <a:noFill/>
        </p:spPr>
        <p:txBody>
          <a:bodyPr wrap="square" rtlCol="1">
            <a:spAutoFit/>
          </a:bodyPr>
          <a:lstStyle/>
          <a:p>
            <a:pPr algn="ctr" rtl="1"/>
            <a:r>
              <a:rPr lang="fa-IR" sz="5400" dirty="0" smtClean="0">
                <a:solidFill>
                  <a:srgbClr val="FF0000"/>
                </a:solidFill>
              </a:rPr>
              <a:t>با تشکر از همراهی شما</a:t>
            </a:r>
            <a:endParaRPr lang="fa-IR" sz="5400" dirty="0">
              <a:solidFill>
                <a:srgbClr val="FF0000"/>
              </a:solidFill>
            </a:endParaRPr>
          </a:p>
        </p:txBody>
      </p:sp>
      <p:pic>
        <p:nvPicPr>
          <p:cNvPr id="3074" name="Picture 2" descr="F:\images.jpg"/>
          <p:cNvPicPr>
            <a:picLocks noChangeAspect="1" noChangeArrowheads="1"/>
          </p:cNvPicPr>
          <p:nvPr/>
        </p:nvPicPr>
        <p:blipFill>
          <a:blip r:embed="rId2" cstate="print"/>
          <a:srcRect/>
          <a:stretch>
            <a:fillRect/>
          </a:stretch>
        </p:blipFill>
        <p:spPr bwMode="auto">
          <a:xfrm>
            <a:off x="2133600" y="2286000"/>
            <a:ext cx="5272087" cy="3948976"/>
          </a:xfrm>
          <a:prstGeom prst="rect">
            <a:avLst/>
          </a:prstGeom>
          <a:noFill/>
        </p:spPr>
      </p:pic>
      <p:sp>
        <p:nvSpPr>
          <p:cNvPr id="6" name="TextBox 5"/>
          <p:cNvSpPr txBox="1"/>
          <p:nvPr/>
        </p:nvSpPr>
        <p:spPr>
          <a:xfrm>
            <a:off x="990600" y="1219200"/>
            <a:ext cx="7620000" cy="830997"/>
          </a:xfrm>
          <a:prstGeom prst="rect">
            <a:avLst/>
          </a:prstGeom>
          <a:noFill/>
        </p:spPr>
        <p:txBody>
          <a:bodyPr wrap="square" rtlCol="1">
            <a:spAutoFit/>
          </a:bodyPr>
          <a:lstStyle/>
          <a:p>
            <a:pPr algn="ctr" rtl="1"/>
            <a:r>
              <a:rPr lang="fa-IR" sz="4800" dirty="0" smtClean="0">
                <a:solidFill>
                  <a:srgbClr val="FF0000"/>
                </a:solidFill>
              </a:rPr>
              <a:t>بر محمد و آل محمد صلوات</a:t>
            </a:r>
            <a:endParaRPr lang="fa-IR" sz="4800" dirty="0">
              <a:solidFill>
                <a:srgbClr val="FF0000"/>
              </a:solidFill>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533400"/>
            <a:ext cx="4343400" cy="769441"/>
          </a:xfrm>
          <a:prstGeom prst="rect">
            <a:avLst/>
          </a:prstGeom>
          <a:noFill/>
        </p:spPr>
        <p:txBody>
          <a:bodyPr wrap="square" rtlCol="1">
            <a:spAutoFit/>
          </a:bodyPr>
          <a:lstStyle/>
          <a:p>
            <a:pPr algn="r"/>
            <a:r>
              <a:rPr lang="fa-IR" sz="4400" dirty="0" smtClean="0">
                <a:solidFill>
                  <a:srgbClr val="FF0000"/>
                </a:solidFill>
              </a:rPr>
              <a:t>   درس چهارم        </a:t>
            </a:r>
            <a:endParaRPr lang="fa-IR" sz="4400" dirty="0">
              <a:solidFill>
                <a:srgbClr val="FF0000"/>
              </a:solidFill>
            </a:endParaRPr>
          </a:p>
        </p:txBody>
      </p:sp>
      <p:sp>
        <p:nvSpPr>
          <p:cNvPr id="5" name="TextBox 4"/>
          <p:cNvSpPr txBox="1"/>
          <p:nvPr/>
        </p:nvSpPr>
        <p:spPr>
          <a:xfrm>
            <a:off x="762000" y="1600200"/>
            <a:ext cx="6553200" cy="830997"/>
          </a:xfrm>
          <a:prstGeom prst="rect">
            <a:avLst/>
          </a:prstGeom>
          <a:noFill/>
        </p:spPr>
        <p:txBody>
          <a:bodyPr wrap="square" rtlCol="1">
            <a:spAutoFit/>
          </a:bodyPr>
          <a:lstStyle/>
          <a:p>
            <a:pPr algn="r"/>
            <a:r>
              <a:rPr lang="fa-IR" sz="4800" dirty="0" smtClean="0">
                <a:solidFill>
                  <a:srgbClr val="FF0000"/>
                </a:solidFill>
              </a:rPr>
              <a:t>((چگونه تصمیم بگیریم؟))</a:t>
            </a:r>
            <a:endParaRPr lang="fa-IR" sz="4800"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3429000" y="2514600"/>
            <a:ext cx="2800350" cy="3781425"/>
          </a:xfrm>
          <a:prstGeom prst="rect">
            <a:avLst/>
          </a:prstGeom>
          <a:noFill/>
          <a:ln w="9525">
            <a:noFill/>
            <a:miter lim="800000"/>
            <a:headEnd/>
            <a:tailEnd/>
          </a:ln>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linds(horizont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0" y="228600"/>
            <a:ext cx="4724400" cy="923330"/>
          </a:xfrm>
          <a:prstGeom prst="rect">
            <a:avLst/>
          </a:prstGeom>
          <a:noFill/>
        </p:spPr>
        <p:txBody>
          <a:bodyPr wrap="square" rtlCol="1">
            <a:spAutoFit/>
          </a:bodyPr>
          <a:lstStyle/>
          <a:p>
            <a:pPr algn="r" rtl="1"/>
            <a:r>
              <a:rPr lang="fa-IR" sz="5400" dirty="0" smtClean="0">
                <a:solidFill>
                  <a:srgbClr val="FF0000"/>
                </a:solidFill>
              </a:rPr>
              <a:t>فهرست</a:t>
            </a:r>
            <a:endParaRPr lang="fa-IR" sz="5400" dirty="0">
              <a:solidFill>
                <a:srgbClr val="FF0000"/>
              </a:solidFill>
            </a:endParaRPr>
          </a:p>
        </p:txBody>
      </p:sp>
      <p:sp>
        <p:nvSpPr>
          <p:cNvPr id="4" name="TextBox 3"/>
          <p:cNvSpPr txBox="1"/>
          <p:nvPr/>
        </p:nvSpPr>
        <p:spPr>
          <a:xfrm>
            <a:off x="3505200" y="1371600"/>
            <a:ext cx="5029200" cy="584775"/>
          </a:xfrm>
          <a:prstGeom prst="rect">
            <a:avLst/>
          </a:prstGeom>
          <a:noFill/>
        </p:spPr>
        <p:txBody>
          <a:bodyPr wrap="square" rtlCol="1">
            <a:spAutoFit/>
          </a:bodyPr>
          <a:lstStyle/>
          <a:p>
            <a:pPr algn="r"/>
            <a:r>
              <a:rPr lang="fa-IR" sz="3200" dirty="0" smtClean="0">
                <a:solidFill>
                  <a:srgbClr val="FF0000"/>
                </a:solidFill>
                <a:hlinkClick r:id="rId2" action="ppaction://hlinksldjump"/>
              </a:rPr>
              <a:t>مراحل تصمیم گیری</a:t>
            </a:r>
            <a:endParaRPr lang="fa-IR" sz="3200" dirty="0">
              <a:solidFill>
                <a:srgbClr val="FF0000"/>
              </a:solidFill>
            </a:endParaRPr>
          </a:p>
        </p:txBody>
      </p:sp>
      <p:sp>
        <p:nvSpPr>
          <p:cNvPr id="5" name="TextBox 4"/>
          <p:cNvSpPr txBox="1"/>
          <p:nvPr/>
        </p:nvSpPr>
        <p:spPr>
          <a:xfrm>
            <a:off x="4191000" y="2057400"/>
            <a:ext cx="4419600" cy="584775"/>
          </a:xfrm>
          <a:prstGeom prst="rect">
            <a:avLst/>
          </a:prstGeom>
          <a:noFill/>
        </p:spPr>
        <p:txBody>
          <a:bodyPr wrap="square" rtlCol="1">
            <a:spAutoFit/>
          </a:bodyPr>
          <a:lstStyle/>
          <a:p>
            <a:pPr algn="r" rtl="1"/>
            <a:r>
              <a:rPr lang="fa-IR" sz="3200" dirty="0" smtClean="0">
                <a:solidFill>
                  <a:srgbClr val="FF0000"/>
                </a:solidFill>
                <a:hlinkClick r:id="rId3" action="ppaction://hlinksldjump"/>
              </a:rPr>
              <a:t>بهترین راه را انتخاب کنیم</a:t>
            </a:r>
            <a:endParaRPr lang="fa-IR" sz="3200" dirty="0">
              <a:solidFill>
                <a:srgbClr val="FF0000"/>
              </a:solidFill>
            </a:endParaRPr>
          </a:p>
        </p:txBody>
      </p:sp>
      <p:sp>
        <p:nvSpPr>
          <p:cNvPr id="6" name="TextBox 5"/>
          <p:cNvSpPr txBox="1"/>
          <p:nvPr/>
        </p:nvSpPr>
        <p:spPr>
          <a:xfrm>
            <a:off x="3429000" y="2743200"/>
            <a:ext cx="5181600" cy="584775"/>
          </a:xfrm>
          <a:prstGeom prst="rect">
            <a:avLst/>
          </a:prstGeom>
          <a:noFill/>
        </p:spPr>
        <p:txBody>
          <a:bodyPr wrap="square" rtlCol="1">
            <a:spAutoFit/>
          </a:bodyPr>
          <a:lstStyle/>
          <a:p>
            <a:pPr algn="r" rtl="1"/>
            <a:r>
              <a:rPr lang="fa-IR" sz="3200" dirty="0" smtClean="0">
                <a:solidFill>
                  <a:srgbClr val="FF0000"/>
                </a:solidFill>
                <a:hlinkClick r:id="rId4" action="ppaction://hlinksldjump"/>
              </a:rPr>
              <a:t>مشورت کنیم</a:t>
            </a:r>
            <a:endParaRPr lang="fa-IR" sz="3200" dirty="0">
              <a:solidFill>
                <a:srgbClr val="FF0000"/>
              </a:solidFill>
            </a:endParaRPr>
          </a:p>
        </p:txBody>
      </p:sp>
      <p:sp>
        <p:nvSpPr>
          <p:cNvPr id="7" name="TextBox 6"/>
          <p:cNvSpPr txBox="1"/>
          <p:nvPr/>
        </p:nvSpPr>
        <p:spPr>
          <a:xfrm>
            <a:off x="2895600" y="3429000"/>
            <a:ext cx="5715000" cy="584775"/>
          </a:xfrm>
          <a:prstGeom prst="rect">
            <a:avLst/>
          </a:prstGeom>
          <a:noFill/>
        </p:spPr>
        <p:txBody>
          <a:bodyPr wrap="square" rtlCol="1">
            <a:spAutoFit/>
          </a:bodyPr>
          <a:lstStyle/>
          <a:p>
            <a:pPr algn="r" rtl="1"/>
            <a:r>
              <a:rPr lang="fa-IR" sz="3200" dirty="0" smtClean="0">
                <a:solidFill>
                  <a:srgbClr val="FF0000"/>
                </a:solidFill>
                <a:hlinkClick r:id="rId5" action="ppaction://hlinksldjump"/>
              </a:rPr>
              <a:t>با چه کسانی مشورت کنیم</a:t>
            </a:r>
            <a:endParaRPr lang="fa-IR" sz="3200" dirty="0">
              <a:solidFill>
                <a:srgbClr val="FF0000"/>
              </a:solidFill>
            </a:endParaRPr>
          </a:p>
        </p:txBody>
      </p:sp>
      <p:sp>
        <p:nvSpPr>
          <p:cNvPr id="8" name="TextBox 7"/>
          <p:cNvSpPr txBox="1"/>
          <p:nvPr/>
        </p:nvSpPr>
        <p:spPr>
          <a:xfrm>
            <a:off x="2133600" y="4191000"/>
            <a:ext cx="6553200" cy="584775"/>
          </a:xfrm>
          <a:prstGeom prst="rect">
            <a:avLst/>
          </a:prstGeom>
          <a:noFill/>
        </p:spPr>
        <p:txBody>
          <a:bodyPr wrap="square" rtlCol="1">
            <a:spAutoFit/>
          </a:bodyPr>
          <a:lstStyle/>
          <a:p>
            <a:pPr algn="r" rtl="1"/>
            <a:r>
              <a:rPr lang="fa-IR" sz="3200" dirty="0" smtClean="0">
                <a:solidFill>
                  <a:srgbClr val="FF0000"/>
                </a:solidFill>
                <a:hlinkClick r:id="rId6" action="ppaction://hlinksldjump"/>
              </a:rPr>
              <a:t>تحت تاثیر حرف های دوستانمان قرار نگیریم</a:t>
            </a:r>
            <a:endParaRPr lang="fa-IR" sz="3200" dirty="0">
              <a:solidFill>
                <a:srgbClr val="FF0000"/>
              </a:solidFill>
            </a:endParaRPr>
          </a:p>
        </p:txBody>
      </p:sp>
      <p:sp>
        <p:nvSpPr>
          <p:cNvPr id="9" name="TextBox 8"/>
          <p:cNvSpPr txBox="1"/>
          <p:nvPr/>
        </p:nvSpPr>
        <p:spPr>
          <a:xfrm>
            <a:off x="1828800" y="4876800"/>
            <a:ext cx="6858000" cy="584775"/>
          </a:xfrm>
          <a:prstGeom prst="rect">
            <a:avLst/>
          </a:prstGeom>
          <a:noFill/>
        </p:spPr>
        <p:txBody>
          <a:bodyPr wrap="square" rtlCol="1">
            <a:spAutoFit/>
          </a:bodyPr>
          <a:lstStyle/>
          <a:p>
            <a:pPr algn="r" rtl="1"/>
            <a:r>
              <a:rPr lang="fa-IR" sz="3200" dirty="0" smtClean="0">
                <a:solidFill>
                  <a:srgbClr val="FF0000"/>
                </a:solidFill>
                <a:hlinkClick r:id="rId7" action="ppaction://hlinksldjump"/>
              </a:rPr>
              <a:t>سخن هایی که برای آن ها خود را ناراحت نکنیم</a:t>
            </a:r>
            <a:endParaRPr lang="fa-IR" sz="3200" dirty="0">
              <a:solidFill>
                <a:srgbClr val="FF0000"/>
              </a:solidFill>
            </a:endParaRPr>
          </a:p>
        </p:txBody>
      </p:sp>
      <p:sp>
        <p:nvSpPr>
          <p:cNvPr id="11" name="TextBox 10"/>
          <p:cNvSpPr txBox="1"/>
          <p:nvPr/>
        </p:nvSpPr>
        <p:spPr>
          <a:xfrm>
            <a:off x="2286000" y="5562600"/>
            <a:ext cx="6400800" cy="584775"/>
          </a:xfrm>
          <a:prstGeom prst="rect">
            <a:avLst/>
          </a:prstGeom>
          <a:noFill/>
        </p:spPr>
        <p:txBody>
          <a:bodyPr wrap="square" rtlCol="1">
            <a:spAutoFit/>
          </a:bodyPr>
          <a:lstStyle/>
          <a:p>
            <a:pPr algn="r" rtl="1"/>
            <a:r>
              <a:rPr lang="fa-IR" sz="3200" dirty="0" smtClean="0">
                <a:solidFill>
                  <a:srgbClr val="FF0000"/>
                </a:solidFill>
                <a:hlinkClick r:id="rId8" action="ppaction://hlinksldjump"/>
              </a:rPr>
              <a:t>به موقع تصمیم بگیریم</a:t>
            </a:r>
            <a:endParaRPr lang="fa-IR" sz="3200" dirty="0">
              <a:solidFill>
                <a:srgbClr val="FF0000"/>
              </a:solidFill>
            </a:endParaRPr>
          </a:p>
        </p:txBody>
      </p:sp>
      <p:sp>
        <p:nvSpPr>
          <p:cNvPr id="10" name="TextBox 9"/>
          <p:cNvSpPr txBox="1"/>
          <p:nvPr/>
        </p:nvSpPr>
        <p:spPr>
          <a:xfrm>
            <a:off x="6019800" y="6096000"/>
            <a:ext cx="2667000" cy="584775"/>
          </a:xfrm>
          <a:prstGeom prst="rect">
            <a:avLst/>
          </a:prstGeom>
          <a:noFill/>
        </p:spPr>
        <p:txBody>
          <a:bodyPr wrap="square" rtlCol="1">
            <a:spAutoFit/>
          </a:bodyPr>
          <a:lstStyle/>
          <a:p>
            <a:pPr algn="r" rtl="1"/>
            <a:r>
              <a:rPr lang="fa-IR" sz="3200" dirty="0" smtClean="0">
                <a:solidFill>
                  <a:srgbClr val="FF0000"/>
                </a:solidFill>
                <a:hlinkClick r:id="rId9" action="ppaction://hlinksldjump"/>
              </a:rPr>
              <a:t>موقعیت ها</a:t>
            </a:r>
            <a:endParaRPr lang="fa-IR" sz="3200" dirty="0">
              <a:solidFill>
                <a:srgbClr val="FF0000"/>
              </a:solidFill>
            </a:endParaRPr>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43800" cy="838200"/>
          </a:xfrm>
          <a:ln>
            <a:solidFill>
              <a:schemeClr val="accent1">
                <a:lumMod val="75000"/>
              </a:schemeClr>
            </a:solidFill>
          </a:ln>
        </p:spPr>
        <p:style>
          <a:lnRef idx="0">
            <a:scrgbClr r="0" g="0" b="0"/>
          </a:lnRef>
          <a:fillRef idx="1001">
            <a:schemeClr val="lt1"/>
          </a:fillRef>
          <a:effectRef idx="0">
            <a:scrgbClr r="0" g="0" b="0"/>
          </a:effectRef>
          <a:fontRef idx="major"/>
        </p:style>
        <p:txBody>
          <a:bodyPr>
            <a:normAutofit/>
          </a:bodyPr>
          <a:lstStyle/>
          <a:p>
            <a:pPr algn="r"/>
            <a:r>
              <a:rPr lang="fa-IR" sz="4400" dirty="0" smtClean="0">
                <a:solidFill>
                  <a:srgbClr val="FF0000"/>
                </a:solidFill>
              </a:rPr>
              <a:t>مراحل تصمیم گیری</a:t>
            </a:r>
            <a:endParaRPr lang="fa-IR" sz="4400" dirty="0">
              <a:solidFill>
                <a:srgbClr val="FF0000"/>
              </a:solidFill>
            </a:endParaRPr>
          </a:p>
        </p:txBody>
      </p:sp>
      <p:sp>
        <p:nvSpPr>
          <p:cNvPr id="5" name="Content Placeholder 4"/>
          <p:cNvSpPr>
            <a:spLocks noGrp="1"/>
          </p:cNvSpPr>
          <p:nvPr>
            <p:ph sz="quarter" idx="1"/>
          </p:nvPr>
        </p:nvSpPr>
        <p:spPr>
          <a:xfrm>
            <a:off x="838200" y="1371600"/>
            <a:ext cx="7467600" cy="4873752"/>
          </a:xfrm>
        </p:spPr>
        <p:txBody>
          <a:bodyPr>
            <a:normAutofit fontScale="92500" lnSpcReduction="10000"/>
          </a:bodyPr>
          <a:lstStyle/>
          <a:p>
            <a:r>
              <a:rPr lang="fa-IR" sz="3200" dirty="0" smtClean="0"/>
              <a:t>درهنگام تصمیم گیری  اولین کاری که باید انجام دهیم این است که درباره ی  موضوع خوب فکر کنیم و اطلاعاتی  درباره آن جمع آوری کنیم .</a:t>
            </a:r>
          </a:p>
          <a:p>
            <a:endParaRPr lang="fa-IR" sz="1400" dirty="0" smtClean="0"/>
          </a:p>
          <a:p>
            <a:r>
              <a:rPr lang="fa-IR" sz="3200" dirty="0" smtClean="0"/>
              <a:t>گاهی اوقات تصمیماتی که ناگهانی  و با عجله گرفته     می شود  زیان هایی  به بار می آورد زیرا درباره ی آن تصمیم  خوب فکر نشده است . </a:t>
            </a:r>
            <a:endParaRPr lang="fa-IR" sz="1600" dirty="0" smtClean="0"/>
          </a:p>
          <a:p>
            <a:pPr>
              <a:buNone/>
            </a:pPr>
            <a:r>
              <a:rPr lang="fa-IR" sz="3200" dirty="0" smtClean="0"/>
              <a:t> </a:t>
            </a:r>
          </a:p>
          <a:p>
            <a:r>
              <a:rPr lang="fa-IR" sz="3200" dirty="0" smtClean="0"/>
              <a:t>پیش بینی نتیجه ی هر انتخاب:</a:t>
            </a:r>
          </a:p>
          <a:p>
            <a:pPr>
              <a:buNone/>
            </a:pPr>
            <a:r>
              <a:rPr lang="fa-IR" sz="3200" dirty="0" smtClean="0"/>
              <a:t>   بعد از آنکه فهمیدیم راه حل های متفاوتی وجود دارد باید نتیجه هر انتخاب را پیش بینی کنیم.</a:t>
            </a:r>
          </a:p>
          <a:p>
            <a:endParaRPr lang="fa-IR" sz="3200" dirty="0" smtClean="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500"/>
                                        <p:tgtEl>
                                          <p:spTgt spid="5">
                                            <p:txEl>
                                              <p:pRg st="4" end="4"/>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blinds(horizontal)">
                                      <p:cBhvr>
                                        <p:cTn id="2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467600" cy="685800"/>
          </a:xfrm>
        </p:spPr>
        <p:txBody>
          <a:bodyPr>
            <a:normAutofit/>
          </a:bodyPr>
          <a:lstStyle/>
          <a:p>
            <a:pPr algn="r"/>
            <a:r>
              <a:rPr lang="fa-IR" sz="3600" dirty="0" smtClean="0">
                <a:solidFill>
                  <a:srgbClr val="FF0000"/>
                </a:solidFill>
              </a:rPr>
              <a:t>بهترین راه را انتخاب کنیم</a:t>
            </a:r>
            <a:endParaRPr lang="fa-IR" sz="3600" dirty="0">
              <a:solidFill>
                <a:srgbClr val="FF0000"/>
              </a:solidFill>
            </a:endParaRPr>
          </a:p>
        </p:txBody>
      </p:sp>
      <p:sp>
        <p:nvSpPr>
          <p:cNvPr id="3" name="Content Placeholder 2"/>
          <p:cNvSpPr>
            <a:spLocks noGrp="1"/>
          </p:cNvSpPr>
          <p:nvPr>
            <p:ph sz="quarter" idx="1"/>
          </p:nvPr>
        </p:nvSpPr>
        <p:spPr>
          <a:xfrm>
            <a:off x="533400" y="1066800"/>
            <a:ext cx="8153400" cy="4873752"/>
          </a:xfrm>
        </p:spPr>
        <p:txBody>
          <a:bodyPr>
            <a:noAutofit/>
          </a:bodyPr>
          <a:lstStyle/>
          <a:p>
            <a:r>
              <a:rPr lang="fa-IR" sz="3600" dirty="0" smtClean="0"/>
              <a:t>در آخرین مرحله ، بهترین راه را انتخاب می کنیم. یعنی آن انتخاب هایی را که نتایج بدی دارند کنار می گذاریم و آن انتخابی را که نتیجه مثبت دارد، بر می گزینیم.</a:t>
            </a:r>
          </a:p>
          <a:p>
            <a:endParaRPr lang="fa-IR" sz="3600" dirty="0" smtClean="0"/>
          </a:p>
          <a:p>
            <a:r>
              <a:rPr lang="fa-IR" sz="3600" dirty="0" smtClean="0"/>
              <a:t>البته در هنگام بهترین انتخاب باید این سوال ها را از خودتان بپرسید و اگر پاسخ یکی از آن ها هم ((بله)) بود نباید آن کار را انجام بدهید.</a:t>
            </a:r>
          </a:p>
          <a:p>
            <a:endParaRPr lang="fa-IR" sz="3600" dirty="0" smtClean="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8077200" cy="4524315"/>
          </a:xfrm>
          <a:prstGeom prst="rect">
            <a:avLst/>
          </a:prstGeom>
          <a:noFill/>
        </p:spPr>
        <p:txBody>
          <a:bodyPr wrap="square" rtlCol="1">
            <a:spAutoFit/>
          </a:bodyPr>
          <a:lstStyle/>
          <a:p>
            <a:pPr algn="r"/>
            <a:r>
              <a:rPr lang="fa-IR" sz="3200" dirty="0" smtClean="0">
                <a:solidFill>
                  <a:srgbClr val="FF0000"/>
                </a:solidFill>
              </a:rPr>
              <a:t>بر خلاف دستورات دینی است؟</a:t>
            </a:r>
          </a:p>
          <a:p>
            <a:pPr algn="r"/>
            <a:endParaRPr lang="fa-IR" sz="3200" dirty="0" smtClean="0">
              <a:solidFill>
                <a:srgbClr val="FF0000"/>
              </a:solidFill>
            </a:endParaRPr>
          </a:p>
          <a:p>
            <a:pPr algn="r"/>
            <a:r>
              <a:rPr lang="fa-IR" sz="3200" dirty="0" smtClean="0">
                <a:solidFill>
                  <a:srgbClr val="FF0000"/>
                </a:solidFill>
              </a:rPr>
              <a:t>بر خلاف مقررات و قوانین مدرسه و اجتماع است؟</a:t>
            </a:r>
          </a:p>
          <a:p>
            <a:pPr algn="r"/>
            <a:endParaRPr lang="fa-IR" sz="3200" dirty="0" smtClean="0">
              <a:solidFill>
                <a:srgbClr val="FF0000"/>
              </a:solidFill>
            </a:endParaRPr>
          </a:p>
          <a:p>
            <a:pPr algn="r"/>
            <a:r>
              <a:rPr lang="fa-IR" sz="3200" dirty="0" smtClean="0">
                <a:solidFill>
                  <a:srgbClr val="FF0000"/>
                </a:solidFill>
              </a:rPr>
              <a:t>باعث نگرانی و نارضایتی خوانواده ام می شود؟</a:t>
            </a:r>
          </a:p>
          <a:p>
            <a:pPr algn="r"/>
            <a:endParaRPr lang="fa-IR" sz="3200" dirty="0" smtClean="0">
              <a:solidFill>
                <a:srgbClr val="FF0000"/>
              </a:solidFill>
            </a:endParaRPr>
          </a:p>
          <a:p>
            <a:pPr algn="r"/>
            <a:r>
              <a:rPr lang="fa-IR" sz="3200" dirty="0" smtClean="0">
                <a:solidFill>
                  <a:srgbClr val="FF0000"/>
                </a:solidFill>
              </a:rPr>
              <a:t>به سلامتی من یا دیگران لطمه می زند؟</a:t>
            </a:r>
          </a:p>
          <a:p>
            <a:pPr algn="r"/>
            <a:endParaRPr lang="fa-IR" sz="3200" dirty="0" smtClean="0">
              <a:solidFill>
                <a:srgbClr val="FF0000"/>
              </a:solidFill>
            </a:endParaRPr>
          </a:p>
          <a:p>
            <a:pPr algn="r"/>
            <a:r>
              <a:rPr lang="fa-IR" sz="3200" dirty="0" smtClean="0">
                <a:solidFill>
                  <a:srgbClr val="FF0000"/>
                </a:solidFill>
              </a:rPr>
              <a:t>برای دیگران یا خودم مشکل و دردسر به وجود می آورد؟</a:t>
            </a: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linds(horizont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blinds(horizontal)">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0"/>
            <a:ext cx="8077200" cy="5324535"/>
          </a:xfrm>
          <a:prstGeom prst="rect">
            <a:avLst/>
          </a:prstGeom>
        </p:spPr>
        <p:txBody>
          <a:bodyPr wrap="square">
            <a:spAutoFit/>
          </a:bodyPr>
          <a:lstStyle/>
          <a:p>
            <a:pPr algn="r"/>
            <a:r>
              <a:rPr lang="fa-IR" sz="4400" dirty="0" smtClean="0">
                <a:solidFill>
                  <a:srgbClr val="FF0000"/>
                </a:solidFill>
              </a:rPr>
              <a:t>مشورت کنیم</a:t>
            </a:r>
          </a:p>
          <a:p>
            <a:pPr algn="r"/>
            <a:endParaRPr lang="fa-IR" sz="4400" dirty="0" smtClean="0">
              <a:solidFill>
                <a:srgbClr val="FF0000"/>
              </a:solidFill>
            </a:endParaRPr>
          </a:p>
          <a:p>
            <a:pPr algn="r" rtl="1">
              <a:buFont typeface="Courier New" pitchFamily="49" charset="0"/>
              <a:buChar char="o"/>
            </a:pPr>
            <a:r>
              <a:rPr lang="fa-IR" sz="3600" dirty="0" smtClean="0"/>
              <a:t>یکی از نکات مهم در تصمیم گیری ها این است که از فکر و تجربه دیگران استفاده کنیم. به این کار </a:t>
            </a:r>
            <a:endParaRPr lang="en-US" sz="3600" dirty="0" smtClean="0"/>
          </a:p>
          <a:p>
            <a:pPr algn="r"/>
            <a:r>
              <a:rPr lang="fa-IR" sz="3600" dirty="0" smtClean="0"/>
              <a:t>((مشورت)) می گویند.</a:t>
            </a:r>
          </a:p>
          <a:p>
            <a:pPr algn="r"/>
            <a:endParaRPr lang="fa-IR" sz="3600" dirty="0" smtClean="0"/>
          </a:p>
          <a:p>
            <a:pPr algn="r" rtl="1">
              <a:buFont typeface="Courier New" pitchFamily="49" charset="0"/>
              <a:buChar char="o"/>
            </a:pPr>
            <a:r>
              <a:rPr lang="fa-IR" sz="3600" dirty="0" smtClean="0"/>
              <a:t>در سال گذشته ، شما مطالبی درباره ی اهمیت مشورت آموختید و با دستور قران کریم در این موضوع آشنا شدید.</a:t>
            </a:r>
            <a:endParaRPr lang="fa-IR" sz="3600" dirty="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linds(horizont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blinds(horizontal)">
                                      <p:cBhvr>
                                        <p:cTn id="2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467600" cy="1143000"/>
          </a:xfrm>
        </p:spPr>
        <p:txBody>
          <a:bodyPr>
            <a:noAutofit/>
          </a:bodyPr>
          <a:lstStyle/>
          <a:p>
            <a:pPr algn="r"/>
            <a:r>
              <a:rPr lang="fa-IR" sz="4800" dirty="0" smtClean="0">
                <a:solidFill>
                  <a:srgbClr val="FF0000"/>
                </a:solidFill>
              </a:rPr>
              <a:t>با چه کسانی مشورت کنیم؟</a:t>
            </a:r>
            <a:br>
              <a:rPr lang="fa-IR" sz="4800" dirty="0" smtClean="0">
                <a:solidFill>
                  <a:srgbClr val="FF0000"/>
                </a:solidFill>
              </a:rPr>
            </a:br>
            <a:endParaRPr lang="fa-IR" sz="4800" dirty="0" smtClean="0">
              <a:solidFill>
                <a:srgbClr val="FF0000"/>
              </a:solidFill>
            </a:endParaRPr>
          </a:p>
        </p:txBody>
      </p:sp>
      <p:sp>
        <p:nvSpPr>
          <p:cNvPr id="4" name="TextBox 3"/>
          <p:cNvSpPr txBox="1"/>
          <p:nvPr/>
        </p:nvSpPr>
        <p:spPr>
          <a:xfrm>
            <a:off x="609600" y="1600200"/>
            <a:ext cx="7848600" cy="3785652"/>
          </a:xfrm>
          <a:prstGeom prst="rect">
            <a:avLst/>
          </a:prstGeom>
          <a:noFill/>
        </p:spPr>
        <p:txBody>
          <a:bodyPr wrap="square" rtlCol="1">
            <a:spAutoFit/>
          </a:bodyPr>
          <a:lstStyle/>
          <a:p>
            <a:pPr algn="r" rtl="1">
              <a:buFont typeface="Courier New" pitchFamily="49" charset="0"/>
              <a:buChar char="o"/>
            </a:pPr>
            <a:r>
              <a:rPr lang="fa-IR" sz="4000" dirty="0" smtClean="0"/>
              <a:t>هر چند ما درباره ی برخی از موضوعات با دوستانمان همفکری می کنیم اما در مورد مسائل زندگی و تصمیم گیری های مهم خودمان باید با بزرگترها مانند پدر و مادر ، معلم و مشاور مدرسه مشورت کنیم.</a:t>
            </a:r>
          </a:p>
          <a:p>
            <a:pPr algn="r"/>
            <a:endParaRPr lang="fa-IR" sz="4000" dirty="0"/>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0"/>
            <a:ext cx="8305800" cy="6617196"/>
          </a:xfrm>
          <a:prstGeom prst="rect">
            <a:avLst/>
          </a:prstGeom>
        </p:spPr>
        <p:txBody>
          <a:bodyPr wrap="square">
            <a:spAutoFit/>
          </a:bodyPr>
          <a:lstStyle/>
          <a:p>
            <a:pPr algn="r"/>
            <a:endParaRPr lang="fa-IR" sz="2400" dirty="0" smtClean="0">
              <a:solidFill>
                <a:srgbClr val="FF0000"/>
              </a:solidFill>
            </a:endParaRPr>
          </a:p>
          <a:p>
            <a:pPr algn="r"/>
            <a:r>
              <a:rPr lang="fa-IR" sz="4000" dirty="0" smtClean="0">
                <a:solidFill>
                  <a:srgbClr val="FF0000"/>
                </a:solidFill>
              </a:rPr>
              <a:t>تحت تاثیرفشارهای روانی دوستانمان قرارنگیریم   </a:t>
            </a:r>
          </a:p>
          <a:p>
            <a:pPr algn="r" rtl="1">
              <a:buFont typeface="Courier New" pitchFamily="49" charset="0"/>
              <a:buChar char="o"/>
            </a:pPr>
            <a:r>
              <a:rPr lang="fa-IR" sz="4000" dirty="0" smtClean="0"/>
              <a:t>گاهی ممکن است یک فرد نظرات و عقایدی داشته باشدکه می داند درست است ومی خواهد به آن پای بند باشد.</a:t>
            </a:r>
          </a:p>
          <a:p>
            <a:pPr algn="r"/>
            <a:endParaRPr lang="fa-IR" sz="4000" dirty="0" smtClean="0"/>
          </a:p>
          <a:p>
            <a:pPr algn="r" rtl="1">
              <a:buFont typeface="Courier New" pitchFamily="49" charset="0"/>
              <a:buChar char="o"/>
            </a:pPr>
            <a:r>
              <a:rPr lang="fa-IR" sz="4000" dirty="0" smtClean="0"/>
              <a:t>اما هنگام تصمیم گیری  تحت  تاثیر نظرات وصحبت ها ی دوستانش  قرار بگیرد به عبارت دیگر آن ها  بخواهند  با فشار واصرار خواسته های  نادرست خودشان  را به او بقبولانند.</a:t>
            </a:r>
            <a:endParaRPr lang="fa-IR" dirty="0"/>
          </a:p>
        </p:txBody>
      </p:sp>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linds(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270</TotalTime>
  <Words>637</Words>
  <Application>Microsoft Office PowerPoint</Application>
  <PresentationFormat>On-screen Show (4:3)</PresentationFormat>
  <Paragraphs>64</Paragraphs>
  <Slides>13</Slides>
  <Notes>0</Notes>
  <HiddenSlides>1</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Slide 1</vt:lpstr>
      <vt:lpstr>Slide 2</vt:lpstr>
      <vt:lpstr>Slide 3</vt:lpstr>
      <vt:lpstr>مراحل تصمیم گیری</vt:lpstr>
      <vt:lpstr>بهترین راه را انتخاب کنیم</vt:lpstr>
      <vt:lpstr>Slide 6</vt:lpstr>
      <vt:lpstr>Slide 7</vt:lpstr>
      <vt:lpstr>با چه کسانی مشورت کنیم؟ </vt:lpstr>
      <vt:lpstr>Slide 9</vt:lpstr>
      <vt:lpstr>سخن هایی که  برای آن ها خود را نباید ناراحت کنیم.</vt:lpstr>
      <vt:lpstr>به موقع تصمیم بگیریم </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Samrayaneh</dc:creator>
  <cp:lastModifiedBy>User</cp:lastModifiedBy>
  <cp:revision>38</cp:revision>
  <dcterms:created xsi:type="dcterms:W3CDTF">2006-08-16T00:00:00Z</dcterms:created>
  <dcterms:modified xsi:type="dcterms:W3CDTF">2014-10-23T20:03:01Z</dcterms:modified>
</cp:coreProperties>
</file>