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77" r:id="rId4"/>
    <p:sldId id="257" r:id="rId5"/>
    <p:sldId id="260"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8" r:id="rId23"/>
    <p:sldId id="279" r:id="rId24"/>
    <p:sldId id="280" r:id="rId25"/>
    <p:sldId id="281" r:id="rId26"/>
    <p:sldId id="282" r:id="rId27"/>
    <p:sldId id="27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corporate-social-responsibility_multi-stakeholder-forum.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47700" y="1066800"/>
            <a:ext cx="8267700" cy="5016758"/>
          </a:xfrm>
          <a:prstGeom prst="rect">
            <a:avLst/>
          </a:prstGeom>
          <a:noFill/>
        </p:spPr>
        <p:txBody>
          <a:bodyPr wrap="square" rtlCol="0">
            <a:spAutoFit/>
          </a:bodyPr>
          <a:lstStyle/>
          <a:p>
            <a:pPr algn="ctr"/>
            <a:r>
              <a:rPr lang="fa-IR" sz="4000" b="1" dirty="0" smtClean="0">
                <a:solidFill>
                  <a:srgbClr val="FFFF00"/>
                </a:solidFill>
                <a:cs typeface="B Koodak" pitchFamily="2" charset="-78"/>
              </a:rPr>
              <a:t>سوالات متن مطالعات اجتماعی پایه هشتم</a:t>
            </a:r>
          </a:p>
          <a:p>
            <a:pPr algn="ctr"/>
            <a:r>
              <a:rPr lang="fa-IR" sz="4000" b="1" dirty="0" smtClean="0">
                <a:solidFill>
                  <a:srgbClr val="FFFF00"/>
                </a:solidFill>
                <a:cs typeface="B Koodak" pitchFamily="2" charset="-78"/>
              </a:rPr>
              <a:t> (دوره اول متوسطه ) بخش تاریخ </a:t>
            </a:r>
          </a:p>
          <a:p>
            <a:pPr algn="ctr"/>
            <a:endParaRPr lang="fa-IR" sz="4000" b="1" dirty="0" smtClean="0">
              <a:solidFill>
                <a:srgbClr val="FFFF00"/>
              </a:solidFill>
              <a:cs typeface="B Koodak" pitchFamily="2" charset="-78"/>
            </a:endParaRPr>
          </a:p>
          <a:p>
            <a:pPr algn="r"/>
            <a:endParaRPr lang="fa-IR" sz="4000" b="1" dirty="0">
              <a:solidFill>
                <a:srgbClr val="FFFF00"/>
              </a:solidFill>
              <a:cs typeface="B Koodak" pitchFamily="2" charset="-78"/>
            </a:endParaRPr>
          </a:p>
          <a:p>
            <a:pPr algn="r"/>
            <a:endParaRPr lang="fa-IR" sz="4000" b="1" dirty="0" smtClean="0">
              <a:solidFill>
                <a:srgbClr val="FFFF00"/>
              </a:solidFill>
              <a:cs typeface="B Koodak" pitchFamily="2" charset="-78"/>
            </a:endParaRPr>
          </a:p>
          <a:p>
            <a:pPr algn="r"/>
            <a:endParaRPr lang="fa-IR" sz="4000" b="1" dirty="0">
              <a:solidFill>
                <a:srgbClr val="FFFF00"/>
              </a:solidFill>
              <a:cs typeface="B Koodak" pitchFamily="2" charset="-78"/>
            </a:endParaRPr>
          </a:p>
          <a:p>
            <a:pPr algn="r"/>
            <a:endParaRPr lang="fa-IR" sz="4000" b="1" dirty="0">
              <a:solidFill>
                <a:srgbClr val="FFFF00"/>
              </a:solidFill>
              <a:cs typeface="B Koodak" pitchFamily="2" charset="-78"/>
            </a:endParaRPr>
          </a:p>
          <a:p>
            <a:pPr algn="r"/>
            <a:r>
              <a:rPr lang="fa-IR" sz="4000" b="1" dirty="0" smtClean="0">
                <a:solidFill>
                  <a:srgbClr val="FFFF00"/>
                </a:solidFill>
                <a:cs typeface="B Koodak" pitchFamily="2" charset="-78"/>
              </a:rPr>
              <a:t>گروه مطالعات اجتماعی استان آذر بایجان شرقی</a:t>
            </a:r>
            <a:r>
              <a:rPr lang="fa-IR" dirty="0" smtClean="0"/>
              <a:t> </a:t>
            </a:r>
            <a:endParaRPr lang="en-US" dirty="0"/>
          </a:p>
        </p:txBody>
      </p:sp>
    </p:spTree>
    <p:extLst>
      <p:ext uri="{BB962C8B-B14F-4D97-AF65-F5344CB8AC3E}">
        <p14:creationId xmlns:p14="http://schemas.microsoft.com/office/powerpoint/2010/main" val="58652455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800" dirty="0" smtClean="0">
                <a:cs typeface="B Koodak" pitchFamily="2" charset="-78"/>
              </a:rPr>
              <a:t>12- علی (ع) چگونه به خلافت رسید ؟ </a:t>
            </a:r>
            <a:br>
              <a:rPr lang="fa-IR" sz="2800" dirty="0" smtClean="0">
                <a:cs typeface="B Koodak" pitchFamily="2" charset="-78"/>
              </a:rPr>
            </a:br>
            <a:r>
              <a:rPr lang="fa-IR" sz="2800" dirty="0" smtClean="0">
                <a:cs typeface="B Koodak" pitchFamily="2" charset="-78"/>
              </a:rPr>
              <a:t>13- جنگ های دوران خلافت علی (ع) را نام ببرید و بنویسید این جنگ ها اغلب با چه هدفی از طرف مخالفان صورت گرفته بود ؟ </a:t>
            </a:r>
            <a:br>
              <a:rPr lang="fa-IR" sz="2800" dirty="0" smtClean="0">
                <a:cs typeface="B Koodak" pitchFamily="2" charset="-78"/>
              </a:rPr>
            </a:br>
            <a:r>
              <a:rPr lang="fa-IR" sz="2800" dirty="0" smtClean="0">
                <a:cs typeface="B Koodak" pitchFamily="2" charset="-78"/>
              </a:rPr>
              <a:t>14- چرا امام علی (ع) در جنگ ها آغاز گر نبودند ؟</a:t>
            </a:r>
            <a:br>
              <a:rPr lang="fa-IR" sz="2800" dirty="0" smtClean="0">
                <a:cs typeface="B Koodak" pitchFamily="2" charset="-78"/>
              </a:rPr>
            </a:br>
            <a:r>
              <a:rPr lang="fa-IR" sz="2800" dirty="0" smtClean="0">
                <a:cs typeface="B Koodak" pitchFamily="2" charset="-78"/>
              </a:rPr>
              <a:t>15- سرانجام جنگ های جمل و صفین را بنویسید ؟</a:t>
            </a:r>
            <a:br>
              <a:rPr lang="fa-IR" sz="2800" dirty="0" smtClean="0">
                <a:cs typeface="B Koodak" pitchFamily="2" charset="-78"/>
              </a:rPr>
            </a:br>
            <a:r>
              <a:rPr lang="fa-IR" sz="2800" dirty="0" smtClean="0">
                <a:cs typeface="B Koodak" pitchFamily="2" charset="-78"/>
              </a:rPr>
              <a:t>16- حضرت علی (ع) حدود 5 سال مطابق..............و.............حکومت </a:t>
            </a:r>
            <a:br>
              <a:rPr lang="fa-IR" sz="2800" dirty="0" smtClean="0">
                <a:cs typeface="B Koodak" pitchFamily="2" charset="-78"/>
              </a:rPr>
            </a:br>
            <a:r>
              <a:rPr lang="fa-IR" sz="2800" dirty="0" smtClean="0">
                <a:cs typeface="B Koodak" pitchFamily="2" charset="-78"/>
              </a:rPr>
              <a:t> کرد . </a:t>
            </a:r>
            <a:br>
              <a:rPr lang="fa-IR" sz="2800" dirty="0" smtClean="0">
                <a:cs typeface="B Koodak" pitchFamily="2" charset="-78"/>
              </a:rPr>
            </a:br>
            <a:r>
              <a:rPr lang="fa-IR" sz="2800" dirty="0" smtClean="0">
                <a:cs typeface="B Koodak" pitchFamily="2" charset="-78"/>
              </a:rPr>
              <a:t>17- حضرت علی (ع) چرا کوفه را مرکز حکومت خود قرار داد ؟ </a:t>
            </a:r>
            <a:br>
              <a:rPr lang="fa-IR" sz="2800" dirty="0" smtClean="0">
                <a:cs typeface="B Koodak" pitchFamily="2" charset="-78"/>
              </a:rPr>
            </a:br>
            <a:r>
              <a:rPr lang="fa-IR" sz="2800" dirty="0" smtClean="0">
                <a:cs typeface="B Koodak" pitchFamily="2" charset="-78"/>
              </a:rPr>
              <a:t>18- مهم ترین ویژگی ها و دستاورد های حکومت علی (ع) را نام ببرید ؟</a:t>
            </a:r>
            <a:br>
              <a:rPr lang="fa-IR" sz="2800" dirty="0" smtClean="0">
                <a:cs typeface="B Koodak" pitchFamily="2" charset="-78"/>
              </a:rPr>
            </a:br>
            <a:r>
              <a:rPr lang="fa-IR" sz="2800" dirty="0" smtClean="0">
                <a:cs typeface="B Koodak" pitchFamily="2" charset="-78"/>
              </a:rPr>
              <a:t>19- از ویژگی های حکومت امام علی (ع) ساده زیستی و مقابله با اشرافی گری را توضیح دهید ؟</a:t>
            </a:r>
            <a:br>
              <a:rPr lang="fa-IR" sz="2800" dirty="0" smtClean="0">
                <a:cs typeface="B Koodak" pitchFamily="2" charset="-78"/>
              </a:rPr>
            </a:br>
            <a:r>
              <a:rPr lang="fa-IR" sz="2800" dirty="0" smtClean="0">
                <a:cs typeface="B Koodak" pitchFamily="2" charset="-78"/>
              </a:rPr>
              <a:t>20 - از </a:t>
            </a:r>
            <a:r>
              <a:rPr lang="fa-IR" sz="2800" dirty="0">
                <a:cs typeface="B Koodak" pitchFamily="2" charset="-78"/>
              </a:rPr>
              <a:t>ویژگی های حکومت امام علی (ع) </a:t>
            </a:r>
            <a:r>
              <a:rPr lang="fa-IR" sz="2800" dirty="0" smtClean="0">
                <a:cs typeface="B Koodak" pitchFamily="2" charset="-78"/>
              </a:rPr>
              <a:t>تاکید برعدالت را توضیح دهید ؟ </a:t>
            </a:r>
            <a:endParaRPr lang="en-US" sz="2800" dirty="0">
              <a:cs typeface="B Koodak" pitchFamily="2" charset="-78"/>
            </a:endParaRPr>
          </a:p>
        </p:txBody>
      </p:sp>
    </p:spTree>
    <p:extLst>
      <p:ext uri="{BB962C8B-B14F-4D97-AF65-F5344CB8AC3E}">
        <p14:creationId xmlns:p14="http://schemas.microsoft.com/office/powerpoint/2010/main" val="184620632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800" dirty="0">
                <a:cs typeface="B Koodak" pitchFamily="2" charset="-78"/>
              </a:rPr>
              <a:t>21- از ویژگی های حکومت امام علی (ع) </a:t>
            </a:r>
            <a:r>
              <a:rPr lang="fa-IR" sz="2800" dirty="0" smtClean="0">
                <a:cs typeface="B Koodak" pitchFamily="2" charset="-78"/>
              </a:rPr>
              <a:t>برگزیدن افراد صالح به حکومت ولایات را توضیح دهید ؟</a:t>
            </a:r>
            <a:br>
              <a:rPr lang="fa-IR" sz="2800" dirty="0" smtClean="0">
                <a:cs typeface="B Koodak" pitchFamily="2" charset="-78"/>
              </a:rPr>
            </a:br>
            <a:r>
              <a:rPr lang="fa-IR" sz="2800" dirty="0" smtClean="0">
                <a:cs typeface="B Koodak" pitchFamily="2" charset="-78"/>
              </a:rPr>
              <a:t>22- معاویه برای اطاعت از امام علی (ع) چه شرطی را عنوان کرد و پاسخ امام در این زمینه چه بود ؟ </a:t>
            </a:r>
            <a:br>
              <a:rPr lang="fa-IR" sz="2800" dirty="0" smtClean="0">
                <a:cs typeface="B Koodak" pitchFamily="2" charset="-78"/>
              </a:rPr>
            </a:br>
            <a:r>
              <a:rPr lang="fa-IR" sz="2800" dirty="0" smtClean="0">
                <a:cs typeface="B Koodak" pitchFamily="2" charset="-78"/>
              </a:rPr>
              <a:t>23- </a:t>
            </a:r>
            <a:r>
              <a:rPr lang="fa-IR" sz="2800" dirty="0">
                <a:cs typeface="B Koodak" pitchFamily="2" charset="-78"/>
              </a:rPr>
              <a:t>از ویژگی های حکومت امام علی (ع) </a:t>
            </a:r>
            <a:r>
              <a:rPr lang="fa-IR" sz="2800" dirty="0" smtClean="0">
                <a:cs typeface="B Koodak" pitchFamily="2" charset="-78"/>
              </a:rPr>
              <a:t>مدارا با مخالفان را توضیح دهید ؟</a:t>
            </a:r>
            <a:br>
              <a:rPr lang="fa-IR" sz="2800" dirty="0" smtClean="0">
                <a:cs typeface="B Koodak" pitchFamily="2" charset="-78"/>
              </a:rPr>
            </a:br>
            <a:r>
              <a:rPr lang="fa-IR" sz="2800" dirty="0" smtClean="0">
                <a:cs typeface="B Koodak" pitchFamily="2" charset="-78"/>
              </a:rPr>
              <a:t>24- امام علی (ع) در چه تاریخی به شهادت رسید و مردم بعد از او با چه کسی بیعت کردند ؟</a:t>
            </a:r>
            <a:br>
              <a:rPr lang="fa-IR" sz="2800" dirty="0" smtClean="0">
                <a:cs typeface="B Koodak" pitchFamily="2" charset="-78"/>
              </a:rPr>
            </a:br>
            <a:r>
              <a:rPr lang="fa-IR" sz="2800" dirty="0" smtClean="0">
                <a:cs typeface="B Koodak" pitchFamily="2" charset="-78"/>
              </a:rPr>
              <a:t>25- چرا امام حسن (ع) ناچار شد پیشنهاد صلح معاویه را بپذیرد و با </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شرایطی ، خلافت را به او واگذار کند ؟</a:t>
            </a:r>
            <a:r>
              <a:rPr lang="fa-IR" sz="2800" dirty="0">
                <a:cs typeface="B Koodak" pitchFamily="2" charset="-78"/>
              </a:rPr>
              <a:t/>
            </a:r>
            <a:br>
              <a:rPr lang="fa-IR" sz="2800" dirty="0">
                <a:cs typeface="B Koodak" pitchFamily="2" charset="-78"/>
              </a:rPr>
            </a:br>
            <a:r>
              <a:rPr lang="fa-IR" sz="2800" dirty="0" smtClean="0">
                <a:cs typeface="B Koodak" pitchFamily="2" charset="-78"/>
              </a:rPr>
              <a:t>26- معاویه چگونه به خلافت رسید ؟</a:t>
            </a:r>
            <a:br>
              <a:rPr lang="fa-IR" sz="2800" dirty="0" smtClean="0">
                <a:cs typeface="B Koodak" pitchFamily="2" charset="-78"/>
              </a:rPr>
            </a:br>
            <a:r>
              <a:rPr lang="fa-IR" sz="2800" dirty="0" smtClean="0">
                <a:cs typeface="B Koodak" pitchFamily="2" charset="-78"/>
              </a:rPr>
              <a:t>27- در جنگ صفین چه کسی نقش مهم در جلوگیری از شکست معاویه برعهده داشت و معاویه با چه وعده ای او را با خود همراه کرده بود ؟ </a:t>
            </a:r>
            <a:endParaRPr lang="en-US" sz="2800" dirty="0">
              <a:cs typeface="B Koodak" pitchFamily="2" charset="-78"/>
            </a:endParaRPr>
          </a:p>
        </p:txBody>
      </p:sp>
    </p:spTree>
    <p:extLst>
      <p:ext uri="{BB962C8B-B14F-4D97-AF65-F5344CB8AC3E}">
        <p14:creationId xmlns:p14="http://schemas.microsoft.com/office/powerpoint/2010/main" val="182485776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430962"/>
          </a:xfrm>
        </p:spPr>
        <p:txBody>
          <a:bodyPr>
            <a:normAutofit/>
          </a:bodyPr>
          <a:lstStyle/>
          <a:p>
            <a:pPr algn="r"/>
            <a:r>
              <a:rPr lang="fa-IR" sz="2800" dirty="0" smtClean="0">
                <a:cs typeface="B Koodak" pitchFamily="2" charset="-78"/>
              </a:rPr>
              <a:t>28- آیا معاویه به تعهدات خود در پیمان صلح با امام حسن (ع) پایبند ماند ؟ برای پاسخ خود دلیل بیاورید .</a:t>
            </a:r>
            <a:br>
              <a:rPr lang="fa-IR" sz="2800" dirty="0" smtClean="0">
                <a:cs typeface="B Koodak" pitchFamily="2" charset="-78"/>
              </a:rPr>
            </a:br>
            <a:r>
              <a:rPr lang="fa-IR" sz="2800" smtClean="0">
                <a:cs typeface="B Koodak" pitchFamily="2" charset="-78"/>
              </a:rPr>
              <a:t>29- چه عواملی زمینه های قیام امام حسین (ع) را فراهم آورد ؟ </a:t>
            </a:r>
            <a:br>
              <a:rPr lang="fa-IR" sz="2800" smtClean="0">
                <a:cs typeface="B Koodak" pitchFamily="2" charset="-78"/>
              </a:rPr>
            </a:br>
            <a:r>
              <a:rPr lang="fa-IR" sz="2800" smtClean="0">
                <a:cs typeface="B Koodak" pitchFamily="2" charset="-78"/>
              </a:rPr>
              <a:t>30- امام حسین (ع) چرا پسر عموی خود را به کوفه فرستاد ؟</a:t>
            </a:r>
            <a:br>
              <a:rPr lang="fa-IR" sz="2800" smtClean="0">
                <a:cs typeface="B Koodak" pitchFamily="2" charset="-78"/>
              </a:rPr>
            </a:br>
            <a:r>
              <a:rPr lang="fa-IR" sz="2800" smtClean="0">
                <a:cs typeface="B Koodak" pitchFamily="2" charset="-78"/>
              </a:rPr>
              <a:t>31- ماجرای پیمان شکنی مردم کوفه را بیان کنید ؟ </a:t>
            </a:r>
            <a:br>
              <a:rPr lang="fa-IR" sz="2800" smtClean="0">
                <a:cs typeface="B Koodak" pitchFamily="2" charset="-78"/>
              </a:rPr>
            </a:br>
            <a:r>
              <a:rPr lang="fa-IR" sz="2800" smtClean="0">
                <a:cs typeface="B Koodak" pitchFamily="2" charset="-78"/>
              </a:rPr>
              <a:t>32- واقعه عاشورا را توضیح دهید ؟</a:t>
            </a:r>
            <a:br>
              <a:rPr lang="fa-IR" sz="2800" smtClean="0">
                <a:cs typeface="B Koodak" pitchFamily="2" charset="-78"/>
              </a:rPr>
            </a:br>
            <a:r>
              <a:rPr lang="fa-IR" sz="2800" smtClean="0">
                <a:cs typeface="B Koodak" pitchFamily="2" charset="-78"/>
              </a:rPr>
              <a:t>33- فلسفه وجودی قیام کربلا در تاریخ اسلام چیست ؟</a:t>
            </a:r>
            <a:br>
              <a:rPr lang="fa-IR" sz="2800" smtClean="0">
                <a:cs typeface="B Koodak" pitchFamily="2" charset="-78"/>
              </a:rPr>
            </a:br>
            <a:r>
              <a:rPr lang="fa-IR" sz="2800" smtClean="0">
                <a:cs typeface="B Koodak" pitchFamily="2" charset="-78"/>
              </a:rPr>
              <a:t>34- انگیزه و اهداف امام حسین (ع) از قیام عاشورا چه بود ؟ </a:t>
            </a:r>
            <a:br>
              <a:rPr lang="fa-IR" sz="2800" smtClean="0">
                <a:cs typeface="B Koodak" pitchFamily="2" charset="-78"/>
              </a:rPr>
            </a:br>
            <a:r>
              <a:rPr lang="fa-IR" sz="2800" smtClean="0">
                <a:cs typeface="B Koodak" pitchFamily="2" charset="-78"/>
              </a:rPr>
              <a:t>34- چه کسی بعد از شهادت امام حسین (ع) اهداف قیام کربلا و چهره واقعی حکومت ستمکار بنی امیه را برای همگان آشکار کرد ؟ </a:t>
            </a:r>
            <a:br>
              <a:rPr lang="fa-IR" sz="2800" smtClean="0">
                <a:cs typeface="B Koodak" pitchFamily="2" charset="-78"/>
              </a:rPr>
            </a:br>
            <a:r>
              <a:rPr lang="fa-IR" sz="2800" smtClean="0">
                <a:cs typeface="B Koodak" pitchFamily="2" charset="-78"/>
              </a:rPr>
              <a:t>35- قیام امام حسین (ع) چه دستاوردهایی به دنبال داشت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6936081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r"/>
            <a:r>
              <a:rPr lang="fa-IR" sz="2800" dirty="0" smtClean="0">
                <a:cs typeface="B Koodak" pitchFamily="2" charset="-78"/>
              </a:rPr>
              <a:t>درس 11</a:t>
            </a:r>
            <a:br>
              <a:rPr lang="fa-IR" sz="2800" dirty="0" smtClean="0">
                <a:cs typeface="B Koodak" pitchFamily="2" charset="-78"/>
              </a:rPr>
            </a:br>
            <a:r>
              <a:rPr lang="fa-IR" sz="2800" dirty="0" smtClean="0">
                <a:cs typeface="B Koodak" pitchFamily="2" charset="-78"/>
              </a:rPr>
              <a:t>1- دوره ایران باستان چگونه پایان یافت ؟</a:t>
            </a:r>
            <a:br>
              <a:rPr lang="fa-IR" sz="2800" dirty="0" smtClean="0">
                <a:cs typeface="B Koodak" pitchFamily="2" charset="-78"/>
              </a:rPr>
            </a:br>
            <a:r>
              <a:rPr lang="fa-IR" sz="2800" dirty="0" smtClean="0">
                <a:cs typeface="B Koodak" pitchFamily="2" charset="-78"/>
              </a:rPr>
              <a:t>2- هنگام ظهور اسلام در عربستان در ایران چه کسی حکومت می کرد و او در برابر دعوت پیامبر اسلام چه کرد ؟</a:t>
            </a:r>
            <a:r>
              <a:rPr lang="en-US" sz="2800" dirty="0">
                <a:cs typeface="B Koodak" pitchFamily="2" charset="-78"/>
              </a:rPr>
              <a:t/>
            </a:r>
            <a:br>
              <a:rPr lang="en-US" sz="2800" dirty="0">
                <a:cs typeface="B Koodak" pitchFamily="2" charset="-78"/>
              </a:rPr>
            </a:br>
            <a:r>
              <a:rPr lang="fa-IR" sz="2800" dirty="0" smtClean="0">
                <a:cs typeface="B Koodak" pitchFamily="2" charset="-78"/>
              </a:rPr>
              <a:t>3- خسروپرویز چگونه کشته شد و ساسانیان بعد از او چه سرنوشتی پیدا کردند ؟ </a:t>
            </a:r>
            <a:br>
              <a:rPr lang="fa-IR" sz="2800" dirty="0" smtClean="0">
                <a:cs typeface="B Koodak" pitchFamily="2" charset="-78"/>
              </a:rPr>
            </a:br>
            <a:r>
              <a:rPr lang="fa-IR" sz="2800" dirty="0" smtClean="0">
                <a:cs typeface="B Koodak" pitchFamily="2" charset="-78"/>
              </a:rPr>
              <a:t>4-چرا توان نظامی ساسانیان در آستانه حمله اعراب مسلمان کاهش یافته بود ؟ </a:t>
            </a:r>
            <a:br>
              <a:rPr lang="fa-IR" sz="2800" dirty="0" smtClean="0">
                <a:cs typeface="B Koodak" pitchFamily="2" charset="-78"/>
              </a:rPr>
            </a:br>
            <a:r>
              <a:rPr lang="fa-IR" sz="2800" dirty="0" smtClean="0">
                <a:cs typeface="B Koodak" pitchFamily="2" charset="-78"/>
              </a:rPr>
              <a:t>5- چرا مردم ایران از ساسانیان ناراضی بودند ؟</a:t>
            </a:r>
            <a:br>
              <a:rPr lang="fa-IR" sz="2800" dirty="0" smtClean="0">
                <a:cs typeface="B Koodak" pitchFamily="2" charset="-78"/>
              </a:rPr>
            </a:br>
            <a:r>
              <a:rPr lang="fa-IR" sz="2800" dirty="0" smtClean="0">
                <a:cs typeface="B Koodak" pitchFamily="2" charset="-78"/>
              </a:rPr>
              <a:t>6- علت پدید آمدن قحطی و شیوع بیماری های طاعون و وبا در اواخر دوره ساسانی چه بود ؟</a:t>
            </a:r>
            <a:br>
              <a:rPr lang="fa-IR" sz="2800" dirty="0" smtClean="0">
                <a:cs typeface="B Koodak" pitchFamily="2" charset="-78"/>
              </a:rPr>
            </a:br>
            <a:r>
              <a:rPr lang="fa-IR" sz="2800" dirty="0" smtClean="0">
                <a:cs typeface="B Koodak" pitchFamily="2" charset="-78"/>
              </a:rPr>
              <a:t>7- در زمان ابوبکر چه قسمت هایی از ایران توسط اعراب فتح شده بود ؟  </a:t>
            </a:r>
            <a:br>
              <a:rPr lang="fa-IR" sz="2800" dirty="0" smtClean="0">
                <a:cs typeface="B Koodak" pitchFamily="2" charset="-78"/>
              </a:rPr>
            </a:br>
            <a:r>
              <a:rPr lang="fa-IR" sz="2800" dirty="0" smtClean="0">
                <a:cs typeface="B Koodak" pitchFamily="2" charset="-78"/>
              </a:rPr>
              <a:t>8- فتوحات عربها در زمان عمر و جنگ قادسیه را توضیح دهید ؟  </a:t>
            </a:r>
            <a:endParaRPr lang="en-US" sz="2800" dirty="0">
              <a:cs typeface="B Koodak" pitchFamily="2" charset="-78"/>
            </a:endParaRPr>
          </a:p>
        </p:txBody>
      </p:sp>
    </p:spTree>
    <p:extLst>
      <p:ext uri="{BB962C8B-B14F-4D97-AF65-F5344CB8AC3E}">
        <p14:creationId xmlns:p14="http://schemas.microsoft.com/office/powerpoint/2010/main" val="18853684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6354762"/>
          </a:xfrm>
        </p:spPr>
        <p:txBody>
          <a:bodyPr>
            <a:normAutofit/>
          </a:bodyPr>
          <a:lstStyle/>
          <a:p>
            <a:pPr algn="r"/>
            <a:r>
              <a:rPr lang="fa-IR" sz="2800" dirty="0" smtClean="0">
                <a:cs typeface="B Koodak" pitchFamily="2" charset="-78"/>
              </a:rPr>
              <a:t>9- جنگ نهاوند را توضیح دهید ؟ </a:t>
            </a:r>
            <a:r>
              <a:rPr lang="fa-IR" sz="2800" dirty="0">
                <a:cs typeface="B Koodak" pitchFamily="2" charset="-78"/>
              </a:rPr>
              <a:t/>
            </a:r>
            <a:br>
              <a:rPr lang="fa-IR" sz="2800" dirty="0">
                <a:cs typeface="B Koodak" pitchFamily="2" charset="-78"/>
              </a:rPr>
            </a:br>
            <a:r>
              <a:rPr lang="fa-IR" sz="2800" dirty="0" smtClean="0">
                <a:cs typeface="B Koodak" pitchFamily="2" charset="-78"/>
              </a:rPr>
              <a:t>10- سلسله ساسانیان در ایران چگونه و بعد از چند سال به پایان رسید؟</a:t>
            </a:r>
            <a:br>
              <a:rPr lang="fa-IR" sz="2800" dirty="0" smtClean="0">
                <a:cs typeface="B Koodak" pitchFamily="2" charset="-78"/>
              </a:rPr>
            </a:br>
            <a:r>
              <a:rPr lang="fa-IR" sz="2800" dirty="0" smtClean="0">
                <a:cs typeface="B Koodak" pitchFamily="2" charset="-78"/>
              </a:rPr>
              <a:t>11- امویان چگونه پایه های حکومت خود را بنا نهادند و مرکز حکومت آنها کجا بود ؟ </a:t>
            </a:r>
            <a:br>
              <a:rPr lang="fa-IR" sz="2800" dirty="0" smtClean="0">
                <a:cs typeface="B Koodak" pitchFamily="2" charset="-78"/>
              </a:rPr>
            </a:br>
            <a:r>
              <a:rPr lang="fa-IR" sz="2800" dirty="0" smtClean="0">
                <a:cs typeface="B Koodak" pitchFamily="2" charset="-78"/>
              </a:rPr>
              <a:t>12- برخورد بنی امیه با ایرانیان چگونه بود ؟ </a:t>
            </a:r>
            <a:br>
              <a:rPr lang="fa-IR" sz="2800" dirty="0" smtClean="0">
                <a:cs typeface="B Koodak" pitchFamily="2" charset="-78"/>
              </a:rPr>
            </a:br>
            <a:r>
              <a:rPr lang="fa-IR" sz="2800" dirty="0" smtClean="0">
                <a:cs typeface="B Koodak" pitchFamily="2" charset="-78"/>
              </a:rPr>
              <a:t>13- کدام امامان معصو م توسط امویان به شهادت رسیدند ؟</a:t>
            </a:r>
            <a:br>
              <a:rPr lang="fa-IR" sz="2800" dirty="0" smtClean="0">
                <a:cs typeface="B Koodak" pitchFamily="2" charset="-78"/>
              </a:rPr>
            </a:br>
            <a:r>
              <a:rPr lang="fa-IR" sz="2800" dirty="0" smtClean="0">
                <a:cs typeface="B Koodak" pitchFamily="2" charset="-78"/>
              </a:rPr>
              <a:t>14- برخورد ایرانیان با امویان چگونه بود ؟ </a:t>
            </a:r>
            <a:br>
              <a:rPr lang="fa-IR" sz="2800" dirty="0" smtClean="0">
                <a:cs typeface="B Koodak" pitchFamily="2" charset="-78"/>
              </a:rPr>
            </a:br>
            <a:r>
              <a:rPr lang="fa-IR" sz="2800" dirty="0" smtClean="0">
                <a:cs typeface="B Koodak" pitchFamily="2" charset="-78"/>
              </a:rPr>
              <a:t>15- بنی عباس چگونه به حکومت رسیدند و نخستین کسی که از عباسیان به قدرت رسید چه نام داشت ؟</a:t>
            </a:r>
            <a:br>
              <a:rPr lang="fa-IR" sz="2800" dirty="0" smtClean="0">
                <a:cs typeface="B Koodak" pitchFamily="2" charset="-78"/>
              </a:rPr>
            </a:br>
            <a:r>
              <a:rPr lang="fa-IR" sz="2800" dirty="0" smtClean="0">
                <a:cs typeface="B Koodak" pitchFamily="2" charset="-78"/>
              </a:rPr>
              <a:t>16- دومین خلیفه عباسی که بود و چه شهری را مرکز خلافت عباسیان قرار داد؟</a:t>
            </a:r>
            <a:br>
              <a:rPr lang="fa-IR" sz="2800" dirty="0" smtClean="0">
                <a:cs typeface="B Koodak" pitchFamily="2" charset="-78"/>
              </a:rPr>
            </a:br>
            <a:r>
              <a:rPr lang="fa-IR" sz="2800" dirty="0" smtClean="0">
                <a:cs typeface="B Koodak" pitchFamily="2" charset="-78"/>
              </a:rPr>
              <a:t>17- شباهت های عمده حکومت امویان و حکومت عباسیان چه بود؟</a:t>
            </a:r>
            <a:br>
              <a:rPr lang="fa-IR" sz="2800" dirty="0" smtClean="0">
                <a:cs typeface="B Koodak" pitchFamily="2" charset="-78"/>
              </a:rPr>
            </a:br>
            <a:r>
              <a:rPr lang="fa-IR" sz="2800" dirty="0" smtClean="0">
                <a:cs typeface="B Koodak" pitchFamily="2" charset="-78"/>
              </a:rPr>
              <a:t>18- تفاوت حکومت امویان و عباسیان در برخورد با ایرانیان چه بود ؟ </a:t>
            </a:r>
            <a:br>
              <a:rPr lang="fa-IR" sz="2800" dirty="0" smtClean="0">
                <a:cs typeface="B Koodak" pitchFamily="2" charset="-78"/>
              </a:rPr>
            </a:br>
            <a:r>
              <a:rPr lang="fa-IR" sz="2800" dirty="0" smtClean="0">
                <a:cs typeface="B Koodak" pitchFamily="2" charset="-78"/>
              </a:rPr>
              <a:t>19- تجزیه قلمرو عباسیان در چه زمانی و چگونه آغاز شد ؟</a:t>
            </a:r>
            <a:endParaRPr lang="en-US" sz="2800" dirty="0">
              <a:cs typeface="B Koodak" pitchFamily="2" charset="-78"/>
            </a:endParaRPr>
          </a:p>
        </p:txBody>
      </p:sp>
    </p:spTree>
    <p:extLst>
      <p:ext uri="{BB962C8B-B14F-4D97-AF65-F5344CB8AC3E}">
        <p14:creationId xmlns:p14="http://schemas.microsoft.com/office/powerpoint/2010/main" val="428330362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r"/>
            <a:r>
              <a:rPr lang="fa-IR" sz="2800" dirty="0" smtClean="0">
                <a:cs typeface="B Koodak" pitchFamily="2" charset="-78"/>
              </a:rPr>
              <a:t>20- نخستین ایرانی که به دین اسلام مشرف شد چه نام داشت ؟ </a:t>
            </a:r>
            <a:br>
              <a:rPr lang="fa-IR" sz="2800" dirty="0" smtClean="0">
                <a:cs typeface="B Koodak" pitchFamily="2" charset="-78"/>
              </a:rPr>
            </a:br>
            <a:r>
              <a:rPr lang="fa-IR" sz="2800" dirty="0" smtClean="0">
                <a:cs typeface="B Koodak" pitchFamily="2" charset="-78"/>
              </a:rPr>
              <a:t>21- پیشنهاد سلمان فارسی در جنگ احزاب چه بود ؟ </a:t>
            </a:r>
            <a:br>
              <a:rPr lang="fa-IR" sz="2800" dirty="0" smtClean="0">
                <a:cs typeface="B Koodak" pitchFamily="2" charset="-78"/>
              </a:rPr>
            </a:br>
            <a:r>
              <a:rPr lang="fa-IR" sz="2800" dirty="0" smtClean="0">
                <a:cs typeface="B Koodak" pitchFamily="2" charset="-78"/>
              </a:rPr>
              <a:t>22- پیامبر در باره سلمان چه فرمود و رابطه سلمان با امام علی (ع)چگونه بود ؟ </a:t>
            </a:r>
            <a:br>
              <a:rPr lang="fa-IR" sz="2800" dirty="0" smtClean="0">
                <a:cs typeface="B Koodak" pitchFamily="2" charset="-78"/>
              </a:rPr>
            </a:br>
            <a:r>
              <a:rPr lang="fa-IR" sz="2800" dirty="0" smtClean="0">
                <a:cs typeface="B Koodak" pitchFamily="2" charset="-78"/>
              </a:rPr>
              <a:t>23- حاکمان ایرانی یمن چگونه به دین اسلام ایمان آوردند ؟ </a:t>
            </a:r>
            <a:br>
              <a:rPr lang="fa-IR" sz="2800" dirty="0" smtClean="0">
                <a:cs typeface="B Koodak" pitchFamily="2" charset="-78"/>
              </a:rPr>
            </a:br>
            <a:r>
              <a:rPr lang="fa-IR" sz="2800" dirty="0" smtClean="0">
                <a:cs typeface="B Koodak" pitchFamily="2" charset="-78"/>
              </a:rPr>
              <a:t>24- ایرانیان چگونه مسلمان شدند ؟</a:t>
            </a:r>
            <a:br>
              <a:rPr lang="fa-IR" sz="2800" dirty="0" smtClean="0">
                <a:cs typeface="B Koodak" pitchFamily="2" charset="-78"/>
              </a:rPr>
            </a:br>
            <a:r>
              <a:rPr lang="fa-IR" sz="2800" dirty="0" smtClean="0">
                <a:cs typeface="B Koodak" pitchFamily="2" charset="-78"/>
              </a:rPr>
              <a:t>25- علت علاقه مندی ایرانیان به دین اسلام و امام علی (ع) چه بود ؟ 26- چه عاملی تاثیر زیادی بر توجه و گرایش مردم ایران به دین اسلام گذاشت ؟ </a:t>
            </a:r>
            <a:br>
              <a:rPr lang="fa-IR" sz="2800" dirty="0" smtClean="0">
                <a:cs typeface="B Koodak" pitchFamily="2" charset="-78"/>
              </a:rPr>
            </a:br>
            <a:r>
              <a:rPr lang="fa-IR" sz="2800" dirty="0" smtClean="0">
                <a:cs typeface="B Koodak" pitchFamily="2" charset="-78"/>
              </a:rPr>
              <a:t>27- برمکیان چه کسانی بودند ،در حکومت عباسیان چه سمتی داشتند و چه سرنوشتی پیدا کردند ؟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 </a:t>
            </a:r>
            <a:endParaRPr lang="en-US" sz="2800" dirty="0"/>
          </a:p>
        </p:txBody>
      </p:sp>
    </p:spTree>
    <p:extLst>
      <p:ext uri="{BB962C8B-B14F-4D97-AF65-F5344CB8AC3E}">
        <p14:creationId xmlns:p14="http://schemas.microsoft.com/office/powerpoint/2010/main" val="13003955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54762"/>
          </a:xfrm>
        </p:spPr>
        <p:txBody>
          <a:bodyPr>
            <a:normAutofit fontScale="90000"/>
          </a:bodyPr>
          <a:lstStyle/>
          <a:p>
            <a:pPr algn="r"/>
            <a:r>
              <a:rPr lang="fa-IR" sz="3100" dirty="0" smtClean="0">
                <a:cs typeface="B Koodak" pitchFamily="2" charset="-78"/>
              </a:rPr>
              <a:t>درس 12</a:t>
            </a:r>
            <a:br>
              <a:rPr lang="fa-IR" sz="3100" dirty="0" smtClean="0">
                <a:cs typeface="B Koodak" pitchFamily="2" charset="-78"/>
              </a:rPr>
            </a:br>
            <a:r>
              <a:rPr lang="fa-IR" sz="3100" dirty="0" smtClean="0">
                <a:cs typeface="B Koodak" pitchFamily="2" charset="-78"/>
              </a:rPr>
              <a:t>1- در دوره عباسیان چگونه شرایط مناسب برای تشکیل سلسله های ایرانی به وجود آمد ؟ </a:t>
            </a:r>
            <a:br>
              <a:rPr lang="fa-IR" sz="3100" dirty="0" smtClean="0">
                <a:cs typeface="B Koodak" pitchFamily="2" charset="-78"/>
              </a:rPr>
            </a:br>
            <a:r>
              <a:rPr lang="fa-IR" sz="3100" dirty="0" smtClean="0">
                <a:cs typeface="B Koodak" pitchFamily="2" charset="-78"/>
              </a:rPr>
              <a:t>2- کدام سلسله های مهم ایرانی در فاصله قرن های سوم تا پنج هجری بر بخش هایی از ایران حکومت می کردند ؟ </a:t>
            </a:r>
            <a:br>
              <a:rPr lang="fa-IR" sz="3100" dirty="0" smtClean="0">
                <a:cs typeface="B Koodak" pitchFamily="2" charset="-78"/>
              </a:rPr>
            </a:br>
            <a:r>
              <a:rPr lang="fa-IR" sz="3100" dirty="0" smtClean="0">
                <a:cs typeface="B Koodak" pitchFamily="2" charset="-78"/>
              </a:rPr>
              <a:t>3- سلسله های مهم ایرانی در فاصله قرن های سوم تا پنجم هجری چگونه به قدرت رسیدند ؟</a:t>
            </a:r>
            <a:br>
              <a:rPr lang="fa-IR" sz="3100" dirty="0" smtClean="0">
                <a:cs typeface="B Koodak" pitchFamily="2" charset="-78"/>
              </a:rPr>
            </a:br>
            <a:r>
              <a:rPr lang="fa-IR" sz="3100" dirty="0" smtClean="0">
                <a:cs typeface="B Koodak" pitchFamily="2" charset="-78"/>
              </a:rPr>
              <a:t>4- موسس سلسله صفاریان که بود و چگونه به قدرت رسید ؟ </a:t>
            </a:r>
            <a:br>
              <a:rPr lang="fa-IR" sz="3100" dirty="0" smtClean="0">
                <a:cs typeface="B Koodak" pitchFamily="2" charset="-78"/>
              </a:rPr>
            </a:br>
            <a:r>
              <a:rPr lang="fa-IR" sz="3100" dirty="0" smtClean="0">
                <a:cs typeface="B Koodak" pitchFamily="2" charset="-78"/>
              </a:rPr>
              <a:t>5- روابط صفاریان با خلافت عباسی چگونه بود ؟ </a:t>
            </a:r>
            <a:br>
              <a:rPr lang="fa-IR" sz="3100" dirty="0" smtClean="0">
                <a:cs typeface="B Koodak" pitchFamily="2" charset="-78"/>
              </a:rPr>
            </a:br>
            <a:r>
              <a:rPr lang="fa-IR" sz="3100" dirty="0" smtClean="0">
                <a:cs typeface="B Koodak" pitchFamily="2" charset="-78"/>
              </a:rPr>
              <a:t>6- چرا خلفای عباسی دشمن علویان طبرستان بودند ؟</a:t>
            </a:r>
            <a:br>
              <a:rPr lang="fa-IR" sz="3100" dirty="0" smtClean="0">
                <a:cs typeface="B Koodak" pitchFamily="2" charset="-78"/>
              </a:rPr>
            </a:br>
            <a:r>
              <a:rPr lang="fa-IR" sz="3100" dirty="0" smtClean="0">
                <a:cs typeface="B Koodak" pitchFamily="2" charset="-78"/>
              </a:rPr>
              <a:t>7- چرا روابط آل بویه با عباسیان با سایر سلسله های ایرانی متفاوت بود؟</a:t>
            </a:r>
            <a:br>
              <a:rPr lang="fa-IR" sz="3100" dirty="0" smtClean="0">
                <a:cs typeface="B Koodak" pitchFamily="2" charset="-78"/>
              </a:rPr>
            </a:br>
            <a:r>
              <a:rPr lang="fa-IR" sz="3100" dirty="0" smtClean="0">
                <a:cs typeface="B Koodak" pitchFamily="2" charset="-78"/>
              </a:rPr>
              <a:t>8- آل بویه برای گسترش معارف و فرهنگ شیعه در ایران چه اقداماتی انجام دادند ؟ </a:t>
            </a:r>
            <a:br>
              <a:rPr lang="fa-IR" sz="3100" dirty="0" smtClean="0">
                <a:cs typeface="B Koodak" pitchFamily="2" charset="-78"/>
              </a:rPr>
            </a:br>
            <a:r>
              <a:rPr lang="fa-IR" sz="3100" dirty="0" smtClean="0">
                <a:cs typeface="B Koodak" pitchFamily="2" charset="-78"/>
              </a:rPr>
              <a:t>9- ایرانیان در پیشرفت و گسترش فرهنگ و تمدن اسلامی چه نقشی داشتند ؟ </a:t>
            </a:r>
            <a:r>
              <a:rPr lang="fa-IR" sz="2800" dirty="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272257984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r"/>
            <a:r>
              <a:rPr lang="fa-IR" sz="2800" dirty="0" smtClean="0">
                <a:cs typeface="B Koodak" pitchFamily="2" charset="-78"/>
              </a:rPr>
              <a:t>10- ایرانیان مسلمان در تاسیس و گسترش کدام رشته های علمی پیشگام بودند ؟</a:t>
            </a:r>
            <a:br>
              <a:rPr lang="fa-IR" sz="2800" dirty="0" smtClean="0">
                <a:cs typeface="B Koodak" pitchFamily="2" charset="-78"/>
              </a:rPr>
            </a:br>
            <a:r>
              <a:rPr lang="fa-IR" sz="2800" dirty="0" smtClean="0">
                <a:cs typeface="B Koodak" pitchFamily="2" charset="-78"/>
              </a:rPr>
              <a:t>11- عالمان و دانشمندان ایرانی در کدام رشته های علمی به تالیف و تدوین کتاب پرداختند ؟</a:t>
            </a:r>
            <a:br>
              <a:rPr lang="fa-IR" sz="2800" dirty="0" smtClean="0">
                <a:cs typeface="B Koodak" pitchFamily="2" charset="-78"/>
              </a:rPr>
            </a:br>
            <a:r>
              <a:rPr lang="fa-IR" sz="2800" dirty="0" smtClean="0">
                <a:cs typeface="B Koodak" pitchFamily="2" charset="-78"/>
              </a:rPr>
              <a:t>12- ایرانیان در قرون نخستین اسلامی چگونه بخشی از میراث ادبی و تاریخی ایران باستان را به جامعه اسلامی انتقال دادند ؟ </a:t>
            </a:r>
            <a:br>
              <a:rPr lang="fa-IR" sz="2800" dirty="0" smtClean="0">
                <a:cs typeface="B Koodak" pitchFamily="2" charset="-78"/>
              </a:rPr>
            </a:br>
            <a:r>
              <a:rPr lang="fa-IR" sz="2800" dirty="0" smtClean="0">
                <a:cs typeface="B Koodak" pitchFamily="2" charset="-78"/>
              </a:rPr>
              <a:t>13- کدام سلسله های ایرانی در رونق و شکوفایی فرهنگ و تمدن ایرانی ، اسلامی نقش چشم گیری داشتند ؟ </a:t>
            </a:r>
            <a:br>
              <a:rPr lang="fa-IR" sz="2800" dirty="0" smtClean="0">
                <a:cs typeface="B Koodak" pitchFamily="2" charset="-78"/>
              </a:rPr>
            </a:br>
            <a:r>
              <a:rPr lang="fa-IR" sz="2800" dirty="0" smtClean="0">
                <a:cs typeface="B Koodak" pitchFamily="2" charset="-78"/>
              </a:rPr>
              <a:t>14- وزیران بزرگ سامانیان را نام ببرید ؟ </a:t>
            </a:r>
            <a:br>
              <a:rPr lang="fa-IR" sz="2800" dirty="0" smtClean="0">
                <a:cs typeface="B Koodak" pitchFamily="2" charset="-78"/>
              </a:rPr>
            </a:br>
            <a:r>
              <a:rPr lang="fa-IR" sz="2800" dirty="0" smtClean="0">
                <a:cs typeface="B Koodak" pitchFamily="2" charset="-78"/>
              </a:rPr>
              <a:t>15- زبان عربی در ایران پس از ورود اسلام از چه موقعیتی برخوردار بود ؟ </a:t>
            </a:r>
            <a:br>
              <a:rPr lang="fa-IR" sz="2800" dirty="0" smtClean="0">
                <a:cs typeface="B Koodak" pitchFamily="2" charset="-78"/>
              </a:rPr>
            </a:br>
            <a:r>
              <a:rPr lang="fa-IR" sz="2800" dirty="0" smtClean="0">
                <a:cs typeface="B Koodak" pitchFamily="2" charset="-78"/>
              </a:rPr>
              <a:t>16- رونق ادبیات فارسی در دوره اسلامی ایران از چه زمانی آغاز شد و علت آن چه بود ؟</a:t>
            </a:r>
            <a:br>
              <a:rPr lang="fa-IR" sz="2800" dirty="0" smtClean="0">
                <a:cs typeface="B Koodak" pitchFamily="2" charset="-78"/>
              </a:rPr>
            </a:br>
            <a:r>
              <a:rPr lang="fa-IR" sz="2800" dirty="0" smtClean="0">
                <a:cs typeface="B Koodak" pitchFamily="2" charset="-78"/>
              </a:rPr>
              <a:t>17- معماری وهنر ایران در دوران اسلامی چگونه بود ؟ </a:t>
            </a:r>
            <a:endParaRPr lang="en-US" sz="2800" dirty="0">
              <a:cs typeface="B Koodak" pitchFamily="2" charset="-78"/>
            </a:endParaRPr>
          </a:p>
        </p:txBody>
      </p:sp>
    </p:spTree>
    <p:extLst>
      <p:ext uri="{BB962C8B-B14F-4D97-AF65-F5344CB8AC3E}">
        <p14:creationId xmlns:p14="http://schemas.microsoft.com/office/powerpoint/2010/main" val="420989352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r"/>
            <a:r>
              <a:rPr lang="fa-IR" sz="2800" dirty="0" smtClean="0">
                <a:cs typeface="B Koodak" pitchFamily="2" charset="-78"/>
              </a:rPr>
              <a:t>درس 13</a:t>
            </a:r>
            <a:br>
              <a:rPr lang="fa-IR" sz="2800" dirty="0" smtClean="0">
                <a:cs typeface="B Koodak" pitchFamily="2" charset="-78"/>
              </a:rPr>
            </a:br>
            <a:r>
              <a:rPr lang="fa-IR" sz="2800" dirty="0" smtClean="0">
                <a:cs typeface="B Koodak" pitchFamily="2" charset="-78"/>
              </a:rPr>
              <a:t>1- از اواخ قرن چهارم تا اوایل قرن هفتم هجری کدام سلسله های ترک تبار در ایران حکومت می کردند ؟</a:t>
            </a:r>
            <a:br>
              <a:rPr lang="fa-IR" sz="2800" dirty="0" smtClean="0">
                <a:cs typeface="B Koodak" pitchFamily="2" charset="-78"/>
              </a:rPr>
            </a:br>
            <a:r>
              <a:rPr lang="fa-IR" sz="2800" dirty="0" smtClean="0">
                <a:cs typeface="B Koodak" pitchFamily="2" charset="-78"/>
              </a:rPr>
              <a:t>2- غزنویان چرا به این نام مشهور شدند ؟</a:t>
            </a:r>
            <a:br>
              <a:rPr lang="fa-IR" sz="2800" dirty="0" smtClean="0">
                <a:cs typeface="B Koodak" pitchFamily="2" charset="-78"/>
              </a:rPr>
            </a:br>
            <a:r>
              <a:rPr lang="fa-IR" sz="2800" dirty="0" smtClean="0">
                <a:cs typeface="B Koodak" pitchFamily="2" charset="-78"/>
              </a:rPr>
              <a:t>3- حکومت غزنویان چگونه در ایران آغاز شد ؟ </a:t>
            </a:r>
            <a:br>
              <a:rPr lang="fa-IR" sz="2800" dirty="0" smtClean="0">
                <a:cs typeface="B Koodak" pitchFamily="2" charset="-78"/>
              </a:rPr>
            </a:br>
            <a:r>
              <a:rPr lang="fa-IR" sz="2800" dirty="0" smtClean="0">
                <a:cs typeface="B Koodak" pitchFamily="2" charset="-78"/>
              </a:rPr>
              <a:t>4- علت شهرت سلطان محمود در تاریخ چیست ؟</a:t>
            </a:r>
            <a:br>
              <a:rPr lang="fa-IR" sz="2800" dirty="0" smtClean="0">
                <a:cs typeface="B Koodak" pitchFamily="2" charset="-78"/>
              </a:rPr>
            </a:br>
            <a:r>
              <a:rPr lang="fa-IR" sz="2800" dirty="0" smtClean="0">
                <a:cs typeface="B Koodak" pitchFamily="2" charset="-78"/>
              </a:rPr>
              <a:t>5- بعد از محمود غزنوی چه کسی به قدرت رسید و حکومت غزنویان چگونه به پایان رسید ؟</a:t>
            </a:r>
            <a:br>
              <a:rPr lang="fa-IR" sz="2800" dirty="0" smtClean="0">
                <a:cs typeface="B Koodak" pitchFamily="2" charset="-78"/>
              </a:rPr>
            </a:br>
            <a:r>
              <a:rPr lang="fa-IR" sz="2800" dirty="0" smtClean="0">
                <a:cs typeface="B Koodak" pitchFamily="2" charset="-78"/>
              </a:rPr>
              <a:t>6- پایگاه اجتماعی غزنویان در میان مردم چگونه بود ؟ </a:t>
            </a:r>
            <a:br>
              <a:rPr lang="fa-IR" sz="2800" dirty="0" smtClean="0">
                <a:cs typeface="B Koodak" pitchFamily="2" charset="-78"/>
              </a:rPr>
            </a:br>
            <a:r>
              <a:rPr lang="fa-IR" sz="2800" dirty="0" smtClean="0">
                <a:cs typeface="B Koodak" pitchFamily="2" charset="-78"/>
              </a:rPr>
              <a:t>7- رابطه حکومت غزنویان با خلفای عباسی چگونه بود ؟ </a:t>
            </a:r>
            <a:br>
              <a:rPr lang="fa-IR" sz="2800" dirty="0" smtClean="0">
                <a:cs typeface="B Koodak" pitchFamily="2" charset="-78"/>
              </a:rPr>
            </a:br>
            <a:r>
              <a:rPr lang="fa-IR" sz="2800" dirty="0" smtClean="0">
                <a:cs typeface="B Koodak" pitchFamily="2" charset="-78"/>
              </a:rPr>
              <a:t>8- سلجوقیان چه کسانی بودند و حکومت سلجوقیان توسط چه کسی و چگونه در ایران تشکیل شد ؟ </a:t>
            </a:r>
            <a:br>
              <a:rPr lang="fa-IR" sz="2800" dirty="0" smtClean="0">
                <a:cs typeface="B Koodak" pitchFamily="2" charset="-78"/>
              </a:rPr>
            </a:br>
            <a:r>
              <a:rPr lang="fa-IR" sz="2800" dirty="0" smtClean="0">
                <a:cs typeface="B Koodak" pitchFamily="2" charset="-78"/>
              </a:rPr>
              <a:t>9- خلیفه عباسی چه لقبی به طغرل داد ؟ چرا ؟</a:t>
            </a:r>
            <a:br>
              <a:rPr lang="fa-IR" sz="2800" dirty="0" smtClean="0">
                <a:cs typeface="B Koodak" pitchFamily="2" charset="-78"/>
              </a:rPr>
            </a:br>
            <a:r>
              <a:rPr lang="fa-IR" sz="2800" dirty="0" smtClean="0">
                <a:cs typeface="B Koodak" pitchFamily="2" charset="-78"/>
              </a:rPr>
              <a:t>10- بعد از طغرل چه کسی به حکومت رسید و چه کرد ؟ </a:t>
            </a:r>
            <a:br>
              <a:rPr lang="fa-IR" sz="2800" dirty="0" smtClean="0">
                <a:cs typeface="B Koodak" pitchFamily="2" charset="-78"/>
              </a:rPr>
            </a:br>
            <a:r>
              <a:rPr lang="fa-IR" sz="2800" dirty="0" smtClean="0">
                <a:cs typeface="B Koodak" pitchFamily="2" charset="-78"/>
              </a:rPr>
              <a:t>11- جنگ ملازگرد را توضیح دهید ؟ </a:t>
            </a:r>
            <a:br>
              <a:rPr lang="fa-IR" sz="2800" dirty="0" smtClean="0">
                <a:cs typeface="B Koodak" pitchFamily="2" charset="-78"/>
              </a:rPr>
            </a:br>
            <a:r>
              <a:rPr lang="fa-IR" sz="2800" dirty="0" smtClean="0">
                <a:cs typeface="B Koodak" pitchFamily="2" charset="-78"/>
              </a:rPr>
              <a:t>12- چرا حکومت سلجوقیان در زمان ملکشاه به اوج قدرت خود رسید ؟ </a:t>
            </a:r>
            <a:endParaRPr lang="en-US" sz="2800" dirty="0">
              <a:cs typeface="B Koodak" pitchFamily="2" charset="-78"/>
            </a:endParaRPr>
          </a:p>
        </p:txBody>
      </p:sp>
    </p:spTree>
    <p:extLst>
      <p:ext uri="{BB962C8B-B14F-4D97-AF65-F5344CB8AC3E}">
        <p14:creationId xmlns:p14="http://schemas.microsoft.com/office/powerpoint/2010/main" val="291781602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r"/>
            <a:r>
              <a:rPr lang="fa-IR" sz="2800" dirty="0" smtClean="0">
                <a:cs typeface="B Koodak" pitchFamily="2" charset="-78"/>
              </a:rPr>
              <a:t>13- حکومت سلجوقیان چگونه تجزیه شد ؟</a:t>
            </a:r>
            <a:br>
              <a:rPr lang="fa-IR" sz="2800" dirty="0" smtClean="0">
                <a:cs typeface="B Koodak" pitchFamily="2" charset="-78"/>
              </a:rPr>
            </a:br>
            <a:r>
              <a:rPr lang="fa-IR" sz="2800" dirty="0" smtClean="0">
                <a:cs typeface="B Koodak" pitchFamily="2" charset="-78"/>
              </a:rPr>
              <a:t>14- خوارزم در کجا قرار داشت و لقب شاهان آنجا چه بود ؟ </a:t>
            </a:r>
            <a:br>
              <a:rPr lang="fa-IR" sz="2800" dirty="0" smtClean="0">
                <a:cs typeface="B Koodak" pitchFamily="2" charset="-78"/>
              </a:rPr>
            </a:br>
            <a:r>
              <a:rPr lang="fa-IR" sz="2800" dirty="0" smtClean="0">
                <a:cs typeface="B Koodak" pitchFamily="2" charset="-78"/>
              </a:rPr>
              <a:t>15- خوارزمشاهیان چگونه در ایران به قدرت رسیدند ؟ </a:t>
            </a:r>
            <a:br>
              <a:rPr lang="fa-IR" sz="2800" dirty="0" smtClean="0">
                <a:cs typeface="B Koodak" pitchFamily="2" charset="-78"/>
              </a:rPr>
            </a:br>
            <a:r>
              <a:rPr lang="fa-IR" sz="2800" dirty="0" smtClean="0">
                <a:cs typeface="B Koodak" pitchFamily="2" charset="-78"/>
              </a:rPr>
              <a:t>16- چرا دولت خوارزمشاهیان پایه های استوار نداشت ؟ </a:t>
            </a:r>
            <a:br>
              <a:rPr lang="fa-IR" sz="2800" dirty="0" smtClean="0">
                <a:cs typeface="B Koodak" pitchFamily="2" charset="-78"/>
              </a:rPr>
            </a:br>
            <a:r>
              <a:rPr lang="fa-IR" sz="2800" dirty="0" smtClean="0">
                <a:cs typeface="B Koodak" pitchFamily="2" charset="-78"/>
              </a:rPr>
              <a:t>17- حکومت خوارزمشاهیان چگونه به پایان رسید ؟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1552944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D:\drivers\بسم وگل\BES21.jpg"/>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74781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6400800"/>
          </a:xfrm>
        </p:spPr>
        <p:txBody>
          <a:bodyPr>
            <a:normAutofit fontScale="90000"/>
          </a:bodyPr>
          <a:lstStyle/>
          <a:p>
            <a:pPr algn="r"/>
            <a:r>
              <a:rPr lang="fa-IR" sz="2800" dirty="0" smtClean="0">
                <a:cs typeface="B Koodak" pitchFamily="2" charset="-78"/>
              </a:rPr>
              <a:t>درس 14</a:t>
            </a:r>
            <a:br>
              <a:rPr lang="fa-IR" sz="2800" dirty="0" smtClean="0">
                <a:cs typeface="B Koodak" pitchFamily="2" charset="-78"/>
              </a:rPr>
            </a:br>
            <a:r>
              <a:rPr lang="fa-IR" sz="2800" dirty="0" smtClean="0">
                <a:cs typeface="B Koodak" pitchFamily="2" charset="-78"/>
              </a:rPr>
              <a:t>1- از میان سلسله های ترک تبار که بر ایران حکومت می کردند کدام یک از اهمیت بیشتری برخور دار بودند ؟ چرا ؟ </a:t>
            </a:r>
            <a:br>
              <a:rPr lang="fa-IR" sz="2800" dirty="0" smtClean="0">
                <a:cs typeface="B Koodak" pitchFamily="2" charset="-78"/>
              </a:rPr>
            </a:br>
            <a:r>
              <a:rPr lang="fa-IR" sz="2800" dirty="0" smtClean="0">
                <a:cs typeface="B Koodak" pitchFamily="2" charset="-78"/>
              </a:rPr>
              <a:t>2- سلجوقیان تشکیلات حکومت خود را بر چه اساسی پایه گذاری کردند ؟ </a:t>
            </a:r>
            <a:br>
              <a:rPr lang="fa-IR" sz="2800" dirty="0" smtClean="0">
                <a:cs typeface="B Koodak" pitchFamily="2" charset="-78"/>
              </a:rPr>
            </a:br>
            <a:r>
              <a:rPr lang="fa-IR" sz="2800" dirty="0" smtClean="0">
                <a:cs typeface="B Koodak" pitchFamily="2" charset="-78"/>
              </a:rPr>
              <a:t>3- در راس حکومت سلجوقی چه کسی قرار داشت و ریاست معنوی ، دینی و قدرت سیاسی ،نظامی از آن چه کسانی بود ؟ </a:t>
            </a:r>
            <a:br>
              <a:rPr lang="fa-IR" sz="2800" dirty="0" smtClean="0">
                <a:cs typeface="B Koodak" pitchFamily="2" charset="-78"/>
              </a:rPr>
            </a:br>
            <a:r>
              <a:rPr lang="fa-IR" sz="2800" dirty="0" smtClean="0">
                <a:cs typeface="B Koodak" pitchFamily="2" charset="-78"/>
              </a:rPr>
              <a:t>4- چرا سلاطین سلجوقی سعی می کردند خود را مطیع و پشتیبان دستگاه خلافت نشان دهند ؟ </a:t>
            </a:r>
            <a:br>
              <a:rPr lang="fa-IR" sz="2800" dirty="0" smtClean="0">
                <a:cs typeface="B Koodak" pitchFamily="2" charset="-78"/>
              </a:rPr>
            </a:br>
            <a:r>
              <a:rPr lang="fa-IR" sz="2800" dirty="0" smtClean="0">
                <a:cs typeface="B Koodak" pitchFamily="2" charset="-78"/>
              </a:rPr>
              <a:t>5- مشورت ، شیوه حکومت ، شیوه زندگی سلاطین در دوره سلجوقی چگونه بود ؟ </a:t>
            </a:r>
            <a:br>
              <a:rPr lang="fa-IR" sz="2800" dirty="0" smtClean="0">
                <a:cs typeface="B Koodak" pitchFamily="2" charset="-78"/>
              </a:rPr>
            </a:br>
            <a:r>
              <a:rPr lang="fa-IR" sz="2800" dirty="0" smtClean="0">
                <a:cs typeface="B Koodak" pitchFamily="2" charset="-78"/>
              </a:rPr>
              <a:t>6- وزیران در عهد سلجوقی از چه موقعیتی برخور دار بودند ؟</a:t>
            </a:r>
            <a:br>
              <a:rPr lang="fa-IR" sz="2800" dirty="0" smtClean="0">
                <a:cs typeface="B Koodak" pitchFamily="2" charset="-78"/>
              </a:rPr>
            </a:br>
            <a:r>
              <a:rPr lang="fa-IR" sz="2800" dirty="0" smtClean="0">
                <a:cs typeface="B Koodak" pitchFamily="2" charset="-78"/>
              </a:rPr>
              <a:t>7- چرا سلجوقیان در اداره کشور ازوزیران ایرانی استفاده می کردند ؟ </a:t>
            </a:r>
            <a:br>
              <a:rPr lang="fa-IR" sz="2800" dirty="0" smtClean="0">
                <a:cs typeface="B Koodak" pitchFamily="2" charset="-78"/>
              </a:rPr>
            </a:br>
            <a:r>
              <a:rPr lang="fa-IR" sz="2800" dirty="0" smtClean="0">
                <a:cs typeface="B Koodak" pitchFamily="2" charset="-78"/>
              </a:rPr>
              <a:t>8- کدام شخصیت های بزرگ ایرانی مقام وزارت سلاطین سلجوقی را عهده دار بودند ؟</a:t>
            </a:r>
            <a:br>
              <a:rPr lang="fa-IR" sz="2800" dirty="0" smtClean="0">
                <a:cs typeface="B Koodak" pitchFamily="2" charset="-78"/>
              </a:rPr>
            </a:br>
            <a:r>
              <a:rPr lang="fa-IR" sz="2800" dirty="0" smtClean="0">
                <a:cs typeface="B Koodak" pitchFamily="2" charset="-78"/>
              </a:rPr>
              <a:t>9- وزیران ایرانی سلجوقیان چه نقش و وظایفی در اداره حکومت سلجوقی بر عهده داشتند ؟</a:t>
            </a:r>
            <a:r>
              <a:rPr lang="fa-IR" sz="2800" dirty="0">
                <a:cs typeface="B Koodak" pitchFamily="2" charset="-78"/>
              </a:rPr>
              <a:t/>
            </a:r>
            <a:br>
              <a:rPr lang="fa-IR" sz="2800" dirty="0">
                <a:cs typeface="B Koodak" pitchFamily="2" charset="-78"/>
              </a:rPr>
            </a:br>
            <a:r>
              <a:rPr lang="fa-IR" sz="2800" dirty="0" smtClean="0">
                <a:cs typeface="B Koodak" pitchFamily="2" charset="-78"/>
              </a:rPr>
              <a:t>10- از نظر گسترش دانش و هنرو ادب دوره .........................از دوره های برجسته تاریخ ایران محسوب می شود .</a:t>
            </a:r>
            <a:endParaRPr lang="en-US" sz="2800" dirty="0">
              <a:cs typeface="B Koodak" pitchFamily="2" charset="-78"/>
            </a:endParaRPr>
          </a:p>
        </p:txBody>
      </p:sp>
    </p:spTree>
    <p:extLst>
      <p:ext uri="{BB962C8B-B14F-4D97-AF65-F5344CB8AC3E}">
        <p14:creationId xmlns:p14="http://schemas.microsoft.com/office/powerpoint/2010/main" val="32507935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r"/>
            <a:r>
              <a:rPr lang="fa-IR" sz="2800" dirty="0" smtClean="0">
                <a:cs typeface="B Koodak" pitchFamily="2" charset="-78"/>
              </a:rPr>
              <a:t>11- پس از ورود اسلام به ایران کلاس های درس و مدارس چه وضعیتی داشتند ؟ </a:t>
            </a:r>
            <a:br>
              <a:rPr lang="fa-IR" sz="2800" dirty="0" smtClean="0">
                <a:cs typeface="B Koodak" pitchFamily="2" charset="-78"/>
              </a:rPr>
            </a:br>
            <a:r>
              <a:rPr lang="fa-IR" sz="2800" dirty="0" smtClean="0">
                <a:cs typeface="B Koodak" pitchFamily="2" charset="-78"/>
              </a:rPr>
              <a:t>12- مدارس نظامیه توسط چه کسی و در چه شهر هایی تاسیس و چگونه اداره می شدند ؟ </a:t>
            </a:r>
            <a:br>
              <a:rPr lang="fa-IR" sz="2800" dirty="0" smtClean="0">
                <a:cs typeface="B Koodak" pitchFamily="2" charset="-78"/>
              </a:rPr>
            </a:br>
            <a:r>
              <a:rPr lang="fa-IR" sz="2800" dirty="0" smtClean="0">
                <a:cs typeface="B Koodak" pitchFamily="2" charset="-78"/>
              </a:rPr>
              <a:t>13- چگونه در دوره سلجوقیان بیشتر شهر های ایران دارای مدرسه شدند ؟ </a:t>
            </a:r>
            <a:br>
              <a:rPr lang="fa-IR" sz="2800" dirty="0" smtClean="0">
                <a:cs typeface="B Koodak" pitchFamily="2" charset="-78"/>
              </a:rPr>
            </a:br>
            <a:r>
              <a:rPr lang="fa-IR" sz="2800" dirty="0" smtClean="0">
                <a:cs typeface="B Koodak" pitchFamily="2" charset="-78"/>
              </a:rPr>
              <a:t>14- چرا خراسان در آستانه هجوم مغول ها بزرگ ترین مرکز علمی ،ادبی و مذهبی ایران بود ؟</a:t>
            </a:r>
            <a:br>
              <a:rPr lang="fa-IR" sz="2800" dirty="0" smtClean="0">
                <a:cs typeface="B Koodak" pitchFamily="2" charset="-78"/>
              </a:rPr>
            </a:br>
            <a:r>
              <a:rPr lang="fa-IR" sz="2800" dirty="0" smtClean="0">
                <a:cs typeface="B Koodak" pitchFamily="2" charset="-78"/>
              </a:rPr>
              <a:t>15- زبان و ادب فارسی در دوران حکومت های ترک تبار چگونه گسترش پیدا کرد ؟</a:t>
            </a:r>
            <a:br>
              <a:rPr lang="fa-IR" sz="2800" dirty="0" smtClean="0">
                <a:cs typeface="B Koodak" pitchFamily="2" charset="-78"/>
              </a:rPr>
            </a:br>
            <a:r>
              <a:rPr lang="fa-IR" sz="2800" dirty="0" smtClean="0">
                <a:cs typeface="B Koodak" pitchFamily="2" charset="-78"/>
              </a:rPr>
              <a:t>16- زبان فارسی در دوره سلجوقیان از چه اهمیتی برخور دار بود ؟</a:t>
            </a:r>
            <a:br>
              <a:rPr lang="fa-IR" sz="2800" dirty="0" smtClean="0">
                <a:cs typeface="B Koodak" pitchFamily="2" charset="-78"/>
              </a:rPr>
            </a:br>
            <a:r>
              <a:rPr lang="fa-IR" sz="2800" dirty="0" smtClean="0">
                <a:cs typeface="B Koodak" pitchFamily="2" charset="-78"/>
              </a:rPr>
              <a:t>17- زبان ترکی در دوره سلجوقیان از چه موقعیتی برخوردار بود ؟</a:t>
            </a:r>
            <a:br>
              <a:rPr lang="fa-IR" sz="2800" dirty="0" smtClean="0">
                <a:cs typeface="B Koodak" pitchFamily="2" charset="-78"/>
              </a:rPr>
            </a:br>
            <a:r>
              <a:rPr lang="fa-IR" sz="2800" dirty="0" smtClean="0">
                <a:cs typeface="B Koodak" pitchFamily="2" charset="-78"/>
              </a:rPr>
              <a:t>18- چرا در دوره سلجوقی شهر نشینی توسعه پیدا کرد و شهر های مهم آن دوره کدامند ؟ </a:t>
            </a:r>
            <a:br>
              <a:rPr lang="fa-IR" sz="2800" dirty="0" smtClean="0">
                <a:cs typeface="B Koodak" pitchFamily="2" charset="-78"/>
              </a:rPr>
            </a:br>
            <a:r>
              <a:rPr lang="fa-IR" sz="2800" dirty="0" smtClean="0">
                <a:cs typeface="B Koodak" pitchFamily="2" charset="-78"/>
              </a:rPr>
              <a:t>19- معماری در دوره سلجوقی را توضیح دهید ؟ </a:t>
            </a:r>
            <a:br>
              <a:rPr lang="fa-IR" sz="2800" dirty="0" smtClean="0">
                <a:cs typeface="B Koodak" pitchFamily="2" charset="-78"/>
              </a:rPr>
            </a:br>
            <a:r>
              <a:rPr lang="fa-IR" sz="2800" dirty="0" smtClean="0">
                <a:cs typeface="B Koodak" pitchFamily="2" charset="-78"/>
              </a:rPr>
              <a:t>20 – هنر در دوره سلجوقی را توضیح دهید ؟</a:t>
            </a:r>
            <a:br>
              <a:rPr lang="fa-IR" sz="2800" dirty="0" smtClean="0">
                <a:cs typeface="B Koodak" pitchFamily="2" charset="-78"/>
              </a:rPr>
            </a:br>
            <a:r>
              <a:rPr lang="fa-IR" sz="2800" dirty="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27323397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2800" dirty="0" smtClean="0">
                <a:cs typeface="B Koodak" pitchFamily="2" charset="-78"/>
              </a:rPr>
              <a:t>درس 15</a:t>
            </a:r>
            <a:br>
              <a:rPr lang="fa-IR" sz="2800" dirty="0" smtClean="0">
                <a:cs typeface="B Koodak" pitchFamily="2" charset="-78"/>
              </a:rPr>
            </a:br>
            <a:r>
              <a:rPr lang="fa-IR" sz="2800" dirty="0" smtClean="0">
                <a:cs typeface="B Koodak" pitchFamily="2" charset="-78"/>
              </a:rPr>
              <a:t>1- مغولان که بودند ؟ </a:t>
            </a:r>
            <a:br>
              <a:rPr lang="fa-IR" sz="2800" dirty="0" smtClean="0">
                <a:cs typeface="B Koodak" pitchFamily="2" charset="-78"/>
              </a:rPr>
            </a:br>
            <a:r>
              <a:rPr lang="fa-IR" sz="2800" dirty="0" smtClean="0">
                <a:cs typeface="B Koodak" pitchFamily="2" charset="-78"/>
              </a:rPr>
              <a:t>2- چنگیز که بود ؟ در باره یاسای چنگیزی چه می دانید ؟ </a:t>
            </a:r>
            <a:br>
              <a:rPr lang="fa-IR" sz="2800" dirty="0" smtClean="0">
                <a:cs typeface="B Koodak" pitchFamily="2" charset="-78"/>
              </a:rPr>
            </a:br>
            <a:r>
              <a:rPr lang="fa-IR" sz="2800" dirty="0" smtClean="0">
                <a:cs typeface="B Koodak" pitchFamily="2" charset="-78"/>
              </a:rPr>
              <a:t>3-فنون نظامی چنگیز چگونه بود ؟ </a:t>
            </a:r>
            <a:br>
              <a:rPr lang="fa-IR" sz="2800" dirty="0" smtClean="0">
                <a:cs typeface="B Koodak" pitchFamily="2" charset="-78"/>
              </a:rPr>
            </a:br>
            <a:r>
              <a:rPr lang="fa-IR" sz="2800" dirty="0" smtClean="0">
                <a:cs typeface="B Koodak" pitchFamily="2" charset="-78"/>
              </a:rPr>
              <a:t>4- مغولان چگونه به مرزهای ایران نزدیک شدند ؟ </a:t>
            </a:r>
            <a:r>
              <a:rPr lang="en-US" sz="2800" dirty="0">
                <a:cs typeface="B Koodak" pitchFamily="2" charset="-78"/>
              </a:rPr>
              <a:t/>
            </a:r>
            <a:br>
              <a:rPr lang="en-US" sz="2800" dirty="0">
                <a:cs typeface="B Koodak" pitchFamily="2" charset="-78"/>
              </a:rPr>
            </a:br>
            <a:r>
              <a:rPr lang="fa-IR" sz="2800" dirty="0" smtClean="0">
                <a:cs typeface="B Koodak" pitchFamily="2" charset="-78"/>
              </a:rPr>
              <a:t>5- عوامل و دلایل هجوم مغولان به ایران چه بود ؟</a:t>
            </a:r>
            <a:br>
              <a:rPr lang="fa-IR" sz="2800" dirty="0" smtClean="0">
                <a:cs typeface="B Koodak" pitchFamily="2" charset="-78"/>
              </a:rPr>
            </a:br>
            <a:r>
              <a:rPr lang="fa-IR" sz="2800" dirty="0" smtClean="0">
                <a:cs typeface="B Koodak" pitchFamily="2" charset="-78"/>
              </a:rPr>
              <a:t>6- سلطان محمد در برابر حمله مغول به ایران چه کرد ؟</a:t>
            </a:r>
            <a:br>
              <a:rPr lang="fa-IR" sz="2800" dirty="0" smtClean="0">
                <a:cs typeface="B Koodak" pitchFamily="2" charset="-78"/>
              </a:rPr>
            </a:br>
            <a:r>
              <a:rPr lang="fa-IR" sz="2800" dirty="0" smtClean="0">
                <a:cs typeface="B Koodak" pitchFamily="2" charset="-78"/>
              </a:rPr>
              <a:t>7- چه کسی در برابر حمله مغولان به ایران مقاومت کرد و علت عدم موفقیت او چه بود ؟ </a:t>
            </a:r>
            <a:br>
              <a:rPr lang="fa-IR" sz="2800" dirty="0" smtClean="0">
                <a:cs typeface="B Koodak" pitchFamily="2" charset="-78"/>
              </a:rPr>
            </a:br>
            <a:r>
              <a:rPr lang="fa-IR" sz="2800" dirty="0" smtClean="0">
                <a:cs typeface="B Koodak" pitchFamily="2" charset="-78"/>
              </a:rPr>
              <a:t>8- یورش های مغولان به ایران چه آثار و نتایجی داشت ؟ </a:t>
            </a:r>
            <a:br>
              <a:rPr lang="fa-IR" sz="2800" dirty="0" smtClean="0">
                <a:cs typeface="B Koodak" pitchFamily="2" charset="-78"/>
              </a:rPr>
            </a:br>
            <a:r>
              <a:rPr lang="fa-IR" sz="2800" dirty="0" smtClean="0">
                <a:cs typeface="B Koodak" pitchFamily="2" charset="-78"/>
              </a:rPr>
              <a:t>9- بعد از مرگ چنگیز چه کسی و چگونه فتوحات مغول در ایران و دیگر بخش های جهان اسلام را کامل کرد ؟</a:t>
            </a:r>
            <a:br>
              <a:rPr lang="fa-IR" sz="2800" dirty="0" smtClean="0">
                <a:cs typeface="B Koodak" pitchFamily="2" charset="-78"/>
              </a:rPr>
            </a:br>
            <a:r>
              <a:rPr lang="fa-IR" sz="2800" dirty="0" smtClean="0">
                <a:cs typeface="B Koodak" pitchFamily="2" charset="-78"/>
              </a:rPr>
              <a:t>10- هلاکو بعد از نابودی خلافت عباسی چه کرد ؟</a:t>
            </a:r>
            <a:br>
              <a:rPr lang="fa-IR" sz="2800" dirty="0" smtClean="0">
                <a:cs typeface="B Koodak" pitchFamily="2" charset="-78"/>
              </a:rPr>
            </a:br>
            <a:r>
              <a:rPr lang="fa-IR" sz="2800" dirty="0" smtClean="0">
                <a:cs typeface="B Koodak" pitchFamily="2" charset="-78"/>
              </a:rPr>
              <a:t>11- روابط خارجی حکومت ایلخانان چگونه بود ؟ </a:t>
            </a:r>
            <a:endParaRPr lang="en-US" sz="2800" dirty="0">
              <a:cs typeface="B Koodak" pitchFamily="2" charset="-78"/>
            </a:endParaRPr>
          </a:p>
        </p:txBody>
      </p:sp>
    </p:spTree>
    <p:extLst>
      <p:ext uri="{BB962C8B-B14F-4D97-AF65-F5344CB8AC3E}">
        <p14:creationId xmlns:p14="http://schemas.microsoft.com/office/powerpoint/2010/main" val="18820562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6202362"/>
          </a:xfrm>
        </p:spPr>
        <p:txBody>
          <a:bodyPr>
            <a:normAutofit fontScale="90000"/>
          </a:bodyPr>
          <a:lstStyle/>
          <a:p>
            <a:pPr algn="r"/>
            <a:r>
              <a:rPr lang="fa-IR" sz="3100" dirty="0" smtClean="0">
                <a:cs typeface="B Koodak" pitchFamily="2" charset="-78"/>
              </a:rPr>
              <a:t>12- آخرین ایلخان مغول که بود و حکومت ایلخانان بعد از او چه سرنوشتی پیدا کرد ؟ </a:t>
            </a:r>
            <a:br>
              <a:rPr lang="fa-IR" sz="3100" dirty="0" smtClean="0">
                <a:cs typeface="B Koodak" pitchFamily="2" charset="-78"/>
              </a:rPr>
            </a:br>
            <a:r>
              <a:rPr lang="fa-IR" sz="3100" dirty="0" smtClean="0">
                <a:cs typeface="B Koodak" pitchFamily="2" charset="-78"/>
              </a:rPr>
              <a:t>13- عوامل و زمینه های شکل گیری قیام سربداران را توضیح دهید ؟ 14- سربداران چگونه حکومت خودرا تاسیس کردندوشعار آنها چه بود ؟ </a:t>
            </a:r>
            <a:br>
              <a:rPr lang="fa-IR" sz="3100" dirty="0" smtClean="0">
                <a:cs typeface="B Koodak" pitchFamily="2" charset="-78"/>
              </a:rPr>
            </a:br>
            <a:r>
              <a:rPr lang="fa-IR" sz="3100" dirty="0" smtClean="0">
                <a:cs typeface="B Koodak" pitchFamily="2" charset="-78"/>
              </a:rPr>
              <a:t>15- سربداران بعد از پیروزی چه کردند ؟پشتیبان چه مذهبی بودند و عمر این دولت چگونه به پایان رسید ؟ </a:t>
            </a:r>
            <a:br>
              <a:rPr lang="fa-IR" sz="3100" dirty="0" smtClean="0">
                <a:cs typeface="B Koodak" pitchFamily="2" charset="-78"/>
              </a:rPr>
            </a:br>
            <a:r>
              <a:rPr lang="fa-IR" sz="3100" dirty="0" smtClean="0">
                <a:cs typeface="B Koodak" pitchFamily="2" charset="-78"/>
              </a:rPr>
              <a:t>16-حمله تیمور به ایران در چه قرنی و از چه سمتی صورت پذیرفت ؟ </a:t>
            </a:r>
            <a:br>
              <a:rPr lang="fa-IR" sz="3100" dirty="0" smtClean="0">
                <a:cs typeface="B Koodak" pitchFamily="2" charset="-78"/>
              </a:rPr>
            </a:br>
            <a:r>
              <a:rPr lang="fa-IR" sz="3100" dirty="0" smtClean="0">
                <a:cs typeface="B Koodak" pitchFamily="2" charset="-78"/>
              </a:rPr>
              <a:t>17- تیمور که بود ؟</a:t>
            </a:r>
            <a:br>
              <a:rPr lang="fa-IR" sz="3100" dirty="0" smtClean="0">
                <a:cs typeface="B Koodak" pitchFamily="2" charset="-78"/>
              </a:rPr>
            </a:br>
            <a:r>
              <a:rPr lang="fa-IR" sz="3100" dirty="0" smtClean="0">
                <a:cs typeface="B Koodak" pitchFamily="2" charset="-78"/>
              </a:rPr>
              <a:t>18- تیمور چه شهری را پایتخت خود قرار داد و چگونه از دنیا رفت ؟</a:t>
            </a:r>
            <a:br>
              <a:rPr lang="fa-IR" sz="3100" dirty="0" smtClean="0">
                <a:cs typeface="B Koodak" pitchFamily="2" charset="-78"/>
              </a:rPr>
            </a:br>
            <a:r>
              <a:rPr lang="fa-IR" sz="3100" dirty="0" smtClean="0">
                <a:cs typeface="B Koodak" pitchFamily="2" charset="-78"/>
              </a:rPr>
              <a:t>19- تیمور چگونه به ایران حمله کرد ؟ </a:t>
            </a:r>
            <a:br>
              <a:rPr lang="fa-IR" sz="3100" dirty="0" smtClean="0">
                <a:cs typeface="B Koodak" pitchFamily="2" charset="-78"/>
              </a:rPr>
            </a:br>
            <a:r>
              <a:rPr lang="fa-IR" sz="3100" dirty="0" smtClean="0">
                <a:cs typeface="B Koodak" pitchFamily="2" charset="-78"/>
              </a:rPr>
              <a:t>20 – امپراتوری تیمور چه قسمت هایی را شامل می شد و بعد از او متصرفاتش چه سرنوشتی پیدا کردند ؟ </a:t>
            </a:r>
            <a:br>
              <a:rPr lang="fa-IR" sz="3100" dirty="0" smtClean="0">
                <a:cs typeface="B Koodak" pitchFamily="2" charset="-78"/>
              </a:rPr>
            </a:br>
            <a:r>
              <a:rPr lang="fa-IR" sz="3100" dirty="0" smtClean="0">
                <a:cs typeface="B Koodak" pitchFamily="2" charset="-78"/>
              </a:rPr>
              <a:t>21- سرانجام چه کسی جانشین تیمور شد و حکومت تیموریان چگونه در ایران پایان یافت ؟</a:t>
            </a:r>
            <a:r>
              <a:rPr lang="fa-IR" sz="2800" dirty="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142715014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Autofit/>
          </a:bodyPr>
          <a:lstStyle/>
          <a:p>
            <a:pPr algn="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درس 16</a:t>
            </a:r>
            <a:br>
              <a:rPr lang="fa-IR" sz="2800" dirty="0" smtClean="0">
                <a:cs typeface="B Koodak" pitchFamily="2" charset="-78"/>
              </a:rPr>
            </a:br>
            <a:r>
              <a:rPr lang="fa-IR" sz="2800" dirty="0" smtClean="0">
                <a:cs typeface="B Koodak" pitchFamily="2" charset="-78"/>
              </a:rPr>
              <a:t>1- اجداد و نیاکان ما چگونه ویرانی های ناشی از هجوم چنگیز را آباد کردند؟ </a:t>
            </a:r>
            <a:br>
              <a:rPr lang="fa-IR" sz="2800" dirty="0" smtClean="0">
                <a:cs typeface="B Koodak" pitchFamily="2" charset="-78"/>
              </a:rPr>
            </a:br>
            <a:r>
              <a:rPr lang="fa-IR" sz="2800" dirty="0" smtClean="0">
                <a:cs typeface="B Koodak" pitchFamily="2" charset="-78"/>
              </a:rPr>
              <a:t>2- وزیران ایرانی مغولان را نام ببرید ؟ </a:t>
            </a:r>
            <a:br>
              <a:rPr lang="fa-IR" sz="2800" dirty="0" smtClean="0">
                <a:cs typeface="B Koodak" pitchFamily="2" charset="-78"/>
              </a:rPr>
            </a:br>
            <a:r>
              <a:rPr lang="fa-IR" sz="2800" dirty="0" smtClean="0">
                <a:cs typeface="B Koodak" pitchFamily="2" charset="-78"/>
              </a:rPr>
              <a:t>3- خواجه نصیر الدین طوسی که بود ؟ چه کرد ؟ </a:t>
            </a:r>
            <a:br>
              <a:rPr lang="fa-IR" sz="2800" dirty="0" smtClean="0">
                <a:cs typeface="B Koodak" pitchFamily="2" charset="-78"/>
              </a:rPr>
            </a:br>
            <a:r>
              <a:rPr lang="fa-IR" sz="2800" dirty="0" smtClean="0">
                <a:cs typeface="B Koodak" pitchFamily="2" charset="-78"/>
              </a:rPr>
              <a:t>4- رصد خانه مراغه چگونه ساخته شد و از چه امکاناتی برخوردار بود ؟ 5- خواجه رشید الدین فضل الله همدانی که بود ؟ چه کرد ؟ </a:t>
            </a:r>
            <a:br>
              <a:rPr lang="fa-IR" sz="2800" dirty="0" smtClean="0">
                <a:cs typeface="B Koodak" pitchFamily="2" charset="-78"/>
              </a:rPr>
            </a:br>
            <a:r>
              <a:rPr lang="fa-IR" sz="2800" dirty="0" smtClean="0">
                <a:cs typeface="B Koodak" pitchFamily="2" charset="-78"/>
              </a:rPr>
              <a:t>6- ربع رشیدی در چه شهری و توسط چه کسی بنا و وقف شد و شامل چه موسساتی بود ؟ </a:t>
            </a:r>
            <a:br>
              <a:rPr lang="fa-IR" sz="2800" dirty="0" smtClean="0">
                <a:cs typeface="B Koodak" pitchFamily="2" charset="-78"/>
              </a:rPr>
            </a:br>
            <a:r>
              <a:rPr lang="fa-IR" sz="2800" dirty="0" smtClean="0">
                <a:cs typeface="B Koodak" pitchFamily="2" charset="-78"/>
              </a:rPr>
              <a:t>7- معروفترین کتاب خواجه رشید الدین فضل الله همدانی چه نام داشت و خواجه چگونه به قتل رسید ؟ </a:t>
            </a:r>
            <a:br>
              <a:rPr lang="fa-IR" sz="2800" dirty="0" smtClean="0">
                <a:cs typeface="B Koodak" pitchFamily="2" charset="-78"/>
              </a:rPr>
            </a:br>
            <a:r>
              <a:rPr lang="fa-IR" sz="2800" dirty="0" smtClean="0">
                <a:cs typeface="B Koodak" pitchFamily="2" charset="-78"/>
              </a:rPr>
              <a:t>8- عقاید مذهبی مغولان هنگام حمله به ایران چگونه بود ؟ </a:t>
            </a:r>
            <a:br>
              <a:rPr lang="fa-IR" sz="2800" dirty="0" smtClean="0">
                <a:cs typeface="B Koodak" pitchFamily="2" charset="-78"/>
              </a:rPr>
            </a:br>
            <a:r>
              <a:rPr lang="fa-IR" sz="2800" dirty="0" smtClean="0">
                <a:cs typeface="B Koodak" pitchFamily="2" charset="-78"/>
              </a:rPr>
              <a:t>9- در دوره ایلخانان چرا مبلغان بودایی و مسیحی در ترویج و گسترش آیین خود موفقیت چندانی کسب نکردند ؟ </a:t>
            </a:r>
            <a:br>
              <a:rPr lang="fa-IR" sz="2800" dirty="0" smtClean="0">
                <a:cs typeface="B Koodak" pitchFamily="2" charset="-78"/>
              </a:rPr>
            </a:br>
            <a:r>
              <a:rPr lang="fa-IR" sz="2800" dirty="0" smtClean="0">
                <a:cs typeface="B Koodak" pitchFamily="2" charset="-78"/>
              </a:rPr>
              <a:t/>
            </a:r>
            <a:br>
              <a:rPr lang="fa-IR" sz="2800" dirty="0" smtClean="0">
                <a:cs typeface="B Koodak" pitchFamily="2" charset="-78"/>
              </a:rPr>
            </a:br>
            <a:endParaRPr lang="en-US" sz="2800" dirty="0">
              <a:cs typeface="B Koodak" pitchFamily="2" charset="-78"/>
            </a:endParaRPr>
          </a:p>
        </p:txBody>
      </p:sp>
    </p:spTree>
    <p:extLst>
      <p:ext uri="{BB962C8B-B14F-4D97-AF65-F5344CB8AC3E}">
        <p14:creationId xmlns:p14="http://schemas.microsoft.com/office/powerpoint/2010/main" val="70742040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6354762"/>
          </a:xfrm>
        </p:spPr>
        <p:txBody>
          <a:bodyPr>
            <a:normAutofit/>
          </a:bodyPr>
          <a:lstStyle/>
          <a:p>
            <a:pPr algn="r"/>
            <a:r>
              <a:rPr lang="fa-IR" sz="2800" dirty="0" smtClean="0">
                <a:cs typeface="B Koodak" pitchFamily="2" charset="-78"/>
              </a:rPr>
              <a:t>10- ایلخانان چگونه مسلمان شدند ؟ </a:t>
            </a:r>
            <a:br>
              <a:rPr lang="fa-IR" sz="2800" dirty="0" smtClean="0">
                <a:cs typeface="B Koodak" pitchFamily="2" charset="-78"/>
              </a:rPr>
            </a:br>
            <a:r>
              <a:rPr lang="fa-IR" sz="2800" dirty="0" smtClean="0">
                <a:cs typeface="B Koodak" pitchFamily="2" charset="-78"/>
              </a:rPr>
              <a:t>11- چگونه ایلخانان مغول به فرهنگ و تمدن ایرانی علاقه مند شدند ؟</a:t>
            </a:r>
            <a:br>
              <a:rPr lang="fa-IR" sz="2800" dirty="0" smtClean="0">
                <a:cs typeface="B Koodak" pitchFamily="2" charset="-78"/>
              </a:rPr>
            </a:br>
            <a:r>
              <a:rPr lang="fa-IR" sz="2800" dirty="0" smtClean="0">
                <a:cs typeface="B Koodak" pitchFamily="2" charset="-78"/>
              </a:rPr>
              <a:t>12- اصلاح امور اداری ، مالی و قضایی در دوره کدام ایلخان مغول و به راهنمایی کدام وزیر ایرانی صورت گرفت ؟ </a:t>
            </a:r>
            <a:br>
              <a:rPr lang="fa-IR" sz="2800" dirty="0" smtClean="0">
                <a:cs typeface="B Koodak" pitchFamily="2" charset="-78"/>
              </a:rPr>
            </a:br>
            <a:r>
              <a:rPr lang="fa-IR" sz="2800" dirty="0" smtClean="0">
                <a:cs typeface="B Koodak" pitchFamily="2" charset="-78"/>
              </a:rPr>
              <a:t>13- غازان خان برای عمران و آبادی ایران چه اقداماتی انجام داد؟ </a:t>
            </a:r>
            <a:br>
              <a:rPr lang="fa-IR" sz="2800" dirty="0" smtClean="0">
                <a:cs typeface="B Koodak" pitchFamily="2" charset="-78"/>
              </a:rPr>
            </a:br>
            <a:r>
              <a:rPr lang="fa-IR" sz="2800" dirty="0" smtClean="0">
                <a:cs typeface="B Koodak" pitchFamily="2" charset="-78"/>
              </a:rPr>
              <a:t>14- سلطان محمد خدابنده برای عمران و آبادی ایران چه کرد ؟ </a:t>
            </a:r>
            <a:br>
              <a:rPr lang="fa-IR" sz="2800" dirty="0" smtClean="0">
                <a:cs typeface="B Koodak" pitchFamily="2" charset="-78"/>
              </a:rPr>
            </a:br>
            <a:r>
              <a:rPr lang="fa-IR" sz="2800" dirty="0" smtClean="0">
                <a:cs typeface="B Koodak" pitchFamily="2" charset="-78"/>
              </a:rPr>
              <a:t>15- اقدامات ابوسعید در زمینه معماری را بنویسید ؟ </a:t>
            </a:r>
            <a:br>
              <a:rPr lang="fa-IR" sz="2800" dirty="0" smtClean="0">
                <a:cs typeface="B Koodak" pitchFamily="2" charset="-78"/>
              </a:rPr>
            </a:br>
            <a:r>
              <a:rPr lang="fa-IR" sz="2800" dirty="0" smtClean="0">
                <a:cs typeface="B Koodak" pitchFamily="2" charset="-78"/>
              </a:rPr>
              <a:t>16- هنر ، ادبیات و معماری در زمان جانشینان تیمور چگونه بود و شاهرخ چرا راه پدر را ادامه نداد؟ </a:t>
            </a:r>
            <a:br>
              <a:rPr lang="fa-IR" sz="2800" dirty="0" smtClean="0">
                <a:cs typeface="B Koodak" pitchFamily="2" charset="-78"/>
              </a:rPr>
            </a:br>
            <a:r>
              <a:rPr lang="fa-IR" sz="2800" dirty="0" smtClean="0">
                <a:cs typeface="B Koodak" pitchFamily="2" charset="-78"/>
              </a:rPr>
              <a:t>17- هرات در زمان شاهرخ چه موقعیتی پیدا کرد ؟ </a:t>
            </a:r>
            <a:br>
              <a:rPr lang="fa-IR" sz="2800" dirty="0" smtClean="0">
                <a:cs typeface="B Koodak" pitchFamily="2" charset="-78"/>
              </a:rPr>
            </a:br>
            <a:r>
              <a:rPr lang="fa-IR" sz="2800" dirty="0" smtClean="0">
                <a:cs typeface="B Koodak" pitchFamily="2" charset="-78"/>
              </a:rPr>
              <a:t>18- گوهر شاد که بود ؟ او برای عمران و آبادی ایران چه اقداماتی انجام داد ؟ </a:t>
            </a:r>
            <a:br>
              <a:rPr lang="fa-IR" sz="2800" dirty="0" smtClean="0">
                <a:cs typeface="B Koodak" pitchFamily="2" charset="-78"/>
              </a:rPr>
            </a:br>
            <a:r>
              <a:rPr lang="fa-IR" sz="2800" dirty="0" smtClean="0">
                <a:cs typeface="B Koodak" pitchFamily="2" charset="-78"/>
              </a:rPr>
              <a:t>19- پسران شاهرخ به علم و ادب و هنر علاقه و توجه بسیار داشتند وبه پیشرفت زبان و ادبیات فارسی خدمت شایانی کردند .     ص     غ  </a:t>
            </a:r>
            <a:endParaRPr lang="en-US" sz="2800" dirty="0">
              <a:cs typeface="B Koodak" pitchFamily="2" charset="-78"/>
            </a:endParaRPr>
          </a:p>
        </p:txBody>
      </p:sp>
    </p:spTree>
    <p:extLst>
      <p:ext uri="{BB962C8B-B14F-4D97-AF65-F5344CB8AC3E}">
        <p14:creationId xmlns:p14="http://schemas.microsoft.com/office/powerpoint/2010/main" val="77513933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800" dirty="0" smtClean="0">
                <a:cs typeface="B Koodak" pitchFamily="2" charset="-78"/>
              </a:rPr>
              <a:t>20 – هنر نگار گری و خوشنویسی در دوره تیموریان از چه موقعیتی برخوردار بود ؟ </a:t>
            </a:r>
            <a:br>
              <a:rPr lang="fa-IR" sz="2800" dirty="0" smtClean="0">
                <a:cs typeface="B Koodak" pitchFamily="2" charset="-78"/>
              </a:rPr>
            </a:br>
            <a:r>
              <a:rPr lang="fa-IR" sz="2800" dirty="0" smtClean="0">
                <a:cs typeface="B Koodak" pitchFamily="2" charset="-78"/>
              </a:rPr>
              <a:t>21- برخی سرداران حکومت تیموری به عمران و آبادی توجه و علاقه داشتند .     ص            غ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endParaRPr lang="en-US" sz="2800" dirty="0">
              <a:cs typeface="B Koodak" pitchFamily="2" charset="-78"/>
            </a:endParaRPr>
          </a:p>
        </p:txBody>
      </p:sp>
    </p:spTree>
    <p:extLst>
      <p:ext uri="{BB962C8B-B14F-4D97-AF65-F5344CB8AC3E}">
        <p14:creationId xmlns:p14="http://schemas.microsoft.com/office/powerpoint/2010/main" val="285174560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D:\drivers\photo\se_motaharrek_tabiat.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77289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2800" dirty="0" smtClean="0">
                <a:cs typeface="B Koodak" pitchFamily="2" charset="-78"/>
              </a:rPr>
              <a:t>توجه :</a:t>
            </a:r>
            <a:br>
              <a:rPr lang="fa-IR" sz="2800" dirty="0" smtClean="0">
                <a:cs typeface="B Koodak" pitchFamily="2" charset="-78"/>
              </a:rPr>
            </a:br>
            <a:r>
              <a:rPr lang="fa-IR" sz="2800" dirty="0" smtClean="0">
                <a:cs typeface="B Koodak" pitchFamily="2" charset="-78"/>
              </a:rPr>
              <a:t>همکار گرامی این سوالات برای آزمون های دوره ای و انجام آزمون های کتاب باز و استفاده در اجرای برخی روش های فعال مانند همیاری (کارایی تیم ) و... طراحی شده است .</a:t>
            </a:r>
            <a:br>
              <a:rPr lang="fa-IR" sz="2800" dirty="0" smtClean="0">
                <a:cs typeface="B Koodak" pitchFamily="2" charset="-78"/>
              </a:rPr>
            </a:b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از ارائه آن به صورت سوال به همراه جواب در کتاب ویا ارائه پاسخ </a:t>
            </a:r>
            <a:br>
              <a:rPr lang="fa-IR" sz="2800" dirty="0" smtClean="0">
                <a:cs typeface="B Koodak" pitchFamily="2" charset="-78"/>
              </a:rPr>
            </a:br>
            <a:r>
              <a:rPr lang="fa-IR" sz="2800" dirty="0" smtClean="0">
                <a:cs typeface="B Koodak" pitchFamily="2" charset="-78"/>
              </a:rPr>
              <a:t>مستقیم از طرف دبیر به دانش آموزان جدا خودداری شود.</a:t>
            </a:r>
            <a:br>
              <a:rPr lang="fa-IR" sz="2800" dirty="0" smtClean="0">
                <a:cs typeface="B Koodak" pitchFamily="2" charset="-78"/>
              </a:rPr>
            </a:b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سوالات درسطوح اول حیطه شناختی طرح شده است ،در انجام امتحانات نوبت و رسمی در سایر سطوح حیطه شناختی (فرا دانشی)  </a:t>
            </a:r>
            <a:br>
              <a:rPr lang="fa-IR" sz="2800" dirty="0" smtClean="0">
                <a:cs typeface="B Koodak" pitchFamily="2" charset="-78"/>
              </a:rPr>
            </a:br>
            <a:r>
              <a:rPr lang="fa-IR" sz="2800" dirty="0" smtClean="0">
                <a:cs typeface="B Koodak" pitchFamily="2" charset="-78"/>
              </a:rPr>
              <a:t>نیز حتما باید سوال طرح شود .</a:t>
            </a:r>
            <a:br>
              <a:rPr lang="fa-IR" sz="2800" dirty="0" smtClean="0">
                <a:cs typeface="B Koodak" pitchFamily="2" charset="-78"/>
              </a:rPr>
            </a:br>
            <a:r>
              <a:rPr lang="fa-IR" sz="2800" dirty="0" smtClean="0">
                <a:cs typeface="B Koodak" pitchFamily="2" charset="-78"/>
              </a:rPr>
              <a:t> </a:t>
            </a:r>
            <a:r>
              <a:rPr lang="fa-IR" sz="2800" dirty="0">
                <a:cs typeface="B Koodak" pitchFamily="2" charset="-78"/>
              </a:rPr>
              <a:t/>
            </a:r>
            <a:br>
              <a:rPr lang="fa-IR" sz="2800" dirty="0">
                <a:cs typeface="B Koodak" pitchFamily="2" charset="-78"/>
              </a:rPr>
            </a:br>
            <a:r>
              <a:rPr lang="fa-IR" sz="2800" dirty="0" smtClean="0">
                <a:cs typeface="B Koodak" pitchFamily="2" charset="-78"/>
              </a:rPr>
              <a:t>                                                                                       با تشکر   </a:t>
            </a:r>
            <a:endParaRPr lang="en-US" sz="2800" dirty="0">
              <a:cs typeface="B Koodak" pitchFamily="2" charset="-78"/>
            </a:endParaRPr>
          </a:p>
        </p:txBody>
      </p:sp>
    </p:spTree>
    <p:extLst>
      <p:ext uri="{BB962C8B-B14F-4D97-AF65-F5344CB8AC3E}">
        <p14:creationId xmlns:p14="http://schemas.microsoft.com/office/powerpoint/2010/main" val="415317871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400800"/>
          </a:xfrm>
        </p:spPr>
        <p:txBody>
          <a:bodyPr>
            <a:normAutofit/>
          </a:bodyPr>
          <a:lstStyle/>
          <a:p>
            <a:pPr algn="r"/>
            <a:r>
              <a:rPr lang="fa-IR" sz="2800" cap="all" dirty="0" smtClean="0">
                <a:cs typeface="B Koodak" pitchFamily="2" charset="-78"/>
              </a:rPr>
              <a:t>درس 9</a:t>
            </a:r>
            <a:br>
              <a:rPr lang="fa-IR" sz="2800" cap="all" dirty="0" smtClean="0">
                <a:cs typeface="B Koodak" pitchFamily="2" charset="-78"/>
              </a:rPr>
            </a:br>
            <a:r>
              <a:rPr lang="fa-IR" sz="2800" cap="all" dirty="0" smtClean="0">
                <a:cs typeface="B Koodak" pitchFamily="2" charset="-78"/>
              </a:rPr>
              <a:t>1- اسلام در .............و در میان مردمی که در جهالت و نادانی به سر </a:t>
            </a:r>
            <a:r>
              <a:rPr lang="en-US" sz="2800" cap="all" dirty="0" smtClean="0">
                <a:cs typeface="B Koodak" pitchFamily="2" charset="-78"/>
              </a:rPr>
              <a:t/>
            </a:r>
            <a:br>
              <a:rPr lang="en-US" sz="2800" cap="all" dirty="0" smtClean="0">
                <a:cs typeface="B Koodak" pitchFamily="2" charset="-78"/>
              </a:rPr>
            </a:br>
            <a:r>
              <a:rPr lang="fa-IR" sz="2800" cap="all" dirty="0" smtClean="0">
                <a:cs typeface="B Koodak" pitchFamily="2" charset="-78"/>
              </a:rPr>
              <a:t>می بردند ، ظهور کرد .</a:t>
            </a:r>
            <a:r>
              <a:rPr lang="en-US" sz="2800" cap="all" dirty="0" smtClean="0">
                <a:cs typeface="B Koodak" pitchFamily="2" charset="-78"/>
              </a:rPr>
              <a:t/>
            </a:r>
            <a:br>
              <a:rPr lang="en-US" sz="2800" cap="all" dirty="0" smtClean="0">
                <a:cs typeface="B Koodak" pitchFamily="2" charset="-78"/>
              </a:rPr>
            </a:br>
            <a:r>
              <a:rPr lang="fa-IR" sz="2800" cap="all" dirty="0" smtClean="0">
                <a:cs typeface="B Koodak" pitchFamily="2" charset="-78"/>
              </a:rPr>
              <a:t>2- تلاش و مجاهدت 23 ساله رسول خدا و اصحابش چه اهدافی را با خود به همراه داشت ؟</a:t>
            </a:r>
            <a:br>
              <a:rPr lang="fa-IR" sz="2800" cap="all" dirty="0" smtClean="0">
                <a:cs typeface="B Koodak" pitchFamily="2" charset="-78"/>
              </a:rPr>
            </a:br>
            <a:r>
              <a:rPr lang="fa-IR" sz="2800" cap="all" dirty="0" smtClean="0">
                <a:cs typeface="B Koodak" pitchFamily="2" charset="-78"/>
              </a:rPr>
              <a:t>3- موقعیت جغرافیایی شبه جزیره عربستان را بنویسید ؟</a:t>
            </a:r>
            <a:br>
              <a:rPr lang="fa-IR" sz="2800" cap="all" dirty="0" smtClean="0">
                <a:cs typeface="B Koodak" pitchFamily="2" charset="-78"/>
              </a:rPr>
            </a:br>
            <a:r>
              <a:rPr lang="fa-IR" sz="2800" cap="all" dirty="0" smtClean="0">
                <a:cs typeface="B Koodak" pitchFamily="2" charset="-78"/>
              </a:rPr>
              <a:t>4- شهر های مهم عربستان کدامند و در کجا قرار دارند ؟</a:t>
            </a:r>
            <a:br>
              <a:rPr lang="fa-IR" sz="2800" cap="all" dirty="0" smtClean="0">
                <a:cs typeface="B Koodak" pitchFamily="2" charset="-78"/>
              </a:rPr>
            </a:br>
            <a:r>
              <a:rPr lang="fa-IR" sz="2800" cap="all" dirty="0" smtClean="0">
                <a:cs typeface="B Koodak" pitchFamily="2" charset="-78"/>
              </a:rPr>
              <a:t>5- مردم عربستان قبل از اسلام از چه راه های مختلفی نیاز های روزانه خود را تامین می کردند ؟ </a:t>
            </a:r>
            <a:br>
              <a:rPr lang="fa-IR" sz="2800" cap="all" dirty="0" smtClean="0">
                <a:cs typeface="B Koodak" pitchFamily="2" charset="-78"/>
              </a:rPr>
            </a:br>
            <a:r>
              <a:rPr lang="fa-IR" sz="2800" cap="all" dirty="0" smtClean="0">
                <a:cs typeface="B Koodak" pitchFamily="2" charset="-78"/>
              </a:rPr>
              <a:t>6- چه شهر هایی بعنوان دو ایستگاه مهم تجاری بر سر راه جنوب به شمال  شبه جزیره عربستان به شمار می رفتند ؟</a:t>
            </a:r>
            <a:br>
              <a:rPr lang="fa-IR" sz="2800" cap="all" dirty="0" smtClean="0">
                <a:cs typeface="B Koodak" pitchFamily="2" charset="-78"/>
              </a:rPr>
            </a:br>
            <a:r>
              <a:rPr lang="fa-IR" sz="2800" cap="all" dirty="0" smtClean="0">
                <a:cs typeface="B Koodak" pitchFamily="2" charset="-78"/>
              </a:rPr>
              <a:t>7- زندگی قبیله ای در میان عرب ها از چه اهمیتی بر خوردار بود ؟ </a:t>
            </a:r>
            <a:br>
              <a:rPr lang="fa-IR" sz="2800" cap="all" dirty="0" smtClean="0">
                <a:cs typeface="B Koodak" pitchFamily="2" charset="-78"/>
              </a:rPr>
            </a:br>
            <a:r>
              <a:rPr lang="fa-IR" sz="2800" cap="all" dirty="0" smtClean="0">
                <a:cs typeface="B Koodak" pitchFamily="2" charset="-78"/>
              </a:rPr>
              <a:t>8- عصر جاهلیت به چه دوره ای از تاریخ عربستان گفته می شود ؟چرا ؟</a:t>
            </a:r>
            <a:br>
              <a:rPr lang="fa-IR" sz="2800" cap="all" dirty="0" smtClean="0">
                <a:cs typeface="B Koodak" pitchFamily="2" charset="-78"/>
              </a:rPr>
            </a:br>
            <a:r>
              <a:rPr lang="fa-IR" sz="2800" cap="all" dirty="0" smtClean="0">
                <a:cs typeface="B Koodak" pitchFamily="2" charset="-78"/>
              </a:rPr>
              <a:t> 9- عقاید مذهبی عرب ها قبل از اسلام چگونه بود ؟ </a:t>
            </a:r>
            <a:endParaRPr lang="en-US" sz="2800" cap="all" dirty="0">
              <a:cs typeface="B Koodak" pitchFamily="2" charset="-78"/>
            </a:endParaRPr>
          </a:p>
        </p:txBody>
      </p:sp>
    </p:spTree>
    <p:extLst>
      <p:ext uri="{BB962C8B-B14F-4D97-AF65-F5344CB8AC3E}">
        <p14:creationId xmlns:p14="http://schemas.microsoft.com/office/powerpoint/2010/main" val="429307071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354762"/>
          </a:xfrm>
        </p:spPr>
        <p:txBody>
          <a:bodyPr>
            <a:normAutofit/>
          </a:bodyPr>
          <a:lstStyle/>
          <a:p>
            <a:pPr algn="r"/>
            <a:r>
              <a:rPr lang="fa-IR" sz="2800" dirty="0" smtClean="0">
                <a:cs typeface="B Koodak" pitchFamily="2" charset="-78"/>
              </a:rPr>
              <a:t>10- دین اسلام در کدام محیط اجتماعی و فرهنگی ظهور کرد ؟ </a:t>
            </a:r>
            <a:br>
              <a:rPr lang="fa-IR" sz="2800" dirty="0" smtClean="0">
                <a:cs typeface="B Koodak" pitchFamily="2" charset="-78"/>
              </a:rPr>
            </a:br>
            <a:r>
              <a:rPr lang="fa-IR" sz="2800" dirty="0" smtClean="0">
                <a:cs typeface="B Koodak" pitchFamily="2" charset="-78"/>
              </a:rPr>
              <a:t>11- حضرت محمد (ص) در خاندانی شریف و محترم در شهر ...........به دنیا آمد .</a:t>
            </a:r>
            <a:br>
              <a:rPr lang="fa-IR" sz="2800" dirty="0" smtClean="0">
                <a:cs typeface="B Koodak" pitchFamily="2" charset="-78"/>
              </a:rPr>
            </a:br>
            <a:r>
              <a:rPr lang="fa-IR" sz="2800" dirty="0" smtClean="0">
                <a:cs typeface="B Koodak" pitchFamily="2" charset="-78"/>
              </a:rPr>
              <a:t>12- چرا به حضرت محمد (ص)، امین لقب داده بودند ؟</a:t>
            </a:r>
            <a:br>
              <a:rPr lang="fa-IR" sz="2800" dirty="0" smtClean="0">
                <a:cs typeface="B Koodak" pitchFamily="2" charset="-78"/>
              </a:rPr>
            </a:br>
            <a:r>
              <a:rPr lang="fa-IR" sz="2800" dirty="0" smtClean="0">
                <a:cs typeface="B Koodak" pitchFamily="2" charset="-78"/>
              </a:rPr>
              <a:t>13- حضرت محمد (ص) چرا به غار حرا می رفت ؟</a:t>
            </a:r>
            <a:br>
              <a:rPr lang="fa-IR" sz="2800" dirty="0" smtClean="0">
                <a:cs typeface="B Koodak" pitchFamily="2" charset="-78"/>
              </a:rPr>
            </a:br>
            <a:r>
              <a:rPr lang="fa-IR" sz="2800" dirty="0" smtClean="0">
                <a:cs typeface="B Koodak" pitchFamily="2" charset="-78"/>
              </a:rPr>
              <a:t>14- حضرت محمد (ص) در چند سالگی و در کجا به پیامبری مبعوث شدند؟</a:t>
            </a:r>
            <a:br>
              <a:rPr lang="fa-IR" sz="2800" dirty="0" smtClean="0">
                <a:cs typeface="B Koodak" pitchFamily="2" charset="-78"/>
              </a:rPr>
            </a:br>
            <a:r>
              <a:rPr lang="fa-IR" sz="2800" dirty="0" smtClean="0">
                <a:cs typeface="B Koodak" pitchFamily="2" charset="-78"/>
              </a:rPr>
              <a:t>15- نخ</a:t>
            </a:r>
            <a:r>
              <a:rPr lang="fa-IR" sz="2800" dirty="0">
                <a:cs typeface="B Koodak" pitchFamily="2" charset="-78"/>
              </a:rPr>
              <a:t>س</a:t>
            </a:r>
            <a:r>
              <a:rPr lang="fa-IR" sz="2800" dirty="0" smtClean="0">
                <a:cs typeface="B Koodak" pitchFamily="2" charset="-78"/>
              </a:rPr>
              <a:t>تین کسانی که به رسول خدا ایمان آوردند چه کسانی بودند ؟</a:t>
            </a:r>
            <a:br>
              <a:rPr lang="fa-IR" sz="2800" dirty="0" smtClean="0">
                <a:cs typeface="B Koodak" pitchFamily="2" charset="-78"/>
              </a:rPr>
            </a:br>
            <a:r>
              <a:rPr lang="fa-IR" sz="2800" dirty="0" smtClean="0">
                <a:cs typeface="B Koodak" pitchFamily="2" charset="-78"/>
              </a:rPr>
              <a:t>16- رسول خدا بعد از بعثت دعوت خود را چگونه آغاز کردند ؟</a:t>
            </a:r>
            <a:br>
              <a:rPr lang="fa-IR" sz="2800" dirty="0" smtClean="0">
                <a:cs typeface="B Koodak" pitchFamily="2" charset="-78"/>
              </a:rPr>
            </a:br>
            <a:r>
              <a:rPr lang="fa-IR" sz="2800" dirty="0" smtClean="0">
                <a:cs typeface="B Koodak" pitchFamily="2" charset="-78"/>
              </a:rPr>
              <a:t>17- حضرت محمد (ص) بعد از چند سال و چگونه دعوت خود را آشکار کردند؟</a:t>
            </a:r>
            <a:br>
              <a:rPr lang="fa-IR" sz="2800" dirty="0" smtClean="0">
                <a:cs typeface="B Koodak" pitchFamily="2" charset="-78"/>
              </a:rPr>
            </a:br>
            <a:r>
              <a:rPr lang="fa-IR" sz="2800" dirty="0" smtClean="0">
                <a:cs typeface="B Koodak" pitchFamily="2" charset="-78"/>
              </a:rPr>
              <a:t>18- حضرت محمد (ص) مردم را به چه چیز هایی دعوت می کردند ؟ </a:t>
            </a:r>
            <a:br>
              <a:rPr lang="fa-IR" sz="2800" dirty="0" smtClean="0">
                <a:cs typeface="B Koodak" pitchFamily="2" charset="-78"/>
              </a:rPr>
            </a:br>
            <a:r>
              <a:rPr lang="fa-IR" sz="2800" dirty="0" smtClean="0">
                <a:cs typeface="B Koodak" pitchFamily="2" charset="-78"/>
              </a:rPr>
              <a:t>19- چه کسانی و چرا از گسترش اسلام احساس خطر می کردند ؟</a:t>
            </a:r>
            <a:br>
              <a:rPr lang="fa-IR" sz="2800" dirty="0" smtClean="0">
                <a:cs typeface="B Koodak" pitchFamily="2" charset="-78"/>
              </a:rPr>
            </a:br>
            <a:r>
              <a:rPr lang="fa-IR" sz="2800" dirty="0" smtClean="0">
                <a:cs typeface="B Koodak" pitchFamily="2" charset="-78"/>
              </a:rPr>
              <a:t>20 –مشرکان برای جلوگیری از گسترش اسلام چه کردند ؟ </a:t>
            </a:r>
            <a:endParaRPr lang="en-US" sz="2800" dirty="0">
              <a:cs typeface="B Koodak" pitchFamily="2" charset="-78"/>
            </a:endParaRPr>
          </a:p>
        </p:txBody>
      </p:sp>
    </p:spTree>
    <p:extLst>
      <p:ext uri="{BB962C8B-B14F-4D97-AF65-F5344CB8AC3E}">
        <p14:creationId xmlns:p14="http://schemas.microsoft.com/office/powerpoint/2010/main" val="350511859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278562"/>
          </a:xfrm>
        </p:spPr>
        <p:txBody>
          <a:bodyPr>
            <a:normAutofit/>
          </a:bodyPr>
          <a:lstStyle/>
          <a:p>
            <a:pPr algn="r"/>
            <a:r>
              <a:rPr lang="fa-IR" sz="2800" dirty="0" smtClean="0">
                <a:cs typeface="B Koodak" pitchFamily="2" charset="-78"/>
              </a:rPr>
              <a:t>21- پیامبر در برابر پیشنهاد ریاست قبیله ،قوم و دریافت ثروت از طرف مشرکان چه فرمود ؟ </a:t>
            </a:r>
            <a:br>
              <a:rPr lang="fa-IR" sz="2800" dirty="0" smtClean="0">
                <a:cs typeface="B Koodak" pitchFamily="2" charset="-78"/>
              </a:rPr>
            </a:br>
            <a:r>
              <a:rPr lang="fa-IR" sz="2800" dirty="0" smtClean="0">
                <a:cs typeface="B Koodak" pitchFamily="2" charset="-78"/>
              </a:rPr>
              <a:t>22- مشرکان چرا شنیدن قران را ممنوع کردند ؟</a:t>
            </a:r>
            <a:br>
              <a:rPr lang="fa-IR" sz="2800" dirty="0" smtClean="0">
                <a:cs typeface="B Koodak" pitchFamily="2" charset="-78"/>
              </a:rPr>
            </a:br>
            <a:r>
              <a:rPr lang="fa-IR" sz="2800" dirty="0" smtClean="0">
                <a:cs typeface="B Koodak" pitchFamily="2" charset="-78"/>
              </a:rPr>
              <a:t>23- مشرکان از چه راه هایی تلاش می کردند مردم را از گوش دادن به آیات قران باز دارند ؟ </a:t>
            </a:r>
            <a:br>
              <a:rPr lang="fa-IR" sz="2800" dirty="0" smtClean="0">
                <a:cs typeface="B Koodak" pitchFamily="2" charset="-78"/>
              </a:rPr>
            </a:br>
            <a:r>
              <a:rPr lang="fa-IR" sz="2800" dirty="0" smtClean="0">
                <a:cs typeface="B Koodak" pitchFamily="2" charset="-78"/>
              </a:rPr>
              <a:t>24- چرا مشرکان اقدام به آزار و شکنجه مسلمانان کردند و در این میان چه افرادی مورد شدید ترین شکنجه ها قرار گرفتند ؟</a:t>
            </a:r>
            <a:br>
              <a:rPr lang="fa-IR" sz="2800" dirty="0" smtClean="0">
                <a:cs typeface="B Koodak" pitchFamily="2" charset="-78"/>
              </a:rPr>
            </a:br>
            <a:r>
              <a:rPr lang="fa-IR" sz="2800" dirty="0" smtClean="0">
                <a:cs typeface="B Koodak" pitchFamily="2" charset="-78"/>
              </a:rPr>
              <a:t>25- نخستین شهیدان راه اسلام چه کسانی بودند ؟</a:t>
            </a:r>
            <a:br>
              <a:rPr lang="fa-IR" sz="2800" dirty="0" smtClean="0">
                <a:cs typeface="B Koodak" pitchFamily="2" charset="-78"/>
              </a:rPr>
            </a:br>
            <a:r>
              <a:rPr lang="fa-IR" sz="2800" dirty="0" smtClean="0">
                <a:cs typeface="B Koodak" pitchFamily="2" charset="-78"/>
              </a:rPr>
              <a:t>26- چرا مسلمانان به حبشه مهاجرت کردند ؟</a:t>
            </a:r>
            <a:br>
              <a:rPr lang="fa-IR" sz="2800" dirty="0" smtClean="0">
                <a:cs typeface="B Koodak" pitchFamily="2" charset="-78"/>
              </a:rPr>
            </a:br>
            <a:r>
              <a:rPr lang="fa-IR" sz="2800" dirty="0" smtClean="0">
                <a:cs typeface="B Koodak" pitchFamily="2" charset="-78"/>
              </a:rPr>
              <a:t>27- تحریم اقتصادی و اجتماعی مسلمانان با چه هدفی صورت پذیرفت ؟</a:t>
            </a:r>
            <a:br>
              <a:rPr lang="fa-IR" sz="2800" dirty="0" smtClean="0">
                <a:cs typeface="B Koodak" pitchFamily="2" charset="-78"/>
              </a:rPr>
            </a:br>
            <a:r>
              <a:rPr lang="fa-IR" sz="2800" dirty="0" smtClean="0">
                <a:cs typeface="B Koodak" pitchFamily="2" charset="-78"/>
              </a:rPr>
              <a:t>28- عهد نامه تحریم اقتصادی و اجتماعی مسلمانان شامل چه مواردی بود ؟ </a:t>
            </a:r>
            <a:br>
              <a:rPr lang="fa-IR" sz="2800" dirty="0" smtClean="0">
                <a:cs typeface="B Koodak" pitchFamily="2" charset="-78"/>
              </a:rPr>
            </a:br>
            <a:r>
              <a:rPr lang="fa-IR" sz="2800" dirty="0" smtClean="0">
                <a:cs typeface="B Koodak" pitchFamily="2" charset="-78"/>
              </a:rPr>
              <a:t>29- بعد از محاصره اقتصادی و اجتماعی  مسلمانان به کجا رفتند و محاصره چند سال طول کشید ؟ </a:t>
            </a:r>
            <a:endParaRPr lang="en-US" sz="2800" dirty="0">
              <a:cs typeface="B Koodak" pitchFamily="2" charset="-78"/>
            </a:endParaRPr>
          </a:p>
        </p:txBody>
      </p:sp>
    </p:spTree>
    <p:extLst>
      <p:ext uri="{BB962C8B-B14F-4D97-AF65-F5344CB8AC3E}">
        <p14:creationId xmlns:p14="http://schemas.microsoft.com/office/powerpoint/2010/main" val="270503964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278562"/>
          </a:xfrm>
        </p:spPr>
        <p:txBody>
          <a:bodyPr>
            <a:normAutofit/>
          </a:bodyPr>
          <a:lstStyle/>
          <a:p>
            <a:pPr algn="r"/>
            <a:r>
              <a:rPr lang="fa-IR" sz="2800" dirty="0" smtClean="0">
                <a:cs typeface="B Koodak" pitchFamily="2" charset="-78"/>
              </a:rPr>
              <a:t>30- یثرب چرا به مدینه النبی تغییر داده شد ؟</a:t>
            </a:r>
            <a:br>
              <a:rPr lang="fa-IR" sz="2800" dirty="0" smtClean="0">
                <a:cs typeface="B Koodak" pitchFamily="2" charset="-78"/>
              </a:rPr>
            </a:br>
            <a:r>
              <a:rPr lang="fa-IR" sz="2800" dirty="0" smtClean="0">
                <a:cs typeface="B Koodak" pitchFamily="2" charset="-78"/>
              </a:rPr>
              <a:t>31- انصار چه کسانی بودند؟</a:t>
            </a:r>
            <a:br>
              <a:rPr lang="fa-IR" sz="2800" dirty="0" smtClean="0">
                <a:cs typeface="B Koodak" pitchFamily="2" charset="-78"/>
              </a:rPr>
            </a:br>
            <a:r>
              <a:rPr lang="fa-IR" sz="2800" dirty="0" smtClean="0">
                <a:cs typeface="B Koodak" pitchFamily="2" charset="-78"/>
              </a:rPr>
              <a:t>32- مهاجرین به چه کسانی گفته می شد ؟</a:t>
            </a:r>
            <a:br>
              <a:rPr lang="fa-IR" sz="2800" dirty="0" smtClean="0">
                <a:cs typeface="B Koodak" pitchFamily="2" charset="-78"/>
              </a:rPr>
            </a:br>
            <a:r>
              <a:rPr lang="fa-IR" sz="2800" dirty="0" smtClean="0">
                <a:cs typeface="B Koodak" pitchFamily="2" charset="-78"/>
              </a:rPr>
              <a:t>33- اقدامات پیامبر در مدینه را نام ببرید ؟</a:t>
            </a:r>
            <a:br>
              <a:rPr lang="fa-IR" sz="2800" dirty="0" smtClean="0">
                <a:cs typeface="B Koodak" pitchFamily="2" charset="-78"/>
              </a:rPr>
            </a:br>
            <a:r>
              <a:rPr lang="fa-IR" sz="2800" dirty="0" smtClean="0">
                <a:cs typeface="B Koodak" pitchFamily="2" charset="-78"/>
              </a:rPr>
              <a:t>34- از اقدامات پیامبر در مدینه تاسیس مسجد را توضیح دهید ؟</a:t>
            </a:r>
            <a:br>
              <a:rPr lang="fa-IR" sz="2800" dirty="0" smtClean="0">
                <a:cs typeface="B Koodak" pitchFamily="2" charset="-78"/>
              </a:rPr>
            </a:br>
            <a:r>
              <a:rPr lang="fa-IR" sz="2800" dirty="0" smtClean="0">
                <a:cs typeface="B Koodak" pitchFamily="2" charset="-78"/>
              </a:rPr>
              <a:t>35- از اقدات پیامبر در مدینه پیمان برادری را توضیح دهید ؟ </a:t>
            </a:r>
            <a:br>
              <a:rPr lang="fa-IR" sz="2800" dirty="0" smtClean="0">
                <a:cs typeface="B Koodak" pitchFamily="2" charset="-78"/>
              </a:rPr>
            </a:br>
            <a:r>
              <a:rPr lang="fa-IR" sz="2800" dirty="0" smtClean="0">
                <a:cs typeface="B Koodak" pitchFamily="2" charset="-78"/>
              </a:rPr>
              <a:t>36- از اقدامات پیامبر در مدینه پیمان نامه سیاسی را توضیح دهید ؟ </a:t>
            </a:r>
            <a:br>
              <a:rPr lang="fa-IR" sz="2800" dirty="0" smtClean="0">
                <a:cs typeface="B Koodak" pitchFamily="2" charset="-78"/>
              </a:rPr>
            </a:br>
            <a:r>
              <a:rPr lang="fa-IR" sz="2800" dirty="0" smtClean="0">
                <a:cs typeface="B Koodak" pitchFamily="2" charset="-78"/>
              </a:rPr>
              <a:t>38- منظور از غزوه و سریه چیست ؟ </a:t>
            </a:r>
            <a:br>
              <a:rPr lang="fa-IR" sz="2800" dirty="0" smtClean="0">
                <a:cs typeface="B Koodak" pitchFamily="2" charset="-78"/>
              </a:rPr>
            </a:br>
            <a:r>
              <a:rPr lang="fa-IR" sz="2800" dirty="0" smtClean="0">
                <a:cs typeface="B Koodak" pitchFamily="2" charset="-78"/>
              </a:rPr>
              <a:t>39- نبرد های دوران پیامبر با چه هدفی صورت می گرفت ؟ </a:t>
            </a:r>
            <a:br>
              <a:rPr lang="fa-IR" sz="2800" dirty="0" smtClean="0">
                <a:cs typeface="B Koodak" pitchFamily="2" charset="-78"/>
              </a:rPr>
            </a:br>
            <a:r>
              <a:rPr lang="fa-IR" sz="2800" dirty="0" smtClean="0">
                <a:cs typeface="B Koodak" pitchFamily="2" charset="-78"/>
              </a:rPr>
              <a:t>40- پیامبراسلام همواره پیروانش را به رعایت چه اصول و ارزش هایی در جنگ ها توصیه می نمودند ؟ </a:t>
            </a:r>
            <a:br>
              <a:rPr lang="fa-IR" sz="2800" dirty="0" smtClean="0">
                <a:cs typeface="B Koodak" pitchFamily="2" charset="-78"/>
              </a:rPr>
            </a:br>
            <a:r>
              <a:rPr lang="fa-IR" sz="2800" dirty="0" smtClean="0">
                <a:cs typeface="B Koodak" pitchFamily="2" charset="-78"/>
              </a:rPr>
              <a:t>41- پیامبراسلام  فرمانروایان چه کشور هایی را به اسلام دعوت کردند ؟</a:t>
            </a:r>
            <a:br>
              <a:rPr lang="fa-IR" sz="2800" dirty="0" smtClean="0">
                <a:cs typeface="B Koodak" pitchFamily="2" charset="-78"/>
              </a:rPr>
            </a:br>
            <a:r>
              <a:rPr lang="fa-IR" sz="2800" dirty="0" smtClean="0">
                <a:cs typeface="B Koodak" pitchFamily="2" charset="-78"/>
              </a:rPr>
              <a:t>42- رسول گرامی اسلام در بازگشت از آخرین حج در محل غدیر خم برای  جمعیت حاضرچه سوالی را مطرح و مسلمانان چه پاسخی دادند ؟   </a:t>
            </a:r>
            <a:endParaRPr lang="en-US" sz="2800" dirty="0">
              <a:cs typeface="B Koodak" pitchFamily="2" charset="-78"/>
            </a:endParaRPr>
          </a:p>
        </p:txBody>
      </p:sp>
    </p:spTree>
    <p:extLst>
      <p:ext uri="{BB962C8B-B14F-4D97-AF65-F5344CB8AC3E}">
        <p14:creationId xmlns:p14="http://schemas.microsoft.com/office/powerpoint/2010/main" val="162958125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54762"/>
          </a:xfrm>
        </p:spPr>
        <p:txBody>
          <a:bodyPr>
            <a:normAutofit/>
          </a:bodyPr>
          <a:lstStyle/>
          <a:p>
            <a:pPr algn="r"/>
            <a:r>
              <a:rPr lang="fa-IR" sz="2800" dirty="0" smtClean="0">
                <a:cs typeface="B Koodak" pitchFamily="2" charset="-78"/>
              </a:rPr>
              <a:t>43- در واقعه غدیر خم پیامبر اسلام چه کسی را به عنوان جانشین خود به مردم معرفی کردند و خطاب به آنان چه فرمودند ؟ </a:t>
            </a:r>
            <a:br>
              <a:rPr lang="fa-IR" sz="2800" dirty="0" smtClean="0">
                <a:cs typeface="B Koodak" pitchFamily="2" charset="-78"/>
              </a:rPr>
            </a:br>
            <a:r>
              <a:rPr lang="fa-IR" sz="2800" dirty="0" smtClean="0">
                <a:cs typeface="B Koodak" pitchFamily="2" charset="-78"/>
              </a:rPr>
              <a:t>44- پیامبر(ص) در مورد خطبه غدیر از   مسلمانان چه چیزی خواستند و حاضران جانشینی پیامبر را به چه کسی تبریک گفتند ؟ </a:t>
            </a:r>
            <a:br>
              <a:rPr lang="fa-IR" sz="2800" dirty="0" smtClean="0">
                <a:cs typeface="B Koodak" pitchFamily="2" charset="-78"/>
              </a:rPr>
            </a:br>
            <a:r>
              <a:rPr lang="fa-IR" sz="2800" dirty="0" smtClean="0">
                <a:cs typeface="B Koodak" pitchFamily="2" charset="-78"/>
              </a:rPr>
              <a:t>45- برخی از صفات و خصوصیات حضرت محمد (ص) را بنویسید ؟</a:t>
            </a:r>
            <a:br>
              <a:rPr lang="fa-IR" sz="2800" dirty="0" smtClean="0">
                <a:cs typeface="B Koodak" pitchFamily="2" charset="-78"/>
              </a:rPr>
            </a:br>
            <a:r>
              <a:rPr lang="fa-IR" sz="2800" dirty="0" smtClean="0">
                <a:cs typeface="B Koodak" pitchFamily="2" charset="-78"/>
              </a:rPr>
              <a:t>46- پیامبر اسلام هدف از بعثت خود را چگونه بیان فرمودند ؟</a:t>
            </a:r>
            <a:br>
              <a:rPr lang="fa-IR" sz="2800" dirty="0" smtClean="0">
                <a:cs typeface="B Koodak" pitchFamily="2" charset="-78"/>
              </a:rPr>
            </a:br>
            <a:r>
              <a:rPr lang="fa-IR" sz="2800" dirty="0" smtClean="0">
                <a:cs typeface="B Koodak" pitchFamily="2" charset="-78"/>
              </a:rPr>
              <a:t>47- شیوه حکومت پیامبر (ص) چگونه بود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 </a:t>
            </a:r>
            <a:endParaRPr lang="en-US" sz="2800" dirty="0">
              <a:cs typeface="B Koodak" pitchFamily="2" charset="-78"/>
            </a:endParaRPr>
          </a:p>
        </p:txBody>
      </p:sp>
    </p:spTree>
    <p:extLst>
      <p:ext uri="{BB962C8B-B14F-4D97-AF65-F5344CB8AC3E}">
        <p14:creationId xmlns:p14="http://schemas.microsoft.com/office/powerpoint/2010/main" val="421723980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202362"/>
          </a:xfrm>
        </p:spPr>
        <p:txBody>
          <a:bodyPr>
            <a:noAutofit/>
          </a:bodyPr>
          <a:lstStyle/>
          <a:p>
            <a:pPr algn="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درس 10</a:t>
            </a:r>
            <a:br>
              <a:rPr lang="fa-IR" sz="2800" dirty="0" smtClean="0">
                <a:cs typeface="B Koodak" pitchFamily="2" charset="-78"/>
              </a:rPr>
            </a:br>
            <a:r>
              <a:rPr lang="fa-IR" sz="2800" dirty="0" smtClean="0">
                <a:cs typeface="B Koodak" pitchFamily="2" charset="-78"/>
              </a:rPr>
              <a:t>1- حضرت محمد (ص) در چه تاریخی و در کجا وفات یافت و در کجا به خاک سپرده شد ؟</a:t>
            </a:r>
            <a:br>
              <a:rPr lang="fa-IR" sz="2800" dirty="0" smtClean="0">
                <a:cs typeface="B Koodak" pitchFamily="2" charset="-78"/>
              </a:rPr>
            </a:br>
            <a:r>
              <a:rPr lang="fa-IR" sz="2800" dirty="0" smtClean="0">
                <a:cs typeface="B Koodak" pitchFamily="2" charset="-78"/>
              </a:rPr>
              <a:t>2- شهادت امام حسین (ع) در سال 61 هجری اتفاق افتاد .   ص    غ  </a:t>
            </a:r>
            <a:br>
              <a:rPr lang="fa-IR" sz="2800" dirty="0" smtClean="0">
                <a:cs typeface="B Koodak" pitchFamily="2" charset="-78"/>
              </a:rPr>
            </a:br>
            <a:r>
              <a:rPr lang="fa-IR" sz="2800" dirty="0" smtClean="0">
                <a:cs typeface="B Koodak" pitchFamily="2" charset="-78"/>
              </a:rPr>
              <a:t>3- ماجرای سقیفه و جانشینی پیامبر (ص) را توضیح دهید ؟ </a:t>
            </a:r>
            <a:br>
              <a:rPr lang="fa-IR" sz="2800" dirty="0" smtClean="0">
                <a:cs typeface="B Koodak" pitchFamily="2" charset="-78"/>
              </a:rPr>
            </a:br>
            <a:r>
              <a:rPr lang="fa-IR" sz="2800" dirty="0" smtClean="0">
                <a:cs typeface="B Koodak" pitchFamily="2" charset="-78"/>
              </a:rPr>
              <a:t>4- حضرت علی (ع ) چرا در برابر خلافت ابوبکر سکوت کردند ؟ </a:t>
            </a:r>
            <a:r>
              <a:rPr lang="fa-IR" sz="2800" dirty="0">
                <a:cs typeface="B Koodak" pitchFamily="2" charset="-78"/>
              </a:rPr>
              <a:t/>
            </a:r>
            <a:br>
              <a:rPr lang="fa-IR" sz="2800" dirty="0">
                <a:cs typeface="B Koodak" pitchFamily="2" charset="-78"/>
              </a:rPr>
            </a:br>
            <a:r>
              <a:rPr lang="fa-IR" sz="2800" dirty="0" smtClean="0">
                <a:cs typeface="B Koodak" pitchFamily="2" charset="-78"/>
              </a:rPr>
              <a:t>5- خلیفه اول چندسال خلافت کردو چه کسی را به جانشینی خود برگزید ؟</a:t>
            </a:r>
            <a:br>
              <a:rPr lang="fa-IR" sz="2800" dirty="0" smtClean="0">
                <a:cs typeface="B Koodak" pitchFamily="2" charset="-78"/>
              </a:rPr>
            </a:br>
            <a:r>
              <a:rPr lang="fa-IR" sz="2800" dirty="0" smtClean="0">
                <a:cs typeface="B Koodak" pitchFamily="2" charset="-78"/>
              </a:rPr>
              <a:t>6- اقدامات عمر در دوران ده ساله حکومتش را بنویسید ؟ </a:t>
            </a:r>
            <a:br>
              <a:rPr lang="fa-IR" sz="2800" dirty="0" smtClean="0">
                <a:cs typeface="B Koodak" pitchFamily="2" charset="-78"/>
              </a:rPr>
            </a:br>
            <a:r>
              <a:rPr lang="fa-IR" sz="2800" dirty="0" smtClean="0">
                <a:cs typeface="B Koodak" pitchFamily="2" charset="-78"/>
              </a:rPr>
              <a:t>7- عملکرد عثمان در طول دوران خلافتش چگونه بود ؟ </a:t>
            </a:r>
            <a:br>
              <a:rPr lang="fa-IR" sz="2800" dirty="0" smtClean="0">
                <a:cs typeface="B Koodak" pitchFamily="2" charset="-78"/>
              </a:rPr>
            </a:br>
            <a:r>
              <a:rPr lang="fa-IR" sz="2800" dirty="0" smtClean="0">
                <a:cs typeface="B Koodak" pitchFamily="2" charset="-78"/>
              </a:rPr>
              <a:t>8- عثمان چگونه به قتل رسید ؟ </a:t>
            </a:r>
            <a:br>
              <a:rPr lang="fa-IR" sz="2800" dirty="0" smtClean="0">
                <a:cs typeface="B Koodak" pitchFamily="2" charset="-78"/>
              </a:rPr>
            </a:br>
            <a:r>
              <a:rPr lang="fa-IR" sz="2800" dirty="0" smtClean="0">
                <a:cs typeface="B Koodak" pitchFamily="2" charset="-78"/>
              </a:rPr>
              <a:t>9- امام علی (ع) در کجا بدنیا آمد و در کودکی تحت تربیت چه کسی بود ؟</a:t>
            </a:r>
            <a:br>
              <a:rPr lang="fa-IR" sz="2800" dirty="0" smtClean="0">
                <a:cs typeface="B Koodak" pitchFamily="2" charset="-78"/>
              </a:rPr>
            </a:br>
            <a:r>
              <a:rPr lang="fa-IR" sz="2800" dirty="0" smtClean="0">
                <a:cs typeface="B Koodak" pitchFamily="2" charset="-78"/>
              </a:rPr>
              <a:t>10- نقش علی (ع) در حوادث قبل از وفات پیامبر و انتخاب شدن خلیفه اول رابیان کنید ؟</a:t>
            </a:r>
            <a:br>
              <a:rPr lang="fa-IR" sz="2800" dirty="0" smtClean="0">
                <a:cs typeface="B Koodak" pitchFamily="2" charset="-78"/>
              </a:rPr>
            </a:br>
            <a:r>
              <a:rPr lang="fa-IR" sz="2800" dirty="0" smtClean="0">
                <a:cs typeface="B Koodak" pitchFamily="2" charset="-78"/>
              </a:rPr>
              <a:t>11- امام علی (ع) در دوران سه خلیفه به چه کارهایی مشغول بودند ؟ </a:t>
            </a:r>
            <a:br>
              <a:rPr lang="fa-IR" sz="2800" dirty="0" smtClean="0">
                <a:cs typeface="B Koodak" pitchFamily="2" charset="-78"/>
              </a:rPr>
            </a:br>
            <a:endParaRPr lang="en-US" sz="2800" dirty="0">
              <a:cs typeface="B Koodak" pitchFamily="2" charset="-78"/>
            </a:endParaRPr>
          </a:p>
        </p:txBody>
      </p:sp>
    </p:spTree>
    <p:extLst>
      <p:ext uri="{BB962C8B-B14F-4D97-AF65-F5344CB8AC3E}">
        <p14:creationId xmlns:p14="http://schemas.microsoft.com/office/powerpoint/2010/main" val="9883889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311</TotalTime>
  <Words>250</Words>
  <Application>Microsoft Office PowerPoint</Application>
  <PresentationFormat>On-screen Show (4:3)</PresentationFormat>
  <Paragraphs>32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توجه : همکار گرامی این سوالات برای آزمون های دوره ای و انجام آزمون های کتاب باز و استفاده در اجرای برخی روش های فعال مانند همیاری (کارایی تیم ) و... طراحی شده است .  از ارائه آن به صورت سوال به همراه جواب در کتاب ویا ارائه پاسخ  مستقیم از طرف دبیر به دانش آموزان جدا خودداری شود.  سوالات درسطوح اول حیطه شناختی طرح شده است ،در انجام امتحانات نوبت و رسمی در سایر سطوح حیطه شناختی (فرا دانشی)   نیز حتما باید سوال طرح شود .                                                                                          با تشکر   </vt:lpstr>
      <vt:lpstr>درس 9 1- اسلام در .............و در میان مردمی که در جهالت و نادانی به سر  می بردند ، ظهور کرد . 2- تلاش و مجاهدت 23 ساله رسول خدا و اصحابش چه اهدافی را با خود به همراه داشت ؟ 3- موقعیت جغرافیایی شبه جزیره عربستان را بنویسید ؟ 4- شهر های مهم عربستان کدامند و در کجا قرار دارند ؟ 5- مردم عربستان قبل از اسلام از چه راه های مختلفی نیاز های روزانه خود را تامین می کردند ؟  6- چه شهر هایی بعنوان دو ایستگاه مهم تجاری بر سر راه جنوب به شمال  شبه جزیره عربستان به شمار می رفتند ؟ 7- زندگی قبیله ای در میان عرب ها از چه اهمیتی بر خوردار بود ؟  8- عصر جاهلیت به چه دوره ای از تاریخ عربستان گفته می شود ؟چرا ؟  9- عقاید مذهبی عرب ها قبل از اسلام چگونه بود ؟ </vt:lpstr>
      <vt:lpstr>10- دین اسلام در کدام محیط اجتماعی و فرهنگی ظهور کرد ؟  11- حضرت محمد (ص) در خاندانی شریف و محترم در شهر ...........به دنیا آمد . 12- چرا به حضرت محمد (ص)، امین لقب داده بودند ؟ 13- حضرت محمد (ص) چرا به غار حرا می رفت ؟ 14- حضرت محمد (ص) در چند سالگی و در کجا به پیامبری مبعوث شدند؟ 15- نخستین کسانی که به رسول خدا ایمان آوردند چه کسانی بودند ؟ 16- رسول خدا بعد از بعثت دعوت خود را چگونه آغاز کردند ؟ 17- حضرت محمد (ص) بعد از چند سال و چگونه دعوت خود را آشکار کردند؟ 18- حضرت محمد (ص) مردم را به چه چیز هایی دعوت می کردند ؟  19- چه کسانی و چرا از گسترش اسلام احساس خطر می کردند ؟ 20 –مشرکان برای جلوگیری از گسترش اسلام چه کردند ؟ </vt:lpstr>
      <vt:lpstr>21- پیامبر در برابر پیشنهاد ریاست قبیله ،قوم و دریافت ثروت از طرف مشرکان چه فرمود ؟  22- مشرکان چرا شنیدن قران را ممنوع کردند ؟ 23- مشرکان از چه راه هایی تلاش می کردند مردم را از گوش دادن به آیات قران باز دارند ؟  24- چرا مشرکان اقدام به آزار و شکنجه مسلمانان کردند و در این میان چه افرادی مورد شدید ترین شکنجه ها قرار گرفتند ؟ 25- نخستین شهیدان راه اسلام چه کسانی بودند ؟ 26- چرا مسلمانان به حبشه مهاجرت کردند ؟ 27- تحریم اقتصادی و اجتماعی مسلمانان با چه هدفی صورت پذیرفت ؟ 28- عهد نامه تحریم اقتصادی و اجتماعی مسلمانان شامل چه مواردی بود ؟  29- بعد از محاصره اقتصادی و اجتماعی  مسلمانان به کجا رفتند و محاصره چند سال طول کشید ؟ </vt:lpstr>
      <vt:lpstr>30- یثرب چرا به مدینه النبی تغییر داده شد ؟ 31- انصار چه کسانی بودند؟ 32- مهاجرین به چه کسانی گفته می شد ؟ 33- اقدامات پیامبر در مدینه را نام ببرید ؟ 34- از اقدامات پیامبر در مدینه تاسیس مسجد را توضیح دهید ؟ 35- از اقدات پیامبر در مدینه پیمان برادری را توضیح دهید ؟  36- از اقدامات پیامبر در مدینه پیمان نامه سیاسی را توضیح دهید ؟  38- منظور از غزوه و سریه چیست ؟  39- نبرد های دوران پیامبر با چه هدفی صورت می گرفت ؟  40- پیامبراسلام همواره پیروانش را به رعایت چه اصول و ارزش هایی در جنگ ها توصیه می نمودند ؟  41- پیامبراسلام  فرمانروایان چه کشور هایی را به اسلام دعوت کردند ؟ 42- رسول گرامی اسلام در بازگشت از آخرین حج در محل غدیر خم برای  جمعیت حاضرچه سوالی را مطرح و مسلمانان چه پاسخی دادند ؟   </vt:lpstr>
      <vt:lpstr>43- در واقعه غدیر خم پیامبر اسلام چه کسی را به عنوان جانشین خود به مردم معرفی کردند و خطاب به آنان چه فرمودند ؟  44- پیامبر(ص) در مورد خطبه غدیر از   مسلمانان چه چیزی خواستند و حاضران جانشینی پیامبر را به چه کسی تبریک گفتند ؟  45- برخی از صفات و خصوصیات حضرت محمد (ص) را بنویسید ؟ 46- پیامبر اسلام هدف از بعثت خود را چگونه بیان فرمودند ؟ 47- شیوه حکومت پیامبر (ص) چگونه بود ؟        </vt:lpstr>
      <vt:lpstr> درس 10 1- حضرت محمد (ص) در چه تاریخی و در کجا وفات یافت و در کجا به خاک سپرده شد ؟ 2- شهادت امام حسین (ع) در سال 61 هجری اتفاق افتاد .   ص    غ   3- ماجرای سقیفه و جانشینی پیامبر (ص) را توضیح دهید ؟  4- حضرت علی (ع ) چرا در برابر خلافت ابوبکر سکوت کردند ؟  5- خلیفه اول چندسال خلافت کردو چه کسی را به جانشینی خود برگزید ؟ 6- اقدامات عمر در دوران ده ساله حکومتش را بنویسید ؟  7- عملکرد عثمان در طول دوران خلافتش چگونه بود ؟  8- عثمان چگونه به قتل رسید ؟  9- امام علی (ع) در کجا بدنیا آمد و در کودکی تحت تربیت چه کسی بود ؟ 10- نقش علی (ع) در حوادث قبل از وفات پیامبر و انتخاب شدن خلیفه اول رابیان کنید ؟ 11- امام علی (ع) در دوران سه خلیفه به چه کارهایی مشغول بودند ؟  </vt:lpstr>
      <vt:lpstr>12- علی (ع) چگونه به خلافت رسید ؟  13- جنگ های دوران خلافت علی (ع) را نام ببرید و بنویسید این جنگ ها اغلب با چه هدفی از طرف مخالفان صورت گرفته بود ؟  14- چرا امام علی (ع) در جنگ ها آغاز گر نبودند ؟ 15- سرانجام جنگ های جمل و صفین را بنویسید ؟ 16- حضرت علی (ع) حدود 5 سال مطابق..............و.............حکومت   کرد .  17- حضرت علی (ع) چرا کوفه را مرکز حکومت خود قرار داد ؟  18- مهم ترین ویژگی ها و دستاورد های حکومت علی (ع) را نام ببرید ؟ 19- از ویژگی های حکومت امام علی (ع) ساده زیستی و مقابله با اشرافی گری را توضیح دهید ؟ 20 - از ویژگی های حکومت امام علی (ع) تاکید برعدالت را توضیح دهید ؟ </vt:lpstr>
      <vt:lpstr>21- از ویژگی های حکومت امام علی (ع) برگزیدن افراد صالح به حکومت ولایات را توضیح دهید ؟ 22- معاویه برای اطاعت از امام علی (ع) چه شرطی را عنوان کرد و پاسخ امام در این زمینه چه بود ؟  23- از ویژگی های حکومت امام علی (ع) مدارا با مخالفان را توضیح دهید ؟ 24- امام علی (ع) در چه تاریخی به شهادت رسید و مردم بعد از او با چه کسی بیعت کردند ؟ 25- چرا امام حسن (ع) ناچار شد پیشنهاد صلح معاویه را بپذیرد و با  شرایطی ، خلافت را به او واگذار کند ؟ 26- معاویه چگونه به خلافت رسید ؟ 27- در جنگ صفین چه کسی نقش مهم در جلوگیری از شکست معاویه برعهده داشت و معاویه با چه وعده ای او را با خود همراه کرده بود ؟ </vt:lpstr>
      <vt:lpstr>28- آیا معاویه به تعهدات خود در پیمان صلح با امام حسن (ع) پایبند ماند ؟ برای پاسخ خود دلیل بیاورید . 29- چه عواملی زمینه های قیام امام حسین (ع) را فراهم آورد ؟  30- امام حسین (ع) چرا پسر عموی خود را به کوفه فرستاد ؟ 31- ماجرای پیمان شکنی مردم کوفه را بیان کنید ؟  32- واقعه عاشورا را توضیح دهید ؟ 33- فلسفه وجودی قیام کربلا در تاریخ اسلام چیست ؟ 34- انگیزه و اهداف امام حسین (ع) از قیام عاشورا چه بود ؟  34- چه کسی بعد از شهادت امام حسین (ع) اهداف قیام کربلا و چهره واقعی حکومت ستمکار بنی امیه را برای همگان آشکار کرد ؟  35- قیام امام حسین (ع) چه دستاوردهایی به دنبال داشت ؟    </vt:lpstr>
      <vt:lpstr>درس 11 1- دوره ایران باستان چگونه پایان یافت ؟ 2- هنگام ظهور اسلام در عربستان در ایران چه کسی حکومت می کرد و او در برابر دعوت پیامبر اسلام چه کرد ؟ 3- خسروپرویز چگونه کشته شد و ساسانیان بعد از او چه سرنوشتی پیدا کردند ؟  4-چرا توان نظامی ساسانیان در آستانه حمله اعراب مسلمان کاهش یافته بود ؟  5- چرا مردم ایران از ساسانیان ناراضی بودند ؟ 6- علت پدید آمدن قحطی و شیوع بیماری های طاعون و وبا در اواخر دوره ساسانی چه بود ؟ 7- در زمان ابوبکر چه قسمت هایی از ایران توسط اعراب فتح شده بود ؟   8- فتوحات عربها در زمان عمر و جنگ قادسیه را توضیح دهید ؟  </vt:lpstr>
      <vt:lpstr>9- جنگ نهاوند را توضیح دهید ؟  10- سلسله ساسانیان در ایران چگونه و بعد از چند سال به پایان رسید؟ 11- امویان چگونه پایه های حکومت خود را بنا نهادند و مرکز حکومت آنها کجا بود ؟  12- برخورد بنی امیه با ایرانیان چگونه بود ؟  13- کدام امامان معصو م توسط امویان به شهادت رسیدند ؟ 14- برخورد ایرانیان با امویان چگونه بود ؟  15- بنی عباس چگونه به حکومت رسیدند و نخستین کسی که از عباسیان به قدرت رسید چه نام داشت ؟ 16- دومین خلیفه عباسی که بود و چه شهری را مرکز خلافت عباسیان قرار داد؟ 17- شباهت های عمده حکومت امویان و حکومت عباسیان چه بود؟ 18- تفاوت حکومت امویان و عباسیان در برخورد با ایرانیان چه بود ؟  19- تجزیه قلمرو عباسیان در چه زمانی و چگونه آغاز شد ؟</vt:lpstr>
      <vt:lpstr>20- نخستین ایرانی که به دین اسلام مشرف شد چه نام داشت ؟  21- پیشنهاد سلمان فارسی در جنگ احزاب چه بود ؟  22- پیامبر در باره سلمان چه فرمود و رابطه سلمان با امام علی (ع)چگونه بود ؟  23- حاکمان ایرانی یمن چگونه به دین اسلام ایمان آوردند ؟  24- ایرانیان چگونه مسلمان شدند ؟ 25- علت علاقه مندی ایرانیان به دین اسلام و امام علی (ع) چه بود ؟ 26- چه عاملی تاثیر زیادی بر توجه و گرایش مردم ایران به دین اسلام گذاشت ؟  27- برمکیان چه کسانی بودند ،در حکومت عباسیان چه سمتی داشتند و چه سرنوشتی پیدا کردند ؟     </vt:lpstr>
      <vt:lpstr>درس 12 1- در دوره عباسیان چگونه شرایط مناسب برای تشکیل سلسله های ایرانی به وجود آمد ؟  2- کدام سلسله های مهم ایرانی در فاصله قرن های سوم تا پنج هجری بر بخش هایی از ایران حکومت می کردند ؟  3- سلسله های مهم ایرانی در فاصله قرن های سوم تا پنجم هجری چگونه به قدرت رسیدند ؟ 4- موسس سلسله صفاریان که بود و چگونه به قدرت رسید ؟  5- روابط صفاریان با خلافت عباسی چگونه بود ؟  6- چرا خلفای عباسی دشمن علویان طبرستان بودند ؟ 7- چرا روابط آل بویه با عباسیان با سایر سلسله های ایرانی متفاوت بود؟ 8- آل بویه برای گسترش معارف و فرهنگ شیعه در ایران چه اقداماتی انجام دادند ؟  9- ایرانیان در پیشرفت و گسترش فرهنگ و تمدن اسلامی چه نقشی داشتند ؟  </vt:lpstr>
      <vt:lpstr>10- ایرانیان مسلمان در تاسیس و گسترش کدام رشته های علمی پیشگام بودند ؟ 11- عالمان و دانشمندان ایرانی در کدام رشته های علمی به تالیف و تدوین کتاب پرداختند ؟ 12- ایرانیان در قرون نخستین اسلامی چگونه بخشی از میراث ادبی و تاریخی ایران باستان را به جامعه اسلامی انتقال دادند ؟  13- کدام سلسله های ایرانی در رونق و شکوفایی فرهنگ و تمدن ایرانی ، اسلامی نقش چشم گیری داشتند ؟  14- وزیران بزرگ سامانیان را نام ببرید ؟  15- زبان عربی در ایران پس از ورود اسلام از چه موقعیتی برخوردار بود ؟  16- رونق ادبیات فارسی در دوره اسلامی ایران از چه زمانی آغاز شد و علت آن چه بود ؟ 17- معماری وهنر ایران در دوران اسلامی چگونه بود ؟ </vt:lpstr>
      <vt:lpstr>درس 13 1- از اواخ قرن چهارم تا اوایل قرن هفتم هجری کدام سلسله های ترک تبار در ایران حکومت می کردند ؟ 2- غزنویان چرا به این نام مشهور شدند ؟ 3- حکومت غزنویان چگونه در ایران آغاز شد ؟  4- علت شهرت سلطان محمود در تاریخ چیست ؟ 5- بعد از محمود غزنوی چه کسی به قدرت رسید و حکومت غزنویان چگونه به پایان رسید ؟ 6- پایگاه اجتماعی غزنویان در میان مردم چگونه بود ؟  7- رابطه حکومت غزنویان با خلفای عباسی چگونه بود ؟  8- سلجوقیان چه کسانی بودند و حکومت سلجوقیان توسط چه کسی و چگونه در ایران تشکیل شد ؟  9- خلیفه عباسی چه لقبی به طغرل داد ؟ چرا ؟ 10- بعد از طغرل چه کسی به حکومت رسید و چه کرد ؟  11- جنگ ملازگرد را توضیح دهید ؟  12- چرا حکومت سلجوقیان در زمان ملکشاه به اوج قدرت خود رسید ؟ </vt:lpstr>
      <vt:lpstr>13- حکومت سلجوقیان چگونه تجزیه شد ؟ 14- خوارزم در کجا قرار داشت و لقب شاهان آنجا چه بود ؟  15- خوارزمشاهیان چگونه در ایران به قدرت رسیدند ؟  16- چرا دولت خوارزمشاهیان پایه های استوار نداشت ؟  17- حکومت خوارزمشاهیان چگونه به پایان رسید ؟           </vt:lpstr>
      <vt:lpstr>درس 14 1- از میان سلسله های ترک تبار که بر ایران حکومت می کردند کدام یک از اهمیت بیشتری برخور دار بودند ؟ چرا ؟  2- سلجوقیان تشکیلات حکومت خود را بر چه اساسی پایه گذاری کردند ؟  3- در راس حکومت سلجوقی چه کسی قرار داشت و ریاست معنوی ، دینی و قدرت سیاسی ،نظامی از آن چه کسانی بود ؟  4- چرا سلاطین سلجوقی سعی می کردند خود را مطیع و پشتیبان دستگاه خلافت نشان دهند ؟  5- مشورت ، شیوه حکومت ، شیوه زندگی سلاطین در دوره سلجوقی چگونه بود ؟  6- وزیران در عهد سلجوقی از چه موقعیتی برخور دار بودند ؟ 7- چرا سلجوقیان در اداره کشور ازوزیران ایرانی استفاده می کردند ؟  8- کدام شخصیت های بزرگ ایرانی مقام وزارت سلاطین سلجوقی را عهده دار بودند ؟ 9- وزیران ایرانی سلجوقیان چه نقش و وظایفی در اداره حکومت سلجوقی بر عهده داشتند ؟ 10- از نظر گسترش دانش و هنرو ادب دوره .........................از دوره های برجسته تاریخ ایران محسوب می شود .</vt:lpstr>
      <vt:lpstr>11- پس از ورود اسلام به ایران کلاس های درس و مدارس چه وضعیتی داشتند ؟  12- مدارس نظامیه توسط چه کسی و در چه شهر هایی تاسیس و چگونه اداره می شدند ؟  13- چگونه در دوره سلجوقیان بیشتر شهر های ایران دارای مدرسه شدند ؟  14- چرا خراسان در آستانه هجوم مغول ها بزرگ ترین مرکز علمی ،ادبی و مذهبی ایران بود ؟ 15- زبان و ادب فارسی در دوران حکومت های ترک تبار چگونه گسترش پیدا کرد ؟ 16- زبان فارسی در دوره سلجوقیان از چه اهمیتی برخور دار بود ؟ 17- زبان ترکی در دوره سلجوقیان از چه موقعیتی برخوردار بود ؟ 18- چرا در دوره سلجوقی شهر نشینی توسعه پیدا کرد و شهر های مهم آن دوره کدامند ؟  19- معماری در دوره سلجوقی را توضیح دهید ؟  20 – هنر در دوره سلجوقی را توضیح دهید ؟  </vt:lpstr>
      <vt:lpstr>درس 15 1- مغولان که بودند ؟  2- چنگیز که بود ؟ در باره یاسای چنگیزی چه می دانید ؟  3-فنون نظامی چنگیز چگونه بود ؟  4- مغولان چگونه به مرزهای ایران نزدیک شدند ؟  5- عوامل و دلایل هجوم مغولان به ایران چه بود ؟ 6- سلطان محمد در برابر حمله مغول به ایران چه کرد ؟ 7- چه کسی در برابر حمله مغولان به ایران مقاومت کرد و علت عدم موفقیت او چه بود ؟  8- یورش های مغولان به ایران چه آثار و نتایجی داشت ؟  9- بعد از مرگ چنگیز چه کسی و چگونه فتوحات مغول در ایران و دیگر بخش های جهان اسلام را کامل کرد ؟ 10- هلاکو بعد از نابودی خلافت عباسی چه کرد ؟ 11- روابط خارجی حکومت ایلخانان چگونه بود ؟ </vt:lpstr>
      <vt:lpstr>12- آخرین ایلخان مغول که بود و حکومت ایلخانان بعد از او چه سرنوشتی پیدا کرد ؟  13- عوامل و زمینه های شکل گیری قیام سربداران را توضیح دهید ؟ 14- سربداران چگونه حکومت خودرا تاسیس کردندوشعار آنها چه بود ؟  15- سربداران بعد از پیروزی چه کردند ؟پشتیبان چه مذهبی بودند و عمر این دولت چگونه به پایان رسید ؟  16-حمله تیمور به ایران در چه قرنی و از چه سمتی صورت پذیرفت ؟  17- تیمور که بود ؟ 18- تیمور چه شهری را پایتخت خود قرار داد و چگونه از دنیا رفت ؟ 19- تیمور چگونه به ایران حمله کرد ؟  20 – امپراتوری تیمور چه قسمت هایی را شامل می شد و بعد از او متصرفاتش چه سرنوشتی پیدا کردند ؟  21- سرانجام چه کسی جانشین تیمور شد و حکومت تیموریان چگونه در ایران پایان یافت ؟ </vt:lpstr>
      <vt:lpstr>  درس 16 1- اجداد و نیاکان ما چگونه ویرانی های ناشی از هجوم چنگیز را آباد کردند؟  2- وزیران ایرانی مغولان را نام ببرید ؟  3- خواجه نصیر الدین طوسی که بود ؟ چه کرد ؟  4- رصد خانه مراغه چگونه ساخته شد و از چه امکاناتی برخوردار بود ؟ 5- خواجه رشید الدین فضل الله همدانی که بود ؟ چه کرد ؟  6- ربع رشیدی در چه شهری و توسط چه کسی بنا و وقف شد و شامل چه موسساتی بود ؟  7- معروفترین کتاب خواجه رشید الدین فضل الله همدانی چه نام داشت و خواجه چگونه به قتل رسید ؟  8- عقاید مذهبی مغولان هنگام حمله به ایران چگونه بود ؟  9- در دوره ایلخانان چرا مبلغان بودایی و مسیحی در ترویج و گسترش آیین خود موفقیت چندانی کسب نکردند ؟   </vt:lpstr>
      <vt:lpstr>10- ایلخانان چگونه مسلمان شدند ؟  11- چگونه ایلخانان مغول به فرهنگ و تمدن ایرانی علاقه مند شدند ؟ 12- اصلاح امور اداری ، مالی و قضایی در دوره کدام ایلخان مغول و به راهنمایی کدام وزیر ایرانی صورت گرفت ؟  13- غازان خان برای عمران و آبادی ایران چه اقداماتی انجام داد؟  14- سلطان محمد خدابنده برای عمران و آبادی ایران چه کرد ؟  15- اقدامات ابوسعید در زمینه معماری را بنویسید ؟  16- هنر ، ادبیات و معماری در زمان جانشینان تیمور چگونه بود و شاهرخ چرا راه پدر را ادامه نداد؟  17- هرات در زمان شاهرخ چه موقعیتی پیدا کرد ؟  18- گوهر شاد که بود ؟ او برای عمران و آبادی ایران چه اقداماتی انجام داد ؟  19- پسران شاهرخ به علم و ادب و هنر علاقه و توجه بسیار داشتند وبه پیشرفت زبان و ادبیات فارسی خدمت شایانی کردند .     ص     غ  </vt:lpstr>
      <vt:lpstr>20 – هنر نگار گری و خوشنویسی در دوره تیموریان از چه موقعیتی برخوردار بود ؟  21- برخی سرداران حکومت تیموری به عمران و آبادی توجه و علاقه داشتند .     ص            غ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45</cp:revision>
  <dcterms:created xsi:type="dcterms:W3CDTF">2006-08-16T00:00:00Z</dcterms:created>
  <dcterms:modified xsi:type="dcterms:W3CDTF">2014-10-19T18:19:30Z</dcterms:modified>
</cp:coreProperties>
</file>