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58" r:id="rId3"/>
    <p:sldId id="276" r:id="rId4"/>
    <p:sldId id="259" r:id="rId5"/>
    <p:sldId id="277" r:id="rId6"/>
    <p:sldId id="260" r:id="rId7"/>
    <p:sldId id="261" r:id="rId8"/>
    <p:sldId id="262" r:id="rId9"/>
    <p:sldId id="263" r:id="rId10"/>
    <p:sldId id="264" r:id="rId11"/>
    <p:sldId id="265" r:id="rId12"/>
    <p:sldId id="266" r:id="rId13"/>
    <p:sldId id="278" r:id="rId14"/>
    <p:sldId id="267" r:id="rId15"/>
    <p:sldId id="268" r:id="rId16"/>
    <p:sldId id="269" r:id="rId17"/>
    <p:sldId id="270" r:id="rId18"/>
    <p:sldId id="271" r:id="rId19"/>
    <p:sldId id="272" r:id="rId20"/>
    <p:sldId id="279" r:id="rId21"/>
    <p:sldId id="273" r:id="rId22"/>
    <p:sldId id="274" r:id="rId23"/>
    <p:sldId id="280" r:id="rId24"/>
    <p:sldId id="281"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56" d="100"/>
          <a:sy n="56" d="100"/>
        </p:scale>
        <p:origin x="93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E3BA8E70-70A7-41D9-AECD-F52A56EE6CA7}" type="datetimeFigureOut">
              <a:rPr lang="en-US" smtClean="0"/>
              <a:pPr/>
              <a:t>1/29/2022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6CBF3FB-79B0-4885-8D3E-531EDFBDA16A}"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BA8E70-70A7-41D9-AECD-F52A56EE6CA7}" type="datetimeFigureOut">
              <a:rPr lang="en-US" smtClean="0"/>
              <a:pPr/>
              <a:t>1/29/2022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CBF3FB-79B0-4885-8D3E-531EDFBDA1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BA8E70-70A7-41D9-AECD-F52A56EE6CA7}" type="datetimeFigureOut">
              <a:rPr lang="en-US" smtClean="0"/>
              <a:pPr/>
              <a:t>1/29/2022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CBF3FB-79B0-4885-8D3E-531EDFBDA1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BA8E70-70A7-41D9-AECD-F52A56EE6CA7}" type="datetimeFigureOut">
              <a:rPr lang="en-US" smtClean="0"/>
              <a:pPr/>
              <a:t>1/29/2022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CBF3FB-79B0-4885-8D3E-531EDFBDA1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E3BA8E70-70A7-41D9-AECD-F52A56EE6CA7}" type="datetimeFigureOut">
              <a:rPr lang="en-US" smtClean="0"/>
              <a:pPr/>
              <a:t>1/29/2022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6CBF3FB-79B0-4885-8D3E-531EDFBDA16A}"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BA8E70-70A7-41D9-AECD-F52A56EE6CA7}" type="datetimeFigureOut">
              <a:rPr lang="en-US" smtClean="0"/>
              <a:pPr/>
              <a:t>1/29/2022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66CBF3FB-79B0-4885-8D3E-531EDFBDA16A}"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3BA8E70-70A7-41D9-AECD-F52A56EE6CA7}" type="datetimeFigureOut">
              <a:rPr lang="en-US" smtClean="0"/>
              <a:pPr/>
              <a:t>1/29/2022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66CBF3FB-79B0-4885-8D3E-531EDFBDA1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3BA8E70-70A7-41D9-AECD-F52A56EE6CA7}" type="datetimeFigureOut">
              <a:rPr lang="en-US" smtClean="0"/>
              <a:pPr/>
              <a:t>1/29/2022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6CBF3FB-79B0-4885-8D3E-531EDFBDA16A}"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3BA8E70-70A7-41D9-AECD-F52A56EE6CA7}" type="datetimeFigureOut">
              <a:rPr lang="en-US" smtClean="0"/>
              <a:pPr/>
              <a:t>1/29/2022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6CBF3FB-79B0-4885-8D3E-531EDFBDA1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E3BA8E70-70A7-41D9-AECD-F52A56EE6CA7}" type="datetimeFigureOut">
              <a:rPr lang="en-US" smtClean="0"/>
              <a:pPr/>
              <a:t>1/29/2022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6CBF3FB-79B0-4885-8D3E-531EDFBDA16A}"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E3BA8E70-70A7-41D9-AECD-F52A56EE6CA7}" type="datetimeFigureOut">
              <a:rPr lang="en-US" smtClean="0"/>
              <a:pPr/>
              <a:t>1/29/2022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6CBF3FB-79B0-4885-8D3E-531EDFBDA16A}"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3BA8E70-70A7-41D9-AECD-F52A56EE6CA7}" type="datetimeFigureOut">
              <a:rPr lang="en-US" smtClean="0"/>
              <a:pPr/>
              <a:t>1/29/2022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6CBF3FB-79B0-4885-8D3E-531EDFBDA16A}"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madsg.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0443" y="4724400"/>
            <a:ext cx="5486400" cy="1704996"/>
          </a:xfrm>
        </p:spPr>
        <p:txBody>
          <a:bodyPr>
            <a:normAutofit fontScale="90000"/>
          </a:bodyPr>
          <a:lstStyle/>
          <a:p>
            <a:pPr rtl="1"/>
            <a:r>
              <a:rPr lang="fa-IR" b="1" dirty="0" smtClean="0">
                <a:solidFill>
                  <a:srgbClr val="FFFF00"/>
                </a:solidFill>
                <a:latin typeface="Tahoma" pitchFamily="34" charset="0"/>
                <a:ea typeface="Tahoma" pitchFamily="34" charset="0"/>
                <a:cs typeface="Tahoma" pitchFamily="34" charset="0"/>
              </a:rPr>
              <a:t>نظریه معنادرمانی ویکتور فرانکل :</a:t>
            </a:r>
            <a:br>
              <a:rPr lang="fa-IR" b="1" dirty="0" smtClean="0">
                <a:solidFill>
                  <a:srgbClr val="FFFF00"/>
                </a:solidFill>
                <a:latin typeface="Tahoma" pitchFamily="34" charset="0"/>
                <a:ea typeface="Tahoma" pitchFamily="34" charset="0"/>
                <a:cs typeface="Tahoma" pitchFamily="34" charset="0"/>
              </a:rPr>
            </a:br>
            <a:r>
              <a:rPr lang="fa-IR" dirty="0" smtClean="0">
                <a:solidFill>
                  <a:srgbClr val="FFFF00"/>
                </a:solidFill>
                <a:latin typeface="Tahoma" pitchFamily="34" charset="0"/>
                <a:ea typeface="Tahoma" pitchFamily="34" charset="0"/>
                <a:cs typeface="Tahoma" pitchFamily="34" charset="0"/>
              </a:rPr>
              <a:t/>
            </a:r>
            <a:br>
              <a:rPr lang="fa-IR" dirty="0" smtClean="0">
                <a:solidFill>
                  <a:srgbClr val="FFFF00"/>
                </a:solidFill>
                <a:latin typeface="Tahoma" pitchFamily="34" charset="0"/>
                <a:ea typeface="Tahoma" pitchFamily="34" charset="0"/>
                <a:cs typeface="Tahoma" pitchFamily="34" charset="0"/>
              </a:rPr>
            </a:br>
            <a:r>
              <a:rPr lang="fa-IR" dirty="0" smtClean="0">
                <a:solidFill>
                  <a:srgbClr val="FFFF00"/>
                </a:solidFill>
                <a:latin typeface="Tahoma" pitchFamily="34" charset="0"/>
                <a:ea typeface="Tahoma" pitchFamily="34" charset="0"/>
                <a:cs typeface="Tahoma" pitchFamily="34" charset="0"/>
              </a:rPr>
              <a:t/>
            </a:r>
            <a:br>
              <a:rPr lang="fa-IR" dirty="0" smtClean="0">
                <a:solidFill>
                  <a:srgbClr val="FFFF00"/>
                </a:solidFill>
                <a:latin typeface="Tahoma" pitchFamily="34" charset="0"/>
                <a:ea typeface="Tahoma" pitchFamily="34" charset="0"/>
                <a:cs typeface="Tahoma" pitchFamily="34" charset="0"/>
              </a:rPr>
            </a:br>
            <a:r>
              <a:rPr lang="fa-IR" dirty="0" smtClean="0">
                <a:latin typeface="Constantia" pitchFamily="18" charset="0"/>
                <a:ea typeface=" Mitra"/>
                <a:cs typeface=" Mitra"/>
              </a:rPr>
              <a:t>تنظیم کننده : منیژه زنوبیان</a:t>
            </a:r>
            <a:r>
              <a:rPr lang="en-US" dirty="0" smtClean="0">
                <a:latin typeface="Constantia" pitchFamily="18" charset="0"/>
                <a:ea typeface=" Mitra"/>
                <a:cs typeface=" Mitra"/>
              </a:rPr>
              <a:t/>
            </a:r>
            <a:br>
              <a:rPr lang="en-US" dirty="0" smtClean="0">
                <a:latin typeface="Constantia" pitchFamily="18" charset="0"/>
                <a:ea typeface=" Mitra"/>
                <a:cs typeface=" Mitra"/>
              </a:rPr>
            </a:br>
            <a:r>
              <a:rPr lang="fa-IR" dirty="0" smtClean="0">
                <a:solidFill>
                  <a:srgbClr val="FFFF00"/>
                </a:solidFill>
                <a:latin typeface="Tahoma" pitchFamily="34" charset="0"/>
                <a:ea typeface="Tahoma" pitchFamily="34" charset="0"/>
                <a:cs typeface="Tahoma" pitchFamily="34" charset="0"/>
              </a:rPr>
              <a:t/>
            </a:r>
            <a:br>
              <a:rPr lang="fa-IR" dirty="0" smtClean="0">
                <a:solidFill>
                  <a:srgbClr val="FFFF00"/>
                </a:solidFill>
                <a:latin typeface="Tahoma" pitchFamily="34" charset="0"/>
                <a:ea typeface="Tahoma" pitchFamily="34" charset="0"/>
                <a:cs typeface="Tahoma" pitchFamily="34" charset="0"/>
              </a:rPr>
            </a:br>
            <a:endParaRPr lang="en-US" b="1" dirty="0">
              <a:solidFill>
                <a:srgbClr val="FFFF00"/>
              </a:solidFill>
              <a:latin typeface="Tahoma" pitchFamily="34" charset="0"/>
              <a:ea typeface="Tahoma" pitchFamily="34" charset="0"/>
              <a:cs typeface="Tahoma" pitchFamily="34" charset="0"/>
            </a:endParaRPr>
          </a:p>
        </p:txBody>
      </p:sp>
      <p:pic>
        <p:nvPicPr>
          <p:cNvPr id="1026" name="Picture 2" descr="C:\Users\Negah\Desktop\فرانکل.jpg"/>
          <p:cNvPicPr>
            <a:picLocks noChangeAspect="1" noChangeArrowheads="1"/>
          </p:cNvPicPr>
          <p:nvPr/>
        </p:nvPicPr>
        <p:blipFill>
          <a:blip r:embed="rId2" cstate="print"/>
          <a:srcRect/>
          <a:stretch>
            <a:fillRect/>
          </a:stretch>
        </p:blipFill>
        <p:spPr bwMode="auto">
          <a:xfrm>
            <a:off x="2428860" y="642918"/>
            <a:ext cx="4429156" cy="326709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a:xfrm>
            <a:off x="457200" y="1142984"/>
            <a:ext cx="8229600" cy="5029533"/>
          </a:xfrm>
        </p:spPr>
        <p:txBody>
          <a:bodyPr>
            <a:normAutofit/>
          </a:bodyPr>
          <a:lstStyle/>
          <a:p>
            <a:pPr algn="justLow" rtl="1">
              <a:lnSpc>
                <a:spcPct val="150000"/>
              </a:lnSpc>
              <a:buNone/>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پذیرش مسئولیت شرط اصلی برای تغییر است . </a:t>
            </a:r>
          </a:p>
          <a:p>
            <a:pPr algn="justLow" rtl="1">
              <a:lnSpc>
                <a:spcPct val="150000"/>
              </a:lnSpc>
            </a:pPr>
            <a:r>
              <a:rPr lang="fa-IR" sz="2000" dirty="0" smtClean="0">
                <a:latin typeface="Tahoma" pitchFamily="34" charset="0"/>
                <a:ea typeface="Tahoma" pitchFamily="34" charset="0"/>
                <a:cs typeface="Tahoma" pitchFamily="34" charset="0"/>
              </a:rPr>
              <a:t>درمانجویانی که با سرزنش دیگران به خاطر مشکلات خود از پذیرفتن مسئولیت امتناع می کنند از درمان فایده ای نمی برند. </a:t>
            </a:r>
          </a:p>
          <a:p>
            <a:pPr algn="justLow" rtl="1">
              <a:lnSpc>
                <a:spcPct val="150000"/>
              </a:lnSpc>
            </a:pPr>
            <a:r>
              <a:rPr lang="fa-IR" sz="2000" dirty="0" smtClean="0">
                <a:latin typeface="Tahoma" pitchFamily="34" charset="0"/>
                <a:ea typeface="Tahoma" pitchFamily="34" charset="0"/>
                <a:cs typeface="Tahoma" pitchFamily="34" charset="0"/>
              </a:rPr>
              <a:t>معمولا مراجعین دیگران را مسئول تحرکات و بی تحرکی خود می دانند .</a:t>
            </a:r>
          </a:p>
          <a:p>
            <a:pPr algn="justLow" rtl="1">
              <a:lnSpc>
                <a:spcPct val="150000"/>
              </a:lnSpc>
            </a:pPr>
            <a:r>
              <a:rPr lang="fa-IR" sz="2000" dirty="0" smtClean="0">
                <a:latin typeface="Tahoma" pitchFamily="34" charset="0"/>
                <a:ea typeface="Tahoma" pitchFamily="34" charset="0"/>
                <a:cs typeface="Tahoma" pitchFamily="34" charset="0"/>
              </a:rPr>
              <a:t>مشاور  به آنها یاد می دهد چگونه به وجود خودشان بیندیشند و نقش خویش را در به وجود آوردن مشکلات خود در زندگی بررسی کنند. </a:t>
            </a:r>
          </a:p>
          <a:p>
            <a:pPr algn="justLow" rtl="1">
              <a:lnSpc>
                <a:spcPct val="150000"/>
              </a:lnSpc>
              <a:buNone/>
            </a:pPr>
            <a:endParaRPr lang="fa-I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a:xfrm>
            <a:off x="457200" y="1071546"/>
            <a:ext cx="8229600" cy="5100971"/>
          </a:xfrm>
        </p:spPr>
        <p:txBody>
          <a:bodyPr>
            <a:normAutofit/>
          </a:bodyPr>
          <a:lstStyle/>
          <a:p>
            <a:pPr algn="justLow" rtl="1">
              <a:lnSpc>
                <a:spcPct val="150000"/>
              </a:lnSpc>
            </a:pPr>
            <a:r>
              <a:rPr lang="fa-IR" sz="2000" dirty="0" smtClean="0">
                <a:latin typeface="Tahoma" pitchFamily="34" charset="0"/>
                <a:ea typeface="Tahoma" pitchFamily="34" charset="0"/>
                <a:cs typeface="Tahoma" pitchFamily="34" charset="0"/>
              </a:rPr>
              <a:t>مکتب وجودی در مقایسه با مکاتب دیگر کمتر به گذشته اهمیت می دهد و توجه بیشتری به آینده ، وظیفه و مسئولیت ، معنی و هدف دارد که مراجع باید زندگی آتی خود را صرف آن کند . </a:t>
            </a:r>
          </a:p>
          <a:p>
            <a:pPr algn="justLow" rtl="1">
              <a:lnSpc>
                <a:spcPct val="150000"/>
              </a:lnSpc>
            </a:pPr>
            <a:r>
              <a:rPr lang="fa-IR" sz="2000" dirty="0" smtClean="0">
                <a:latin typeface="Tahoma" pitchFamily="34" charset="0"/>
                <a:ea typeface="Tahoma" pitchFamily="34" charset="0"/>
                <a:cs typeface="Tahoma" pitchFamily="34" charset="0"/>
              </a:rPr>
              <a:t>در جلسه مشاوره مراجع در جهتی راهنمایی می شود و با وصفی رو به رو می شود که معنی زندگی خود را پیدا کند . </a:t>
            </a:r>
          </a:p>
          <a:p>
            <a:pPr algn="justLow" rtl="1">
              <a:lnSpc>
                <a:spcPct val="150000"/>
              </a:lnSpc>
            </a:pPr>
            <a:r>
              <a:rPr lang="fa-IR" sz="2000" dirty="0" smtClean="0">
                <a:latin typeface="Tahoma" pitchFamily="34" charset="0"/>
                <a:ea typeface="Tahoma" pitchFamily="34" charset="0"/>
                <a:cs typeface="Tahoma" pitchFamily="34" charset="0"/>
              </a:rPr>
              <a:t>وظیفه یک درمانگراین نیست که به در مانجویان توصیه کند که معنی خاص آنها در زندگی چیست و چه باید باشد بلکه یک درمانگر خاطر نشان می سازد که آنها می توانند حتی در رنجشان هم معنی پیدا کنند. </a:t>
            </a:r>
          </a:p>
          <a:p>
            <a:pPr algn="justLow" rtl="1">
              <a:lnSpc>
                <a:spcPct val="150000"/>
              </a:lnSpc>
            </a:pPr>
            <a:r>
              <a:rPr lang="fa-IR" sz="2000" dirty="0" smtClean="0">
                <a:latin typeface="Tahoma" pitchFamily="34" charset="0"/>
                <a:ea typeface="Tahoma" pitchFamily="34" charset="0"/>
                <a:cs typeface="Tahoma" pitchFamily="34" charset="0"/>
              </a:rPr>
              <a:t>معنای زندگی چیزی نیست که کسی برای کس دیگر بتواند پیدا کند ، زیرا معنای زندگی از فرد به فرد ، روز به روز و ساعت به ساعت در تغییر است . </a:t>
            </a:r>
            <a:endParaRPr lang="fa-I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a:xfrm>
            <a:off x="457200" y="714357"/>
            <a:ext cx="8229600" cy="4214842"/>
          </a:xfrm>
        </p:spPr>
        <p:txBody>
          <a:bodyPr>
            <a:normAutofit/>
          </a:bodyPr>
          <a:lstStyle/>
          <a:p>
            <a:pPr algn="justLow" rtl="1">
              <a:lnSpc>
                <a:spcPct val="150000"/>
              </a:lnSpc>
            </a:pPr>
            <a:endParaRPr lang="fa-IR" sz="2400" b="1" dirty="0" smtClean="0">
              <a:latin typeface="Tahoma" pitchFamily="34" charset="0"/>
              <a:ea typeface="Tahoma" pitchFamily="34" charset="0"/>
              <a:cs typeface="Tahoma" pitchFamily="34" charset="0"/>
            </a:endParaRPr>
          </a:p>
          <a:p>
            <a:pPr algn="justLow" rtl="1">
              <a:lnSpc>
                <a:spcPct val="150000"/>
              </a:lnSpc>
            </a:pPr>
            <a:r>
              <a:rPr lang="fa-IR" sz="2400" b="1" dirty="0" smtClean="0">
                <a:latin typeface="Tahoma" pitchFamily="34" charset="0"/>
                <a:ea typeface="Tahoma" pitchFamily="34" charset="0"/>
                <a:cs typeface="Tahoma" pitchFamily="34" charset="0"/>
              </a:rPr>
              <a:t>لوگوتراپی 3 شیوه کلی نیز برای پیدا کردن معنی پیشنهاد می کند: </a:t>
            </a:r>
          </a:p>
          <a:p>
            <a:pPr algn="justLow" rtl="1">
              <a:lnSpc>
                <a:spcPct val="150000"/>
              </a:lnSpc>
              <a:buNone/>
            </a:pPr>
            <a:endParaRPr lang="fa-IR" sz="2400" b="1" dirty="0" smtClean="0">
              <a:latin typeface="Tahoma" pitchFamily="34" charset="0"/>
              <a:ea typeface="Tahoma" pitchFamily="34" charset="0"/>
              <a:cs typeface="Tahoma" pitchFamily="34" charset="0"/>
            </a:endParaRPr>
          </a:p>
          <a:p>
            <a:pPr algn="justLow" rtl="1">
              <a:lnSpc>
                <a:spcPct val="150000"/>
              </a:lnSpc>
              <a:buNone/>
            </a:pPr>
            <a:endParaRPr lang="fa-IR" sz="24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1285860"/>
            <a:ext cx="8265238" cy="4929222"/>
          </a:xfrm>
        </p:spPr>
        <p:txBody>
          <a:bodyPr>
            <a:normAutofit/>
          </a:bodyPr>
          <a:lstStyle/>
          <a:p>
            <a:pPr marL="514350" indent="-514350" algn="justLow" rtl="1">
              <a:lnSpc>
                <a:spcPct val="150000"/>
              </a:lnSpc>
            </a:pPr>
            <a:r>
              <a:rPr lang="fa-IR" sz="2400" b="1" dirty="0" smtClean="0">
                <a:latin typeface="Tahoma" pitchFamily="34" charset="0"/>
                <a:ea typeface="Tahoma" pitchFamily="34" charset="0"/>
                <a:cs typeface="Tahoma" pitchFamily="34" charset="0"/>
              </a:rPr>
              <a:t>1. انجام کاری ارزشمند </a:t>
            </a:r>
          </a:p>
          <a:p>
            <a:pPr marL="514350" indent="-514350" algn="justLow" rtl="1">
              <a:lnSpc>
                <a:spcPct val="150000"/>
              </a:lnSpc>
            </a:pPr>
            <a:endParaRPr lang="fa-IR" sz="2400" b="1" dirty="0" smtClean="0">
              <a:latin typeface="Tahoma" pitchFamily="34" charset="0"/>
              <a:ea typeface="Tahoma" pitchFamily="34" charset="0"/>
              <a:cs typeface="Tahoma" pitchFamily="34" charset="0"/>
            </a:endParaRPr>
          </a:p>
          <a:p>
            <a:pPr algn="justLow" rtl="1">
              <a:lnSpc>
                <a:spcPct val="150000"/>
              </a:lnSpc>
            </a:pPr>
            <a:r>
              <a:rPr lang="fa-IR" sz="2400" b="1" dirty="0" smtClean="0">
                <a:latin typeface="Tahoma" pitchFamily="34" charset="0"/>
                <a:ea typeface="Tahoma" pitchFamily="34" charset="0"/>
                <a:cs typeface="Tahoma" pitchFamily="34" charset="0"/>
              </a:rPr>
              <a:t>2. با تجربه ارزش والا </a:t>
            </a:r>
          </a:p>
          <a:p>
            <a:pPr algn="justLow" rtl="1">
              <a:lnSpc>
                <a:spcPct val="150000"/>
              </a:lnSpc>
            </a:pPr>
            <a:endParaRPr lang="fa-IR" sz="2400" b="1" dirty="0" smtClean="0">
              <a:latin typeface="Tahoma" pitchFamily="34" charset="0"/>
              <a:ea typeface="Tahoma" pitchFamily="34" charset="0"/>
              <a:cs typeface="Tahoma" pitchFamily="34" charset="0"/>
            </a:endParaRPr>
          </a:p>
          <a:p>
            <a:pPr algn="justLow" rtl="1">
              <a:lnSpc>
                <a:spcPct val="150000"/>
              </a:lnSpc>
            </a:pPr>
            <a:r>
              <a:rPr lang="fa-IR" sz="2400" b="1" dirty="0" smtClean="0">
                <a:latin typeface="Tahoma" pitchFamily="34" charset="0"/>
                <a:ea typeface="Tahoma" pitchFamily="34" charset="0"/>
                <a:cs typeface="Tahoma" pitchFamily="34" charset="0"/>
              </a:rPr>
              <a:t>3.تحمل درد و رنج </a:t>
            </a:r>
          </a:p>
          <a:p>
            <a:pPr>
              <a:lnSpc>
                <a:spcPct val="150000"/>
              </a:lnSpc>
            </a:pPr>
            <a:endParaRPr lang="en-US" sz="24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990600"/>
            <a:ext cx="8229600" cy="856488"/>
          </a:xfrm>
          <a:solidFill>
            <a:schemeClr val="bg1"/>
          </a:solidFill>
        </p:spPr>
        <p:txBody>
          <a:bodyPr>
            <a:normAutofit/>
          </a:bodyPr>
          <a:lstStyle/>
          <a:p>
            <a:pPr algn="ctr"/>
            <a:r>
              <a:rPr lang="fa-IR" sz="3200" b="1" dirty="0" smtClean="0">
                <a:solidFill>
                  <a:schemeClr val="tx1"/>
                </a:solidFill>
              </a:rPr>
              <a:t>1. انجام کاری ارزشمند </a:t>
            </a:r>
            <a:endParaRPr lang="fa-IR" sz="3200" b="1" dirty="0">
              <a:solidFill>
                <a:schemeClr val="tx1"/>
              </a:solidFill>
            </a:endParaRPr>
          </a:p>
        </p:txBody>
      </p:sp>
      <p:sp>
        <p:nvSpPr>
          <p:cNvPr id="3" name="نگهدارنده مکان محتوا 2"/>
          <p:cNvSpPr>
            <a:spLocks noGrp="1"/>
          </p:cNvSpPr>
          <p:nvPr>
            <p:ph idx="1"/>
          </p:nvPr>
        </p:nvSpPr>
        <p:spPr/>
        <p:txBody>
          <a:bodyPr>
            <a:normAutofit/>
          </a:bodyPr>
          <a:lstStyle/>
          <a:p>
            <a:pPr algn="justLow" rtl="1"/>
            <a:endParaRPr lang="fa-IR" sz="2400" b="1" dirty="0" smtClean="0">
              <a:latin typeface="Tahoma" pitchFamily="34" charset="0"/>
              <a:ea typeface="Tahoma" pitchFamily="34" charset="0"/>
              <a:cs typeface="Tahoma" pitchFamily="34" charset="0"/>
            </a:endParaRPr>
          </a:p>
          <a:p>
            <a:pPr algn="justLow" rtl="1"/>
            <a:endParaRPr lang="fa-IR" sz="2400" b="1" dirty="0" smtClean="0">
              <a:latin typeface="Tahoma" pitchFamily="34" charset="0"/>
              <a:ea typeface="Tahoma" pitchFamily="34" charset="0"/>
              <a:cs typeface="Tahoma" pitchFamily="34" charset="0"/>
            </a:endParaRPr>
          </a:p>
          <a:p>
            <a:pPr algn="justLow" rtl="1"/>
            <a:endParaRPr lang="fa-IR" sz="2400" b="1" dirty="0" smtClean="0">
              <a:latin typeface="Tahoma" pitchFamily="34" charset="0"/>
              <a:ea typeface="Tahoma" pitchFamily="34" charset="0"/>
              <a:cs typeface="Tahoma" pitchFamily="34" charset="0"/>
            </a:endParaRPr>
          </a:p>
          <a:p>
            <a:pPr algn="justLow" rtl="1"/>
            <a:r>
              <a:rPr lang="fa-IR" sz="2400" b="1" dirty="0" smtClean="0">
                <a:latin typeface="Tahoma" pitchFamily="34" charset="0"/>
                <a:ea typeface="Tahoma" pitchFamily="34" charset="0"/>
                <a:cs typeface="Tahoma" pitchFamily="34" charset="0"/>
              </a:rPr>
              <a:t>از طریق کار و فعالیت مفید واقع شدن </a:t>
            </a:r>
            <a:endParaRPr lang="fa-IR" sz="24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fa-IR" sz="3200" dirty="0" smtClean="0">
                <a:solidFill>
                  <a:schemeClr val="tx1"/>
                </a:solidFill>
              </a:rPr>
              <a:t>2. </a:t>
            </a:r>
            <a:r>
              <a:rPr lang="fa-IR" sz="3200" b="1" dirty="0" smtClean="0">
                <a:solidFill>
                  <a:schemeClr val="tx1"/>
                </a:solidFill>
              </a:rPr>
              <a:t>با تجربه ارزش والا :</a:t>
            </a:r>
            <a:endParaRPr lang="fa-IR" sz="3200" b="1" dirty="0">
              <a:solidFill>
                <a:schemeClr val="tx1"/>
              </a:solidFill>
            </a:endParaRPr>
          </a:p>
        </p:txBody>
      </p:sp>
      <p:sp>
        <p:nvSpPr>
          <p:cNvPr id="3" name="نگهدارنده مکان محتوا 2"/>
          <p:cNvSpPr>
            <a:spLocks noGrp="1"/>
          </p:cNvSpPr>
          <p:nvPr>
            <p:ph idx="1"/>
          </p:nvPr>
        </p:nvSpPr>
        <p:spPr/>
        <p:txBody>
          <a:bodyPr>
            <a:normAutofit/>
          </a:bodyPr>
          <a:lstStyle/>
          <a:p>
            <a:pPr algn="justLow" rtl="1">
              <a:lnSpc>
                <a:spcPct val="150000"/>
              </a:lnSpc>
              <a:buNone/>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یافتن معنای زندگی از راه تجربیات ارزشمند ، برای مثال برخورد با شگفتی های طبیعت ، درک کردن و در یافتن فردی دیگر یعنی به وسیله عشق به دیگری .</a:t>
            </a: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 به وسیله عشق می توانیم ایثار ، فداکاری ، از خودگذشتگی را تجربه کنیم و به وجود کسی یا چیزی غیر از خودمان بپردازیم.</a:t>
            </a:r>
            <a:endParaRPr lang="fa-I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066800"/>
            <a:ext cx="8229600" cy="1143000"/>
          </a:xfrm>
        </p:spPr>
        <p:txBody>
          <a:bodyPr>
            <a:normAutofit/>
          </a:bodyPr>
          <a:lstStyle/>
          <a:p>
            <a:pPr rtl="1"/>
            <a:r>
              <a:rPr lang="fa-IR" sz="3200" dirty="0" smtClean="0">
                <a:solidFill>
                  <a:schemeClr val="tx1"/>
                </a:solidFill>
              </a:rPr>
              <a:t>3. </a:t>
            </a:r>
            <a:r>
              <a:rPr lang="fa-IR" sz="3200" b="1" dirty="0" smtClean="0">
                <a:solidFill>
                  <a:schemeClr val="tx1"/>
                </a:solidFill>
              </a:rPr>
              <a:t>تحمل درد و رنج :</a:t>
            </a:r>
            <a:r>
              <a:rPr lang="fa-IR" sz="3200" dirty="0" smtClean="0">
                <a:solidFill>
                  <a:schemeClr val="tx1"/>
                </a:solidFill>
              </a:rPr>
              <a:t/>
            </a:r>
            <a:br>
              <a:rPr lang="fa-IR" sz="3200" dirty="0" smtClean="0">
                <a:solidFill>
                  <a:schemeClr val="tx1"/>
                </a:solidFill>
              </a:rPr>
            </a:br>
            <a:endParaRPr lang="fa-IR" sz="3200" dirty="0">
              <a:solidFill>
                <a:schemeClr val="tx1"/>
              </a:solidFill>
            </a:endParaRPr>
          </a:p>
        </p:txBody>
      </p:sp>
      <p:sp>
        <p:nvSpPr>
          <p:cNvPr id="3" name="نگهدارنده مکان محتوا 2"/>
          <p:cNvSpPr>
            <a:spLocks noGrp="1"/>
          </p:cNvSpPr>
          <p:nvPr>
            <p:ph idx="1"/>
          </p:nvPr>
        </p:nvSpPr>
        <p:spPr/>
        <p:txBody>
          <a:bodyPr>
            <a:normAutofit/>
          </a:bodyPr>
          <a:lstStyle/>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زمانیکه انسان با وضعیتی اجتناب ناپذیر مواجه می شود و یا با سرنوشتی تغییر نا پذیر رو به رو می شود .  (مانند ابتلا به بیماری درمان ناپذیری مثل سرطان ) این فرصت را یافته که به عالی ترین ارزشها و ژرف ترین معنای زندگی یعنی رنج کشیدن دست پیدا کند . </a:t>
            </a:r>
          </a:p>
          <a:p>
            <a:pPr algn="justLow" rtl="1">
              <a:lnSpc>
                <a:spcPct val="150000"/>
              </a:lnSpc>
            </a:pPr>
            <a:r>
              <a:rPr lang="fa-IR" sz="2000" dirty="0" smtClean="0">
                <a:latin typeface="Tahoma" pitchFamily="34" charset="0"/>
                <a:ea typeface="Tahoma" pitchFamily="34" charset="0"/>
                <a:cs typeface="Tahoma" pitchFamily="34" charset="0"/>
              </a:rPr>
              <a:t>پیدا کردن معنی در این رنج مورد اهمیت است .دراین صورت درتحمل سختی ،  استوارتر، مقاومترمی شود.</a:t>
            </a:r>
          </a:p>
          <a:p>
            <a:pPr algn="justLow" rtl="1">
              <a:lnSpc>
                <a:spcPct val="150000"/>
              </a:lnSpc>
            </a:pPr>
            <a:r>
              <a:rPr lang="fa-IR" sz="2000" dirty="0" smtClean="0">
                <a:latin typeface="Tahoma" pitchFamily="34" charset="0"/>
                <a:ea typeface="Tahoma" pitchFamily="34" charset="0"/>
                <a:cs typeface="Tahoma" pitchFamily="34" charset="0"/>
              </a:rPr>
              <a:t>اگر زندگی رنج کشیدن است پس نا گزیر باید معنایی در آن یافت .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fa-IR" sz="3200" b="1" dirty="0" smtClean="0">
                <a:solidFill>
                  <a:schemeClr val="tx1"/>
                </a:solidFill>
              </a:rPr>
              <a:t>کاربرد معنا درمانی  :</a:t>
            </a:r>
            <a:endParaRPr lang="fa-IR" sz="3200" b="1" dirty="0">
              <a:solidFill>
                <a:schemeClr val="tx1"/>
              </a:solidFill>
            </a:endParaRPr>
          </a:p>
        </p:txBody>
      </p:sp>
      <p:sp>
        <p:nvSpPr>
          <p:cNvPr id="3" name="نگهدارنده مکان محتوا 2"/>
          <p:cNvSpPr>
            <a:spLocks noGrp="1"/>
          </p:cNvSpPr>
          <p:nvPr>
            <p:ph idx="1"/>
          </p:nvPr>
        </p:nvSpPr>
        <p:spPr>
          <a:xfrm>
            <a:off x="457200" y="1646237"/>
            <a:ext cx="8229600" cy="3925903"/>
          </a:xfrm>
        </p:spPr>
        <p:txBody>
          <a:bodyPr>
            <a:normAutofit/>
          </a:bodyPr>
          <a:lstStyle/>
          <a:p>
            <a:pPr algn="justLow" rtl="1">
              <a:lnSpc>
                <a:spcPct val="150000"/>
              </a:lnSpc>
              <a:buNone/>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معنا درمانی برای درمانجویانی  بیشتر کاربرد دارد که با مرگ رو به رو هستند ، کار مصیبت باری دارند ، دچار نا امیدی های احتمالی در  دوران میانسالی  هستند ، در مرحله کنار آمدن با محدودیت های جسمانی می باشند یا اینکه در مرحله هویت یابی هستند. </a:t>
            </a:r>
            <a:endParaRPr lang="fa-I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fa-IR" sz="3200" b="1" dirty="0" smtClean="0">
                <a:solidFill>
                  <a:schemeClr val="tx1"/>
                </a:solidFill>
              </a:rPr>
              <a:t>ناکامی وجودی : </a:t>
            </a:r>
            <a:endParaRPr lang="fa-IR" sz="3200" b="1" dirty="0">
              <a:solidFill>
                <a:schemeClr val="tx1"/>
              </a:solidFill>
            </a:endParaRPr>
          </a:p>
        </p:txBody>
      </p:sp>
      <p:sp>
        <p:nvSpPr>
          <p:cNvPr id="3" name="نگهدارنده مکان محتوا 2"/>
          <p:cNvSpPr>
            <a:spLocks noGrp="1"/>
          </p:cNvSpPr>
          <p:nvPr>
            <p:ph idx="1"/>
          </p:nvPr>
        </p:nvSpPr>
        <p:spPr/>
        <p:txBody>
          <a:bodyPr>
            <a:normAutofit/>
          </a:bodyPr>
          <a:lstStyle/>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وقتی معنا خواهی انسان با ناکامی مواجه می شود نا کامی وجودی به وجود می آید . </a:t>
            </a:r>
          </a:p>
          <a:p>
            <a:pPr algn="justLow" rtl="1">
              <a:lnSpc>
                <a:spcPct val="150000"/>
              </a:lnSpc>
            </a:pPr>
            <a:r>
              <a:rPr lang="fa-IR" sz="2000" dirty="0" smtClean="0">
                <a:latin typeface="Tahoma" pitchFamily="34" charset="0"/>
                <a:ea typeface="Tahoma" pitchFamily="34" charset="0"/>
                <a:cs typeface="Tahoma" pitchFamily="34" charset="0"/>
              </a:rPr>
              <a:t>نا کامی وجودی سبب وجود نوروز می شود ( لوگوتراپی نوروز ها را اندیشه زاد یا نئوژنیک نامیده زیرا متفاوت از نوروزهای روانزاد یا سایکوژنیک هستند. ) </a:t>
            </a:r>
          </a:p>
          <a:p>
            <a:pPr algn="justLow" rtl="1">
              <a:lnSpc>
                <a:spcPct val="150000"/>
              </a:lnSpc>
            </a:pPr>
            <a:r>
              <a:rPr lang="fa-IR" sz="2000" dirty="0" smtClean="0">
                <a:latin typeface="Tahoma" pitchFamily="34" charset="0"/>
                <a:ea typeface="Tahoma" pitchFamily="34" charset="0"/>
                <a:cs typeface="Tahoma" pitchFamily="34" charset="0"/>
              </a:rPr>
              <a:t>در لوگوتراپی تعارض ،منفی نیست و لازمه بهداشت روانی است زیرا فرد را به فعالیت وادار می کند . </a:t>
            </a:r>
            <a:endParaRPr lang="fa-I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fa-IR" sz="3200" b="1" dirty="0" smtClean="0">
                <a:solidFill>
                  <a:schemeClr val="tx1"/>
                </a:solidFill>
              </a:rPr>
              <a:t>خلا ء وجودی  :</a:t>
            </a:r>
            <a:endParaRPr lang="fa-IR" sz="3200" b="1" dirty="0">
              <a:solidFill>
                <a:schemeClr val="tx1"/>
              </a:solidFill>
            </a:endParaRPr>
          </a:p>
        </p:txBody>
      </p:sp>
      <p:sp>
        <p:nvSpPr>
          <p:cNvPr id="3" name="نگهدارنده مکان محتوا 2"/>
          <p:cNvSpPr>
            <a:spLocks noGrp="1"/>
          </p:cNvSpPr>
          <p:nvPr>
            <p:ph idx="1"/>
          </p:nvPr>
        </p:nvSpPr>
        <p:spPr/>
        <p:txBody>
          <a:bodyPr>
            <a:normAutofit/>
          </a:bodyPr>
          <a:lstStyle/>
          <a:p>
            <a:pPr algn="justLow" rtl="1">
              <a:lnSpc>
                <a:spcPct val="150000"/>
              </a:lnSpc>
            </a:pPr>
            <a:r>
              <a:rPr lang="fa-IR" sz="2000" dirty="0" smtClean="0">
                <a:latin typeface="Tahoma" pitchFamily="34" charset="0"/>
                <a:ea typeface="Tahoma" pitchFamily="34" charset="0"/>
                <a:cs typeface="Tahoma" pitchFamily="34" charset="0"/>
              </a:rPr>
              <a:t>به عقیده دکتر ویکتور فرانکل بیماری دوران ما خلاء وجودی است . </a:t>
            </a: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دو عامل باعث پیدایش خلاء وجودی می باشند : </a:t>
            </a:r>
          </a:p>
          <a:p>
            <a:pPr algn="justLow" rtl="1">
              <a:lnSpc>
                <a:spcPct val="150000"/>
              </a:lnSpc>
              <a:buNone/>
            </a:pPr>
            <a:endParaRPr lang="fa-IR" sz="20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fa-IR" sz="2800" b="1" dirty="0" smtClean="0">
                <a:solidFill>
                  <a:schemeClr val="tx1"/>
                </a:solidFill>
                <a:latin typeface="Tahoma" pitchFamily="34" charset="0"/>
                <a:ea typeface="Tahoma" pitchFamily="34" charset="0"/>
                <a:cs typeface="Tahoma" pitchFamily="34" charset="0"/>
              </a:rPr>
              <a:t> نظریه معنا درمانی دکتر فرانکل :</a:t>
            </a:r>
            <a:endParaRPr lang="fa-IR" sz="2800" b="1" dirty="0">
              <a:solidFill>
                <a:schemeClr val="tx1"/>
              </a:solidFill>
              <a:latin typeface="Tahoma" pitchFamily="34" charset="0"/>
              <a:ea typeface="Tahoma" pitchFamily="34" charset="0"/>
              <a:cs typeface="Tahoma" pitchFamily="34" charset="0"/>
            </a:endParaRPr>
          </a:p>
        </p:txBody>
      </p:sp>
      <p:sp>
        <p:nvSpPr>
          <p:cNvPr id="3" name="نگهدارنده مکان محتوا 2"/>
          <p:cNvSpPr>
            <a:spLocks noGrp="1"/>
          </p:cNvSpPr>
          <p:nvPr>
            <p:ph idx="1"/>
          </p:nvPr>
        </p:nvSpPr>
        <p:spPr>
          <a:xfrm>
            <a:off x="457200" y="1646237"/>
            <a:ext cx="8229600" cy="3711589"/>
          </a:xfrm>
        </p:spPr>
        <p:txBody>
          <a:bodyPr>
            <a:normAutofit fontScale="92500" lnSpcReduction="20000"/>
          </a:bodyPr>
          <a:lstStyle/>
          <a:p>
            <a:pPr algn="justLow" rtl="1">
              <a:lnSpc>
                <a:spcPct val="150000"/>
              </a:lnSpc>
            </a:pPr>
            <a:r>
              <a:rPr lang="fa-IR" sz="2000" dirty="0" smtClean="0">
                <a:latin typeface="Tahoma" pitchFamily="34" charset="0"/>
                <a:ea typeface="Tahoma" pitchFamily="34" charset="0"/>
                <a:cs typeface="Tahoma" pitchFamily="34" charset="0"/>
              </a:rPr>
              <a:t>معنا درمانی یک شاخه مجزا در مکتب روان درمانی هستی گرا است . </a:t>
            </a:r>
          </a:p>
          <a:p>
            <a:pPr algn="justLow" rtl="1">
              <a:lnSpc>
                <a:spcPct val="150000"/>
              </a:lnSpc>
              <a:buNone/>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هستی درمانی یک رویکرد فلسفی و یک نگرش و دید جدید برای فهم و شناخت انسان است .</a:t>
            </a:r>
          </a:p>
          <a:p>
            <a:pPr algn="justLow" rtl="1">
              <a:lnSpc>
                <a:spcPct val="150000"/>
              </a:lnSpc>
              <a:buNone/>
            </a:pPr>
            <a:r>
              <a:rPr lang="fa-IR" sz="2000" dirty="0" smtClean="0">
                <a:latin typeface="Tahoma" pitchFamily="34" charset="0"/>
                <a:ea typeface="Tahoma" pitchFamily="34" charset="0"/>
                <a:cs typeface="Tahoma" pitchFamily="34" charset="0"/>
              </a:rPr>
              <a:t> </a:t>
            </a:r>
          </a:p>
          <a:p>
            <a:pPr algn="justLow" rtl="1">
              <a:lnSpc>
                <a:spcPct val="150000"/>
              </a:lnSpc>
            </a:pPr>
            <a:r>
              <a:rPr lang="fa-IR" sz="2000" dirty="0" smtClean="0">
                <a:latin typeface="Tahoma" pitchFamily="34" charset="0"/>
                <a:ea typeface="Tahoma" pitchFamily="34" charset="0"/>
                <a:cs typeface="Tahoma" pitchFamily="34" charset="0"/>
              </a:rPr>
              <a:t>این درمان برای کمک به افراد برای حل کردن مسائل زندگی امروزی مانند: انزوا،بیگانگی و بی معنایی به وجود آمد . </a:t>
            </a: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دکتر ویکتور فرانکل یکی از شخصیتهای اصلی درمان وجودی است.</a:t>
            </a:r>
          </a:p>
          <a:p>
            <a:pPr algn="justLow" rtl="1">
              <a:lnSpc>
                <a:spcPct val="150000"/>
              </a:lnSpc>
              <a:buNone/>
            </a:pPr>
            <a:endParaRPr lang="fa-IR" sz="2000" dirty="0" smtClean="0">
              <a:latin typeface="Tahoma" pitchFamily="34" charset="0"/>
              <a:ea typeface="Tahoma" pitchFamily="34" charset="0"/>
              <a:cs typeface="Tahoma" pitchFamily="34" charset="0"/>
            </a:endParaRP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endParaRPr lang="fa-IR" sz="20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1214422"/>
            <a:ext cx="7072362" cy="2217274"/>
          </a:xfrm>
          <a:prstGeom prst="rect">
            <a:avLst/>
          </a:prstGeom>
        </p:spPr>
        <p:txBody>
          <a:bodyPr wrap="square">
            <a:spAutoFit/>
          </a:bodyPr>
          <a:lstStyle/>
          <a:p>
            <a:pPr algn="justLow" rtl="1">
              <a:lnSpc>
                <a:spcPct val="200000"/>
              </a:lnSpc>
            </a:pPr>
            <a:r>
              <a:rPr lang="fa-IR" dirty="0" smtClean="0">
                <a:latin typeface="Tahoma" pitchFamily="34" charset="0"/>
                <a:ea typeface="Tahoma" pitchFamily="34" charset="0"/>
                <a:cs typeface="Tahoma" pitchFamily="34" charset="0"/>
              </a:rPr>
              <a:t>1- بشر بعد از تکامل و جدایی از حیوانات پست تر سائق ها و غرائزی را که رفتتار حیوانی اورا هدایت می کردند از دست داد و مجبور شد که فعالانه به آنچه که انجام می دهد بپردازد که این انتخاب باعث از دست دادن امنیتش شد. </a:t>
            </a:r>
            <a:endParaRPr lang="fa-I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p:txBody>
          <a:bodyPr>
            <a:normAutofit/>
          </a:bodyPr>
          <a:lstStyle/>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2- با کمرنگ شدن نقش مذهب ،انسان باز هم مسئول تر و تنها تر می شود زیرا سنت ها و ارزش های قالبی رفتارش را هدایت نمی کند و دیگر غریزه هم نمی گوید چه کار باید بکند در نتیجه انسان نمی داند در آرزوی انجام چه کاری است . در عوض یا کاری را انجام می دهد که دیگران می کنند که این همرنگی با جماعت است و یا به کاری تن می دهد که دیگران از او می خواهند و این تن دادن به دیکتا توری است.</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p:txBody>
          <a:bodyPr>
            <a:normAutofit/>
          </a:bodyPr>
          <a:lstStyle/>
          <a:p>
            <a:pPr algn="justLow" rtl="1">
              <a:lnSpc>
                <a:spcPct val="150000"/>
              </a:lnSpc>
            </a:pPr>
            <a:r>
              <a:rPr lang="fa-IR" sz="2000" dirty="0" smtClean="0">
                <a:latin typeface="Tahoma" pitchFamily="34" charset="0"/>
                <a:ea typeface="Tahoma" pitchFamily="34" charset="0"/>
                <a:cs typeface="Tahoma" pitchFamily="34" charset="0"/>
              </a:rPr>
              <a:t>دکتر ویکتور فرانکل معتقد است که خلاء وجودی می تواند منجر به مسائلی مثل الکلیسم ،  بزهکاری جوانان ، بحران های کهولت و دوران بازنشستگی ، قدرت طلبی و لذت طلبی صرف یا خود کشی با شد . </a:t>
            </a: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در این افراد یک نشانه بیماری زا خلاء  وجودی را اشغال کرده و هر شیوه درمانی را که برای درمان این مسائل به کار ببریم اگر با لوگوتراپی تلفیق نکنیم نمی توانیم موفق باشیم زیرا با پر کردن خلاء وجودی است که می توانیم مانع بازگشت مجدد بیماری شویم پس لوگوتراپی فقط در درمان مسائل اندیشه زا بلکه در درمان مسائل روانزاد هم مفید و لازم است. </a:t>
            </a:r>
          </a:p>
          <a:p>
            <a:pPr algn="justLow" rtl="1">
              <a:lnSpc>
                <a:spcPct val="150000"/>
              </a:lnSpc>
            </a:pPr>
            <a:endParaRPr lang="fa-I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488" y="381001"/>
            <a:ext cx="5836346" cy="1262049"/>
          </a:xfrm>
        </p:spPr>
        <p:txBody>
          <a:bodyPr>
            <a:normAutofit/>
          </a:bodyPr>
          <a:lstStyle/>
          <a:p>
            <a:pPr rtl="1"/>
            <a:r>
              <a:rPr lang="fa-IR" sz="2800" b="1" dirty="0" smtClean="0">
                <a:latin typeface="Tahoma" pitchFamily="34" charset="0"/>
                <a:ea typeface="Tahoma" pitchFamily="34" charset="0"/>
                <a:cs typeface="Tahoma" pitchFamily="34" charset="0"/>
              </a:rPr>
              <a:t>نقد و ارزيابي معنادرماني :</a:t>
            </a:r>
            <a:endParaRPr lang="en-US" sz="2800"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285720" y="2000240"/>
            <a:ext cx="8408114" cy="4572032"/>
          </a:xfrm>
        </p:spPr>
        <p:txBody>
          <a:bodyPr>
            <a:normAutofit/>
          </a:bodyPr>
          <a:lstStyle/>
          <a:p>
            <a:pPr algn="justLow" rtl="1">
              <a:lnSpc>
                <a:spcPct val="150000"/>
              </a:lnSpc>
            </a:pPr>
            <a:r>
              <a:rPr lang="fa-IR" sz="2000" dirty="0" smtClean="0">
                <a:latin typeface="Tahoma" pitchFamily="34" charset="0"/>
                <a:ea typeface="Tahoma" pitchFamily="34" charset="0"/>
                <a:cs typeface="Tahoma" pitchFamily="34" charset="0"/>
              </a:rPr>
              <a:t>- ارزشمند ترين سهم معنادرماني اين است که مردم را مسؤول ‏زندگي خودشان مي داند.</a:t>
            </a: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 پترسون ارزش معنا درماني را ‏در همين صراحت و سادگي آن مي داند و بر خلاف ساير رويکرد هاي ‏وجودگرا, معنا درماني رويکردي خوش بينانه و سازنده از وجود آدمي ‏ارائه مي دهد و تنها مکتبي است که فنون خاص خود دارد و پشتوانه ‏پژوهش معنا درماني در مقايسه با ساير مکاتب روان درماني به ويژه در ‏قلمرو وجودي مناسب است.</a:t>
            </a:r>
            <a:endParaRPr lang="en-US" sz="2000" dirty="0">
              <a:latin typeface="Tahoma" pitchFamily="34" charset="0"/>
              <a:ea typeface="Tahoma" pitchFamily="34" charset="0"/>
              <a:cs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243847"/>
          </a:xfrm>
        </p:spPr>
        <p:txBody>
          <a:bodyPr>
            <a:normAutofit/>
          </a:bodyPr>
          <a:lstStyle/>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برخي رويکرد معنا درماني را بيش از حد سلطه ‏جويانه مي دانند. معنا درماني بيش از حد بر زندگي ‏شخصي فرانکل استوار است.</a:t>
            </a: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‏رويکرد معنادرماني هرچند پشتوانه پژوهشي مقبولي دارد ولي مبهم ‏بودن، چند تعريف داشتن برخي مفاهيم و حتي غير قابل تعريف بودن ‏برخي از آنها در درون خود با محدوديت هاي پژوهشي روبرو است. ‏</a:t>
            </a:r>
          </a:p>
          <a:p>
            <a:pPr algn="justLow" rtl="1">
              <a:lnSpc>
                <a:spcPct val="150000"/>
              </a:lnSpc>
            </a:pPr>
            <a:endParaRPr lang="en-US" sz="2000" dirty="0">
              <a:latin typeface="Tahoma" pitchFamily="34" charset="0"/>
              <a:ea typeface="Tahoma" pitchFamily="34" charset="0"/>
              <a:cs typeface="Tahom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eaLnBrk="1" fontAlgn="auto" hangingPunct="1">
              <a:spcAft>
                <a:spcPts val="0"/>
              </a:spcAft>
              <a:defRPr/>
            </a:pPr>
            <a:r>
              <a:rPr lang="fr-CA" smtClean="0">
                <a:solidFill>
                  <a:srgbClr val="438BC4"/>
                </a:solidFill>
              </a:rPr>
              <a:t>Title</a:t>
            </a:r>
          </a:p>
        </p:txBody>
      </p:sp>
      <p:sp>
        <p:nvSpPr>
          <p:cNvPr id="34819" name="Espace réservé du contenu 2"/>
          <p:cNvSpPr>
            <a:spLocks noGrp="1"/>
          </p:cNvSpPr>
          <p:nvPr>
            <p:ph idx="1"/>
          </p:nvPr>
        </p:nvSpPr>
        <p:spPr>
          <a:xfrm>
            <a:off x="2143125" y="1600200"/>
            <a:ext cx="6543675" cy="4525963"/>
          </a:xfrm>
        </p:spPr>
        <p:txBody>
          <a:bodyPr/>
          <a:lstStyle/>
          <a:p>
            <a:pPr eaLnBrk="1" hangingPunct="1"/>
            <a:r>
              <a:rPr lang="fr-CA" smtClean="0">
                <a:solidFill>
                  <a:srgbClr val="438BC4"/>
                </a:solidFill>
              </a:rPr>
              <a:t>Lorem ipsum dolor sit amet, consectetuer adipiscing elit. Vivamus et magna. Fusce sed sem sed magna suscipit egestas. </a:t>
            </a:r>
          </a:p>
          <a:p>
            <a:pPr eaLnBrk="1" hangingPunct="1"/>
            <a:r>
              <a:rPr lang="fr-CA" smtClean="0">
                <a:solidFill>
                  <a:srgbClr val="438BC4"/>
                </a:solidFill>
              </a:rPr>
              <a:t>Lorem ipsum dolor sit amet, consectetuer adipiscing elit. Vivamus et magna. Fusce sed sem sed magna suscipit egestas. </a:t>
            </a:r>
          </a:p>
        </p:txBody>
      </p:sp>
      <p:pic>
        <p:nvPicPr>
          <p:cNvPr id="34820" name="Picture 1"/>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47918" y="3632200"/>
            <a:ext cx="7191392" cy="400110"/>
          </a:xfrm>
          <a:prstGeom prst="rect">
            <a:avLst/>
          </a:prstGeom>
          <a:noFill/>
        </p:spPr>
        <p:txBody>
          <a:bodyPr wrap="none">
            <a:spAutoFit/>
          </a:bodyPr>
          <a:lstStyle/>
          <a:p>
            <a:pPr>
              <a:defRPr/>
            </a:pPr>
            <a:r>
              <a:rPr lang="fa-IR"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cs typeface="B Yekan" pitchFamily="2" charset="-78"/>
              </a:rPr>
              <a:t>برای عضویت در شبکه دانشجویان ایران عدد 1 را به شماره زیر پیامک کنید</a:t>
            </a:r>
            <a:endPar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cs typeface="B Yekan" pitchFamily="2" charset="-78"/>
            </a:endParaRPr>
          </a:p>
        </p:txBody>
      </p:sp>
      <p:sp>
        <p:nvSpPr>
          <p:cNvPr id="6" name="Rectangle 5"/>
          <p:cNvSpPr/>
          <p:nvPr/>
        </p:nvSpPr>
        <p:spPr>
          <a:xfrm>
            <a:off x="533400" y="4267200"/>
            <a:ext cx="4495799" cy="707886"/>
          </a:xfrm>
          <a:prstGeom prst="rect">
            <a:avLst/>
          </a:prstGeom>
          <a:noFill/>
        </p:spPr>
        <p:txBody>
          <a:bodyPr>
            <a:spAutoFit/>
          </a:bodyPr>
          <a:lstStyle/>
          <a:p>
            <a:pPr>
              <a:defRPr/>
            </a:pPr>
            <a:r>
              <a:rPr lang="fa-IR" sz="4000" b="1" cap="all" dirty="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cs typeface="B Yekan" pitchFamily="2" charset="-78"/>
              </a:rPr>
              <a:t>1000</a:t>
            </a:r>
            <a:r>
              <a:rPr lang="fa-IR" sz="40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cs typeface="B Yekan" pitchFamily="2" charset="-78"/>
              </a:rPr>
              <a:t>80809090</a:t>
            </a:r>
            <a:endParaRPr lang="en-US" sz="40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cs typeface="B Yekan" pitchFamily="2" charset="-78"/>
            </a:endParaRPr>
          </a:p>
        </p:txBody>
      </p:sp>
      <p:sp>
        <p:nvSpPr>
          <p:cNvPr id="7" name="Rectangle 6"/>
          <p:cNvSpPr/>
          <p:nvPr/>
        </p:nvSpPr>
        <p:spPr>
          <a:xfrm>
            <a:off x="304800" y="609600"/>
            <a:ext cx="4495799" cy="1077218"/>
          </a:xfrm>
          <a:prstGeom prst="rect">
            <a:avLst/>
          </a:prstGeom>
          <a:noFill/>
        </p:spPr>
        <p:txBody>
          <a:bodyPr>
            <a:spAutoFit/>
          </a:bodyPr>
          <a:lstStyle/>
          <a:p>
            <a:pPr>
              <a:defRPr/>
            </a:pPr>
            <a:r>
              <a:rPr lang="fa-IR" sz="3200" b="1" cap="all" dirty="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cs typeface="B Yekan" pitchFamily="2" charset="-78"/>
                <a:hlinkClick r:id="rId3"/>
              </a:rPr>
              <a:t>برای ورود به شبکه آموزشی دانشجویان کلیک کنید</a:t>
            </a:r>
            <a:endParaRPr lang="en-US"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cs typeface="B Yekan" pitchFamily="2" charset="-78"/>
            </a:endParaRPr>
          </a:p>
        </p:txBody>
      </p:sp>
      <p:sp>
        <p:nvSpPr>
          <p:cNvPr id="8" name="Rectangle 7"/>
          <p:cNvSpPr/>
          <p:nvPr/>
        </p:nvSpPr>
        <p:spPr>
          <a:xfrm>
            <a:off x="1299878" y="5509014"/>
            <a:ext cx="4495799" cy="584775"/>
          </a:xfrm>
          <a:prstGeom prst="rect">
            <a:avLst/>
          </a:prstGeom>
          <a:noFill/>
        </p:spPr>
        <p:txBody>
          <a:bodyPr>
            <a:spAutoFit/>
          </a:bodyPr>
          <a:lstStyle/>
          <a:p>
            <a:pPr>
              <a:defRPr/>
            </a:pPr>
            <a:r>
              <a:rPr lang="en-US" sz="3200" b="1" cap="all" dirty="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latin typeface="Cooper Black" pitchFamily="18" charset="0"/>
                <a:cs typeface="B Yekan" pitchFamily="2" charset="-78"/>
              </a:rPr>
              <a:t>Mad</a:t>
            </a:r>
            <a:r>
              <a:rPr lang="en-US"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Cooper Black" pitchFamily="18" charset="0"/>
                <a:cs typeface="B Yekan" pitchFamily="2" charset="-78"/>
              </a:rPr>
              <a:t>sg</a:t>
            </a:r>
            <a:r>
              <a:rPr lang="en-US" sz="3200" b="1" cap="all" dirty="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latin typeface="Cooper Black" pitchFamily="18" charset="0"/>
                <a:cs typeface="B Yekan" pitchFamily="2" charset="-78"/>
              </a:rPr>
              <a:t>.com</a:t>
            </a:r>
            <a:endParaRPr lang="en-US"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Cooper Black" pitchFamily="18" charset="0"/>
              <a:cs typeface="B Yekan" pitchFamily="2" charset="-78"/>
            </a:endParaRPr>
          </a:p>
        </p:txBody>
      </p:sp>
      <p:sp>
        <p:nvSpPr>
          <p:cNvPr id="9" name="Rectangle 8"/>
          <p:cNvSpPr/>
          <p:nvPr/>
        </p:nvSpPr>
        <p:spPr>
          <a:xfrm>
            <a:off x="2057400" y="5139682"/>
            <a:ext cx="3429000" cy="369332"/>
          </a:xfrm>
          <a:prstGeom prst="rect">
            <a:avLst/>
          </a:prstGeom>
          <a:noFill/>
        </p:spPr>
        <p:txBody>
          <a:bodyPr>
            <a:spAutoFit/>
          </a:bodyPr>
          <a:lstStyle/>
          <a:p>
            <a:pPr>
              <a:defRPr/>
            </a:pPr>
            <a:r>
              <a:rPr lang="fa-IR" b="1" cap="all" dirty="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cs typeface="B Yekan" pitchFamily="2" charset="-78"/>
              </a:rPr>
              <a:t>لطفا آدرس ما را به خاطر داشته باشید</a:t>
            </a:r>
            <a:endParaRPr lang="en-US" b="1" cap="all" dirty="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cs typeface="B Yekan" pitchFamily="2" charset="-78"/>
            </a:endParaRPr>
          </a:p>
        </p:txBody>
      </p:sp>
      <p:sp>
        <p:nvSpPr>
          <p:cNvPr id="4" name="Rectangle 3"/>
          <p:cNvSpPr/>
          <p:nvPr/>
        </p:nvSpPr>
        <p:spPr>
          <a:xfrm>
            <a:off x="0" y="6553200"/>
            <a:ext cx="91440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en-US">
              <a:solidFill>
                <a:prstClr val="white"/>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234" y="381001"/>
            <a:ext cx="8229600" cy="1476363"/>
          </a:xfrm>
        </p:spPr>
        <p:txBody>
          <a:bodyPr/>
          <a:lstStyle/>
          <a:p>
            <a:pPr rtl="1"/>
            <a:r>
              <a:rPr lang="fa-IR" dirty="0" smtClean="0"/>
              <a:t> 4 مسئله اصلی  در هستی گرایی :</a:t>
            </a:r>
            <a:endParaRPr lang="en-US" dirty="0"/>
          </a:p>
        </p:txBody>
      </p:sp>
      <p:sp>
        <p:nvSpPr>
          <p:cNvPr id="3" name="Subtitle 2"/>
          <p:cNvSpPr>
            <a:spLocks noGrp="1"/>
          </p:cNvSpPr>
          <p:nvPr>
            <p:ph type="subTitle" idx="1"/>
          </p:nvPr>
        </p:nvSpPr>
        <p:spPr>
          <a:xfrm>
            <a:off x="2133600" y="2819400"/>
            <a:ext cx="6560234" cy="3467120"/>
          </a:xfrm>
        </p:spPr>
        <p:txBody>
          <a:bodyPr>
            <a:normAutofit/>
          </a:bodyPr>
          <a:lstStyle/>
          <a:p>
            <a:pPr rtl="1">
              <a:lnSpc>
                <a:spcPct val="150000"/>
              </a:lnSpc>
            </a:pPr>
            <a:r>
              <a:rPr lang="fa-IR" dirty="0" smtClean="0"/>
              <a:t>* مرگ </a:t>
            </a:r>
          </a:p>
          <a:p>
            <a:pPr rtl="1">
              <a:lnSpc>
                <a:spcPct val="150000"/>
              </a:lnSpc>
            </a:pPr>
            <a:r>
              <a:rPr lang="fa-IR" dirty="0" smtClean="0"/>
              <a:t>* آزادی </a:t>
            </a:r>
          </a:p>
          <a:p>
            <a:pPr rtl="1">
              <a:lnSpc>
                <a:spcPct val="150000"/>
              </a:lnSpc>
            </a:pPr>
            <a:r>
              <a:rPr lang="fa-IR" dirty="0" smtClean="0"/>
              <a:t>* انزوا </a:t>
            </a:r>
          </a:p>
          <a:p>
            <a:pPr rtl="1">
              <a:lnSpc>
                <a:spcPct val="150000"/>
              </a:lnSpc>
            </a:pPr>
            <a:r>
              <a:rPr lang="fa-IR" dirty="0" smtClean="0"/>
              <a:t>* بی معنایی</a:t>
            </a:r>
          </a:p>
          <a:p>
            <a:pPr rtl="1">
              <a:lnSpc>
                <a:spcPct val="150000"/>
              </a:lnSpc>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chemeClr val="tx1"/>
                </a:solidFill>
                <a:latin typeface="B Nazanin "/>
                <a:cs typeface="+mn-cs"/>
              </a:rPr>
              <a:t>تاریخچه زندگی دکتر ویکتور فرانکل </a:t>
            </a:r>
            <a:endParaRPr lang="en-US" sz="3600" dirty="0">
              <a:solidFill>
                <a:schemeClr val="tx1"/>
              </a:solidFill>
              <a:latin typeface="B Nazanin "/>
              <a:cs typeface="+mn-cs"/>
            </a:endParaRPr>
          </a:p>
        </p:txBody>
      </p:sp>
      <p:sp>
        <p:nvSpPr>
          <p:cNvPr id="3" name="Content Placeholder 2"/>
          <p:cNvSpPr>
            <a:spLocks noGrp="1"/>
          </p:cNvSpPr>
          <p:nvPr>
            <p:ph idx="1"/>
          </p:nvPr>
        </p:nvSpPr>
        <p:spPr/>
        <p:txBody>
          <a:bodyPr>
            <a:normAutofit lnSpcReduction="10000"/>
          </a:bodyPr>
          <a:lstStyle/>
          <a:p>
            <a:pPr algn="justLow" rtl="1">
              <a:lnSpc>
                <a:spcPct val="150000"/>
              </a:lnSpc>
            </a:pPr>
            <a:r>
              <a:rPr lang="fa-IR" sz="2000" dirty="0" smtClean="0">
                <a:latin typeface="Tahoma" pitchFamily="34" charset="0"/>
                <a:ea typeface="Tahoma" pitchFamily="34" charset="0"/>
                <a:cs typeface="Tahoma" pitchFamily="34" charset="0"/>
              </a:rPr>
              <a:t>فرانکل در سال 1930 مدرک پزشکی و در سال 1949 مدرک دکتری خود را در فلسفه از دانشگاه وین دریافت کرد . او در دانشگاه وین دانشیار شد و بعدا در ایالات متحده دانشگاه اینتر نشنال واقع در سن دیاگو سخنران برجسته ای شد. آثار فرانکل به بیش از 20 زبان ترجمه شدند و عقاید او همچنان بر رشد درمان وجودی تاثیر مهمی دارند. </a:t>
            </a:r>
          </a:p>
          <a:p>
            <a:pPr algn="justLow" rtl="1">
              <a:lnSpc>
                <a:spcPct val="150000"/>
              </a:lnSpc>
              <a:buNone/>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گرچه فرانکل قبل از سالهای وحشتناک در اردوگاههای مرگ نازی کاربرد رویکرد وجودی در حرفه بالینی را شروع کرده بود ولی تجربیات او در این اردوگاه ها دیدگاههای او را تائید کردند . فرانکل (1963) واقعیتهایی را که فلاسفه و نویسندگان وجودی بیان کرده بودند شخصا مشاهده و تجربه کرد. </a:t>
            </a:r>
          </a:p>
          <a:p>
            <a:pPr algn="justLow" rtl="1">
              <a:lnSpc>
                <a:spcPct val="150000"/>
              </a:lnSpc>
            </a:pPr>
            <a:endParaRPr lang="en-US"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2961468"/>
          </a:xfrm>
        </p:spPr>
        <p:txBody>
          <a:bodyPr/>
          <a:lstStyle/>
          <a:p>
            <a:pPr rtl="1"/>
            <a:r>
              <a:rPr lang="fa-IR" dirty="0" smtClean="0"/>
              <a:t>موضوعات مهم در نظریه فرانکل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58095"/>
          </a:xfrm>
        </p:spPr>
        <p:txBody>
          <a:bodyPr>
            <a:normAutofit/>
          </a:bodyPr>
          <a:lstStyle/>
          <a:p>
            <a:pPr algn="justLow" rtl="1">
              <a:lnSpc>
                <a:spcPct val="150000"/>
              </a:lnSpc>
            </a:pPr>
            <a:r>
              <a:rPr lang="fa-IR" sz="2000" dirty="0" smtClean="0">
                <a:latin typeface="Tahoma" pitchFamily="34" charset="0"/>
                <a:ea typeface="Tahoma" pitchFamily="34" charset="0"/>
                <a:cs typeface="Tahoma" pitchFamily="34" charset="0"/>
              </a:rPr>
              <a:t>عشق عالی ترین هدفی است که انسانها در سر دارند و راه نجاتشان  از طریق عشق است . </a:t>
            </a:r>
          </a:p>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ما در هر موقعیتی حق انتخاب داریم ،حتی در موقعیتهای وحشتناک می توانیم کمترین آزادی معنوی و استقلال ذهن را حفظ کنیم . </a:t>
            </a:r>
          </a:p>
          <a:p>
            <a:pPr algn="justLow" rtl="1">
              <a:lnSpc>
                <a:spcPct val="150000"/>
              </a:lnSpc>
              <a:buNone/>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جوهر انسان بودن در جستجو برای معنی و هدف نهفته است . ما می توانیم این معنی را با تجربه کردن ارزش ( مانند : عشق یا موفقیتها از طریق کار ) از طریق اعمالمان کشف کنیم . </a:t>
            </a:r>
          </a:p>
          <a:p>
            <a:pPr algn="justLow" rtl="1">
              <a:lnSpc>
                <a:spcPct val="150000"/>
              </a:lnSpc>
            </a:pPr>
            <a:endParaRPr lang="en-US"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a:xfrm>
            <a:off x="381000" y="1142984"/>
            <a:ext cx="8229600" cy="5151136"/>
          </a:xfrm>
        </p:spPr>
        <p:txBody>
          <a:bodyPr>
            <a:normAutofit/>
          </a:bodyPr>
          <a:lstStyle/>
          <a:p>
            <a:pPr algn="justLow" rtl="1">
              <a:lnSpc>
                <a:spcPct val="150000"/>
              </a:lnSpc>
            </a:pPr>
            <a:r>
              <a:rPr lang="fa-IR" sz="2000" dirty="0" smtClean="0">
                <a:latin typeface="Tahoma" pitchFamily="34" charset="0"/>
                <a:ea typeface="Tahoma" pitchFamily="34" charset="0"/>
                <a:cs typeface="Tahoma" pitchFamily="34" charset="0"/>
              </a:rPr>
              <a:t>بعد از روانکاوی فروید و درمان آدلری، لوگوتراپی مکتب سوم روان درمانی وین نامیده شد.</a:t>
            </a:r>
          </a:p>
          <a:p>
            <a:pPr algn="justLow" rtl="1">
              <a:lnSpc>
                <a:spcPct val="150000"/>
              </a:lnSpc>
            </a:pPr>
            <a:r>
              <a:rPr lang="fa-IR" sz="2000" dirty="0" smtClean="0">
                <a:latin typeface="Tahoma" pitchFamily="34" charset="0"/>
                <a:ea typeface="Tahoma" pitchFamily="34" charset="0"/>
                <a:cs typeface="Tahoma" pitchFamily="34" charset="0"/>
              </a:rPr>
              <a:t>لوگوتراپی یک واژه یونانی  به معنای درمان از طریق معنی یا معنی درمانی است. </a:t>
            </a:r>
          </a:p>
          <a:p>
            <a:pPr algn="justLow" rtl="1">
              <a:lnSpc>
                <a:spcPct val="150000"/>
              </a:lnSpc>
            </a:pPr>
            <a:r>
              <a:rPr lang="fa-IR" sz="2000" dirty="0" smtClean="0">
                <a:latin typeface="Tahoma" pitchFamily="34" charset="0"/>
                <a:ea typeface="Tahoma" pitchFamily="34" charset="0"/>
                <a:cs typeface="Tahoma" pitchFamily="34" charset="0"/>
              </a:rPr>
              <a:t>دکتر فرانکل همه زندگی حرفه ای خود را وقف مطالعه رویکرد  هستی گرایی کرد و به این نتیجه رسید که فقدان معنا مهمترین فشار روانی هستی گرایی است . </a:t>
            </a:r>
          </a:p>
          <a:p>
            <a:pPr algn="justLow" rtl="1">
              <a:lnSpc>
                <a:spcPct val="150000"/>
              </a:lnSpc>
            </a:pPr>
            <a:r>
              <a:rPr lang="fa-IR" sz="2000" dirty="0" smtClean="0">
                <a:latin typeface="Tahoma" pitchFamily="34" charset="0"/>
                <a:ea typeface="Tahoma" pitchFamily="34" charset="0"/>
                <a:cs typeface="Tahoma" pitchFamily="34" charset="0"/>
              </a:rPr>
              <a:t>تاکید زیاد دکتر فرانکل روی مساله معنی باعث شد که او از روان درمانگران وجودی مثل یالوم ، رولومی و بوگستال جدا شود . </a:t>
            </a:r>
          </a:p>
          <a:p>
            <a:pPr algn="justLow" rtl="1">
              <a:lnSpc>
                <a:spcPct val="150000"/>
              </a:lnSpc>
              <a:buNone/>
            </a:pPr>
            <a:endParaRPr lang="fa-IR" sz="2000" dirty="0" smtClean="0">
              <a:latin typeface="Tahoma" pitchFamily="34" charset="0"/>
              <a:ea typeface="Tahoma" pitchFamily="34" charset="0"/>
              <a:cs typeface="Tahoma" pitchFamily="34" charset="0"/>
            </a:endParaRPr>
          </a:p>
          <a:p>
            <a:pPr algn="justLow" rtl="1">
              <a:lnSpc>
                <a:spcPct val="150000"/>
              </a:lnSpc>
              <a:buNone/>
            </a:pPr>
            <a:endParaRPr lang="fa-IR" sz="20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a:xfrm>
            <a:off x="457200" y="1071547"/>
            <a:ext cx="8229600" cy="4500594"/>
          </a:xfrm>
        </p:spPr>
        <p:txBody>
          <a:bodyPr>
            <a:normAutofit/>
          </a:bodyPr>
          <a:lstStyle/>
          <a:p>
            <a:pPr algn="justLow" rtl="1">
              <a:lnSpc>
                <a:spcPct val="150000"/>
              </a:lnSpc>
            </a:pPr>
            <a:endParaRPr lang="fa-IR" sz="2000" dirty="0" smtClean="0">
              <a:latin typeface="Tahoma" pitchFamily="34" charset="0"/>
              <a:ea typeface="Tahoma" pitchFamily="34" charset="0"/>
              <a:cs typeface="Tahoma" pitchFamily="34" charset="0"/>
            </a:endParaRPr>
          </a:p>
          <a:p>
            <a:pPr algn="justLow" rtl="1">
              <a:lnSpc>
                <a:spcPct val="150000"/>
              </a:lnSpc>
            </a:pPr>
            <a:r>
              <a:rPr lang="fa-IR" sz="2000" dirty="0" smtClean="0">
                <a:latin typeface="Tahoma" pitchFamily="34" charset="0"/>
                <a:ea typeface="Tahoma" pitchFamily="34" charset="0"/>
                <a:cs typeface="Tahoma" pitchFamily="34" charset="0"/>
              </a:rPr>
              <a:t>فرانکل به این نتیجه رسید که آنچه که انسانها را از پای در می آورد رنج ها و سرنوشت نامطلوب نیست بلکه بی معنا شدن زندگی است. </a:t>
            </a:r>
          </a:p>
          <a:p>
            <a:pPr algn="justLow" rtl="1">
              <a:lnSpc>
                <a:spcPct val="150000"/>
              </a:lnSpc>
            </a:pPr>
            <a:r>
              <a:rPr lang="fa-IR" sz="2000" dirty="0" smtClean="0">
                <a:latin typeface="Tahoma" pitchFamily="34" charset="0"/>
                <a:ea typeface="Tahoma" pitchFamily="34" charset="0"/>
                <a:cs typeface="Tahoma" pitchFamily="34" charset="0"/>
              </a:rPr>
              <a:t>به همین دلیل او اغلب از مراجعانش می پرسید : چرا خود کشی نمی کنند ؟</a:t>
            </a:r>
          </a:p>
          <a:p>
            <a:pPr algn="justLow" rtl="1">
              <a:lnSpc>
                <a:spcPct val="150000"/>
              </a:lnSpc>
            </a:pPr>
            <a:r>
              <a:rPr lang="fa-IR" sz="2000" dirty="0" smtClean="0">
                <a:latin typeface="Tahoma" pitchFamily="34" charset="0"/>
                <a:ea typeface="Tahoma" pitchFamily="34" charset="0"/>
                <a:cs typeface="Tahoma" pitchFamily="34" charset="0"/>
              </a:rPr>
              <a:t>او اغلب می توانست از پاسخ مراجعان به این پرسش ، خط اصلی روان درمانی خودش را پیدا کند. </a:t>
            </a:r>
            <a:endParaRPr lang="fa-I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a:xfrm>
            <a:off x="457200" y="1214422"/>
            <a:ext cx="8229600" cy="4958095"/>
          </a:xfrm>
        </p:spPr>
        <p:txBody>
          <a:bodyPr>
            <a:normAutofit/>
          </a:bodyPr>
          <a:lstStyle/>
          <a:p>
            <a:pPr algn="justLow" rtl="1">
              <a:lnSpc>
                <a:spcPct val="150000"/>
              </a:lnSpc>
            </a:pPr>
            <a:r>
              <a:rPr lang="fa-IR" sz="2000" dirty="0" smtClean="0">
                <a:latin typeface="Tahoma" pitchFamily="34" charset="0"/>
                <a:ea typeface="Tahoma" pitchFamily="34" charset="0"/>
                <a:cs typeface="Tahoma" pitchFamily="34" charset="0"/>
              </a:rPr>
              <a:t>پیدا کردن رشته های ظریف یک زندگی فرو پاشیده از معنا و مسئولیت ،  یکی از مسائل مهم در لوگوتراپی است. </a:t>
            </a:r>
          </a:p>
          <a:p>
            <a:pPr algn="justLow" rtl="1">
              <a:lnSpc>
                <a:spcPct val="150000"/>
              </a:lnSpc>
            </a:pPr>
            <a:r>
              <a:rPr lang="fa-IR" sz="2000" dirty="0" smtClean="0">
                <a:latin typeface="Tahoma" pitchFamily="34" charset="0"/>
                <a:ea typeface="Tahoma" pitchFamily="34" charset="0"/>
                <a:cs typeface="Tahoma" pitchFamily="34" charset="0"/>
              </a:rPr>
              <a:t>دکترفرانکل در واقع با پرسیدن این سئوال قصد داشت در مراجع این حس را برانگیزد که به خاطر یک چیزی مسئول زندگی است . هر چند در بدترین شرایط قرار گرفته باشد باز هم حق انتخاب دارد و می توانند واکنش خود را در برابر رنج ها و سختی ها انتخاب کنند و هیچ کس نمی تواند این حق را از آنها بگیرد . </a:t>
            </a:r>
          </a:p>
          <a:p>
            <a:pPr algn="justLow" rtl="1">
              <a:lnSpc>
                <a:spcPct val="150000"/>
              </a:lnSpc>
            </a:pPr>
            <a:r>
              <a:rPr lang="fa-IR" sz="2000" dirty="0" smtClean="0">
                <a:latin typeface="Tahoma" pitchFamily="34" charset="0"/>
                <a:ea typeface="Tahoma" pitchFamily="34" charset="0"/>
                <a:cs typeface="Tahoma" pitchFamily="34" charset="0"/>
              </a:rPr>
              <a:t>در نتیجه مسئولیت و آزادی و انتخاب از واژه های کلیدی دز معنا درمانی  است . </a:t>
            </a:r>
            <a:endParaRPr lang="fa-IR"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247</TotalTime>
  <Words>1581</Words>
  <Application>Microsoft Office PowerPoint</Application>
  <PresentationFormat>On-screen Show (4:3)</PresentationFormat>
  <Paragraphs>102</Paragraphs>
  <Slides>25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 Mitra</vt:lpstr>
      <vt:lpstr>B Nazanin </vt:lpstr>
      <vt:lpstr>B Yekan</vt:lpstr>
      <vt:lpstr>Constantia</vt:lpstr>
      <vt:lpstr>Cooper Black</vt:lpstr>
      <vt:lpstr>Rockwell</vt:lpstr>
      <vt:lpstr>Tahoma</vt:lpstr>
      <vt:lpstr>Times New Roman</vt:lpstr>
      <vt:lpstr>Wingdings 2</vt:lpstr>
      <vt:lpstr>Foundry</vt:lpstr>
      <vt:lpstr>نظریه معنادرمانی ویکتور فرانکل :   تنظیم کننده : منیژه زنوبیان  </vt:lpstr>
      <vt:lpstr> نظریه معنا درمانی دکتر فرانکل :</vt:lpstr>
      <vt:lpstr> 4 مسئله اصلی  در هستی گرایی :</vt:lpstr>
      <vt:lpstr>تاریخچه زندگی دکتر ویکتور فرانکل </vt:lpstr>
      <vt:lpstr>موضوعات مهم در نظریه فرانکل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انجام کاری ارزشمند </vt:lpstr>
      <vt:lpstr>2. با تجربه ارزش والا :</vt:lpstr>
      <vt:lpstr>3. تحمل درد و رنج : </vt:lpstr>
      <vt:lpstr>کاربرد معنا درمانی  :</vt:lpstr>
      <vt:lpstr>ناکامی وجودی : </vt:lpstr>
      <vt:lpstr>خلا ء وجودی  :</vt:lpstr>
      <vt:lpstr>PowerPoint Presentation</vt:lpstr>
      <vt:lpstr>PowerPoint Presentation</vt:lpstr>
      <vt:lpstr>PowerPoint Presentation</vt:lpstr>
      <vt:lpstr>نقد و ارزيابي معنادرماني :</vt:lpstr>
      <vt:lpstr>PowerPoint Presentation</vt:lpstr>
      <vt:lpstr>Title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نظریه معنادرمانی ویکتور فرانکل :</dc:title>
  <dc:creator>redapple</dc:creator>
  <cp:lastModifiedBy>omid arzi</cp:lastModifiedBy>
  <cp:revision>25</cp:revision>
  <dcterms:created xsi:type="dcterms:W3CDTF">2014-02-25T09:35:26Z</dcterms:created>
  <dcterms:modified xsi:type="dcterms:W3CDTF">2022-01-29T15:57:37Z</dcterms:modified>
</cp:coreProperties>
</file>