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3" r:id="rId3"/>
    <p:sldId id="274" r:id="rId4"/>
    <p:sldId id="275" r:id="rId5"/>
    <p:sldId id="276" r:id="rId6"/>
    <p:sldId id="278" r:id="rId7"/>
    <p:sldId id="279" r:id="rId8"/>
    <p:sldId id="280" r:id="rId9"/>
    <p:sldId id="282" r:id="rId10"/>
    <p:sldId id="283" r:id="rId11"/>
    <p:sldId id="277" r:id="rId12"/>
    <p:sldId id="284" r:id="rId13"/>
    <p:sldId id="285" r:id="rId14"/>
    <p:sldId id="28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5" autoAdjust="0"/>
    <p:restoredTop sz="94660"/>
  </p:normalViewPr>
  <p:slideViewPr>
    <p:cSldViewPr snapToGrid="0">
      <p:cViewPr varScale="1">
        <p:scale>
          <a:sx n="71" d="100"/>
          <a:sy n="71"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t>8/16/2015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t>8/16/2015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t>8/16/2015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t>8/16/2015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t>8/16/2015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t>8/16/2015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t>8/16/2015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t>8/16/2015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t>‹#›</a:t>
            </a:fld>
            <a:endParaRPr lang="en-US"/>
          </a:p>
        </p:txBody>
      </p:sp>
    </p:spTree>
    <p:extLst>
      <p:ext uri="{BB962C8B-B14F-4D97-AF65-F5344CB8AC3E}">
        <p14:creationId xmlns:p14="http://schemas.microsoft.com/office/powerpoint/2010/main"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27813" y="5647765"/>
            <a:ext cx="5392271" cy="523220"/>
          </a:xfrm>
          <a:prstGeom prst="rect">
            <a:avLst/>
          </a:prstGeom>
          <a:noFill/>
        </p:spPr>
        <p:txBody>
          <a:bodyPr wrap="square" rtlCol="0">
            <a:spAutoFit/>
          </a:bodyPr>
          <a:lstStyle/>
          <a:p>
            <a:r>
              <a:rPr lang="fa-IR" sz="2800" dirty="0" smtClean="0">
                <a:solidFill>
                  <a:srgbClr val="FF0000"/>
                </a:solidFill>
                <a:cs typeface="B Titr" panose="00000700000000000000" pitchFamily="2" charset="-78"/>
              </a:rPr>
              <a:t>زهرا بردبار</a:t>
            </a:r>
            <a:endParaRPr lang="en-US" sz="2800" dirty="0">
              <a:solidFill>
                <a:srgbClr val="FF0000"/>
              </a:solidFill>
              <a:cs typeface="B Titr" panose="00000700000000000000" pitchFamily="2" charset="-78"/>
            </a:endParaRPr>
          </a:p>
        </p:txBody>
      </p:sp>
      <p:sp>
        <p:nvSpPr>
          <p:cNvPr id="3" name="TextBox 2"/>
          <p:cNvSpPr txBox="1"/>
          <p:nvPr/>
        </p:nvSpPr>
        <p:spPr>
          <a:xfrm>
            <a:off x="5127813" y="1828971"/>
            <a:ext cx="1958788" cy="646331"/>
          </a:xfrm>
          <a:prstGeom prst="rect">
            <a:avLst/>
          </a:prstGeom>
          <a:noFill/>
        </p:spPr>
        <p:txBody>
          <a:bodyPr wrap="square" rtlCol="0">
            <a:spAutoFit/>
          </a:bodyPr>
          <a:lstStyle/>
          <a:p>
            <a:r>
              <a:rPr lang="fa-IR" sz="3600" dirty="0" smtClean="0">
                <a:solidFill>
                  <a:srgbClr val="FF0000"/>
                </a:solidFill>
                <a:cs typeface="B Titr" panose="00000700000000000000" pitchFamily="2" charset="-78"/>
              </a:rPr>
              <a:t>فصل اول</a:t>
            </a:r>
            <a:endParaRPr lang="en-US" sz="3600" dirty="0">
              <a:solidFill>
                <a:srgbClr val="FF0000"/>
              </a:solidFill>
              <a:cs typeface="B Titr" panose="00000700000000000000" pitchFamily="2" charset="-78"/>
            </a:endParaRPr>
          </a:p>
        </p:txBody>
      </p:sp>
      <p:sp>
        <p:nvSpPr>
          <p:cNvPr id="4" name="TextBox 3"/>
          <p:cNvSpPr txBox="1"/>
          <p:nvPr/>
        </p:nvSpPr>
        <p:spPr>
          <a:xfrm>
            <a:off x="5049373" y="3769146"/>
            <a:ext cx="1958788" cy="584775"/>
          </a:xfrm>
          <a:prstGeom prst="rect">
            <a:avLst/>
          </a:prstGeom>
          <a:noFill/>
        </p:spPr>
        <p:txBody>
          <a:bodyPr wrap="square" rtlCol="0">
            <a:spAutoFit/>
          </a:bodyPr>
          <a:lstStyle/>
          <a:p>
            <a:r>
              <a:rPr lang="fa-IR" sz="3200" dirty="0" smtClean="0">
                <a:solidFill>
                  <a:srgbClr val="FF0000"/>
                </a:solidFill>
                <a:cs typeface="B Titr" panose="00000700000000000000" pitchFamily="2" charset="-78"/>
              </a:rPr>
              <a:t>فارسی هفتم</a:t>
            </a:r>
            <a:endParaRPr lang="en-US" sz="3200" dirty="0">
              <a:solidFill>
                <a:srgbClr val="FF0000"/>
              </a:solidFill>
              <a:cs typeface="B Titr" panose="00000700000000000000" pitchFamily="2" charset="-78"/>
            </a:endParaRPr>
          </a:p>
        </p:txBody>
      </p:sp>
    </p:spTree>
    <p:extLst>
      <p:ext uri="{BB962C8B-B14F-4D97-AF65-F5344CB8AC3E}">
        <p14:creationId xmlns:p14="http://schemas.microsoft.com/office/powerpoint/2010/main" val="254350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117" y="2121480"/>
            <a:ext cx="11187953" cy="1234953"/>
          </a:xfrm>
          <a:prstGeom prst="rect">
            <a:avLst/>
          </a:prstGeom>
        </p:spPr>
        <p:txBody>
          <a:bodyPr wrap="square">
            <a:spAutoFit/>
          </a:bodyPr>
          <a:lstStyle/>
          <a:p>
            <a:pPr algn="ctr" rtl="1">
              <a:lnSpc>
                <a:spcPct val="150000"/>
              </a:lnSpc>
              <a:spcAft>
                <a:spcPts val="1000"/>
              </a:spcAft>
            </a:pPr>
            <a:r>
              <a:rPr lang="fa-IR" sz="5400" b="1" dirty="0" smtClean="0">
                <a:solidFill>
                  <a:srgbClr val="FF0000"/>
                </a:solidFill>
                <a:latin typeface="Times New Roman" panose="02020603050405020304" pitchFamily="18" charset="0"/>
                <a:ea typeface="Calibri" panose="020F0502020204030204" pitchFamily="34" charset="0"/>
                <a:cs typeface="B Nazanin" panose="00000400000000000000" pitchFamily="2" charset="-78"/>
              </a:rPr>
              <a:t>پایان</a:t>
            </a:r>
            <a:endParaRPr lang="en-US" sz="5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056589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06666" y="469015"/>
            <a:ext cx="6096000" cy="1211614"/>
          </a:xfrm>
          <a:prstGeom prst="rect">
            <a:avLst/>
          </a:prstGeom>
        </p:spPr>
        <p:txBody>
          <a:bodyPr>
            <a:spAutoFit/>
          </a:bodyPr>
          <a:lstStyle/>
          <a:p>
            <a:pPr algn="ctr" rtl="1">
              <a:lnSpc>
                <a:spcPct val="115000"/>
              </a:lnSpc>
              <a:spcAft>
                <a:spcPts val="1000"/>
              </a:spcAft>
            </a:pPr>
            <a:r>
              <a:rPr lang="fa-IR" sz="32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ارکان تشبیه :</a:t>
            </a:r>
            <a:endParaRPr lang="en-US"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ctr" rtl="1">
              <a:lnSpc>
                <a:spcPct val="115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هر تشبیه دارای چهار رکن است : </a:t>
            </a:r>
            <a:endParaRPr lang="en-US" sz="2400" b="1"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p:cNvSpPr/>
          <p:nvPr/>
        </p:nvSpPr>
        <p:spPr>
          <a:xfrm>
            <a:off x="211017" y="2315541"/>
            <a:ext cx="11533438" cy="1709186"/>
          </a:xfrm>
          <a:prstGeom prst="rect">
            <a:avLst/>
          </a:prstGeom>
        </p:spPr>
        <p:txBody>
          <a:bodyPr wrap="square">
            <a:spAutoFit/>
          </a:bodyPr>
          <a:lstStyle/>
          <a:p>
            <a:pPr algn="r" rtl="1">
              <a:lnSpc>
                <a:spcPct val="115000"/>
              </a:lnSpc>
              <a:spcAft>
                <a:spcPts val="1000"/>
              </a:spcAft>
            </a:pPr>
            <a:r>
              <a:rPr lang="fa-IR" sz="2400" b="1" dirty="0" smtClean="0">
                <a:latin typeface="Times New Roman" panose="02020603050405020304" pitchFamily="18" charset="0"/>
                <a:ea typeface="Calibri" panose="020F0502020204030204" pitchFamily="34" charset="0"/>
                <a:cs typeface="B Nazanin" panose="00000400000000000000" pitchFamily="2" charset="-78"/>
              </a:rPr>
              <a:t>1ـ </a:t>
            </a:r>
            <a:r>
              <a:rPr lang="fa-IR" sz="2400" b="1" dirty="0">
                <a:latin typeface="Times New Roman" panose="02020603050405020304" pitchFamily="18" charset="0"/>
                <a:ea typeface="Calibri" panose="020F0502020204030204" pitchFamily="34" charset="0"/>
                <a:cs typeface="B Nazanin" panose="00000400000000000000" pitchFamily="2" charset="-78"/>
              </a:rPr>
              <a:t>طرف اول (مشبه) : کلمه ای است که به کلمه ی دیگر شبیه می شود .</a:t>
            </a:r>
            <a:endParaRPr lang="en-US" sz="24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                                                                                                                  </a:t>
            </a:r>
            <a:r>
              <a:rPr lang="fa-IR" sz="2400" b="1" dirty="0" smtClean="0">
                <a:latin typeface="Times New Roman" panose="02020603050405020304" pitchFamily="18" charset="0"/>
                <a:ea typeface="Calibri" panose="020F0502020204030204" pitchFamily="34" charset="0"/>
                <a:cs typeface="B Nazanin" panose="00000400000000000000" pitchFamily="2" charset="-78"/>
              </a:rPr>
              <a:t>                                   </a:t>
            </a:r>
            <a:r>
              <a:rPr lang="fa-IR" sz="32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رکن اصلی</a:t>
            </a:r>
            <a:endParaRPr lang="en-US" sz="32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r>
              <a:rPr lang="fa-IR" sz="2400" b="1" dirty="0">
                <a:latin typeface="Times New Roman" panose="02020603050405020304" pitchFamily="18" charset="0"/>
                <a:ea typeface="Calibri" panose="020F0502020204030204" pitchFamily="34" charset="0"/>
                <a:cs typeface="B Nazanin" panose="00000400000000000000" pitchFamily="2" charset="-78"/>
              </a:rPr>
              <a:t>2 ـ طرف دوم (مشبهٌ به) : کلمه ای است که کلمه ی دیگر به آن شبیه شده است </a:t>
            </a:r>
            <a:endParaRPr lang="en-US" sz="2400" b="1" dirty="0">
              <a:cs typeface="B Nazanin" panose="00000400000000000000" pitchFamily="2" charset="-78"/>
            </a:endParaRPr>
          </a:p>
        </p:txBody>
      </p:sp>
      <p:sp>
        <p:nvSpPr>
          <p:cNvPr id="4" name="Left Brace 3"/>
          <p:cNvSpPr/>
          <p:nvPr/>
        </p:nvSpPr>
        <p:spPr>
          <a:xfrm>
            <a:off x="2579160" y="2391271"/>
            <a:ext cx="784674" cy="1491879"/>
          </a:xfrm>
          <a:prstGeom prst="leftBrace">
            <a:avLst/>
          </a:prstGeom>
          <a:ln w="28575"/>
        </p:spPr>
        <p:style>
          <a:lnRef idx="1">
            <a:schemeClr val="accent2"/>
          </a:lnRef>
          <a:fillRef idx="0">
            <a:schemeClr val="accent2"/>
          </a:fillRef>
          <a:effectRef idx="0">
            <a:schemeClr val="accent2"/>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Rectangle 4"/>
          <p:cNvSpPr/>
          <p:nvPr/>
        </p:nvSpPr>
        <p:spPr>
          <a:xfrm>
            <a:off x="3006666" y="4499293"/>
            <a:ext cx="8737789" cy="1882567"/>
          </a:xfrm>
          <a:prstGeom prst="rect">
            <a:avLst/>
          </a:prstGeom>
        </p:spPr>
        <p:txBody>
          <a:bodyPr wrap="square">
            <a:spAutoFit/>
          </a:bodyPr>
          <a:lstStyle/>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 3ـ ادات تشبیه : کلماتی مثل : چون , همچون , مثل , مانند , همانند , گویی , بمانند </a:t>
            </a:r>
            <a:r>
              <a:rPr lang="fa-IR" sz="2400" b="1" dirty="0" smtClean="0">
                <a:latin typeface="Times New Roman" panose="02020603050405020304" pitchFamily="18" charset="0"/>
                <a:ea typeface="Calibri" panose="020F0502020204030204" pitchFamily="34" charset="0"/>
                <a:cs typeface="B Nazanin" panose="00000400000000000000" pitchFamily="2" charset="-78"/>
              </a:rPr>
              <a:t>  و </a:t>
            </a:r>
            <a:r>
              <a:rPr lang="fa-IR" sz="2400" b="1" dirty="0">
                <a:latin typeface="Times New Roman" panose="02020603050405020304" pitchFamily="18" charset="0"/>
                <a:ea typeface="Calibri" panose="020F0502020204030204" pitchFamily="34" charset="0"/>
                <a:cs typeface="B Nazanin" panose="00000400000000000000" pitchFamily="2" charset="-78"/>
              </a:rPr>
              <a:t>.... که مابین مشبه و مشیهٌ به قرار می گیرند.</a:t>
            </a:r>
            <a:endParaRPr lang="en-US" sz="2400" b="1" dirty="0">
              <a:latin typeface="Calibri" panose="020F0502020204030204" pitchFamily="34" charset="0"/>
              <a:ea typeface="Calibri" panose="020F0502020204030204" pitchFamily="34" charset="0"/>
              <a:cs typeface="Arial" panose="020B0604020202020204" pitchFamily="34" charset="0"/>
            </a:endParaRPr>
          </a:p>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4 ـ وجه شبه : علت یا دلیلی که سبب شد مشبه به مشبهٌ به تشبیه گردد.</a:t>
            </a:r>
            <a:endParaRPr lang="en-US" sz="2400" b="1" dirty="0">
              <a:latin typeface="Calibri" panose="020F0502020204030204" pitchFamily="34" charset="0"/>
              <a:ea typeface="Calibri" panose="020F0502020204030204" pitchFamily="34" charset="0"/>
              <a:cs typeface="Arial" panose="020B0604020202020204" pitchFamily="34" charset="0"/>
            </a:endParaRPr>
          </a:p>
        </p:txBody>
      </p:sp>
      <p:sp>
        <p:nvSpPr>
          <p:cNvPr id="6" name="Left Brace 5"/>
          <p:cNvSpPr/>
          <p:nvPr/>
        </p:nvSpPr>
        <p:spPr>
          <a:xfrm>
            <a:off x="2901890" y="4214140"/>
            <a:ext cx="241188" cy="2449680"/>
          </a:xfrm>
          <a:prstGeom prst="leftBrace">
            <a:avLst/>
          </a:prstGeom>
          <a:ln w="28575"/>
        </p:spPr>
        <p:style>
          <a:lnRef idx="1">
            <a:schemeClr val="accent2"/>
          </a:lnRef>
          <a:fillRef idx="0">
            <a:schemeClr val="accent2"/>
          </a:fillRef>
          <a:effectRef idx="0">
            <a:schemeClr val="accent2"/>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p:cNvSpPr/>
          <p:nvPr/>
        </p:nvSpPr>
        <p:spPr>
          <a:xfrm>
            <a:off x="962995" y="5040108"/>
            <a:ext cx="1640193" cy="658642"/>
          </a:xfrm>
          <a:prstGeom prst="rect">
            <a:avLst/>
          </a:prstGeom>
        </p:spPr>
        <p:txBody>
          <a:bodyPr wrap="none">
            <a:spAutoFit/>
          </a:bodyPr>
          <a:lstStyle/>
          <a:p>
            <a:pPr algn="r" rtl="1">
              <a:lnSpc>
                <a:spcPct val="115000"/>
              </a:lnSpc>
              <a:spcAft>
                <a:spcPts val="1000"/>
              </a:spcAft>
            </a:pPr>
            <a:r>
              <a:rPr lang="fa-IR" sz="32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رکن فرعی</a:t>
            </a:r>
            <a:endParaRPr lang="en-US" sz="3200" b="1" dirty="0">
              <a:solidFill>
                <a:srgbClr val="FF0000"/>
              </a:solidFill>
              <a:latin typeface="Calibri" panose="020F0502020204030204" pitchFamily="34" charset="0"/>
              <a:ea typeface="Calibri" panose="020F0502020204030204" pitchFamily="34" charset="0"/>
              <a:cs typeface="Arial" panose="020B0604020202020204" pitchFamily="34" charset="0"/>
            </a:endParaRPr>
          </a:p>
        </p:txBody>
      </p:sp>
      <p:sp>
        <p:nvSpPr>
          <p:cNvPr id="8" name="Rectangle 7"/>
          <p:cNvSpPr/>
          <p:nvPr/>
        </p:nvSpPr>
        <p:spPr>
          <a:xfrm>
            <a:off x="-444812" y="5205641"/>
            <a:ext cx="6096000" cy="1176219"/>
          </a:xfrm>
          <a:prstGeom prst="rect">
            <a:avLst/>
          </a:prstGeom>
        </p:spPr>
        <p:txBody>
          <a:bodyPr>
            <a:spAutoFit/>
          </a:bodyPr>
          <a:lstStyle/>
          <a:p>
            <a:pPr algn="r" rtl="1">
              <a:lnSpc>
                <a:spcPct val="115000"/>
              </a:lnSpc>
              <a:spcAft>
                <a:spcPts val="1000"/>
              </a:spcAft>
            </a:pPr>
            <a:r>
              <a:rPr lang="fa-IR"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نکته</a:t>
            </a:r>
            <a:r>
              <a:rPr lang="fa-IR" dirty="0">
                <a:solidFill>
                  <a:srgbClr val="FF0000"/>
                </a:solidFill>
                <a:latin typeface="Times New Roman" panose="02020603050405020304" pitchFamily="18" charset="0"/>
                <a:ea typeface="Calibri" panose="020F0502020204030204" pitchFamily="34" charset="0"/>
                <a:cs typeface="B Nazanin" panose="00000400000000000000" pitchFamily="2" charset="-78"/>
              </a:rPr>
              <a:t> : </a:t>
            </a:r>
            <a:endParaRPr lang="en-US"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fa-IR" dirty="0">
                <a:latin typeface="Times New Roman" panose="02020603050405020304" pitchFamily="18" charset="0"/>
                <a:ea typeface="Calibri" panose="020F0502020204030204" pitchFamily="34" charset="0"/>
                <a:cs typeface="B Nazanin" panose="00000400000000000000" pitchFamily="2" charset="-78"/>
              </a:rPr>
              <a:t>1 ـ در تشبیه به هیچ وجه ارکان اصلی حذف نمی شوند . 2 ـ گاهی نویسندگان برای زیباتر شدن تشبیه وجه شبه را حذف می کنند مثـل احمـد چـون بـاد می دود.</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99511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5618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24793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2193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0612" y="2194616"/>
            <a:ext cx="10811435" cy="4954177"/>
          </a:xfrm>
          <a:prstGeom prst="rect">
            <a:avLst/>
          </a:prstGeom>
        </p:spPr>
        <p:txBody>
          <a:bodyPr wrap="square">
            <a:spAutoFit/>
          </a:bodyPr>
          <a:lstStyle/>
          <a:p>
            <a:pPr algn="r" rtl="1">
              <a:lnSpc>
                <a:spcPct val="115000"/>
              </a:lnSpc>
              <a:spcAft>
                <a:spcPts val="1000"/>
              </a:spcAft>
            </a:pPr>
            <a:r>
              <a:rPr lang="ar-SA" sz="2800" b="1" dirty="0">
                <a:latin typeface="AmuzehNewNormalPS"/>
                <a:ea typeface="Calibri" panose="020F0502020204030204" pitchFamily="34" charset="0"/>
                <a:cs typeface="B Nazanin" panose="00000400000000000000" pitchFamily="2" charset="-78"/>
              </a:rPr>
              <a:t>ای نام تو، بهترین سرآغاز                                                   بی نام تو، نامه کی کنم باز؟</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ar-SA" sz="2800" b="1" dirty="0" smtClean="0">
                <a:latin typeface="AmuzehNewNormalPS"/>
                <a:ea typeface="Calibri" panose="020F0502020204030204" pitchFamily="34" charset="0"/>
                <a:cs typeface="B Nazanin" panose="00000400000000000000" pitchFamily="2" charset="-78"/>
              </a:rPr>
              <a:t>ای </a:t>
            </a:r>
            <a:r>
              <a:rPr lang="ar-SA" sz="2800" b="1" dirty="0">
                <a:latin typeface="AmuzehNewNormalPS"/>
                <a:ea typeface="Calibri" panose="020F0502020204030204" pitchFamily="34" charset="0"/>
                <a:cs typeface="B Nazanin" panose="00000400000000000000" pitchFamily="2" charset="-78"/>
              </a:rPr>
              <a:t>یاد تو، مونس روانم</a:t>
            </a:r>
            <a:r>
              <a:rPr lang="en-US" sz="2800" b="1" dirty="0">
                <a:latin typeface="AmuzehNewNormalPS"/>
                <a:ea typeface="Calibri" panose="020F0502020204030204" pitchFamily="34" charset="0"/>
                <a:cs typeface="B Nazanin" panose="00000400000000000000" pitchFamily="2" charset="-78"/>
              </a:rPr>
              <a:t>  </a:t>
            </a:r>
            <a:r>
              <a:rPr lang="en-US"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جز نام تو، نیست بر زبانم</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tabLst>
                <a:tab pos="3994150" algn="r"/>
                <a:tab pos="4051300" algn="r"/>
              </a:tabLst>
            </a:pPr>
            <a:r>
              <a:rPr lang="ar-SA" sz="2800" b="1" dirty="0" smtClean="0">
                <a:latin typeface="AmuzehNewNormalPS"/>
                <a:ea typeface="Calibri" panose="020F0502020204030204" pitchFamily="34" charset="0"/>
                <a:cs typeface="B Nazanin" panose="00000400000000000000" pitchFamily="2" charset="-78"/>
              </a:rPr>
              <a:t>ای </a:t>
            </a:r>
            <a:r>
              <a:rPr lang="ar-SA" sz="2800" b="1" dirty="0">
                <a:latin typeface="AmuzehNewNormalPS"/>
                <a:ea typeface="Calibri" panose="020F0502020204030204" pitchFamily="34" charset="0"/>
                <a:cs typeface="B Nazanin" panose="00000400000000000000" pitchFamily="2" charset="-78"/>
              </a:rPr>
              <a:t>کارگشای هرچه هستند                                            </a:t>
            </a:r>
            <a:r>
              <a:rPr lang="ar-SA"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نام تو، کلید هرچه بستند</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ar-SA" sz="2800" b="1" dirty="0">
                <a:latin typeface="AmuzehNewNormalPS"/>
                <a:ea typeface="Calibri" panose="020F0502020204030204" pitchFamily="34" charset="0"/>
                <a:cs typeface="B Nazanin" panose="00000400000000000000" pitchFamily="2" charset="-78"/>
              </a:rPr>
              <a:t>ای هست کُنِ اساس هستی                                               </a:t>
            </a:r>
            <a:r>
              <a:rPr lang="ar-SA"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کوته ز دَرَت، دراز دستی</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tabLst>
                <a:tab pos="3987800" algn="r"/>
              </a:tabLst>
            </a:pPr>
            <a:r>
              <a:rPr lang="ar-SA" sz="2800" b="1" dirty="0">
                <a:latin typeface="AmuzehNewNormalPS"/>
                <a:ea typeface="Calibri" panose="020F0502020204030204" pitchFamily="34" charset="0"/>
                <a:cs typeface="B Nazanin" panose="00000400000000000000" pitchFamily="2" charset="-78"/>
              </a:rPr>
              <a:t>هم </a:t>
            </a:r>
            <a:r>
              <a:rPr lang="ar-SA" sz="2800" b="1" dirty="0" smtClean="0">
                <a:latin typeface="AmuzehNewNormalPS"/>
                <a:ea typeface="Calibri" panose="020F0502020204030204" pitchFamily="34" charset="0"/>
                <a:cs typeface="B Nazanin" panose="00000400000000000000" pitchFamily="2" charset="-78"/>
              </a:rPr>
              <a:t>قصّه</a:t>
            </a:r>
            <a:r>
              <a:rPr lang="fa-IR" sz="2800" b="1" dirty="0" smtClean="0">
                <a:latin typeface="AmuzehNewNormalPS"/>
                <a:ea typeface="Calibri" panose="020F0502020204030204" pitchFamily="34" charset="0"/>
                <a:cs typeface="B Nazanin" panose="00000400000000000000" pitchFamily="2" charset="-78"/>
              </a:rPr>
              <a:t> ی</a:t>
            </a:r>
            <a:r>
              <a:rPr lang="ar-SA"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نانموده، دانی                                                     </a:t>
            </a:r>
            <a:r>
              <a:rPr lang="ar-SA"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هم </a:t>
            </a:r>
            <a:r>
              <a:rPr lang="ar-SA" sz="2800" b="1" dirty="0" smtClean="0">
                <a:latin typeface="AmuzehNewNormalPS"/>
                <a:ea typeface="Calibri" panose="020F0502020204030204" pitchFamily="34" charset="0"/>
                <a:cs typeface="B Nazanin" panose="00000400000000000000" pitchFamily="2" charset="-78"/>
              </a:rPr>
              <a:t>نامه</a:t>
            </a:r>
            <a:r>
              <a:rPr lang="fa-IR" sz="2800" b="1" dirty="0" smtClean="0">
                <a:latin typeface="AmuzehNewNormalPS"/>
                <a:ea typeface="Calibri" panose="020F0502020204030204" pitchFamily="34" charset="0"/>
                <a:cs typeface="B Nazanin" panose="00000400000000000000" pitchFamily="2" charset="-78"/>
              </a:rPr>
              <a:t>ی</a:t>
            </a:r>
            <a:r>
              <a:rPr lang="ar-SA"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نانوشته، خوانی</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tabLst>
                <a:tab pos="3987800" algn="r"/>
              </a:tabLst>
            </a:pPr>
            <a:r>
              <a:rPr lang="ar-SA" sz="2800" b="1" dirty="0" smtClean="0">
                <a:latin typeface="AmuzehNewNormalPS"/>
                <a:ea typeface="Calibri" panose="020F0502020204030204" pitchFamily="34" charset="0"/>
                <a:cs typeface="B Nazanin" panose="00000400000000000000" pitchFamily="2" charset="-78"/>
              </a:rPr>
              <a:t>هم </a:t>
            </a:r>
            <a:r>
              <a:rPr lang="ar-SA" sz="2800" b="1" dirty="0">
                <a:latin typeface="AmuzehNewNormalPS"/>
                <a:ea typeface="Calibri" panose="020F0502020204030204" pitchFamily="34" charset="0"/>
                <a:cs typeface="B Nazanin" panose="00000400000000000000" pitchFamily="2" charset="-78"/>
              </a:rPr>
              <a:t>تو، به عنایت الهی                                                        </a:t>
            </a:r>
            <a:r>
              <a:rPr lang="en-US" sz="2800" b="1" dirty="0" smtClean="0">
                <a:latin typeface="AmuzehNewNormalPS"/>
                <a:ea typeface="Calibri" panose="020F0502020204030204" pitchFamily="34" charset="0"/>
                <a:cs typeface="B Nazanin" panose="00000400000000000000" pitchFamily="2" charset="-78"/>
              </a:rPr>
              <a:t>  </a:t>
            </a:r>
            <a:r>
              <a:rPr lang="ar-SA" sz="2800" b="1" dirty="0" smtClean="0">
                <a:latin typeface="AmuzehNewNormalPS"/>
                <a:ea typeface="Calibri" panose="020F0502020204030204" pitchFamily="34" charset="0"/>
                <a:cs typeface="B Nazanin" panose="00000400000000000000" pitchFamily="2" charset="-78"/>
              </a:rPr>
              <a:t>آنجا</a:t>
            </a:r>
            <a:r>
              <a:rPr lang="ar-SA" sz="2800" b="1" dirty="0">
                <a:latin typeface="AmuzehNewNormalPS"/>
                <a:ea typeface="Calibri" panose="020F0502020204030204" pitchFamily="34" charset="0"/>
                <a:cs typeface="B Nazanin" panose="00000400000000000000" pitchFamily="2" charset="-78"/>
              </a:rPr>
              <a:t>، قَدَمَم رسان که خواهی</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tabLst>
                <a:tab pos="3987800" algn="r"/>
              </a:tabLst>
            </a:pPr>
            <a:r>
              <a:rPr lang="ar-SA" sz="2800" b="1" dirty="0">
                <a:latin typeface="AmuzehNewNormalPS"/>
                <a:ea typeface="Calibri" panose="020F0502020204030204" pitchFamily="34" charset="0"/>
                <a:cs typeface="B Nazanin" panose="00000400000000000000" pitchFamily="2" charset="-78"/>
              </a:rPr>
              <a:t>از ظلمتِ خود، رهایی ام ده                                               </a:t>
            </a:r>
            <a:r>
              <a:rPr lang="en-US" sz="2800" b="1" dirty="0" smtClean="0">
                <a:latin typeface="AmuzehNewNormalPS"/>
                <a:ea typeface="Calibri" panose="020F0502020204030204" pitchFamily="34" charset="0"/>
                <a:cs typeface="B Nazanin" panose="00000400000000000000" pitchFamily="2" charset="-78"/>
              </a:rPr>
              <a:t> </a:t>
            </a:r>
            <a:r>
              <a:rPr lang="ar-SA" sz="2800" b="1" dirty="0" smtClean="0">
                <a:latin typeface="AmuzehNewNormalPS"/>
                <a:ea typeface="Calibri" panose="020F0502020204030204" pitchFamily="34" charset="0"/>
                <a:cs typeface="B Nazanin" panose="00000400000000000000" pitchFamily="2" charset="-78"/>
              </a:rPr>
              <a:t>  </a:t>
            </a:r>
            <a:r>
              <a:rPr lang="ar-SA" sz="2800" b="1" dirty="0">
                <a:latin typeface="AmuzehNewNormalPS"/>
                <a:ea typeface="Calibri" panose="020F0502020204030204" pitchFamily="34" charset="0"/>
                <a:cs typeface="B Nazanin" panose="00000400000000000000" pitchFamily="2" charset="-78"/>
              </a:rPr>
              <a:t>با نورِ خود آشنایی ام ده</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en-US" sz="2800" b="1" i="1" dirty="0">
                <a:latin typeface="Times New Roman" panose="02020603050405020304" pitchFamily="18" charset="0"/>
                <a:ea typeface="Calibri" panose="020F0502020204030204" pitchFamily="34" charset="0"/>
                <a:cs typeface="B Nazanin" panose="00000400000000000000" pitchFamily="2" charset="-78"/>
              </a:rPr>
              <a:t> </a:t>
            </a:r>
            <a:endParaRPr lang="en-US" sz="28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2705461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936376" y="2080052"/>
            <a:ext cx="9950824" cy="1974900"/>
          </a:xfrm>
          <a:prstGeom prst="rect">
            <a:avLst/>
          </a:prstGeom>
        </p:spPr>
        <p:txBody>
          <a:bodyPr wrap="square">
            <a:spAutoFit/>
          </a:bodyPr>
          <a:lstStyle/>
          <a:p>
            <a:pPr algn="r" rtl="1">
              <a:lnSpc>
                <a:spcPct val="150000"/>
              </a:lnSpc>
              <a:spcAft>
                <a:spcPts val="1000"/>
              </a:spcAft>
            </a:pPr>
            <a:r>
              <a:rPr lang="fa-IR" sz="28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نظامی گنجوی :</a:t>
            </a:r>
            <a:endParaRPr lang="en-US" sz="2800" b="1"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عارف و شاعر مشهور قرن ششم هجری , محل تولد : گنجه , معروف ترین داستان سرای ادبی , آثار : پنج گنج نظامی یا خمسه نظامی</a:t>
            </a:r>
            <a:endParaRPr lang="en-US" sz="2400" b="1"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10" name="Rectangle 9"/>
          <p:cNvSpPr/>
          <p:nvPr/>
        </p:nvSpPr>
        <p:spPr>
          <a:xfrm>
            <a:off x="3773528" y="4293204"/>
            <a:ext cx="6128601" cy="1015663"/>
          </a:xfrm>
          <a:prstGeom prst="rect">
            <a:avLst/>
          </a:prstGeom>
        </p:spPr>
        <p:txBody>
          <a:bodyPr wrap="none">
            <a:spAutoFit/>
          </a:bodyPr>
          <a:lstStyle/>
          <a:p>
            <a:r>
              <a:rPr lang="fa-IR" sz="6000" dirty="0">
                <a:solidFill>
                  <a:srgbClr val="FF0000"/>
                </a:solidFill>
                <a:latin typeface="Times New Roman" panose="02020603050405020304" pitchFamily="18" charset="0"/>
                <a:ea typeface="Calibri" panose="020F0502020204030204" pitchFamily="34" charset="0"/>
                <a:cs typeface="B Nazanin" panose="00000400000000000000" pitchFamily="2" charset="-78"/>
              </a:rPr>
              <a:t>مــــــلــــــخ هـــــــا</a:t>
            </a:r>
            <a:endParaRPr lang="en-US" sz="6000" dirty="0">
              <a:solidFill>
                <a:srgbClr val="FF0000"/>
              </a:solidFill>
              <a:cs typeface="B Nazanin" panose="00000400000000000000" pitchFamily="2" charset="-78"/>
            </a:endParaRPr>
          </a:p>
        </p:txBody>
      </p:sp>
      <p:cxnSp>
        <p:nvCxnSpPr>
          <p:cNvPr id="11" name="Straight Arrow Connector 10"/>
          <p:cNvCxnSpPr/>
          <p:nvPr/>
        </p:nvCxnSpPr>
        <p:spPr>
          <a:xfrm>
            <a:off x="8824259" y="5115678"/>
            <a:ext cx="0" cy="469900"/>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
        <p:nvSpPr>
          <p:cNvPr id="12" name="Rectangle 11"/>
          <p:cNvSpPr/>
          <p:nvPr/>
        </p:nvSpPr>
        <p:spPr>
          <a:xfrm>
            <a:off x="8524131" y="5585578"/>
            <a:ext cx="1725152" cy="461665"/>
          </a:xfrm>
          <a:prstGeom prst="rect">
            <a:avLst/>
          </a:prstGeom>
        </p:spPr>
        <p:txBody>
          <a:bodyPr wrap="none">
            <a:spAutoFit/>
          </a:bodyPr>
          <a:lstStyle/>
          <a:p>
            <a:r>
              <a:rPr lang="fa-IR" sz="2400" b="1" dirty="0">
                <a:latin typeface="Times New Roman" panose="02020603050405020304" pitchFamily="18" charset="0"/>
                <a:ea typeface="Calibri" panose="020F0502020204030204" pitchFamily="34" charset="0"/>
                <a:cs typeface="B Nazanin" panose="00000400000000000000" pitchFamily="2" charset="-78"/>
              </a:rPr>
              <a:t> مخزن الاسرار </a:t>
            </a:r>
            <a:endParaRPr lang="en-US" sz="2400" b="1" dirty="0"/>
          </a:p>
        </p:txBody>
      </p:sp>
      <p:sp>
        <p:nvSpPr>
          <p:cNvPr id="13" name="Rectangle 12"/>
          <p:cNvSpPr/>
          <p:nvPr/>
        </p:nvSpPr>
        <p:spPr>
          <a:xfrm>
            <a:off x="6887717" y="5609751"/>
            <a:ext cx="1439818" cy="400110"/>
          </a:xfrm>
          <a:prstGeom prst="rect">
            <a:avLst/>
          </a:prstGeom>
        </p:spPr>
        <p:txBody>
          <a:bodyPr wrap="none">
            <a:spAutoFit/>
          </a:bodyPr>
          <a:lstStyle/>
          <a:p>
            <a:r>
              <a:rPr lang="fa-IR" sz="2000" b="1" dirty="0">
                <a:latin typeface="Times New Roman" panose="02020603050405020304" pitchFamily="18" charset="0"/>
                <a:ea typeface="Calibri" panose="020F0502020204030204" pitchFamily="34" charset="0"/>
                <a:cs typeface="B Nazanin" panose="00000400000000000000" pitchFamily="2" charset="-78"/>
              </a:rPr>
              <a:t>لیلی و مجنون </a:t>
            </a:r>
            <a:endParaRPr lang="en-US" sz="2000" b="1" dirty="0"/>
          </a:p>
        </p:txBody>
      </p:sp>
      <p:cxnSp>
        <p:nvCxnSpPr>
          <p:cNvPr id="14" name="Straight Arrow Connector 13"/>
          <p:cNvCxnSpPr/>
          <p:nvPr/>
        </p:nvCxnSpPr>
        <p:spPr>
          <a:xfrm>
            <a:off x="7403353" y="5139851"/>
            <a:ext cx="0" cy="469900"/>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
        <p:nvSpPr>
          <p:cNvPr id="15" name="Rectangle 14"/>
          <p:cNvSpPr/>
          <p:nvPr/>
        </p:nvSpPr>
        <p:spPr>
          <a:xfrm>
            <a:off x="5461123" y="6105649"/>
            <a:ext cx="1795684" cy="461665"/>
          </a:xfrm>
          <a:prstGeom prst="rect">
            <a:avLst/>
          </a:prstGeom>
        </p:spPr>
        <p:txBody>
          <a:bodyPr wrap="none">
            <a:spAutoFit/>
          </a:bodyPr>
          <a:lstStyle/>
          <a:p>
            <a:r>
              <a:rPr lang="fa-IR" sz="2400" b="1" dirty="0">
                <a:latin typeface="Times New Roman" panose="02020603050405020304" pitchFamily="18" charset="0"/>
                <a:ea typeface="Calibri" panose="020F0502020204030204" pitchFamily="34" charset="0"/>
                <a:cs typeface="B Nazanin" panose="00000400000000000000" pitchFamily="2" charset="-78"/>
              </a:rPr>
              <a:t>خسرو وشیرین </a:t>
            </a:r>
            <a:endParaRPr lang="en-US" sz="2400" b="1" dirty="0"/>
          </a:p>
        </p:txBody>
      </p:sp>
      <p:cxnSp>
        <p:nvCxnSpPr>
          <p:cNvPr id="16" name="Straight Arrow Connector 15"/>
          <p:cNvCxnSpPr>
            <a:endCxn id="15" idx="0"/>
          </p:cNvCxnSpPr>
          <p:nvPr/>
        </p:nvCxnSpPr>
        <p:spPr>
          <a:xfrm>
            <a:off x="6358965" y="5391429"/>
            <a:ext cx="0" cy="714220"/>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
        <p:nvSpPr>
          <p:cNvPr id="17" name="Rectangle 16"/>
          <p:cNvSpPr/>
          <p:nvPr/>
        </p:nvSpPr>
        <p:spPr>
          <a:xfrm>
            <a:off x="4260865" y="5692639"/>
            <a:ext cx="1314784" cy="461665"/>
          </a:xfrm>
          <a:prstGeom prst="rect">
            <a:avLst/>
          </a:prstGeom>
        </p:spPr>
        <p:txBody>
          <a:bodyPr wrap="none">
            <a:spAutoFit/>
          </a:bodyPr>
          <a:lstStyle/>
          <a:p>
            <a:r>
              <a:rPr lang="fa-IR" sz="2400" b="1" dirty="0">
                <a:cs typeface="B Nazanin" panose="00000400000000000000" pitchFamily="2" charset="-78"/>
              </a:rPr>
              <a:t>هفت پیکر </a:t>
            </a:r>
            <a:endParaRPr lang="en-US" sz="2400" b="1" dirty="0">
              <a:cs typeface="B Nazanin" panose="00000400000000000000" pitchFamily="2" charset="-78"/>
            </a:endParaRPr>
          </a:p>
        </p:txBody>
      </p:sp>
      <p:cxnSp>
        <p:nvCxnSpPr>
          <p:cNvPr id="18" name="Straight Arrow Connector 17"/>
          <p:cNvCxnSpPr/>
          <p:nvPr/>
        </p:nvCxnSpPr>
        <p:spPr>
          <a:xfrm>
            <a:off x="5005294" y="5156479"/>
            <a:ext cx="0" cy="469900"/>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
        <p:nvSpPr>
          <p:cNvPr id="19" name="Rectangle 18"/>
          <p:cNvSpPr/>
          <p:nvPr/>
        </p:nvSpPr>
        <p:spPr>
          <a:xfrm>
            <a:off x="2889828" y="5626379"/>
            <a:ext cx="1447832" cy="461665"/>
          </a:xfrm>
          <a:prstGeom prst="rect">
            <a:avLst/>
          </a:prstGeom>
        </p:spPr>
        <p:txBody>
          <a:bodyPr wrap="none">
            <a:spAutoFit/>
          </a:bodyPr>
          <a:lstStyle/>
          <a:p>
            <a:r>
              <a:rPr lang="fa-IR" sz="2400" b="1" dirty="0">
                <a:latin typeface="Times New Roman" panose="02020603050405020304" pitchFamily="18" charset="0"/>
                <a:ea typeface="Calibri" panose="020F0502020204030204" pitchFamily="34" charset="0"/>
                <a:cs typeface="B Nazanin" panose="00000400000000000000" pitchFamily="2" charset="-78"/>
              </a:rPr>
              <a:t>اسکندر نامه</a:t>
            </a:r>
            <a:endParaRPr lang="en-US" sz="2400" b="1" dirty="0"/>
          </a:p>
        </p:txBody>
      </p:sp>
      <p:cxnSp>
        <p:nvCxnSpPr>
          <p:cNvPr id="20" name="Straight Arrow Connector 19"/>
          <p:cNvCxnSpPr/>
          <p:nvPr/>
        </p:nvCxnSpPr>
        <p:spPr>
          <a:xfrm>
            <a:off x="4014694" y="5073917"/>
            <a:ext cx="0" cy="469900"/>
          </a:xfrm>
          <a:prstGeom prst="straightConnector1">
            <a:avLst/>
          </a:prstGeom>
          <a:ln w="38100">
            <a:tailEnd type="arrow"/>
          </a:ln>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1590938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2694" y="2055359"/>
            <a:ext cx="11134165" cy="2394502"/>
          </a:xfrm>
          <a:prstGeom prst="rect">
            <a:avLst/>
          </a:prstGeom>
        </p:spPr>
        <p:txBody>
          <a:bodyPr wrap="square">
            <a:spAutoFit/>
          </a:bodyPr>
          <a:lstStyle/>
          <a:p>
            <a:pPr algn="r" rtl="1">
              <a:lnSpc>
                <a:spcPct val="115000"/>
              </a:lnSpc>
              <a:spcAft>
                <a:spcPts val="1000"/>
              </a:spcAft>
            </a:pPr>
            <a:r>
              <a:rPr lang="fa-IR" sz="28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یاد تو :</a:t>
            </a:r>
            <a:endParaRPr lang="en-US" sz="28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fa-IR" sz="2800" b="1" dirty="0">
                <a:latin typeface="Times New Roman" panose="02020603050405020304" pitchFamily="18" charset="0"/>
                <a:ea typeface="Calibri" panose="020F0502020204030204" pitchFamily="34" charset="0"/>
                <a:cs typeface="B Nazanin" panose="00000400000000000000" pitchFamily="2" charset="-78"/>
              </a:rPr>
              <a:t>یاد تو : ترکیب اضافی</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fa-IR" sz="2800" b="1" dirty="0">
                <a:latin typeface="Times New Roman" panose="02020603050405020304" pitchFamily="18" charset="0"/>
                <a:ea typeface="Calibri" panose="020F0502020204030204" pitchFamily="34" charset="0"/>
                <a:cs typeface="B Nazanin" panose="00000400000000000000" pitchFamily="2" charset="-78"/>
              </a:rPr>
              <a:t>قالب شعر : مثنوی یا دوگانی</a:t>
            </a:r>
            <a:endParaRPr lang="en-US" sz="2800" b="1" dirty="0">
              <a:latin typeface="Calibri" panose="020F0502020204030204" pitchFamily="34" charset="0"/>
              <a:ea typeface="Calibri" panose="020F0502020204030204" pitchFamily="34" charset="0"/>
              <a:cs typeface="B Nazanin" panose="00000400000000000000" pitchFamily="2" charset="-78"/>
            </a:endParaRPr>
          </a:p>
          <a:p>
            <a:pPr algn="r" rtl="1"/>
            <a:r>
              <a:rPr lang="fa-IR" sz="28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مثنوی : </a:t>
            </a:r>
            <a:r>
              <a:rPr lang="fa-IR" sz="2800" b="1" dirty="0">
                <a:latin typeface="Times New Roman" panose="02020603050405020304" pitchFamily="18" charset="0"/>
                <a:ea typeface="Calibri" panose="020F0502020204030204" pitchFamily="34" charset="0"/>
                <a:cs typeface="B Nazanin" panose="00000400000000000000" pitchFamily="2" charset="-78"/>
              </a:rPr>
              <a:t>به قالب شعری گفته می شود که هر بیت دارای قافیه ی جداگانه باشد.</a:t>
            </a:r>
            <a:endParaRPr lang="en-US" sz="2800" b="1" dirty="0">
              <a:cs typeface="B Nazanin" panose="00000400000000000000" pitchFamily="2" charset="-78"/>
            </a:endParaRPr>
          </a:p>
        </p:txBody>
      </p:sp>
      <p:sp>
        <p:nvSpPr>
          <p:cNvPr id="3" name="Rectangle 2"/>
          <p:cNvSpPr/>
          <p:nvPr/>
        </p:nvSpPr>
        <p:spPr>
          <a:xfrm>
            <a:off x="9150704" y="5194158"/>
            <a:ext cx="2417650" cy="461665"/>
          </a:xfrm>
          <a:prstGeom prst="rect">
            <a:avLst/>
          </a:prstGeom>
        </p:spPr>
        <p:txBody>
          <a:bodyPr wrap="none">
            <a:spAutoFit/>
          </a:bodyPr>
          <a:lstStyle/>
          <a:p>
            <a:r>
              <a:rPr lang="fa-IR" sz="2400" b="1" dirty="0">
                <a:latin typeface="Times New Roman" panose="02020603050405020304" pitchFamily="18" charset="0"/>
                <a:ea typeface="Calibri" panose="020F0502020204030204" pitchFamily="34" charset="0"/>
                <a:cs typeface="B Nazanin" panose="00000400000000000000" pitchFamily="2" charset="-78"/>
              </a:rPr>
              <a:t>رسم گرافیکی مثنوی </a:t>
            </a:r>
            <a:endParaRPr lang="en-US" sz="2400" b="1" dirty="0"/>
          </a:p>
        </p:txBody>
      </p:sp>
      <p:sp>
        <p:nvSpPr>
          <p:cNvPr id="4" name="5-Point Star 3"/>
          <p:cNvSpPr/>
          <p:nvPr/>
        </p:nvSpPr>
        <p:spPr>
          <a:xfrm>
            <a:off x="5218429" y="4959616"/>
            <a:ext cx="449617" cy="46887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5-Point Star 4"/>
          <p:cNvSpPr/>
          <p:nvPr/>
        </p:nvSpPr>
        <p:spPr>
          <a:xfrm>
            <a:off x="2679699" y="4959616"/>
            <a:ext cx="443267" cy="468877"/>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Oval 5"/>
          <p:cNvSpPr/>
          <p:nvPr/>
        </p:nvSpPr>
        <p:spPr>
          <a:xfrm>
            <a:off x="5292501" y="5927980"/>
            <a:ext cx="375546" cy="3366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Oval 6"/>
          <p:cNvSpPr/>
          <p:nvPr/>
        </p:nvSpPr>
        <p:spPr>
          <a:xfrm>
            <a:off x="2747421" y="5927980"/>
            <a:ext cx="375546" cy="3366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Oval 7"/>
          <p:cNvSpPr/>
          <p:nvPr/>
        </p:nvSpPr>
        <p:spPr>
          <a:xfrm>
            <a:off x="3916680" y="8231505"/>
            <a:ext cx="184150" cy="165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9" name="Oval 8"/>
          <p:cNvSpPr/>
          <p:nvPr/>
        </p:nvSpPr>
        <p:spPr>
          <a:xfrm>
            <a:off x="1371600" y="8231505"/>
            <a:ext cx="184150" cy="165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4"/>
          <p:cNvSpPr>
            <a:spLocks noChangeArrowheads="1"/>
          </p:cNvSpPr>
          <p:nvPr/>
        </p:nvSpPr>
        <p:spPr bwMode="auto">
          <a:xfrm>
            <a:off x="3049531" y="5194158"/>
            <a:ext cx="572464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en-US"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ــــــــــــــــــــــــــــــــــــــــــ                ــــــــــــــــــــــــــــــــــــــــــــ   </a:t>
            </a:r>
            <a:endParaRPr kumimoji="0" lang="fa-IR"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12" name="Oval 11"/>
          <p:cNvSpPr/>
          <p:nvPr/>
        </p:nvSpPr>
        <p:spPr>
          <a:xfrm>
            <a:off x="3916680" y="8231505"/>
            <a:ext cx="184150" cy="165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Oval 12"/>
          <p:cNvSpPr/>
          <p:nvPr/>
        </p:nvSpPr>
        <p:spPr>
          <a:xfrm>
            <a:off x="1371600" y="8231505"/>
            <a:ext cx="184150" cy="165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ectangle 7"/>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4"/>
          <p:cNvSpPr>
            <a:spLocks noChangeArrowheads="1"/>
          </p:cNvSpPr>
          <p:nvPr/>
        </p:nvSpPr>
        <p:spPr bwMode="auto">
          <a:xfrm>
            <a:off x="3049531" y="5965523"/>
            <a:ext cx="5724644"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en-US" sz="11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B Nazanin" panose="00000400000000000000" pitchFamily="2" charset="-78"/>
              </a:rPr>
              <a:t>                                   ــــــــــــــــــــــــــــــــــــــــــ                ــــــــــــــــــــــــــــــــــــــــــــ   </a:t>
            </a:r>
            <a:endParaRPr kumimoji="0" lang="fa-IR"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2442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846" y="1763542"/>
            <a:ext cx="11797899" cy="4888518"/>
          </a:xfrm>
          <a:prstGeom prst="rect">
            <a:avLst/>
          </a:prstGeom>
        </p:spPr>
        <p:txBody>
          <a:bodyPr wrap="square">
            <a:spAutoFit/>
          </a:bodyPr>
          <a:lstStyle/>
          <a:p>
            <a:pPr algn="ctr" rtl="1">
              <a:lnSpc>
                <a:spcPct val="150000"/>
              </a:lnSpc>
              <a:spcAft>
                <a:spcPts val="1000"/>
              </a:spcAft>
            </a:pPr>
            <a:r>
              <a:rPr lang="ar-SA" sz="2400" b="1" dirty="0">
                <a:solidFill>
                  <a:srgbClr val="FF0000"/>
                </a:solidFill>
                <a:latin typeface="AmuzehNewNormalPS"/>
                <a:ea typeface="Calibri" panose="020F0502020204030204" pitchFamily="34" charset="0"/>
                <a:cs typeface="B Nazanin" panose="00000400000000000000" pitchFamily="2" charset="-78"/>
              </a:rPr>
              <a:t>ای نام تو، بهترین سرآغاز                                              </a:t>
            </a:r>
            <a:r>
              <a:rPr lang="fa-IR"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a:solidFill>
                  <a:srgbClr val="FF0000"/>
                </a:solidFill>
                <a:latin typeface="AmuzehNewNormalPS"/>
                <a:ea typeface="Calibri" panose="020F0502020204030204" pitchFamily="34" charset="0"/>
                <a:cs typeface="B Nazanin" panose="00000400000000000000" pitchFamily="2" charset="-78"/>
              </a:rPr>
              <a:t>بی نام تو، نامه کی کنم باز؟</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000" b="1" dirty="0">
                <a:latin typeface="Times New Roman" panose="02020603050405020304" pitchFamily="18" charset="0"/>
                <a:ea typeface="Calibri" panose="020F0502020204030204" pitchFamily="34" charset="0"/>
                <a:cs typeface="B Nazanin" panose="00000400000000000000" pitchFamily="2" charset="-78"/>
              </a:rPr>
              <a:t>1 ـ ای : حرف ندا , (کسی که) : حذف شده = منادا = شبه جمله / نام تو : ترکیب اضافه / سرآغاز : شروع / نامه : منظور هر نوشته است / نوع جمله : پرسشی</a:t>
            </a:r>
            <a:endParaRPr lang="en-US" sz="2000" b="1" dirty="0">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1000"/>
              </a:spcAft>
            </a:pPr>
            <a:r>
              <a:rPr lang="ar-SA" sz="2400" b="1" dirty="0">
                <a:solidFill>
                  <a:srgbClr val="FF0000"/>
                </a:solidFill>
                <a:latin typeface="AmuzehNewNormalPS"/>
                <a:ea typeface="Calibri" panose="020F0502020204030204" pitchFamily="34" charset="0"/>
                <a:cs typeface="B Nazanin" panose="00000400000000000000" pitchFamily="2" charset="-78"/>
              </a:rPr>
              <a:t>ای یاد تو، مونس روانم</a:t>
            </a:r>
            <a:r>
              <a:rPr lang="en-US" sz="2400" b="1" dirty="0">
                <a:solidFill>
                  <a:srgbClr val="FF0000"/>
                </a:solidFill>
                <a:latin typeface="AmuzehNewNormalPS"/>
                <a:ea typeface="Calibri" panose="020F0502020204030204" pitchFamily="34" charset="0"/>
                <a:cs typeface="B Nazanin" panose="00000400000000000000" pitchFamily="2" charset="-78"/>
              </a:rPr>
              <a:t>                                                       </a:t>
            </a:r>
            <a:r>
              <a:rPr lang="ar-SA" sz="2400" b="1" dirty="0">
                <a:solidFill>
                  <a:srgbClr val="FF0000"/>
                </a:solidFill>
                <a:latin typeface="AmuzehNewNormalPS"/>
                <a:ea typeface="Calibri" panose="020F0502020204030204" pitchFamily="34" charset="0"/>
                <a:cs typeface="B Nazanin" panose="00000400000000000000" pitchFamily="2" charset="-78"/>
              </a:rPr>
              <a:t>جز نام تو، نیست بر زبانم</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000" b="1" dirty="0">
                <a:latin typeface="Times New Roman" panose="02020603050405020304" pitchFamily="18" charset="0"/>
                <a:ea typeface="Calibri" panose="020F0502020204030204" pitchFamily="34" charset="0"/>
                <a:cs typeface="B Nazanin" panose="00000400000000000000" pitchFamily="2" charset="-78"/>
              </a:rPr>
              <a:t>2 ـ ای : حرف ندا / (کسی که) منادا = شبه جمله / یاد تو : ترکیب اضافی/ مونس : همدم / هم خانواده مونس : انس , انیس , مأنوس</a:t>
            </a:r>
            <a:endParaRPr lang="en-US" sz="2000" b="1" dirty="0">
              <a:latin typeface="Calibri" panose="020F0502020204030204" pitchFamily="34" charset="0"/>
              <a:ea typeface="Calibri" panose="020F0502020204030204" pitchFamily="34" charset="0"/>
              <a:cs typeface="B Nazanin" panose="00000400000000000000" pitchFamily="2" charset="-78"/>
            </a:endParaRPr>
          </a:p>
          <a:p>
            <a:pPr algn="ctr" rtl="1">
              <a:lnSpc>
                <a:spcPct val="150000"/>
              </a:lnSpc>
              <a:spcAft>
                <a:spcPts val="1000"/>
              </a:spcAft>
              <a:tabLst>
                <a:tab pos="3994150" algn="r"/>
                <a:tab pos="4051300" algn="r"/>
              </a:tabLst>
            </a:pPr>
            <a:r>
              <a:rPr lang="ar-SA" sz="2400" b="1" dirty="0">
                <a:solidFill>
                  <a:srgbClr val="FF0000"/>
                </a:solidFill>
                <a:latin typeface="AmuzehNewNormalPS"/>
                <a:ea typeface="Calibri" panose="020F0502020204030204" pitchFamily="34" charset="0"/>
                <a:cs typeface="B Nazanin" panose="00000400000000000000" pitchFamily="2" charset="-78"/>
              </a:rPr>
              <a:t>ای کارگشای هرچه هستند                                       </a:t>
            </a:r>
            <a:r>
              <a:rPr lang="fa-IR"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smtClean="0">
                <a:solidFill>
                  <a:srgbClr val="FF0000"/>
                </a:solidFill>
                <a:latin typeface="AmuzehNewNormalPS"/>
                <a:ea typeface="Calibri" panose="020F0502020204030204" pitchFamily="34" charset="0"/>
                <a:cs typeface="B Nazanin" panose="00000400000000000000" pitchFamily="2" charset="-78"/>
              </a:rPr>
              <a:t>          </a:t>
            </a:r>
            <a:r>
              <a:rPr lang="fa-IR"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a:solidFill>
                  <a:srgbClr val="FF0000"/>
                </a:solidFill>
                <a:latin typeface="AmuzehNewNormalPS"/>
                <a:ea typeface="Calibri" panose="020F0502020204030204" pitchFamily="34" charset="0"/>
                <a:cs typeface="B Nazanin" panose="00000400000000000000" pitchFamily="2" charset="-78"/>
              </a:rPr>
              <a:t>نام تو، کلید هرچه بستند</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3 ـ ای : حرف ندا / (کسی که) منادا = شبه جمله / کارگشا : گشاینده کار , از بین برنده مشکلات / هر چه هستند : تمام چیزهایی که هستی و موجودیت دارند / نام تو  مثل  کلید :  صنعت ادبی تشبیه</a:t>
            </a:r>
            <a:endParaRPr lang="en-US" sz="24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4270028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02631" y="1881364"/>
            <a:ext cx="9802475" cy="461665"/>
          </a:xfrm>
          <a:prstGeom prst="rect">
            <a:avLst/>
          </a:prstGeom>
        </p:spPr>
        <p:txBody>
          <a:bodyPr wrap="square">
            <a:spAutoFit/>
          </a:bodyPr>
          <a:lstStyle/>
          <a:p>
            <a:r>
              <a:rPr lang="ar-SA" sz="2400" b="1" dirty="0">
                <a:solidFill>
                  <a:srgbClr val="FF0000"/>
                </a:solidFill>
                <a:latin typeface="AmuzehNewNormalPS"/>
                <a:ea typeface="Calibri" panose="020F0502020204030204" pitchFamily="34" charset="0"/>
                <a:cs typeface="B Nazanin" panose="00000400000000000000" pitchFamily="2" charset="-78"/>
              </a:rPr>
              <a:t>ای هست کُنِ اساس هستی                                                   کوته ز دَرَت، دراز دستی</a:t>
            </a:r>
            <a:endParaRPr lang="en-US" sz="2400" dirty="0">
              <a:cs typeface="B Nazanin" panose="00000400000000000000" pitchFamily="2" charset="-78"/>
            </a:endParaRPr>
          </a:p>
        </p:txBody>
      </p:sp>
      <p:sp>
        <p:nvSpPr>
          <p:cNvPr id="6" name="Rectangle 5"/>
          <p:cNvSpPr/>
          <p:nvPr/>
        </p:nvSpPr>
        <p:spPr>
          <a:xfrm>
            <a:off x="-282389" y="2710120"/>
            <a:ext cx="11949953" cy="1882567"/>
          </a:xfrm>
          <a:prstGeom prst="rect">
            <a:avLst/>
          </a:prstGeom>
        </p:spPr>
        <p:txBody>
          <a:bodyPr wrap="square">
            <a:spAutoFit/>
          </a:bodyPr>
          <a:lstStyle/>
          <a:p>
            <a:pPr algn="r" rtl="1">
              <a:lnSpc>
                <a:spcPct val="150000"/>
              </a:lnSpc>
              <a:spcAft>
                <a:spcPts val="1000"/>
              </a:spcAft>
            </a:pPr>
            <a:r>
              <a:rPr lang="fa-IR" sz="2400" dirty="0">
                <a:latin typeface="Times New Roman" panose="02020603050405020304" pitchFamily="18" charset="0"/>
                <a:ea typeface="Calibri" panose="020F0502020204030204" pitchFamily="34" charset="0"/>
                <a:cs typeface="B Nazanin" panose="00000400000000000000" pitchFamily="2" charset="-78"/>
              </a:rPr>
              <a:t>4</a:t>
            </a:r>
            <a:r>
              <a:rPr lang="fa-IR" sz="2400" b="1" dirty="0">
                <a:latin typeface="Times New Roman" panose="02020603050405020304" pitchFamily="18" charset="0"/>
                <a:ea typeface="Calibri" panose="020F0502020204030204" pitchFamily="34" charset="0"/>
                <a:cs typeface="B Nazanin" panose="00000400000000000000" pitchFamily="2" charset="-78"/>
              </a:rPr>
              <a:t> ـ ای : حرف ندا / هست کن : منادا / هست کن : ایجاد کننده / اساس : پایه / کوته : مخفف کوتاه / درازدستی : تجاوز به حریم دیگران</a:t>
            </a:r>
            <a:endParaRPr lang="en-US" sz="24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معنی : ای ایجاد کننده پایه های هستی هر دستی که قصد تجاوز به حریم تو را دارد کوتاه باد </a:t>
            </a:r>
            <a:endParaRPr lang="en-US" sz="2400" b="1" dirty="0">
              <a:latin typeface="Calibri" panose="020F0502020204030204" pitchFamily="34" charset="0"/>
              <a:ea typeface="Calibri" panose="020F0502020204030204" pitchFamily="34" charset="0"/>
              <a:cs typeface="B Nazanin" panose="00000400000000000000" pitchFamily="2" charset="-78"/>
            </a:endParaRPr>
          </a:p>
        </p:txBody>
      </p:sp>
      <p:sp>
        <p:nvSpPr>
          <p:cNvPr id="7" name="Rectangle 6"/>
          <p:cNvSpPr/>
          <p:nvPr/>
        </p:nvSpPr>
        <p:spPr>
          <a:xfrm>
            <a:off x="-145506" y="4813075"/>
            <a:ext cx="11676185" cy="1328569"/>
          </a:xfrm>
          <a:prstGeom prst="rect">
            <a:avLst/>
          </a:prstGeom>
        </p:spPr>
        <p:txBody>
          <a:bodyPr wrap="square">
            <a:spAutoFit/>
          </a:bodyPr>
          <a:lstStyle/>
          <a:p>
            <a:pPr algn="ctr" rtl="1">
              <a:lnSpc>
                <a:spcPct val="150000"/>
              </a:lnSpc>
              <a:spcAft>
                <a:spcPts val="1000"/>
              </a:spcAft>
              <a:tabLst>
                <a:tab pos="3987800" algn="r"/>
              </a:tabLst>
            </a:pPr>
            <a:r>
              <a:rPr lang="ar-SA" sz="2400" b="1" dirty="0" smtClean="0">
                <a:solidFill>
                  <a:srgbClr val="FF0000"/>
                </a:solidFill>
                <a:latin typeface="AmuzehNewNormalPS"/>
                <a:ea typeface="Calibri" panose="020F0502020204030204" pitchFamily="34" charset="0"/>
                <a:cs typeface="B Nazanin" panose="00000400000000000000" pitchFamily="2" charset="-78"/>
              </a:rPr>
              <a:t>هم قصّه</a:t>
            </a:r>
            <a:r>
              <a:rPr lang="fa-IR" sz="2400" b="1" dirty="0" smtClean="0">
                <a:solidFill>
                  <a:srgbClr val="FF0000"/>
                </a:solidFill>
                <a:latin typeface="AmuzehNewNormalPS"/>
                <a:ea typeface="Calibri" panose="020F0502020204030204" pitchFamily="34" charset="0"/>
                <a:cs typeface="B Nazanin" panose="00000400000000000000" pitchFamily="2" charset="-78"/>
              </a:rPr>
              <a:t> ی</a:t>
            </a:r>
            <a:r>
              <a:rPr lang="ar-SA"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a:solidFill>
                  <a:srgbClr val="FF0000"/>
                </a:solidFill>
                <a:latin typeface="AmuzehNewNormalPS"/>
                <a:ea typeface="Calibri" panose="020F0502020204030204" pitchFamily="34" charset="0"/>
                <a:cs typeface="B Nazanin" panose="00000400000000000000" pitchFamily="2" charset="-78"/>
              </a:rPr>
              <a:t>نانموده، دانی                                                       هم </a:t>
            </a:r>
            <a:r>
              <a:rPr lang="ar-SA" sz="2400" b="1" dirty="0" smtClean="0">
                <a:solidFill>
                  <a:srgbClr val="FF0000"/>
                </a:solidFill>
                <a:latin typeface="AmuzehNewNormalPS"/>
                <a:ea typeface="Calibri" panose="020F0502020204030204" pitchFamily="34" charset="0"/>
                <a:cs typeface="B Nazanin" panose="00000400000000000000" pitchFamily="2" charset="-78"/>
              </a:rPr>
              <a:t>نامه</a:t>
            </a:r>
            <a:r>
              <a:rPr lang="fa-IR" sz="2400" b="1" dirty="0" smtClean="0">
                <a:solidFill>
                  <a:srgbClr val="FF0000"/>
                </a:solidFill>
                <a:latin typeface="AmuzehNewNormalPS"/>
                <a:ea typeface="Calibri" panose="020F0502020204030204" pitchFamily="34" charset="0"/>
                <a:cs typeface="B Nazanin" panose="00000400000000000000" pitchFamily="2" charset="-78"/>
              </a:rPr>
              <a:t> ی</a:t>
            </a:r>
            <a:r>
              <a:rPr lang="ar-SA" sz="2400" b="1" dirty="0" smtClean="0">
                <a:solidFill>
                  <a:srgbClr val="FF0000"/>
                </a:solidFill>
                <a:latin typeface="AmuzehNewNormalPS"/>
                <a:ea typeface="Calibri" panose="020F0502020204030204" pitchFamily="34" charset="0"/>
                <a:cs typeface="B Nazanin" panose="00000400000000000000" pitchFamily="2" charset="-78"/>
              </a:rPr>
              <a:t> </a:t>
            </a:r>
            <a:r>
              <a:rPr lang="ar-SA" sz="2400" b="1" dirty="0">
                <a:solidFill>
                  <a:srgbClr val="FF0000"/>
                </a:solidFill>
                <a:latin typeface="AmuzehNewNormalPS"/>
                <a:ea typeface="Calibri" panose="020F0502020204030204" pitchFamily="34" charset="0"/>
                <a:cs typeface="B Nazanin" panose="00000400000000000000" pitchFamily="2" charset="-78"/>
              </a:rPr>
              <a:t>نانوشته، خوانی</a:t>
            </a:r>
            <a:endParaRPr lang="en-US" sz="24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5 ـ نانموده : بیان نشده </a:t>
            </a:r>
            <a:endParaRPr lang="en-US" sz="2400" b="1" dirty="0">
              <a:effectLst/>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401724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2045" y="1137587"/>
            <a:ext cx="10596282" cy="517065"/>
          </a:xfrm>
          <a:prstGeom prst="rect">
            <a:avLst/>
          </a:prstGeom>
        </p:spPr>
        <p:txBody>
          <a:bodyPr wrap="square">
            <a:spAutoFit/>
          </a:bodyPr>
          <a:lstStyle/>
          <a:p>
            <a:pPr algn="ctr" rtl="1">
              <a:lnSpc>
                <a:spcPct val="115000"/>
              </a:lnSpc>
              <a:spcAft>
                <a:spcPts val="1000"/>
              </a:spcAft>
              <a:tabLst>
                <a:tab pos="3987800" algn="r"/>
              </a:tabLst>
            </a:pPr>
            <a:r>
              <a:rPr lang="ar-SA" sz="2400" b="1" dirty="0">
                <a:solidFill>
                  <a:srgbClr val="FF0000"/>
                </a:solidFill>
                <a:latin typeface="AmuzehNewNormalPS"/>
                <a:ea typeface="Calibri" panose="020F0502020204030204" pitchFamily="34" charset="0"/>
                <a:cs typeface="B Nazanin" panose="00000400000000000000" pitchFamily="2" charset="-78"/>
              </a:rPr>
              <a:t>هم تو، به عنایت الهی                                                        آنجا، قَدَمَم رسان که خواهی</a:t>
            </a:r>
            <a:endParaRPr lang="en-US" sz="16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2" name="Rectangle 1"/>
          <p:cNvSpPr/>
          <p:nvPr/>
        </p:nvSpPr>
        <p:spPr>
          <a:xfrm>
            <a:off x="3729953" y="2494462"/>
            <a:ext cx="8053808" cy="600164"/>
          </a:xfrm>
          <a:prstGeom prst="rect">
            <a:avLst/>
          </a:prstGeom>
        </p:spPr>
        <p:txBody>
          <a:bodyPr wrap="none">
            <a:spAutoFit/>
          </a:bodyPr>
          <a:lstStyle/>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6 ـ الهی : خدایی / مصرع دوم : به آنجایی که خودت صلاح میدانی مرا برسان</a:t>
            </a:r>
            <a:endParaRPr lang="en-US" sz="2400" b="1" dirty="0">
              <a:latin typeface="Calibri" panose="020F0502020204030204" pitchFamily="34" charset="0"/>
              <a:ea typeface="Calibri" panose="020F0502020204030204" pitchFamily="34" charset="0"/>
              <a:cs typeface="B Nazanin" panose="00000400000000000000" pitchFamily="2" charset="-78"/>
            </a:endParaRPr>
          </a:p>
        </p:txBody>
      </p:sp>
      <p:sp>
        <p:nvSpPr>
          <p:cNvPr id="5" name="Rectangle 4"/>
          <p:cNvSpPr/>
          <p:nvPr/>
        </p:nvSpPr>
        <p:spPr>
          <a:xfrm>
            <a:off x="443751" y="3939972"/>
            <a:ext cx="11443447" cy="1282402"/>
          </a:xfrm>
          <a:prstGeom prst="rect">
            <a:avLst/>
          </a:prstGeom>
        </p:spPr>
        <p:txBody>
          <a:bodyPr wrap="square">
            <a:spAutoFit/>
          </a:bodyPr>
          <a:lstStyle/>
          <a:p>
            <a:pPr algn="r" rtl="1">
              <a:lnSpc>
                <a:spcPct val="150000"/>
              </a:lnSpc>
              <a:spcAft>
                <a:spcPts val="1000"/>
              </a:spcAft>
              <a:tabLst>
                <a:tab pos="3987800" algn="r"/>
              </a:tabLst>
            </a:pPr>
            <a:r>
              <a:rPr lang="ar-SA" sz="2400" b="1" dirty="0">
                <a:solidFill>
                  <a:srgbClr val="FF0000"/>
                </a:solidFill>
                <a:latin typeface="AmuzehNewNormalPS"/>
                <a:ea typeface="Calibri" panose="020F0502020204030204" pitchFamily="34" charset="0"/>
                <a:cs typeface="B Nazanin" panose="00000400000000000000" pitchFamily="2" charset="-78"/>
              </a:rPr>
              <a:t>از ظلمتِ خود، رهایی ام ده                                                 با نورِ خود آشنایی ام ده</a:t>
            </a:r>
            <a:endParaRPr lang="en-US" sz="24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b="1" dirty="0">
                <a:latin typeface="Times New Roman" panose="02020603050405020304" pitchFamily="18" charset="0"/>
                <a:ea typeface="Calibri" panose="020F0502020204030204" pitchFamily="34" charset="0"/>
                <a:cs typeface="B Nazanin" panose="00000400000000000000" pitchFamily="2" charset="-78"/>
              </a:rPr>
              <a:t>7 ـ ظلمت : جهل ,  تاریکی / هم خانواده ظلمت : ظالم , ظلم , مظلوم / نور : منظور نور ایمان به خداست </a:t>
            </a:r>
            <a:endParaRPr lang="en-US" sz="2400" b="1"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3708939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835" y="1723780"/>
            <a:ext cx="11537577" cy="1154162"/>
          </a:xfrm>
          <a:prstGeom prst="rect">
            <a:avLst/>
          </a:prstGeom>
        </p:spPr>
        <p:txBody>
          <a:bodyPr wrap="square">
            <a:spAutoFit/>
          </a:bodyPr>
          <a:lstStyle/>
          <a:p>
            <a:pPr algn="r" rtl="1">
              <a:lnSpc>
                <a:spcPct val="150000"/>
              </a:lnSpc>
              <a:spcAft>
                <a:spcPts val="1000"/>
              </a:spcAft>
            </a:pPr>
            <a:r>
              <a:rPr lang="ar-SA" sz="2400" b="1" dirty="0" smtClean="0">
                <a:solidFill>
                  <a:srgbClr val="FF0000"/>
                </a:solidFill>
                <a:latin typeface="AmuzehNewNormalPS"/>
                <a:ea typeface="Calibri" panose="020F0502020204030204" pitchFamily="34" charset="0"/>
                <a:cs typeface="B Nazanin" panose="00000400000000000000" pitchFamily="2" charset="-78"/>
              </a:rPr>
              <a:t>الهی</a:t>
            </a:r>
            <a:r>
              <a:rPr lang="ar-SA" sz="2400" b="1" dirty="0">
                <a:solidFill>
                  <a:srgbClr val="FF0000"/>
                </a:solidFill>
                <a:latin typeface="AmuzehNewNormalPS"/>
                <a:ea typeface="Calibri" panose="020F0502020204030204" pitchFamily="34" charset="0"/>
                <a:cs typeface="B Nazanin" panose="00000400000000000000" pitchFamily="2" charset="-78"/>
              </a:rPr>
              <a:t>، دلی ده که در کار تو جان بازیم؛ جانی ده که کار آن جهان سازیم، دانایی ده که از راه نیفتیم، بینایی ده تا، در چاه نیفتیم، دست گیر که دست آویز نداریم، توفیق ده تا، در، دین استوار شویم، نگاه دار تا، پریشان نشویم</a:t>
            </a:r>
            <a:r>
              <a:rPr lang="en-US" sz="2400" b="1" dirty="0">
                <a:solidFill>
                  <a:srgbClr val="FF0000"/>
                </a:solidFill>
                <a:latin typeface="AmuzehNewNormalPS"/>
                <a:ea typeface="Calibri" panose="020F0502020204030204" pitchFamily="34" charset="0"/>
                <a:cs typeface="B Nazanin" panose="00000400000000000000" pitchFamily="2" charset="-78"/>
              </a:rPr>
              <a:t>.</a:t>
            </a:r>
            <a:endParaRPr lang="en-US" sz="24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p:cNvSpPr/>
          <p:nvPr/>
        </p:nvSpPr>
        <p:spPr>
          <a:xfrm>
            <a:off x="497541" y="2933883"/>
            <a:ext cx="3102131" cy="400110"/>
          </a:xfrm>
          <a:prstGeom prst="rect">
            <a:avLst/>
          </a:prstGeom>
        </p:spPr>
        <p:txBody>
          <a:bodyPr wrap="none">
            <a:spAutoFit/>
          </a:bodyPr>
          <a:lstStyle/>
          <a:p>
            <a:r>
              <a:rPr lang="ar-SA" sz="2000" b="1" dirty="0">
                <a:latin typeface="Amuzeh-New-Bold"/>
                <a:ea typeface="Calibri" panose="020F0502020204030204" pitchFamily="34" charset="0"/>
                <a:cs typeface="B Nazanin" panose="00000400000000000000" pitchFamily="2" charset="-78"/>
              </a:rPr>
              <a:t> </a:t>
            </a:r>
            <a:r>
              <a:rPr lang="ar-SA" sz="2000" b="1" dirty="0">
                <a:solidFill>
                  <a:srgbClr val="0070C0"/>
                </a:solidFill>
                <a:latin typeface="Amuzeh-New-Bold"/>
                <a:ea typeface="Calibri" panose="020F0502020204030204" pitchFamily="34" charset="0"/>
                <a:cs typeface="B Nazanin" panose="00000400000000000000" pitchFamily="2" charset="-78"/>
              </a:rPr>
              <a:t>الهی نامه</a:t>
            </a:r>
            <a:r>
              <a:rPr lang="en-US" sz="2000" b="1" dirty="0">
                <a:solidFill>
                  <a:srgbClr val="0070C0"/>
                </a:solidFill>
                <a:latin typeface="Amuzeh-New-Bold"/>
                <a:ea typeface="Calibri" panose="020F0502020204030204" pitchFamily="34" charset="0"/>
                <a:cs typeface="B Nazanin" panose="00000400000000000000" pitchFamily="2" charset="-78"/>
              </a:rPr>
              <a:t>: </a:t>
            </a:r>
            <a:r>
              <a:rPr lang="ar-SA" sz="2000" b="1" dirty="0">
                <a:solidFill>
                  <a:srgbClr val="0070C0"/>
                </a:solidFill>
                <a:latin typeface="Amuzeh-New-Bold"/>
                <a:ea typeface="Calibri" panose="020F0502020204030204" pitchFamily="34" charset="0"/>
                <a:cs typeface="B Nazanin" panose="00000400000000000000" pitchFamily="2" charset="-78"/>
              </a:rPr>
              <a:t>خواجه عبداللّه انصاری</a:t>
            </a:r>
            <a:endParaRPr lang="en-US" sz="2000" dirty="0">
              <a:cs typeface="B Nazanin" panose="00000400000000000000" pitchFamily="2" charset="-78"/>
            </a:endParaRPr>
          </a:p>
        </p:txBody>
      </p:sp>
      <p:sp>
        <p:nvSpPr>
          <p:cNvPr id="4" name="Rectangle 3"/>
          <p:cNvSpPr/>
          <p:nvPr/>
        </p:nvSpPr>
        <p:spPr>
          <a:xfrm>
            <a:off x="295835" y="3330031"/>
            <a:ext cx="11537577" cy="463973"/>
          </a:xfrm>
          <a:prstGeom prst="rect">
            <a:avLst/>
          </a:prstGeom>
        </p:spPr>
        <p:txBody>
          <a:bodyPr wrap="square">
            <a:spAutoFit/>
          </a:bodyPr>
          <a:lstStyle/>
          <a:p>
            <a:pPr algn="r" rtl="1">
              <a:lnSpc>
                <a:spcPct val="115000"/>
              </a:lnSpc>
              <a:spcAft>
                <a:spcPts val="1000"/>
              </a:spcAft>
            </a:pPr>
            <a:r>
              <a:rPr lang="fa-IR" sz="2100" b="1" i="1" dirty="0">
                <a:latin typeface="Times New Roman" panose="02020603050405020304" pitchFamily="18" charset="0"/>
                <a:ea typeface="Calibri" panose="020F0502020204030204" pitchFamily="34" charset="0"/>
                <a:cs typeface="B Nazanin" panose="00000400000000000000" pitchFamily="2" charset="-78"/>
              </a:rPr>
              <a:t>خواجه عبدالله انصاری :</a:t>
            </a:r>
            <a:r>
              <a:rPr lang="fa-IR" sz="2100" b="1" dirty="0">
                <a:latin typeface="Times New Roman" panose="02020603050405020304" pitchFamily="18" charset="0"/>
                <a:ea typeface="Calibri" panose="020F0502020204030204" pitchFamily="34" charset="0"/>
                <a:cs typeface="B Nazanin" panose="00000400000000000000" pitchFamily="2" charset="-78"/>
              </a:rPr>
              <a:t>عارف و نویسنده معروف قرن چهارم معروف به پیر هرات و پیر انصار / آثارش : الهی نامه و مناجات نامه</a:t>
            </a:r>
            <a:endParaRPr lang="en-US" sz="2100" b="1" dirty="0">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295837" y="3825375"/>
            <a:ext cx="12021671" cy="3032625"/>
          </a:xfrm>
          <a:prstGeom prst="rect">
            <a:avLst/>
          </a:prstGeom>
        </p:spPr>
        <p:txBody>
          <a:bodyPr wrap="square">
            <a:spAutoFit/>
          </a:bodyPr>
          <a:lstStyle/>
          <a:p>
            <a:pPr algn="ctr" rtl="1">
              <a:lnSpc>
                <a:spcPct val="115000"/>
              </a:lnSpc>
              <a:spcAft>
                <a:spcPts val="1000"/>
              </a:spcAft>
            </a:pPr>
            <a:r>
              <a:rPr lang="fa-IR" sz="2000" b="1" i="1" dirty="0">
                <a:latin typeface="Times New Roman" panose="02020603050405020304" pitchFamily="18" charset="0"/>
                <a:ea typeface="Calibri" panose="020F0502020204030204" pitchFamily="34" charset="0"/>
                <a:cs typeface="B Nazanin" panose="00000400000000000000" pitchFamily="2" charset="-78"/>
              </a:rPr>
              <a:t>صنعت ادبی سجع :</a:t>
            </a:r>
            <a:endParaRPr lang="en-US" sz="2000"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b="1" dirty="0">
                <a:latin typeface="Times New Roman" panose="02020603050405020304" pitchFamily="18" charset="0"/>
                <a:ea typeface="Calibri" panose="020F0502020204030204" pitchFamily="34" charset="0"/>
                <a:cs typeface="B Nazanin" panose="00000400000000000000" pitchFamily="2" charset="-78"/>
              </a:rPr>
              <a:t>سجع در لغت به معنای آواز کبوتر است و در اصطلاح همان کلمات قافیه هستند که در نثر (متن) بیایند.</a:t>
            </a:r>
            <a:endParaRPr lang="en-US"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نکته 1 : </a:t>
            </a:r>
            <a:r>
              <a:rPr lang="fa-IR" b="1" dirty="0">
                <a:latin typeface="Times New Roman" panose="02020603050405020304" pitchFamily="18" charset="0"/>
                <a:ea typeface="Calibri" panose="020F0502020204030204" pitchFamily="34" charset="0"/>
                <a:cs typeface="B Nazanin" panose="00000400000000000000" pitchFamily="2" charset="-78"/>
              </a:rPr>
              <a:t>صنعت ادبی سجع فقط  مخصوص نثر است و در بیش از یک جمله به کار می رود.</a:t>
            </a:r>
            <a:endParaRPr lang="en-US"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نکته 2 : </a:t>
            </a:r>
            <a:r>
              <a:rPr lang="fa-IR" b="1" dirty="0">
                <a:latin typeface="Times New Roman" panose="02020603050405020304" pitchFamily="18" charset="0"/>
                <a:ea typeface="Calibri" panose="020F0502020204030204" pitchFamily="34" charset="0"/>
                <a:cs typeface="B Nazanin" panose="00000400000000000000" pitchFamily="2" charset="-78"/>
              </a:rPr>
              <a:t>به نثری که دارای سجع باشد نثر مسجع گفته می شود .</a:t>
            </a:r>
            <a:endParaRPr lang="en-US" b="1"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b="1" dirty="0">
                <a:latin typeface="Times New Roman" panose="02020603050405020304" pitchFamily="18" charset="0"/>
                <a:ea typeface="Calibri" panose="020F0502020204030204" pitchFamily="34" charset="0"/>
                <a:cs typeface="B Nazanin" panose="00000400000000000000" pitchFamily="2" charset="-78"/>
              </a:rPr>
              <a:t>الهی </a:t>
            </a:r>
            <a:r>
              <a:rPr lang="fa-IR" b="1" u="sng" dirty="0">
                <a:latin typeface="Times New Roman" panose="02020603050405020304" pitchFamily="18" charset="0"/>
                <a:ea typeface="Calibri" panose="020F0502020204030204" pitchFamily="34" charset="0"/>
                <a:cs typeface="B Nazanin" panose="00000400000000000000" pitchFamily="2" charset="-78"/>
              </a:rPr>
              <a:t>دلی</a:t>
            </a:r>
            <a:r>
              <a:rPr lang="fa-IR" b="1" dirty="0">
                <a:latin typeface="Times New Roman" panose="02020603050405020304" pitchFamily="18" charset="0"/>
                <a:ea typeface="Calibri" panose="020F0502020204030204" pitchFamily="34" charset="0"/>
                <a:cs typeface="B Nazanin" panose="00000400000000000000" pitchFamily="2" charset="-78"/>
              </a:rPr>
              <a:t> ده که در کار تو جان </a:t>
            </a:r>
            <a:r>
              <a:rPr lang="fa-IR" b="1" u="sng" dirty="0">
                <a:latin typeface="Times New Roman" panose="02020603050405020304" pitchFamily="18" charset="0"/>
                <a:ea typeface="Calibri" panose="020F0502020204030204" pitchFamily="34" charset="0"/>
                <a:cs typeface="B Nazanin" panose="00000400000000000000" pitchFamily="2" charset="-78"/>
              </a:rPr>
              <a:t>بازیم</a:t>
            </a:r>
            <a:r>
              <a:rPr lang="fa-IR" b="1" dirty="0">
                <a:latin typeface="Times New Roman" panose="02020603050405020304" pitchFamily="18" charset="0"/>
                <a:ea typeface="Calibri" panose="020F0502020204030204" pitchFamily="34" charset="0"/>
                <a:cs typeface="B Nazanin" panose="00000400000000000000" pitchFamily="2" charset="-78"/>
              </a:rPr>
              <a:t> , </a:t>
            </a:r>
            <a:r>
              <a:rPr lang="fa-IR" b="1" u="sng" dirty="0">
                <a:latin typeface="Times New Roman" panose="02020603050405020304" pitchFamily="18" charset="0"/>
                <a:ea typeface="Calibri" panose="020F0502020204030204" pitchFamily="34" charset="0"/>
                <a:cs typeface="B Nazanin" panose="00000400000000000000" pitchFamily="2" charset="-78"/>
              </a:rPr>
              <a:t>جانی</a:t>
            </a:r>
            <a:r>
              <a:rPr lang="fa-IR" b="1" dirty="0">
                <a:latin typeface="Times New Roman" panose="02020603050405020304" pitchFamily="18" charset="0"/>
                <a:ea typeface="Calibri" panose="020F0502020204030204" pitchFamily="34" charset="0"/>
                <a:cs typeface="B Nazanin" panose="00000400000000000000" pitchFamily="2" charset="-78"/>
              </a:rPr>
              <a:t> ده که کار آن جهان </a:t>
            </a:r>
            <a:r>
              <a:rPr lang="fa-IR" b="1" u="sng" dirty="0">
                <a:latin typeface="Times New Roman" panose="02020603050405020304" pitchFamily="18" charset="0"/>
                <a:ea typeface="Calibri" panose="020F0502020204030204" pitchFamily="34" charset="0"/>
                <a:cs typeface="B Nazanin" panose="00000400000000000000" pitchFamily="2" charset="-78"/>
              </a:rPr>
              <a:t>سازیم </a:t>
            </a:r>
            <a:endParaRPr lang="en-US" b="1" dirty="0">
              <a:latin typeface="Calibri" panose="020F0502020204030204" pitchFamily="34" charset="0"/>
              <a:ea typeface="Calibri" panose="020F0502020204030204" pitchFamily="34" charset="0"/>
              <a:cs typeface="B Nazanin" panose="00000400000000000000" pitchFamily="2" charset="-78"/>
            </a:endParaRPr>
          </a:p>
          <a:p>
            <a:pPr algn="r" rtl="1">
              <a:lnSpc>
                <a:spcPct val="115000"/>
              </a:lnSpc>
              <a:spcAft>
                <a:spcPts val="1000"/>
              </a:spcAft>
            </a:pPr>
            <a:r>
              <a:rPr lang="fa-IR" b="1" dirty="0">
                <a:latin typeface="Times New Roman" panose="02020603050405020304" pitchFamily="18" charset="0"/>
                <a:ea typeface="Calibri" panose="020F0502020204030204" pitchFamily="34" charset="0"/>
                <a:cs typeface="B Nazanin" panose="00000400000000000000" pitchFamily="2" charset="-78"/>
              </a:rPr>
              <a:t> </a:t>
            </a:r>
            <a:endParaRPr lang="en-US" b="1"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788711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111624"/>
            <a:ext cx="11793070" cy="2564805"/>
          </a:xfrm>
          <a:prstGeom prst="rect">
            <a:avLst/>
          </a:prstGeom>
        </p:spPr>
        <p:txBody>
          <a:bodyPr wrap="square">
            <a:spAutoFit/>
          </a:bodyPr>
          <a:lstStyle/>
          <a:p>
            <a:pPr algn="r" rtl="1">
              <a:lnSpc>
                <a:spcPct val="150000"/>
              </a:lnSpc>
              <a:spcAft>
                <a:spcPts val="1000"/>
              </a:spcAft>
            </a:pPr>
            <a:r>
              <a:rPr lang="fa-IR" sz="2400" b="1" i="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تضمین :</a:t>
            </a:r>
            <a:endParaRPr lang="en-US" sz="2400" dirty="0">
              <a:solidFill>
                <a:srgbClr val="FF0000"/>
              </a:solidFill>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dirty="0">
                <a:latin typeface="Times New Roman" panose="02020603050405020304" pitchFamily="18" charset="0"/>
                <a:ea typeface="Calibri" panose="020F0502020204030204" pitchFamily="34" charset="0"/>
                <a:cs typeface="B Nazanin" panose="00000400000000000000" pitchFamily="2" charset="-78"/>
              </a:rPr>
              <a:t>هر گاه شاعر یا نویسنده در ضمن اثر خود به یک حدیث , آیه قرآن , بیت یا مصرع شعری و .... اشاره کند از صنعت ادبی تضمین بهره برده است.</a:t>
            </a:r>
            <a:endParaRPr lang="en-US" sz="2400" dirty="0">
              <a:latin typeface="Calibri" panose="020F0502020204030204" pitchFamily="34" charset="0"/>
              <a:ea typeface="Calibri" panose="020F0502020204030204" pitchFamily="34" charset="0"/>
              <a:cs typeface="B Nazanin" panose="00000400000000000000" pitchFamily="2" charset="-78"/>
            </a:endParaRPr>
          </a:p>
          <a:p>
            <a:pPr algn="r" rtl="1">
              <a:lnSpc>
                <a:spcPct val="150000"/>
              </a:lnSpc>
              <a:spcAft>
                <a:spcPts val="1000"/>
              </a:spcAft>
            </a:pPr>
            <a:r>
              <a:rPr lang="fa-IR" sz="24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دست گیر : </a:t>
            </a:r>
            <a:r>
              <a:rPr lang="fa-IR" sz="2400" dirty="0">
                <a:latin typeface="Times New Roman" panose="02020603050405020304" pitchFamily="18" charset="0"/>
                <a:ea typeface="Calibri" panose="020F0502020204030204" pitchFamily="34" charset="0"/>
                <a:cs typeface="B Nazanin" panose="00000400000000000000" pitchFamily="2" charset="-78"/>
              </a:rPr>
              <a:t>دستم را بگیر , مرا رها نکن , کمک کن / دست آویز : یاری دهنده , یاور / استوار : پابرجا / نگاه دار : محافظت کن</a:t>
            </a:r>
            <a:endParaRPr lang="en-US" sz="2400" dirty="0">
              <a:effectLst/>
              <a:latin typeface="Calibri" panose="020F0502020204030204" pitchFamily="34" charset="0"/>
              <a:ea typeface="Calibri" panose="020F0502020204030204" pitchFamily="34" charset="0"/>
              <a:cs typeface="B Nazanin" panose="00000400000000000000" pitchFamily="2" charset="-78"/>
            </a:endParaRPr>
          </a:p>
        </p:txBody>
      </p:sp>
      <p:sp>
        <p:nvSpPr>
          <p:cNvPr id="3" name="Rectangle 2"/>
          <p:cNvSpPr/>
          <p:nvPr/>
        </p:nvSpPr>
        <p:spPr>
          <a:xfrm>
            <a:off x="605117" y="2121480"/>
            <a:ext cx="11187953" cy="1882567"/>
          </a:xfrm>
          <a:prstGeom prst="rect">
            <a:avLst/>
          </a:prstGeom>
        </p:spPr>
        <p:txBody>
          <a:bodyPr wrap="square">
            <a:spAutoFit/>
          </a:bodyPr>
          <a:lstStyle/>
          <a:p>
            <a:pPr algn="r" rtl="1">
              <a:lnSpc>
                <a:spcPct val="150000"/>
              </a:lnSpc>
              <a:spcAft>
                <a:spcPts val="1000"/>
              </a:spcAft>
            </a:pPr>
            <a:r>
              <a:rPr lang="fa-IR" sz="24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الهی : ی حرف ندا , اله </a:t>
            </a:r>
            <a:r>
              <a:rPr lang="fa-IR" sz="2400" dirty="0">
                <a:latin typeface="Times New Roman" panose="02020603050405020304" pitchFamily="18" charset="0"/>
                <a:ea typeface="Calibri" panose="020F0502020204030204" pitchFamily="34" charset="0"/>
                <a:cs typeface="B Nazanin" panose="00000400000000000000" pitchFamily="2" charset="-78"/>
              </a:rPr>
              <a:t>: منادا / دلی : منظور جرأت و جسارت / جان بازیم : منظور فدا کردن جان / جان : روح و روان / </a:t>
            </a:r>
            <a:r>
              <a:rPr lang="fa-IR" sz="2400" b="1" dirty="0">
                <a:solidFill>
                  <a:srgbClr val="FF0000"/>
                </a:solidFill>
                <a:latin typeface="Times New Roman" panose="02020603050405020304" pitchFamily="18" charset="0"/>
                <a:ea typeface="Calibri" panose="020F0502020204030204" pitchFamily="34" charset="0"/>
                <a:cs typeface="B Nazanin" panose="00000400000000000000" pitchFamily="2" charset="-78"/>
              </a:rPr>
              <a:t>کار ان جهان سازیم : </a:t>
            </a:r>
            <a:r>
              <a:rPr lang="fa-IR" sz="2400" dirty="0">
                <a:latin typeface="Times New Roman" panose="02020603050405020304" pitchFamily="18" charset="0"/>
                <a:ea typeface="Calibri" panose="020F0502020204030204" pitchFamily="34" charset="0"/>
                <a:cs typeface="B Nazanin" panose="00000400000000000000" pitchFamily="2" charset="-78"/>
              </a:rPr>
              <a:t>مقدمات رفتن آن دنیا را فراهم سازیم / از راه نیافتیم : از راه راست منحرف نشویم , اشاره دارد </a:t>
            </a:r>
            <a:endParaRPr lang="fa-IR" sz="2400" dirty="0" smtClean="0">
              <a:latin typeface="Times New Roman" panose="02020603050405020304" pitchFamily="18" charset="0"/>
              <a:ea typeface="Calibri" panose="020F0502020204030204" pitchFamily="34" charset="0"/>
              <a:cs typeface="B Nazanin" panose="00000400000000000000" pitchFamily="2" charset="-78"/>
            </a:endParaRPr>
          </a:p>
          <a:p>
            <a:pPr algn="r" rtl="1">
              <a:lnSpc>
                <a:spcPct val="150000"/>
              </a:lnSpc>
              <a:spcAft>
                <a:spcPts val="1000"/>
              </a:spcAft>
            </a:pPr>
            <a:r>
              <a:rPr lang="fa-IR" sz="2400" dirty="0" smtClean="0">
                <a:latin typeface="Times New Roman" panose="02020603050405020304" pitchFamily="18" charset="0"/>
                <a:ea typeface="Calibri" panose="020F0502020204030204" pitchFamily="34" charset="0"/>
                <a:cs typeface="B Nazanin" panose="00000400000000000000" pitchFamily="2" charset="-78"/>
              </a:rPr>
              <a:t>به </a:t>
            </a:r>
            <a:r>
              <a:rPr lang="fa-IR" sz="2400" dirty="0">
                <a:latin typeface="Times New Roman" panose="02020603050405020304" pitchFamily="18" charset="0"/>
                <a:ea typeface="Calibri" panose="020F0502020204030204" pitchFamily="34" charset="0"/>
                <a:cs typeface="B Nazanin" panose="00000400000000000000" pitchFamily="2" charset="-78"/>
              </a:rPr>
              <a:t>اهدنا صراط المستقیم : صنعت ادبی تضمین</a:t>
            </a:r>
            <a:endParaRPr lang="en-US" sz="2400" dirty="0">
              <a:latin typeface="Calibri" panose="020F0502020204030204" pitchFamily="34" charset="0"/>
              <a:ea typeface="Calibri" panose="020F0502020204030204" pitchFamily="34" charset="0"/>
              <a:cs typeface="B Nazanin" panose="00000400000000000000" pitchFamily="2" charset="-78"/>
            </a:endParaRPr>
          </a:p>
        </p:txBody>
      </p:sp>
    </p:spTree>
    <p:extLst>
      <p:ext uri="{BB962C8B-B14F-4D97-AF65-F5344CB8AC3E}">
        <p14:creationId xmlns:p14="http://schemas.microsoft.com/office/powerpoint/2010/main" val="13772067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927</Words>
  <Application>Microsoft Office PowerPoint</Application>
  <PresentationFormat>Widescreen</PresentationFormat>
  <Paragraphs>66</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Amuzeh-New-Bold</vt:lpstr>
      <vt:lpstr>AmuzehNewNormalPS</vt:lpstr>
      <vt:lpstr>Arial</vt:lpstr>
      <vt:lpstr>B Nazanin</vt:lpstr>
      <vt:lpstr>B Titr</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71</cp:revision>
  <dcterms:created xsi:type="dcterms:W3CDTF">2015-07-06T05:06:21Z</dcterms:created>
  <dcterms:modified xsi:type="dcterms:W3CDTF">2015-08-16T07:04:33Z</dcterms:modified>
</cp:coreProperties>
</file>