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64" r:id="rId2"/>
    <p:sldId id="260" r:id="rId3"/>
    <p:sldId id="256" r:id="rId4"/>
    <p:sldId id="257" r:id="rId5"/>
    <p:sldId id="258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3" d="100"/>
          <a:sy n="63" d="100"/>
        </p:scale>
        <p:origin x="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6517ACC-E2C5-444C-B945-9C9C6F10EC42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46AE2D9-3A91-4C84-8E1C-E67E5D198E7B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6660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AE2D9-3A91-4C84-8E1C-E67E5D198E7B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4941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AE2D9-3A91-4C84-8E1C-E67E5D198E7B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786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AE2D9-3A91-4C84-8E1C-E67E5D198E7B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3006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E01E-8E84-4326-A7AB-6DBB952C258D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77A9-174F-47AF-BFC2-F8E7C60E28CA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F1C2-3DA5-49B6-8F57-7B15BA75E232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A06DC-6BEE-48E8-937D-020CF680326C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85DD-6142-47DF-88FD-B5CB8EA9F84C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9091-09E4-463E-A76E-7D42F529BF56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C127-B1C0-4C93-8297-7D64EE643CF3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01E4-94D4-4807-B42A-B7C60E9A7552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8E69E-A2BE-4A32-86F5-6753A59F9E93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F47A-1B92-435B-8E07-FACDD25FF329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7039-FBF9-43C9-8240-C2BE16ECBAC1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30A2A-B48E-4F80-8117-ABF0DDB8304E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7FF37-88E7-411B-916D-D8106FD770F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TJnnpFucoRApbd1Yfvmdn9dEkIKWAN7LvQFMk3ATIHygSw6g9FCQ"/>
          <p:cNvPicPr>
            <a:picLocks noChangeAspect="1" noChangeArrowheads="1"/>
          </p:cNvPicPr>
          <p:nvPr/>
        </p:nvPicPr>
        <p:blipFill>
          <a:blip r:embed="rId2">
            <a:lum bright="-20000" contrast="10000"/>
          </a:blip>
          <a:srcRect/>
          <a:stretch>
            <a:fillRect/>
          </a:stretch>
        </p:blipFill>
        <p:spPr bwMode="auto">
          <a:xfrm>
            <a:off x="214282" y="4071942"/>
            <a:ext cx="3401672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https://encrypted-tbn0.gstatic.com/images?q=tbn:ANd9GcQXKm6mR33vw5OgWY4Vypo4nHDM1CeDWUw2nrpKO3lmWedHeaxrFw"/>
          <p:cNvPicPr>
            <a:picLocks noChangeAspect="1" noChangeArrowheads="1"/>
          </p:cNvPicPr>
          <p:nvPr/>
        </p:nvPicPr>
        <p:blipFill>
          <a:blip r:embed="rId3">
            <a:lum bright="-40000" contrast="40000"/>
          </a:blip>
          <a:srcRect/>
          <a:stretch>
            <a:fillRect/>
          </a:stretch>
        </p:blipFill>
        <p:spPr bwMode="auto">
          <a:xfrm>
            <a:off x="571472" y="357166"/>
            <a:ext cx="2305050" cy="1990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3286116" y="714356"/>
            <a:ext cx="4572000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b="1" dirty="0" smtClean="0">
                <a:solidFill>
                  <a:schemeClr val="bg1"/>
                </a:solidFill>
                <a:cs typeface="B Titr" pitchFamily="2" charset="-78"/>
              </a:rPr>
              <a:t>آموزش علوم تجربی</a:t>
            </a:r>
          </a:p>
          <a:p>
            <a:pPr algn="ctr">
              <a:defRPr/>
            </a:pPr>
            <a:r>
              <a:rPr lang="fa-IR" b="1" dirty="0" smtClean="0">
                <a:solidFill>
                  <a:schemeClr val="bg1"/>
                </a:solidFill>
                <a:cs typeface="B Titr" pitchFamily="2" charset="-78"/>
              </a:rPr>
              <a:t>پایه هشتم </a:t>
            </a:r>
          </a:p>
          <a:p>
            <a:pPr algn="ctr">
              <a:defRPr/>
            </a:pPr>
            <a:r>
              <a:rPr lang="fa-IR" b="1" dirty="0" smtClean="0">
                <a:solidFill>
                  <a:srgbClr val="00B050"/>
                </a:solidFill>
                <a:cs typeface="B Titr" pitchFamily="2" charset="-78"/>
              </a:rPr>
              <a:t>تهیه کننده: نرگس دهقانیان</a:t>
            </a:r>
          </a:p>
          <a:p>
            <a:pPr algn="ctr">
              <a:defRPr/>
            </a:pPr>
            <a:r>
              <a:rPr lang="fa-IR" b="1" dirty="0" smtClean="0">
                <a:solidFill>
                  <a:schemeClr val="bg1"/>
                </a:solidFill>
                <a:cs typeface="B Titr" pitchFamily="2" charset="-78"/>
              </a:rPr>
              <a:t>ناحیه یک </a:t>
            </a:r>
          </a:p>
          <a:p>
            <a:pPr algn="ctr">
              <a:defRPr/>
            </a:pPr>
            <a:r>
              <a:rPr lang="fa-IR" b="1" dirty="0" smtClean="0">
                <a:solidFill>
                  <a:schemeClr val="bg1"/>
                </a:solidFill>
                <a:cs typeface="B Titr" pitchFamily="2" charset="-78"/>
              </a:rPr>
              <a:t>آموزش و پرورش اهواز</a:t>
            </a:r>
            <a:endParaRPr lang="en-US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428868"/>
            <a:ext cx="7438255" cy="11079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6600" dirty="0" smtClean="0">
                <a:cs typeface="B Titr" pitchFamily="2" charset="-78"/>
              </a:rPr>
              <a:t>کــا نـــو ن چیست ؟</a:t>
            </a:r>
            <a:endParaRPr lang="fa-IR" sz="66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71802" y="6492875"/>
            <a:ext cx="2895600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a-IR" sz="1400" smtClean="0">
                <a:cs typeface="B Titr" pitchFamily="2" charset="-78"/>
              </a:rPr>
              <a:t>نرگس دهقانیان - ناحیه یک اهواز </a:t>
            </a:r>
            <a:endParaRPr lang="fa-IR" sz="1400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6863" y="500042"/>
            <a:ext cx="6680034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2000" dirty="0" smtClean="0">
                <a:cs typeface="B Titr" pitchFamily="2" charset="-78"/>
              </a:rPr>
              <a:t>چون آینه محدب و عدسی واگرا نور را </a:t>
            </a:r>
            <a:r>
              <a:rPr lang="fa-IR" sz="2400" dirty="0" smtClean="0">
                <a:solidFill>
                  <a:srgbClr val="FF0000"/>
                </a:solidFill>
                <a:cs typeface="B Titr" pitchFamily="2" charset="-78"/>
              </a:rPr>
              <a:t>پخش</a:t>
            </a:r>
            <a:r>
              <a:rPr lang="fa-IR" sz="2000" dirty="0" smtClean="0">
                <a:cs typeface="B Titr" pitchFamily="2" charset="-78"/>
              </a:rPr>
              <a:t> می کنند پس کانون </a:t>
            </a:r>
            <a:r>
              <a:rPr lang="fa-IR" sz="2000" dirty="0" smtClean="0">
                <a:solidFill>
                  <a:srgbClr val="FF0000"/>
                </a:solidFill>
                <a:cs typeface="B Titr" pitchFamily="2" charset="-78"/>
              </a:rPr>
              <a:t>ندارند</a:t>
            </a:r>
            <a:r>
              <a:rPr lang="fa-IR" sz="2000" dirty="0" smtClean="0">
                <a:cs typeface="B Titr" pitchFamily="2" charset="-78"/>
              </a:rPr>
              <a:t>.</a:t>
            </a:r>
          </a:p>
          <a:p>
            <a:r>
              <a:rPr lang="fa-IR" sz="2000" dirty="0" smtClean="0">
                <a:cs typeface="B Titr" pitchFamily="2" charset="-78"/>
              </a:rPr>
              <a:t> و به کمک آنها نمی توان تصویر یک جسم را روی پرده انداخت </a:t>
            </a:r>
            <a:endParaRPr lang="fa-IR" sz="2000" dirty="0"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11283" y="1643050"/>
            <a:ext cx="4414991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2000" dirty="0" smtClean="0">
                <a:cs typeface="B Titr" pitchFamily="2" charset="-78"/>
              </a:rPr>
              <a:t>پس تصویر شان </a:t>
            </a:r>
            <a:r>
              <a:rPr lang="fa-IR" sz="4800" dirty="0" smtClean="0">
                <a:solidFill>
                  <a:srgbClr val="7030A0"/>
                </a:solidFill>
                <a:cs typeface="B Titr" pitchFamily="2" charset="-78"/>
              </a:rPr>
              <a:t>حقـیقـی</a:t>
            </a:r>
            <a:r>
              <a:rPr lang="fa-IR" sz="2000" dirty="0" smtClean="0">
                <a:cs typeface="B Titr" pitchFamily="2" charset="-78"/>
              </a:rPr>
              <a:t> نیست .</a:t>
            </a:r>
            <a:endParaRPr lang="fa-IR" sz="2000" dirty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8810" y="2928934"/>
            <a:ext cx="5915402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2000" dirty="0" smtClean="0">
                <a:cs typeface="B Titr" pitchFamily="2" charset="-78"/>
              </a:rPr>
              <a:t>تصویری که حقیقی نباشد ،</a:t>
            </a:r>
            <a:r>
              <a:rPr lang="fa-IR" sz="4400" dirty="0" smtClean="0">
                <a:solidFill>
                  <a:srgbClr val="C00000"/>
                </a:solidFill>
                <a:cs typeface="B Titr" pitchFamily="2" charset="-78"/>
              </a:rPr>
              <a:t> مجـازی </a:t>
            </a:r>
            <a:r>
              <a:rPr lang="fa-IR" sz="2000" dirty="0" smtClean="0">
                <a:cs typeface="B Titr" pitchFamily="2" charset="-78"/>
              </a:rPr>
              <a:t>نامیده می شود. </a:t>
            </a:r>
            <a:endParaRPr lang="fa-IR" sz="2000" dirty="0">
              <a:cs typeface="B Titr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1538" y="4286256"/>
            <a:ext cx="7728398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2000" dirty="0" smtClean="0">
                <a:cs typeface="B Titr" pitchFamily="2" charset="-78"/>
              </a:rPr>
              <a:t>تصویر مجازی فقط در آینه تشکیل می شود و خارج از آن روی پرده تشکیل نمی شود. </a:t>
            </a:r>
            <a:endParaRPr lang="fa-IR" sz="20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16" y="1285860"/>
            <a:ext cx="7143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6" name="TextBox 5"/>
          <p:cNvSpPr txBox="1"/>
          <p:nvPr/>
        </p:nvSpPr>
        <p:spPr>
          <a:xfrm>
            <a:off x="1285852" y="1714488"/>
            <a:ext cx="7617855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کدام یک از انواع آینه ها هم تصویر حقیقی و هم تصویر مجازی دارد ؟ </a:t>
            </a:r>
          </a:p>
          <a:p>
            <a:endParaRPr lang="fa-IR" dirty="0" smtClean="0"/>
          </a:p>
          <a:p>
            <a:endParaRPr lang="fa-IR" dirty="0"/>
          </a:p>
        </p:txBody>
      </p:sp>
      <p:sp>
        <p:nvSpPr>
          <p:cNvPr id="7" name="TextBox 6"/>
          <p:cNvSpPr txBox="1"/>
          <p:nvPr/>
        </p:nvSpPr>
        <p:spPr>
          <a:xfrm>
            <a:off x="928662" y="3000372"/>
            <a:ext cx="701987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cs typeface="B Titr" pitchFamily="2" charset="-78"/>
              </a:rPr>
              <a:t>فضای کلاس یا آزمایشگاه را تاریک کنید و آزمایش انجام دهید .</a:t>
            </a:r>
            <a:endParaRPr lang="fa-IR" sz="2400" dirty="0">
              <a:cs typeface="B Titr" pitchFamily="2" charset="-78"/>
            </a:endParaRPr>
          </a:p>
        </p:txBody>
      </p:sp>
      <p:sp>
        <p:nvSpPr>
          <p:cNvPr id="8" name="Sun 7"/>
          <p:cNvSpPr/>
          <p:nvPr/>
        </p:nvSpPr>
        <p:spPr>
          <a:xfrm>
            <a:off x="0" y="0"/>
            <a:ext cx="1643074" cy="1571636"/>
          </a:xfrm>
          <a:prstGeom prst="su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TextBox 8"/>
          <p:cNvSpPr txBox="1"/>
          <p:nvPr/>
        </p:nvSpPr>
        <p:spPr>
          <a:xfrm>
            <a:off x="428628" y="571504"/>
            <a:ext cx="780983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 rtlCol="1">
            <a:spAutoFit/>
          </a:bodyPr>
          <a:lstStyle/>
          <a:p>
            <a:r>
              <a:rPr lang="fa-IR" u="sng" dirty="0" smtClean="0">
                <a:solidFill>
                  <a:schemeClr val="tx2">
                    <a:lumMod val="10000"/>
                  </a:schemeClr>
                </a:solidFill>
                <a:cs typeface="2  Bardiya" pitchFamily="2" charset="-78"/>
              </a:rPr>
              <a:t>دهقانیان</a:t>
            </a:r>
            <a:endParaRPr lang="fa-IR" u="sng" dirty="0">
              <a:solidFill>
                <a:schemeClr val="tx2">
                  <a:lumMod val="10000"/>
                </a:schemeClr>
              </a:solidFill>
              <a:cs typeface="2  Bardiya" pitchFamily="2" charset="-78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71802" y="6492875"/>
            <a:ext cx="2895600" cy="365125"/>
          </a:xfrm>
          <a:solidFill>
            <a:srgbClr val="C0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a-IR" sz="1400" smtClean="0">
                <a:cs typeface="B Titr" pitchFamily="2" charset="-78"/>
              </a:rPr>
              <a:t>نرگس دهقانیان - ناحیه یک اهواز </a:t>
            </a:r>
            <a:endParaRPr lang="fa-IR" sz="140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91276" y="642918"/>
            <a:ext cx="350448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هدف کلی : آشنایی با مفهوم علمی</a:t>
            </a:r>
            <a:r>
              <a:rPr lang="fa-IR" baseline="0" dirty="0" smtClean="0">
                <a:cs typeface="B Titr" pitchFamily="2" charset="-78"/>
              </a:rPr>
              <a:t> کانون 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2357430"/>
            <a:ext cx="8573718" cy="1631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a-IR" sz="2000" dirty="0" smtClean="0">
                <a:cs typeface="B Titr" pitchFamily="2" charset="-78"/>
              </a:rPr>
              <a:t>دانش</a:t>
            </a:r>
            <a:r>
              <a:rPr lang="fa-IR" sz="2000" baseline="0" dirty="0" smtClean="0">
                <a:cs typeface="B Titr" pitchFamily="2" charset="-78"/>
              </a:rPr>
              <a:t> آموزان پس از پایان درس :</a:t>
            </a:r>
          </a:p>
          <a:p>
            <a:endParaRPr lang="fa-IR" sz="2000" baseline="0" dirty="0" smtClean="0">
              <a:cs typeface="B Titr" pitchFamily="2" charset="-78"/>
            </a:endParaRPr>
          </a:p>
          <a:p>
            <a:r>
              <a:rPr lang="fa-IR" sz="2000" baseline="0" dirty="0" smtClean="0">
                <a:cs typeface="B Titr" pitchFamily="2" charset="-78"/>
              </a:rPr>
              <a:t> 1- با رسم شکل</a:t>
            </a:r>
            <a:r>
              <a:rPr lang="fa-IR" sz="2000" dirty="0" smtClean="0">
                <a:cs typeface="B Titr" pitchFamily="2" charset="-78"/>
              </a:rPr>
              <a:t> کانون آینه ی مقعر و عدسی </a:t>
            </a:r>
            <a:r>
              <a:rPr lang="fa-IR" sz="2000" smtClean="0">
                <a:cs typeface="B Titr" pitchFamily="2" charset="-78"/>
              </a:rPr>
              <a:t>همگرا را نشان </a:t>
            </a:r>
            <a:r>
              <a:rPr lang="fa-IR" sz="2000" dirty="0" smtClean="0">
                <a:cs typeface="B Titr" pitchFamily="2" charset="-78"/>
              </a:rPr>
              <a:t>می دهند .</a:t>
            </a:r>
          </a:p>
          <a:p>
            <a:r>
              <a:rPr lang="fa-IR" sz="2000" dirty="0" smtClean="0">
                <a:cs typeface="B Titr" pitchFamily="2" charset="-78"/>
              </a:rPr>
              <a:t> </a:t>
            </a:r>
          </a:p>
          <a:p>
            <a:r>
              <a:rPr lang="fa-IR" sz="2000" dirty="0" smtClean="0">
                <a:cs typeface="B Titr" pitchFamily="2" charset="-78"/>
              </a:rPr>
              <a:t>2- با استفاده از آینه ی مقعر و عدسی همگرا تصویر یک شمع روشن راروی دیوار می اندازند .</a:t>
            </a:r>
            <a:endParaRPr lang="fa-IR" sz="2000" dirty="0">
              <a:cs typeface="B Titr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oon 3"/>
          <p:cNvSpPr/>
          <p:nvPr/>
        </p:nvSpPr>
        <p:spPr>
          <a:xfrm flipH="1">
            <a:off x="5572132" y="1428736"/>
            <a:ext cx="642942" cy="2786082"/>
          </a:xfrm>
          <a:prstGeom prst="moon">
            <a:avLst>
              <a:gd name="adj" fmla="val 11600"/>
            </a:avLst>
          </a:prstGeom>
          <a:solidFill>
            <a:srgbClr val="00206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" name="Straight Connector 4"/>
          <p:cNvCxnSpPr/>
          <p:nvPr/>
        </p:nvCxnSpPr>
        <p:spPr>
          <a:xfrm>
            <a:off x="1000100" y="2857496"/>
            <a:ext cx="5143536" cy="15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428992" y="2857496"/>
            <a:ext cx="2714644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28992" y="3714752"/>
            <a:ext cx="2571768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214678" y="2000240"/>
            <a:ext cx="2786082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1714480" y="2000240"/>
            <a:ext cx="4286280" cy="1428760"/>
          </a:xfrm>
          <a:prstGeom prst="straightConnector1">
            <a:avLst/>
          </a:prstGeom>
          <a:ln w="444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3"/>
          </p:cNvCxnSpPr>
          <p:nvPr/>
        </p:nvCxnSpPr>
        <p:spPr>
          <a:xfrm rot="10800000" flipV="1">
            <a:off x="1928795" y="2821776"/>
            <a:ext cx="4211699" cy="35719"/>
          </a:xfrm>
          <a:prstGeom prst="straightConnector1">
            <a:avLst/>
          </a:prstGeom>
          <a:ln w="444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2500298" y="2500306"/>
            <a:ext cx="3429024" cy="1214446"/>
          </a:xfrm>
          <a:prstGeom prst="straightConnector1">
            <a:avLst/>
          </a:prstGeom>
          <a:ln w="444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Connector 11"/>
          <p:cNvSpPr/>
          <p:nvPr/>
        </p:nvSpPr>
        <p:spPr>
          <a:xfrm flipH="1">
            <a:off x="3357554" y="2714620"/>
            <a:ext cx="142876" cy="214314"/>
          </a:xfrm>
          <a:prstGeom prst="flowChartConnector">
            <a:avLst/>
          </a:prstGeom>
          <a:solidFill>
            <a:srgbClr val="FFFF66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Rectangle 12"/>
          <p:cNvSpPr/>
          <p:nvPr/>
        </p:nvSpPr>
        <p:spPr>
          <a:xfrm>
            <a:off x="6858016" y="285728"/>
            <a:ext cx="18341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600" dirty="0" smtClean="0">
                <a:solidFill>
                  <a:schemeClr val="bg1"/>
                </a:solidFill>
                <a:cs typeface="B Titr" pitchFamily="2" charset="-78"/>
              </a:rPr>
              <a:t>آینه مقعر:</a:t>
            </a:r>
            <a:endParaRPr lang="fa-IR" sz="36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43240" y="3071810"/>
            <a:ext cx="663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rgbClr val="00B050"/>
                </a:solidFill>
                <a:cs typeface="B Titr" pitchFamily="2" charset="-78"/>
              </a:rPr>
              <a:t>کانون</a:t>
            </a:r>
            <a:endParaRPr lang="fa-IR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ort 3"/>
          <p:cNvSpPr/>
          <p:nvPr/>
        </p:nvSpPr>
        <p:spPr>
          <a:xfrm>
            <a:off x="4286248" y="1643050"/>
            <a:ext cx="357190" cy="2643206"/>
          </a:xfrm>
          <a:prstGeom prst="flowChartSor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28794" y="3857628"/>
            <a:ext cx="2571768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928794" y="2143116"/>
            <a:ext cx="2571768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14480" y="2928934"/>
            <a:ext cx="5786478" cy="714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429124" y="2143116"/>
            <a:ext cx="3143272" cy="1428760"/>
          </a:xfrm>
          <a:prstGeom prst="straightConnector1">
            <a:avLst/>
          </a:prstGeom>
          <a:ln w="4762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29124" y="2928934"/>
            <a:ext cx="3500462" cy="71438"/>
          </a:xfrm>
          <a:prstGeom prst="straightConnector1">
            <a:avLst/>
          </a:prstGeom>
          <a:ln w="4762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500562" y="2357430"/>
            <a:ext cx="3000396" cy="1500198"/>
          </a:xfrm>
          <a:prstGeom prst="straightConnector1">
            <a:avLst/>
          </a:prstGeom>
          <a:ln w="4762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259982" y="571480"/>
            <a:ext cx="30267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800" dirty="0" smtClean="0">
                <a:solidFill>
                  <a:srgbClr val="FF0000"/>
                </a:solidFill>
                <a:cs typeface="B Titr" pitchFamily="2" charset="-78"/>
              </a:rPr>
              <a:t>عدسی همگرا</a:t>
            </a:r>
            <a:endParaRPr lang="fa-IR" sz="48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2" name="Flowchart: Connector 11"/>
          <p:cNvSpPr/>
          <p:nvPr/>
        </p:nvSpPr>
        <p:spPr>
          <a:xfrm flipH="1">
            <a:off x="6215074" y="2857496"/>
            <a:ext cx="142876" cy="214314"/>
          </a:xfrm>
          <a:prstGeom prst="flowChartConnector">
            <a:avLst/>
          </a:prstGeom>
          <a:solidFill>
            <a:srgbClr val="FFFF66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Rectangle 12"/>
          <p:cNvSpPr/>
          <p:nvPr/>
        </p:nvSpPr>
        <p:spPr>
          <a:xfrm>
            <a:off x="5871613" y="3286124"/>
            <a:ext cx="663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rgbClr val="FFC000"/>
                </a:solidFill>
                <a:cs typeface="B Titr" pitchFamily="2" charset="-78"/>
              </a:rPr>
              <a:t>کانون</a:t>
            </a:r>
            <a:endParaRPr lang="fa-IR" dirty="0">
              <a:solidFill>
                <a:srgbClr val="FFC000"/>
              </a:solidFill>
              <a:cs typeface="B Titr" pitchFamily="2" charset="-78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857356" y="2928934"/>
            <a:ext cx="2571768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a-IR" sz="5400" b="1" dirty="0" smtClean="0">
                <a:cs typeface="B Titr" pitchFamily="2" charset="-78"/>
              </a:rPr>
              <a:t>در</a:t>
            </a:r>
            <a:r>
              <a:rPr lang="fa-IR" sz="5400" b="1" dirty="0" smtClean="0">
                <a:solidFill>
                  <a:srgbClr val="C00000"/>
                </a:solidFill>
                <a:cs typeface="B Titr" pitchFamily="2" charset="-78"/>
              </a:rPr>
              <a:t>آینه ی مقعر </a:t>
            </a:r>
            <a:r>
              <a:rPr lang="fa-IR" sz="5400" b="1" dirty="0" smtClean="0">
                <a:cs typeface="B Titr" pitchFamily="2" charset="-78"/>
              </a:rPr>
              <a:t>و </a:t>
            </a:r>
            <a:r>
              <a:rPr lang="fa-IR" sz="5400" b="1" dirty="0" smtClean="0">
                <a:solidFill>
                  <a:srgbClr val="FFC000"/>
                </a:solidFill>
                <a:cs typeface="B Titr" pitchFamily="2" charset="-78"/>
              </a:rPr>
              <a:t>عدسی همگرا </a:t>
            </a:r>
            <a:r>
              <a:rPr lang="fa-IR" sz="5400" b="1" dirty="0" smtClean="0">
                <a:cs typeface="B Titr" pitchFamily="2" charset="-78"/>
              </a:rPr>
              <a:t>پرتو های </a:t>
            </a:r>
            <a:r>
              <a:rPr lang="fa-IR" sz="5400" b="1" dirty="0" smtClean="0">
                <a:solidFill>
                  <a:srgbClr val="FF0000"/>
                </a:solidFill>
                <a:cs typeface="B Titr" pitchFamily="2" charset="-78"/>
              </a:rPr>
              <a:t>باز تاب </a:t>
            </a:r>
            <a:r>
              <a:rPr lang="fa-IR" sz="5400" b="1" dirty="0" smtClean="0">
                <a:cs typeface="B Titr" pitchFamily="2" charset="-78"/>
              </a:rPr>
              <a:t>و </a:t>
            </a:r>
            <a:r>
              <a:rPr lang="fa-IR" sz="5400" b="1" dirty="0" smtClean="0">
                <a:solidFill>
                  <a:srgbClr val="FFC000"/>
                </a:solidFill>
                <a:cs typeface="B Titr" pitchFamily="2" charset="-78"/>
              </a:rPr>
              <a:t>شکست</a:t>
            </a:r>
            <a:r>
              <a:rPr lang="fa-IR" sz="5400" b="1" dirty="0" smtClean="0">
                <a:cs typeface="B Titr" pitchFamily="2" charset="-78"/>
              </a:rPr>
              <a:t> در یک نقطه به هم می رسند که به آن </a:t>
            </a:r>
            <a:r>
              <a:rPr lang="fa-IR" sz="5400" b="1" dirty="0" smtClean="0">
                <a:solidFill>
                  <a:srgbClr val="00B050"/>
                </a:solidFill>
                <a:cs typeface="B Titr" pitchFamily="2" charset="-78"/>
              </a:rPr>
              <a:t>کانون</a:t>
            </a:r>
            <a:r>
              <a:rPr lang="fa-IR" sz="5400" b="1" dirty="0" smtClean="0">
                <a:cs typeface="B Titr" pitchFamily="2" charset="-78"/>
              </a:rPr>
              <a:t> می گوییم . </a:t>
            </a:r>
          </a:p>
          <a:p>
            <a:endParaRPr lang="fa-IR" sz="5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ort 3"/>
          <p:cNvSpPr/>
          <p:nvPr/>
        </p:nvSpPr>
        <p:spPr>
          <a:xfrm>
            <a:off x="3929058" y="1500174"/>
            <a:ext cx="357190" cy="2643206"/>
          </a:xfrm>
          <a:prstGeom prst="flowChartSor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>
              <a:cs typeface="B Titr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2108183" y="2820983"/>
            <a:ext cx="785818" cy="1588"/>
          </a:xfrm>
          <a:prstGeom prst="straightConnector1">
            <a:avLst/>
          </a:prstGeom>
          <a:ln w="4762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357818" y="1357298"/>
            <a:ext cx="1643074" cy="2786082"/>
          </a:xfrm>
          <a:prstGeom prst="rect">
            <a:avLst/>
          </a:prstGeom>
          <a:solidFill>
            <a:schemeClr val="bg2">
              <a:lumMod val="25000"/>
            </a:schemeClr>
          </a:solidFill>
          <a:scene3d>
            <a:camera prst="perspectiveContrastingLeftFacing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a-IR">
              <a:cs typeface="B Titr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5785652" y="2572538"/>
            <a:ext cx="785818" cy="69850"/>
          </a:xfrm>
          <a:prstGeom prst="straightConnector1">
            <a:avLst/>
          </a:prstGeom>
          <a:ln w="4762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614189" y="3571876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شمع روشن 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20203" y="4214818"/>
            <a:ext cx="1337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عدسی همگرا  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85861" y="4286256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پرده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37 -0.00277 0.00659 -0.00439 0.01875 -0.00624 C 0.02968 -0.01573 0.02361 -0.0118 0.05052 -0.00786 C 0.06736 -0.00532 0.04149 -0.0037 0.05764 -0.00301 C 0.07048 -0.00254 0.0835 -0.00301 0.09635 -0.00301 " pathEditMode="relative" ptsTypes="ffff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98 0.00139 -0.02135 0.00555 -0.03281 0.00786 C -0.06042 0.00555 -0.04618 0.00625 -0.07517 0.00625 " pathEditMode="relative" ptsTypes="ffA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oon 3"/>
          <p:cNvSpPr/>
          <p:nvPr/>
        </p:nvSpPr>
        <p:spPr>
          <a:xfrm>
            <a:off x="1285852" y="1571612"/>
            <a:ext cx="571504" cy="2643206"/>
          </a:xfrm>
          <a:prstGeom prst="moon">
            <a:avLst>
              <a:gd name="adj" fmla="val 11600"/>
            </a:avLst>
          </a:prstGeom>
          <a:solidFill>
            <a:srgbClr val="00206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2751125" y="2963859"/>
            <a:ext cx="785818" cy="1588"/>
          </a:xfrm>
          <a:prstGeom prst="straightConnector1">
            <a:avLst/>
          </a:prstGeom>
          <a:ln w="4762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286380" y="1428736"/>
            <a:ext cx="1643074" cy="2786082"/>
          </a:xfrm>
          <a:prstGeom prst="rect">
            <a:avLst/>
          </a:prstGeom>
          <a:solidFill>
            <a:schemeClr val="bg2">
              <a:lumMod val="25000"/>
            </a:schemeClr>
          </a:solidFill>
          <a:scene3d>
            <a:camera prst="perspectiveContrastingLeftFacing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a-IR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5643570" y="2500306"/>
            <a:ext cx="785818" cy="71438"/>
          </a:xfrm>
          <a:prstGeom prst="straightConnector1">
            <a:avLst/>
          </a:prstGeom>
          <a:ln w="4762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47088" y="4572008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آینه مقعر 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28635" y="4143380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شمع روشن 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33659" y="4357694"/>
            <a:ext cx="599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پرده 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94 -0.00139 0.01736 -0.00463 0.0283 -0.00301 C 0.04254 0.00231 0.05712 -0.00139 0.07188 -0.00139 " pathEditMode="relative" ptsTypes="ff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8 0.01111 0.0007 0.0007 -0.03281 0.00486 C -0.0441 0.00625 -0.04635 0.00949 -0.0599 0.00949 " pathEditMode="relative" ptsTypes="ffA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0" y="1357299"/>
            <a:ext cx="9144000" cy="261610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3200" dirty="0" smtClean="0">
                <a:cs typeface="B Titr" pitchFamily="2" charset="-78"/>
              </a:rPr>
              <a:t>تصویری که به کمک آینه مقعر و یا عدسی همگرا</a:t>
            </a:r>
          </a:p>
          <a:p>
            <a:endParaRPr lang="fa-IR" sz="3200" dirty="0" smtClean="0">
              <a:cs typeface="B Titr" pitchFamily="2" charset="-78"/>
            </a:endParaRPr>
          </a:p>
          <a:p>
            <a:r>
              <a:rPr lang="fa-IR" sz="3200" dirty="0" smtClean="0">
                <a:cs typeface="B Titr" pitchFamily="2" charset="-78"/>
              </a:rPr>
              <a:t> روی پرده می افتد ؛ چون به صورت واقعی خارج از</a:t>
            </a:r>
          </a:p>
          <a:p>
            <a:endParaRPr lang="fa-IR" sz="3200" dirty="0" smtClean="0">
              <a:cs typeface="B Titr" pitchFamily="2" charset="-78"/>
            </a:endParaRPr>
          </a:p>
          <a:p>
            <a:r>
              <a:rPr lang="fa-IR" sz="3200" dirty="0" smtClean="0">
                <a:cs typeface="B Titr" pitchFamily="2" charset="-78"/>
              </a:rPr>
              <a:t> آینه یا عدسی تشکیل می شود </a:t>
            </a:r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تصویر حقیقی </a:t>
            </a:r>
            <a:r>
              <a:rPr lang="fa-IR" sz="3200" dirty="0" smtClean="0">
                <a:cs typeface="B Titr" pitchFamily="2" charset="-78"/>
              </a:rPr>
              <a:t>نامیده می شود.</a:t>
            </a:r>
            <a:endParaRPr lang="fa-IR" sz="32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14290"/>
            <a:ext cx="878638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2400" dirty="0" smtClean="0">
                <a:cs typeface="B Titr" pitchFamily="2" charset="-78"/>
              </a:rPr>
              <a:t>آینه تخت ، آینه محدب و عدسی واگرا که کانون ندارند تصویرشان حقیقی</a:t>
            </a:r>
            <a:r>
              <a:rPr lang="fa-IR" sz="2400" dirty="0" smtClean="0">
                <a:solidFill>
                  <a:srgbClr val="FF0000"/>
                </a:solidFill>
                <a:cs typeface="B Titr" pitchFamily="2" charset="-78"/>
              </a:rPr>
              <a:t> نیست </a:t>
            </a:r>
            <a:r>
              <a:rPr lang="fa-IR" sz="2400" dirty="0" smtClean="0">
                <a:cs typeface="B Titr" pitchFamily="2" charset="-78"/>
              </a:rPr>
              <a:t>.</a:t>
            </a:r>
            <a:endParaRPr lang="fa-IR" sz="2400" dirty="0"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4678" y="2714620"/>
            <a:ext cx="5229317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7200" dirty="0" smtClean="0">
                <a:cs typeface="B Titr" pitchFamily="2" charset="-78"/>
              </a:rPr>
              <a:t>یعنی چی؟!!!!! </a:t>
            </a:r>
            <a:endParaRPr lang="fa-IR" sz="7200" dirty="0">
              <a:cs typeface="B Titr" pitchFamily="2" charset="-78"/>
            </a:endParaRPr>
          </a:p>
        </p:txBody>
      </p:sp>
      <p:sp>
        <p:nvSpPr>
          <p:cNvPr id="8" name="Smiley Face 7"/>
          <p:cNvSpPr/>
          <p:nvPr/>
        </p:nvSpPr>
        <p:spPr>
          <a:xfrm>
            <a:off x="1871650" y="3286124"/>
            <a:ext cx="914400" cy="914400"/>
          </a:xfrm>
          <a:prstGeom prst="smileyFace">
            <a:avLst>
              <a:gd name="adj" fmla="val 285"/>
            </a:avLst>
          </a:prstGeom>
          <a:solidFill>
            <a:schemeClr val="tx1">
              <a:lumMod val="50000"/>
              <a:lumOff val="5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TextBox 9"/>
          <p:cNvSpPr txBox="1"/>
          <p:nvPr/>
        </p:nvSpPr>
        <p:spPr>
          <a:xfrm>
            <a:off x="2085964" y="2786058"/>
            <a:ext cx="55015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؟!</a:t>
            </a:r>
            <a:endParaRPr lang="fa-IR" sz="4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4744" y="4929198"/>
            <a:ext cx="335861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800" dirty="0" smtClean="0">
                <a:cs typeface="B Titr" pitchFamily="2" charset="-78"/>
              </a:rPr>
              <a:t>آزمایش کنید .</a:t>
            </a:r>
            <a:endParaRPr lang="fa-IR" sz="48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60037E-6 L 2.5E-6 -0.15426 C 2.5E-6 -0.22341 0.06319 -0.30805 0.11475 -0.30805 L 0.22951 -0.30805 " pathEditMode="relative" rAng="0" ptsTypes="FfFF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00" y="-154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5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19149E-6 L 2.77778E-7 -0.15726 C 2.77778E-7 -0.22803 0.06163 -0.31453 0.11215 -0.31453 L 0.22604 -0.31453 " pathEditMode="relative" rAng="0" ptsTypes="FfFF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00" y="-1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8" grpId="1" animBg="1"/>
      <p:bldP spid="10" grpId="0"/>
      <p:bldP spid="10" grpId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کانون در آینه و عدسی علوم هشتم ابتدایی</Template>
  <TotalTime>0</TotalTime>
  <Words>321</Words>
  <Application>Microsoft Office PowerPoint</Application>
  <PresentationFormat>On-screen Show (4:3)</PresentationFormat>
  <Paragraphs>52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2  Bardiya</vt:lpstr>
      <vt:lpstr>Arial</vt:lpstr>
      <vt:lpstr>B Titr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2022-01-28T11:54:08Z</dcterms:created>
  <dcterms:modified xsi:type="dcterms:W3CDTF">2022-01-28T11:54:19Z</dcterms:modified>
</cp:coreProperties>
</file>