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2" r:id="rId1"/>
  </p:sldMasterIdLst>
  <p:sldIdLst>
    <p:sldId id="256" r:id="rId2"/>
    <p:sldId id="271" r:id="rId3"/>
    <p:sldId id="272" r:id="rId4"/>
    <p:sldId id="257" r:id="rId5"/>
    <p:sldId id="258" r:id="rId6"/>
    <p:sldId id="259" r:id="rId7"/>
    <p:sldId id="260" r:id="rId8"/>
    <p:sldId id="261" r:id="rId9"/>
    <p:sldId id="283" r:id="rId10"/>
    <p:sldId id="262" r:id="rId11"/>
    <p:sldId id="269" r:id="rId12"/>
    <p:sldId id="263" r:id="rId13"/>
    <p:sldId id="270" r:id="rId14"/>
    <p:sldId id="273" r:id="rId15"/>
    <p:sldId id="264" r:id="rId16"/>
    <p:sldId id="265" r:id="rId17"/>
    <p:sldId id="274" r:id="rId18"/>
    <p:sldId id="284" r:id="rId19"/>
    <p:sldId id="266" r:id="rId20"/>
    <p:sldId id="267" r:id="rId21"/>
    <p:sldId id="268" r:id="rId22"/>
    <p:sldId id="275" r:id="rId23"/>
    <p:sldId id="276" r:id="rId24"/>
    <p:sldId id="277" r:id="rId25"/>
    <p:sldId id="280" r:id="rId26"/>
    <p:sldId id="279" r:id="rId27"/>
    <p:sldId id="282" r:id="rId28"/>
    <p:sldId id="281" r:id="rId29"/>
    <p:sldId id="278" r:id="rId30"/>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0000"/>
    <a:srgbClr val="008000"/>
    <a:srgbClr val="FF9900"/>
    <a:srgbClr val="00D05E"/>
    <a:srgbClr val="CC00FF"/>
    <a:srgbClr val="CC6600"/>
    <a:srgbClr val="AA546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AA21EA-8741-4067-9C47-C81F78C815A3}" type="doc">
      <dgm:prSet loTypeId="urn:microsoft.com/office/officeart/2005/8/layout/orgChart1" loCatId="hierarchy" qsTypeId="urn:microsoft.com/office/officeart/2005/8/quickstyle/simple1" qsCatId="simple" csTypeId="urn:microsoft.com/office/officeart/2005/8/colors/accent1_2" csCatId="accent1"/>
      <dgm:spPr/>
    </dgm:pt>
    <dgm:pt modelId="{7A1DDC86-1A16-49DC-AB58-9F2C08E309EC}">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smtClean="0">
              <a:ln>
                <a:noFill/>
              </a:ln>
              <a:solidFill>
                <a:srgbClr val="800000"/>
              </a:solidFill>
              <a:effectLst/>
              <a:latin typeface="Arial" panose="020B0604020202020204" pitchFamily="34" charset="0"/>
              <a:cs typeface="Arial" panose="020B0604020202020204" pitchFamily="34" charset="0"/>
            </a:rPr>
            <a:t>زمان</a:t>
          </a:r>
          <a:endParaRPr kumimoji="0" lang="en-US" b="1" i="0" u="none" strike="noStrike" cap="none" normalizeH="0" baseline="0" smtClean="0">
            <a:ln>
              <a:noFill/>
            </a:ln>
            <a:solidFill>
              <a:srgbClr val="800000"/>
            </a:solidFill>
            <a:effectLst/>
            <a:latin typeface="Arial" panose="020B0604020202020204" pitchFamily="34" charset="0"/>
            <a:cs typeface="Arial" panose="020B0604020202020204" pitchFamily="34" charset="0"/>
          </a:endParaRPr>
        </a:p>
      </dgm:t>
    </dgm:pt>
    <dgm:pt modelId="{F550B8C3-D1C5-42FA-92BB-69BC5CEE4C48}" type="parTrans" cxnId="{2CD7FF57-EACF-4406-9FE1-9375EAF8589A}">
      <dgm:prSet/>
      <dgm:spPr/>
    </dgm:pt>
    <dgm:pt modelId="{1D02CE4A-AACF-4951-A1D6-23C23FFC9D59}" type="sibTrans" cxnId="{2CD7FF57-EACF-4406-9FE1-9375EAF8589A}">
      <dgm:prSet/>
      <dgm:spPr/>
    </dgm:pt>
    <dgm:pt modelId="{255DC365-EE95-437E-9C7E-81B806264108}">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smtClean="0">
              <a:ln>
                <a:noFill/>
              </a:ln>
              <a:solidFill>
                <a:srgbClr val="0000FF"/>
              </a:solidFill>
              <a:effectLst/>
              <a:latin typeface="Arial" panose="020B0604020202020204" pitchFamily="34" charset="0"/>
              <a:cs typeface="Arial" panose="020B0604020202020204" pitchFamily="34" charset="0"/>
            </a:rPr>
            <a:t>مستقبل</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smtClean="0">
              <a:ln>
                <a:noFill/>
              </a:ln>
              <a:solidFill>
                <a:srgbClr val="0000FF"/>
              </a:solidFill>
              <a:effectLst/>
              <a:latin typeface="Arial" panose="020B0604020202020204" pitchFamily="34" charset="0"/>
              <a:cs typeface="Arial" panose="020B0604020202020204" pitchFamily="34" charset="0"/>
            </a:rPr>
            <a:t>یا</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smtClean="0">
              <a:ln>
                <a:noFill/>
              </a:ln>
              <a:solidFill>
                <a:srgbClr val="0000FF"/>
              </a:solidFill>
              <a:effectLst/>
              <a:latin typeface="Arial" panose="020B0604020202020204" pitchFamily="34" charset="0"/>
              <a:cs typeface="Arial" panose="020B0604020202020204" pitchFamily="34" charset="0"/>
            </a:rPr>
            <a:t>آینده</a:t>
          </a:r>
          <a:endParaRPr kumimoji="0" lang="en-US" b="1" i="0" u="none" strike="noStrike" cap="none" normalizeH="0" baseline="0" smtClean="0">
            <a:ln>
              <a:noFill/>
            </a:ln>
            <a:solidFill>
              <a:srgbClr val="0000FF"/>
            </a:solidFill>
            <a:effectLst/>
            <a:latin typeface="Arial" panose="020B0604020202020204" pitchFamily="34" charset="0"/>
            <a:cs typeface="Arial" panose="020B0604020202020204" pitchFamily="34" charset="0"/>
          </a:endParaRPr>
        </a:p>
      </dgm:t>
    </dgm:pt>
    <dgm:pt modelId="{18A9068B-A1C0-4207-95B3-C777CBCEDA8E}" type="parTrans" cxnId="{DA24E9AF-C824-4D63-95D6-9FE060DFBF56}">
      <dgm:prSet/>
      <dgm:spPr/>
    </dgm:pt>
    <dgm:pt modelId="{FA705F57-5BA4-40BA-BF74-66EBB50CAD76}" type="sibTrans" cxnId="{DA24E9AF-C824-4D63-95D6-9FE060DFBF56}">
      <dgm:prSet/>
      <dgm:spPr/>
    </dgm:pt>
    <dgm:pt modelId="{7888AC4A-F6AB-4682-B658-8E5F6E32A80E}">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smtClean="0">
              <a:ln>
                <a:noFill/>
              </a:ln>
              <a:solidFill>
                <a:srgbClr val="0000FF"/>
              </a:solidFill>
              <a:effectLst/>
              <a:latin typeface="Arial" panose="020B0604020202020204" pitchFamily="34" charset="0"/>
              <a:cs typeface="Arial" panose="020B0604020202020204" pitchFamily="34" charset="0"/>
            </a:rPr>
            <a:t>مضارع </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smtClean="0">
              <a:ln>
                <a:noFill/>
              </a:ln>
              <a:solidFill>
                <a:srgbClr val="0000FF"/>
              </a:solidFill>
              <a:effectLst/>
              <a:latin typeface="Arial" panose="020B0604020202020204" pitchFamily="34" charset="0"/>
              <a:cs typeface="Arial" panose="020B0604020202020204" pitchFamily="34" charset="0"/>
            </a:rPr>
            <a:t>یا </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smtClean="0">
              <a:ln>
                <a:noFill/>
              </a:ln>
              <a:solidFill>
                <a:srgbClr val="0000FF"/>
              </a:solidFill>
              <a:effectLst/>
              <a:latin typeface="Arial" panose="020B0604020202020204" pitchFamily="34" charset="0"/>
              <a:cs typeface="Arial" panose="020B0604020202020204" pitchFamily="34" charset="0"/>
            </a:rPr>
            <a:t>حال</a:t>
          </a:r>
          <a:endParaRPr kumimoji="0" lang="en-US" b="1" i="0" u="none" strike="noStrike" cap="none" normalizeH="0" baseline="0" smtClean="0">
            <a:ln>
              <a:noFill/>
            </a:ln>
            <a:solidFill>
              <a:srgbClr val="0000FF"/>
            </a:solidFill>
            <a:effectLst/>
            <a:latin typeface="Arial" panose="020B0604020202020204" pitchFamily="34" charset="0"/>
            <a:cs typeface="Arial" panose="020B0604020202020204" pitchFamily="34" charset="0"/>
          </a:endParaRPr>
        </a:p>
      </dgm:t>
    </dgm:pt>
    <dgm:pt modelId="{1CA8BCD9-6502-488A-8571-7BDDCD6B3CDE}" type="parTrans" cxnId="{55FD8F5B-32F7-4BD9-96D3-36F96380BA5D}">
      <dgm:prSet/>
      <dgm:spPr/>
    </dgm:pt>
    <dgm:pt modelId="{7346783F-858A-4BAC-A099-5ABB9FFBA7D8}" type="sibTrans" cxnId="{55FD8F5B-32F7-4BD9-96D3-36F96380BA5D}">
      <dgm:prSet/>
      <dgm:spPr/>
    </dgm:pt>
    <dgm:pt modelId="{B11CD318-426B-4C6A-9455-5AEE4F942366}">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smtClean="0">
              <a:ln>
                <a:noFill/>
              </a:ln>
              <a:solidFill>
                <a:srgbClr val="0000FF"/>
              </a:solidFill>
              <a:effectLst/>
              <a:latin typeface="Arial" panose="020B0604020202020204" pitchFamily="34" charset="0"/>
              <a:cs typeface="Arial" panose="020B0604020202020204" pitchFamily="34" charset="0"/>
            </a:rPr>
            <a:t>ماضی </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smtClean="0">
              <a:ln>
                <a:noFill/>
              </a:ln>
              <a:solidFill>
                <a:srgbClr val="0000FF"/>
              </a:solidFill>
              <a:effectLst/>
              <a:latin typeface="Arial" panose="020B0604020202020204" pitchFamily="34" charset="0"/>
              <a:cs typeface="Arial" panose="020B0604020202020204" pitchFamily="34" charset="0"/>
            </a:rPr>
            <a:t>یا</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smtClean="0">
              <a:ln>
                <a:noFill/>
              </a:ln>
              <a:solidFill>
                <a:srgbClr val="0000FF"/>
              </a:solidFill>
              <a:effectLst/>
              <a:latin typeface="Arial" panose="020B0604020202020204" pitchFamily="34" charset="0"/>
              <a:cs typeface="Arial" panose="020B0604020202020204" pitchFamily="34" charset="0"/>
            </a:rPr>
            <a:t>گذشته</a:t>
          </a:r>
          <a:endParaRPr kumimoji="0" lang="en-US" b="1" i="0" u="none" strike="noStrike" cap="none" normalizeH="0" baseline="0" smtClean="0">
            <a:ln>
              <a:noFill/>
            </a:ln>
            <a:solidFill>
              <a:srgbClr val="0000FF"/>
            </a:solidFill>
            <a:effectLst/>
            <a:latin typeface="Arial" panose="020B0604020202020204" pitchFamily="34" charset="0"/>
            <a:cs typeface="Arial" panose="020B0604020202020204" pitchFamily="34" charset="0"/>
          </a:endParaRPr>
        </a:p>
      </dgm:t>
    </dgm:pt>
    <dgm:pt modelId="{3DFC1DA6-AA53-474A-871D-D13FE90F349D}" type="parTrans" cxnId="{FDF03279-CA87-48DE-9EE8-039E4053B39E}">
      <dgm:prSet/>
      <dgm:spPr/>
    </dgm:pt>
    <dgm:pt modelId="{85FC7AF3-E1C2-4FF3-A867-030586126E73}" type="sibTrans" cxnId="{FDF03279-CA87-48DE-9EE8-039E4053B39E}">
      <dgm:prSet/>
      <dgm:spPr/>
    </dgm:pt>
    <dgm:pt modelId="{E5D72790-5E78-4984-967E-0F82AAA7F160}" type="pres">
      <dgm:prSet presAssocID="{28AA21EA-8741-4067-9C47-C81F78C815A3}" presName="hierChild1" presStyleCnt="0">
        <dgm:presLayoutVars>
          <dgm:orgChart val="1"/>
          <dgm:chPref val="1"/>
          <dgm:dir/>
          <dgm:animOne val="branch"/>
          <dgm:animLvl val="lvl"/>
          <dgm:resizeHandles/>
        </dgm:presLayoutVars>
      </dgm:prSet>
      <dgm:spPr/>
    </dgm:pt>
    <dgm:pt modelId="{17713561-7483-4596-BBDD-B9F737861544}" type="pres">
      <dgm:prSet presAssocID="{7A1DDC86-1A16-49DC-AB58-9F2C08E309EC}" presName="hierRoot1" presStyleCnt="0">
        <dgm:presLayoutVars>
          <dgm:hierBranch/>
        </dgm:presLayoutVars>
      </dgm:prSet>
      <dgm:spPr/>
    </dgm:pt>
    <dgm:pt modelId="{7C02825E-1A50-4E81-A941-62FC43EE94E1}" type="pres">
      <dgm:prSet presAssocID="{7A1DDC86-1A16-49DC-AB58-9F2C08E309EC}" presName="rootComposite1" presStyleCnt="0"/>
      <dgm:spPr/>
    </dgm:pt>
    <dgm:pt modelId="{A939FCB7-4223-4E46-82FD-C9190A716609}" type="pres">
      <dgm:prSet presAssocID="{7A1DDC86-1A16-49DC-AB58-9F2C08E309EC}" presName="rootText1" presStyleLbl="node0" presStyleIdx="0" presStyleCnt="1">
        <dgm:presLayoutVars>
          <dgm:chPref val="3"/>
        </dgm:presLayoutVars>
      </dgm:prSet>
      <dgm:spPr/>
    </dgm:pt>
    <dgm:pt modelId="{F9D06FE0-DA56-4300-8C3A-1E3A003F8592}" type="pres">
      <dgm:prSet presAssocID="{7A1DDC86-1A16-49DC-AB58-9F2C08E309EC}" presName="rootConnector1" presStyleLbl="node1" presStyleIdx="0" presStyleCnt="0"/>
      <dgm:spPr/>
    </dgm:pt>
    <dgm:pt modelId="{2BC08327-C6C2-4313-A63D-075F57262AE9}" type="pres">
      <dgm:prSet presAssocID="{7A1DDC86-1A16-49DC-AB58-9F2C08E309EC}" presName="hierChild2" presStyleCnt="0"/>
      <dgm:spPr/>
    </dgm:pt>
    <dgm:pt modelId="{C212D2F6-D265-4784-B9E3-1BBFD9307F18}" type="pres">
      <dgm:prSet presAssocID="{18A9068B-A1C0-4207-95B3-C777CBCEDA8E}" presName="Name35" presStyleLbl="parChTrans1D2" presStyleIdx="0" presStyleCnt="3"/>
      <dgm:spPr/>
    </dgm:pt>
    <dgm:pt modelId="{B0F1DF91-FA55-497E-ABB3-DFC74A101A0A}" type="pres">
      <dgm:prSet presAssocID="{255DC365-EE95-437E-9C7E-81B806264108}" presName="hierRoot2" presStyleCnt="0">
        <dgm:presLayoutVars>
          <dgm:hierBranch/>
        </dgm:presLayoutVars>
      </dgm:prSet>
      <dgm:spPr/>
    </dgm:pt>
    <dgm:pt modelId="{88676095-7A1A-41F4-B40D-400B20B115C9}" type="pres">
      <dgm:prSet presAssocID="{255DC365-EE95-437E-9C7E-81B806264108}" presName="rootComposite" presStyleCnt="0"/>
      <dgm:spPr/>
    </dgm:pt>
    <dgm:pt modelId="{3FE5AAA2-0A2C-482D-9CF4-C3370F312525}" type="pres">
      <dgm:prSet presAssocID="{255DC365-EE95-437E-9C7E-81B806264108}" presName="rootText" presStyleLbl="node2" presStyleIdx="0" presStyleCnt="3">
        <dgm:presLayoutVars>
          <dgm:chPref val="3"/>
        </dgm:presLayoutVars>
      </dgm:prSet>
      <dgm:spPr/>
    </dgm:pt>
    <dgm:pt modelId="{FCA34CA3-16FE-461C-AE86-8395219EEE10}" type="pres">
      <dgm:prSet presAssocID="{255DC365-EE95-437E-9C7E-81B806264108}" presName="rootConnector" presStyleLbl="node2" presStyleIdx="0" presStyleCnt="3"/>
      <dgm:spPr/>
    </dgm:pt>
    <dgm:pt modelId="{CE36689E-5DFC-414C-9186-E54FEE814051}" type="pres">
      <dgm:prSet presAssocID="{255DC365-EE95-437E-9C7E-81B806264108}" presName="hierChild4" presStyleCnt="0"/>
      <dgm:spPr/>
    </dgm:pt>
    <dgm:pt modelId="{D3D98789-9262-4D82-8060-A3D89AD4F0BE}" type="pres">
      <dgm:prSet presAssocID="{255DC365-EE95-437E-9C7E-81B806264108}" presName="hierChild5" presStyleCnt="0"/>
      <dgm:spPr/>
    </dgm:pt>
    <dgm:pt modelId="{3D6B304B-B3D3-425B-B5BD-705F5A27AE76}" type="pres">
      <dgm:prSet presAssocID="{1CA8BCD9-6502-488A-8571-7BDDCD6B3CDE}" presName="Name35" presStyleLbl="parChTrans1D2" presStyleIdx="1" presStyleCnt="3"/>
      <dgm:spPr/>
    </dgm:pt>
    <dgm:pt modelId="{013E85B6-2E3A-44A1-B493-59BA520DD187}" type="pres">
      <dgm:prSet presAssocID="{7888AC4A-F6AB-4682-B658-8E5F6E32A80E}" presName="hierRoot2" presStyleCnt="0">
        <dgm:presLayoutVars>
          <dgm:hierBranch/>
        </dgm:presLayoutVars>
      </dgm:prSet>
      <dgm:spPr/>
    </dgm:pt>
    <dgm:pt modelId="{7FFBF897-C8FE-4EC1-93CB-565FE110969F}" type="pres">
      <dgm:prSet presAssocID="{7888AC4A-F6AB-4682-B658-8E5F6E32A80E}" presName="rootComposite" presStyleCnt="0"/>
      <dgm:spPr/>
    </dgm:pt>
    <dgm:pt modelId="{46963A05-F4C3-4A51-99EF-253D473FFF4F}" type="pres">
      <dgm:prSet presAssocID="{7888AC4A-F6AB-4682-B658-8E5F6E32A80E}" presName="rootText" presStyleLbl="node2" presStyleIdx="1" presStyleCnt="3">
        <dgm:presLayoutVars>
          <dgm:chPref val="3"/>
        </dgm:presLayoutVars>
      </dgm:prSet>
      <dgm:spPr/>
    </dgm:pt>
    <dgm:pt modelId="{3B3B54D8-0C4D-4FED-9369-A48D2659EF8E}" type="pres">
      <dgm:prSet presAssocID="{7888AC4A-F6AB-4682-B658-8E5F6E32A80E}" presName="rootConnector" presStyleLbl="node2" presStyleIdx="1" presStyleCnt="3"/>
      <dgm:spPr/>
    </dgm:pt>
    <dgm:pt modelId="{189A7192-DB1B-4635-BA01-D5C1CD10FC0D}" type="pres">
      <dgm:prSet presAssocID="{7888AC4A-F6AB-4682-B658-8E5F6E32A80E}" presName="hierChild4" presStyleCnt="0"/>
      <dgm:spPr/>
    </dgm:pt>
    <dgm:pt modelId="{4130FEDB-D1F5-4CEE-B234-BFE9719F5622}" type="pres">
      <dgm:prSet presAssocID="{7888AC4A-F6AB-4682-B658-8E5F6E32A80E}" presName="hierChild5" presStyleCnt="0"/>
      <dgm:spPr/>
    </dgm:pt>
    <dgm:pt modelId="{A233F3EA-3FC4-4708-83A2-CF9D02652B81}" type="pres">
      <dgm:prSet presAssocID="{3DFC1DA6-AA53-474A-871D-D13FE90F349D}" presName="Name35" presStyleLbl="parChTrans1D2" presStyleIdx="2" presStyleCnt="3"/>
      <dgm:spPr/>
    </dgm:pt>
    <dgm:pt modelId="{DED79BB4-2B2B-4C71-9C1F-CFF8F4A518DF}" type="pres">
      <dgm:prSet presAssocID="{B11CD318-426B-4C6A-9455-5AEE4F942366}" presName="hierRoot2" presStyleCnt="0">
        <dgm:presLayoutVars>
          <dgm:hierBranch/>
        </dgm:presLayoutVars>
      </dgm:prSet>
      <dgm:spPr/>
    </dgm:pt>
    <dgm:pt modelId="{0F70E7B3-C8AD-46CC-897F-AF3D321C6844}" type="pres">
      <dgm:prSet presAssocID="{B11CD318-426B-4C6A-9455-5AEE4F942366}" presName="rootComposite" presStyleCnt="0"/>
      <dgm:spPr/>
    </dgm:pt>
    <dgm:pt modelId="{565022A4-E85D-4ED3-99DB-491BAA9C21CF}" type="pres">
      <dgm:prSet presAssocID="{B11CD318-426B-4C6A-9455-5AEE4F942366}" presName="rootText" presStyleLbl="node2" presStyleIdx="2" presStyleCnt="3">
        <dgm:presLayoutVars>
          <dgm:chPref val="3"/>
        </dgm:presLayoutVars>
      </dgm:prSet>
      <dgm:spPr/>
    </dgm:pt>
    <dgm:pt modelId="{8E9C8D8F-A9B9-4716-A13C-C3DD6F11F8C3}" type="pres">
      <dgm:prSet presAssocID="{B11CD318-426B-4C6A-9455-5AEE4F942366}" presName="rootConnector" presStyleLbl="node2" presStyleIdx="2" presStyleCnt="3"/>
      <dgm:spPr/>
    </dgm:pt>
    <dgm:pt modelId="{D47CD07A-0AF1-46E3-BF80-69069BA7981C}" type="pres">
      <dgm:prSet presAssocID="{B11CD318-426B-4C6A-9455-5AEE4F942366}" presName="hierChild4" presStyleCnt="0"/>
      <dgm:spPr/>
    </dgm:pt>
    <dgm:pt modelId="{91969A5D-F8FA-475A-BE29-344238EB587E}" type="pres">
      <dgm:prSet presAssocID="{B11CD318-426B-4C6A-9455-5AEE4F942366}" presName="hierChild5" presStyleCnt="0"/>
      <dgm:spPr/>
    </dgm:pt>
    <dgm:pt modelId="{94872C7E-D17A-4796-AEAA-9D8E546F67EB}" type="pres">
      <dgm:prSet presAssocID="{7A1DDC86-1A16-49DC-AB58-9F2C08E309EC}" presName="hierChild3" presStyleCnt="0"/>
      <dgm:spPr/>
    </dgm:pt>
  </dgm:ptLst>
  <dgm:cxnLst>
    <dgm:cxn modelId="{E04BB1BC-2E98-4A3D-8217-C72ACFD56C96}" type="presOf" srcId="{B11CD318-426B-4C6A-9455-5AEE4F942366}" destId="{565022A4-E85D-4ED3-99DB-491BAA9C21CF}" srcOrd="0" destOrd="0" presId="urn:microsoft.com/office/officeart/2005/8/layout/orgChart1"/>
    <dgm:cxn modelId="{55FD8F5B-32F7-4BD9-96D3-36F96380BA5D}" srcId="{7A1DDC86-1A16-49DC-AB58-9F2C08E309EC}" destId="{7888AC4A-F6AB-4682-B658-8E5F6E32A80E}" srcOrd="1" destOrd="0" parTransId="{1CA8BCD9-6502-488A-8571-7BDDCD6B3CDE}" sibTransId="{7346783F-858A-4BAC-A099-5ABB9FFBA7D8}"/>
    <dgm:cxn modelId="{511D5674-1185-4DB5-87FF-0138096D1A28}" type="presOf" srcId="{255DC365-EE95-437E-9C7E-81B806264108}" destId="{3FE5AAA2-0A2C-482D-9CF4-C3370F312525}" srcOrd="0" destOrd="0" presId="urn:microsoft.com/office/officeart/2005/8/layout/orgChart1"/>
    <dgm:cxn modelId="{DA24E9AF-C824-4D63-95D6-9FE060DFBF56}" srcId="{7A1DDC86-1A16-49DC-AB58-9F2C08E309EC}" destId="{255DC365-EE95-437E-9C7E-81B806264108}" srcOrd="0" destOrd="0" parTransId="{18A9068B-A1C0-4207-95B3-C777CBCEDA8E}" sibTransId="{FA705F57-5BA4-40BA-BF74-66EBB50CAD76}"/>
    <dgm:cxn modelId="{D2FC3AD7-819F-488B-B3DC-D2C568CA109C}" type="presOf" srcId="{255DC365-EE95-437E-9C7E-81B806264108}" destId="{FCA34CA3-16FE-461C-AE86-8395219EEE10}" srcOrd="1" destOrd="0" presId="urn:microsoft.com/office/officeart/2005/8/layout/orgChart1"/>
    <dgm:cxn modelId="{F00ED6E2-9418-4C32-AE97-B77DD260D73D}" type="presOf" srcId="{7A1DDC86-1A16-49DC-AB58-9F2C08E309EC}" destId="{A939FCB7-4223-4E46-82FD-C9190A716609}" srcOrd="0" destOrd="0" presId="urn:microsoft.com/office/officeart/2005/8/layout/orgChart1"/>
    <dgm:cxn modelId="{115706A3-F719-4C45-BA57-30273CA14662}" type="presOf" srcId="{7888AC4A-F6AB-4682-B658-8E5F6E32A80E}" destId="{3B3B54D8-0C4D-4FED-9369-A48D2659EF8E}" srcOrd="1" destOrd="0" presId="urn:microsoft.com/office/officeart/2005/8/layout/orgChart1"/>
    <dgm:cxn modelId="{B80B41F1-7EDD-41ED-AA97-DDB0D9729FB9}" type="presOf" srcId="{3DFC1DA6-AA53-474A-871D-D13FE90F349D}" destId="{A233F3EA-3FC4-4708-83A2-CF9D02652B81}" srcOrd="0" destOrd="0" presId="urn:microsoft.com/office/officeart/2005/8/layout/orgChart1"/>
    <dgm:cxn modelId="{2676E084-9F49-4924-8236-F44583BA93D0}" type="presOf" srcId="{B11CD318-426B-4C6A-9455-5AEE4F942366}" destId="{8E9C8D8F-A9B9-4716-A13C-C3DD6F11F8C3}" srcOrd="1" destOrd="0" presId="urn:microsoft.com/office/officeart/2005/8/layout/orgChart1"/>
    <dgm:cxn modelId="{9204ADEE-584C-4A5F-B414-06B4D3646776}" type="presOf" srcId="{1CA8BCD9-6502-488A-8571-7BDDCD6B3CDE}" destId="{3D6B304B-B3D3-425B-B5BD-705F5A27AE76}" srcOrd="0" destOrd="0" presId="urn:microsoft.com/office/officeart/2005/8/layout/orgChart1"/>
    <dgm:cxn modelId="{0498EA55-3720-4AEF-B623-977A7D0B602B}" type="presOf" srcId="{18A9068B-A1C0-4207-95B3-C777CBCEDA8E}" destId="{C212D2F6-D265-4784-B9E3-1BBFD9307F18}" srcOrd="0" destOrd="0" presId="urn:microsoft.com/office/officeart/2005/8/layout/orgChart1"/>
    <dgm:cxn modelId="{2CD7FF57-EACF-4406-9FE1-9375EAF8589A}" srcId="{28AA21EA-8741-4067-9C47-C81F78C815A3}" destId="{7A1DDC86-1A16-49DC-AB58-9F2C08E309EC}" srcOrd="0" destOrd="0" parTransId="{F550B8C3-D1C5-42FA-92BB-69BC5CEE4C48}" sibTransId="{1D02CE4A-AACF-4951-A1D6-23C23FFC9D59}"/>
    <dgm:cxn modelId="{037329BB-E6C5-4E61-9B1F-DC6324870922}" type="presOf" srcId="{7A1DDC86-1A16-49DC-AB58-9F2C08E309EC}" destId="{F9D06FE0-DA56-4300-8C3A-1E3A003F8592}" srcOrd="1" destOrd="0" presId="urn:microsoft.com/office/officeart/2005/8/layout/orgChart1"/>
    <dgm:cxn modelId="{C2FD375C-94D3-4801-8A88-E8A74ECFCF7F}" type="presOf" srcId="{28AA21EA-8741-4067-9C47-C81F78C815A3}" destId="{E5D72790-5E78-4984-967E-0F82AAA7F160}" srcOrd="0" destOrd="0" presId="urn:microsoft.com/office/officeart/2005/8/layout/orgChart1"/>
    <dgm:cxn modelId="{FDF03279-CA87-48DE-9EE8-039E4053B39E}" srcId="{7A1DDC86-1A16-49DC-AB58-9F2C08E309EC}" destId="{B11CD318-426B-4C6A-9455-5AEE4F942366}" srcOrd="2" destOrd="0" parTransId="{3DFC1DA6-AA53-474A-871D-D13FE90F349D}" sibTransId="{85FC7AF3-E1C2-4FF3-A867-030586126E73}"/>
    <dgm:cxn modelId="{6DA77E6F-CDD0-4495-9FE1-2E6B4E8ED4F1}" type="presOf" srcId="{7888AC4A-F6AB-4682-B658-8E5F6E32A80E}" destId="{46963A05-F4C3-4A51-99EF-253D473FFF4F}" srcOrd="0" destOrd="0" presId="urn:microsoft.com/office/officeart/2005/8/layout/orgChart1"/>
    <dgm:cxn modelId="{61F0D2FC-61E5-4B91-ADAD-D8FDDA1EC1ED}" type="presParOf" srcId="{E5D72790-5E78-4984-967E-0F82AAA7F160}" destId="{17713561-7483-4596-BBDD-B9F737861544}" srcOrd="0" destOrd="0" presId="urn:microsoft.com/office/officeart/2005/8/layout/orgChart1"/>
    <dgm:cxn modelId="{EA0E8484-5633-4D30-85B1-D95E668363E8}" type="presParOf" srcId="{17713561-7483-4596-BBDD-B9F737861544}" destId="{7C02825E-1A50-4E81-A941-62FC43EE94E1}" srcOrd="0" destOrd="0" presId="urn:microsoft.com/office/officeart/2005/8/layout/orgChart1"/>
    <dgm:cxn modelId="{91D584F9-C98F-4167-9E58-8CBFA6342274}" type="presParOf" srcId="{7C02825E-1A50-4E81-A941-62FC43EE94E1}" destId="{A939FCB7-4223-4E46-82FD-C9190A716609}" srcOrd="0" destOrd="0" presId="urn:microsoft.com/office/officeart/2005/8/layout/orgChart1"/>
    <dgm:cxn modelId="{6D139B57-6143-4E61-AA20-D0D3A1C2E541}" type="presParOf" srcId="{7C02825E-1A50-4E81-A941-62FC43EE94E1}" destId="{F9D06FE0-DA56-4300-8C3A-1E3A003F8592}" srcOrd="1" destOrd="0" presId="urn:microsoft.com/office/officeart/2005/8/layout/orgChart1"/>
    <dgm:cxn modelId="{8895439A-6E48-4DFA-8EA6-01088F24DC3D}" type="presParOf" srcId="{17713561-7483-4596-BBDD-B9F737861544}" destId="{2BC08327-C6C2-4313-A63D-075F57262AE9}" srcOrd="1" destOrd="0" presId="urn:microsoft.com/office/officeart/2005/8/layout/orgChart1"/>
    <dgm:cxn modelId="{F331A022-35EC-4150-A07A-8D382C30AD44}" type="presParOf" srcId="{2BC08327-C6C2-4313-A63D-075F57262AE9}" destId="{C212D2F6-D265-4784-B9E3-1BBFD9307F18}" srcOrd="0" destOrd="0" presId="urn:microsoft.com/office/officeart/2005/8/layout/orgChart1"/>
    <dgm:cxn modelId="{3D735658-16EF-4BE5-A23C-FB130672FE78}" type="presParOf" srcId="{2BC08327-C6C2-4313-A63D-075F57262AE9}" destId="{B0F1DF91-FA55-497E-ABB3-DFC74A101A0A}" srcOrd="1" destOrd="0" presId="urn:microsoft.com/office/officeart/2005/8/layout/orgChart1"/>
    <dgm:cxn modelId="{2170D2BA-6EE6-4637-84F8-98D50F089CBF}" type="presParOf" srcId="{B0F1DF91-FA55-497E-ABB3-DFC74A101A0A}" destId="{88676095-7A1A-41F4-B40D-400B20B115C9}" srcOrd="0" destOrd="0" presId="urn:microsoft.com/office/officeart/2005/8/layout/orgChart1"/>
    <dgm:cxn modelId="{B3B7830C-CDBE-46D6-AC1A-87E9743ECDD2}" type="presParOf" srcId="{88676095-7A1A-41F4-B40D-400B20B115C9}" destId="{3FE5AAA2-0A2C-482D-9CF4-C3370F312525}" srcOrd="0" destOrd="0" presId="urn:microsoft.com/office/officeart/2005/8/layout/orgChart1"/>
    <dgm:cxn modelId="{E7DF460D-B3D6-4B91-BBCF-90068C3F13ED}" type="presParOf" srcId="{88676095-7A1A-41F4-B40D-400B20B115C9}" destId="{FCA34CA3-16FE-461C-AE86-8395219EEE10}" srcOrd="1" destOrd="0" presId="urn:microsoft.com/office/officeart/2005/8/layout/orgChart1"/>
    <dgm:cxn modelId="{539372FF-01B2-4CB2-B16A-EC77ABF25C77}" type="presParOf" srcId="{B0F1DF91-FA55-497E-ABB3-DFC74A101A0A}" destId="{CE36689E-5DFC-414C-9186-E54FEE814051}" srcOrd="1" destOrd="0" presId="urn:microsoft.com/office/officeart/2005/8/layout/orgChart1"/>
    <dgm:cxn modelId="{EEBF5900-4BA7-4441-9716-6B5C545A2F42}" type="presParOf" srcId="{B0F1DF91-FA55-497E-ABB3-DFC74A101A0A}" destId="{D3D98789-9262-4D82-8060-A3D89AD4F0BE}" srcOrd="2" destOrd="0" presId="urn:microsoft.com/office/officeart/2005/8/layout/orgChart1"/>
    <dgm:cxn modelId="{665AA421-259A-42F4-8BF8-17DE3D1EB037}" type="presParOf" srcId="{2BC08327-C6C2-4313-A63D-075F57262AE9}" destId="{3D6B304B-B3D3-425B-B5BD-705F5A27AE76}" srcOrd="2" destOrd="0" presId="urn:microsoft.com/office/officeart/2005/8/layout/orgChart1"/>
    <dgm:cxn modelId="{35439E7C-D313-4CC9-BB2F-1475D9D4A740}" type="presParOf" srcId="{2BC08327-C6C2-4313-A63D-075F57262AE9}" destId="{013E85B6-2E3A-44A1-B493-59BA520DD187}" srcOrd="3" destOrd="0" presId="urn:microsoft.com/office/officeart/2005/8/layout/orgChart1"/>
    <dgm:cxn modelId="{4003AB99-A265-4A97-8445-14725040CC5D}" type="presParOf" srcId="{013E85B6-2E3A-44A1-B493-59BA520DD187}" destId="{7FFBF897-C8FE-4EC1-93CB-565FE110969F}" srcOrd="0" destOrd="0" presId="urn:microsoft.com/office/officeart/2005/8/layout/orgChart1"/>
    <dgm:cxn modelId="{70EB4077-8B85-469E-B699-900DF27D9B9F}" type="presParOf" srcId="{7FFBF897-C8FE-4EC1-93CB-565FE110969F}" destId="{46963A05-F4C3-4A51-99EF-253D473FFF4F}" srcOrd="0" destOrd="0" presId="urn:microsoft.com/office/officeart/2005/8/layout/orgChart1"/>
    <dgm:cxn modelId="{B11E12D4-ACF1-45A6-BE24-72FB345AC06D}" type="presParOf" srcId="{7FFBF897-C8FE-4EC1-93CB-565FE110969F}" destId="{3B3B54D8-0C4D-4FED-9369-A48D2659EF8E}" srcOrd="1" destOrd="0" presId="urn:microsoft.com/office/officeart/2005/8/layout/orgChart1"/>
    <dgm:cxn modelId="{3C2492C9-821E-4327-A6AE-09B4E6B1343A}" type="presParOf" srcId="{013E85B6-2E3A-44A1-B493-59BA520DD187}" destId="{189A7192-DB1B-4635-BA01-D5C1CD10FC0D}" srcOrd="1" destOrd="0" presId="urn:microsoft.com/office/officeart/2005/8/layout/orgChart1"/>
    <dgm:cxn modelId="{3727E8C4-B7E1-4E9D-BA3F-DC9AFFD9A70A}" type="presParOf" srcId="{013E85B6-2E3A-44A1-B493-59BA520DD187}" destId="{4130FEDB-D1F5-4CEE-B234-BFE9719F5622}" srcOrd="2" destOrd="0" presId="urn:microsoft.com/office/officeart/2005/8/layout/orgChart1"/>
    <dgm:cxn modelId="{450322B0-695F-48BD-ADF5-CA64AE26EF34}" type="presParOf" srcId="{2BC08327-C6C2-4313-A63D-075F57262AE9}" destId="{A233F3EA-3FC4-4708-83A2-CF9D02652B81}" srcOrd="4" destOrd="0" presId="urn:microsoft.com/office/officeart/2005/8/layout/orgChart1"/>
    <dgm:cxn modelId="{4D162B9C-E3D6-4CB1-80FA-D707EA93B4BE}" type="presParOf" srcId="{2BC08327-C6C2-4313-A63D-075F57262AE9}" destId="{DED79BB4-2B2B-4C71-9C1F-CFF8F4A518DF}" srcOrd="5" destOrd="0" presId="urn:microsoft.com/office/officeart/2005/8/layout/orgChart1"/>
    <dgm:cxn modelId="{EB41B93D-9DA1-4EA6-B3D2-FF753AFA84CB}" type="presParOf" srcId="{DED79BB4-2B2B-4C71-9C1F-CFF8F4A518DF}" destId="{0F70E7B3-C8AD-46CC-897F-AF3D321C6844}" srcOrd="0" destOrd="0" presId="urn:microsoft.com/office/officeart/2005/8/layout/orgChart1"/>
    <dgm:cxn modelId="{2B8D8AF9-9443-4843-B009-06D3B2954231}" type="presParOf" srcId="{0F70E7B3-C8AD-46CC-897F-AF3D321C6844}" destId="{565022A4-E85D-4ED3-99DB-491BAA9C21CF}" srcOrd="0" destOrd="0" presId="urn:microsoft.com/office/officeart/2005/8/layout/orgChart1"/>
    <dgm:cxn modelId="{D48919E5-15F9-4A70-B88F-B2DFA798C460}" type="presParOf" srcId="{0F70E7B3-C8AD-46CC-897F-AF3D321C6844}" destId="{8E9C8D8F-A9B9-4716-A13C-C3DD6F11F8C3}" srcOrd="1" destOrd="0" presId="urn:microsoft.com/office/officeart/2005/8/layout/orgChart1"/>
    <dgm:cxn modelId="{F2BD4D04-726B-44D5-9608-A09ECC8B5781}" type="presParOf" srcId="{DED79BB4-2B2B-4C71-9C1F-CFF8F4A518DF}" destId="{D47CD07A-0AF1-46E3-BF80-69069BA7981C}" srcOrd="1" destOrd="0" presId="urn:microsoft.com/office/officeart/2005/8/layout/orgChart1"/>
    <dgm:cxn modelId="{505DDD1D-8140-422A-A57D-6DC6FDDF36D4}" type="presParOf" srcId="{DED79BB4-2B2B-4C71-9C1F-CFF8F4A518DF}" destId="{91969A5D-F8FA-475A-BE29-344238EB587E}" srcOrd="2" destOrd="0" presId="urn:microsoft.com/office/officeart/2005/8/layout/orgChart1"/>
    <dgm:cxn modelId="{7563A376-3661-42D0-8F1D-732AA7BA65D1}" type="presParOf" srcId="{17713561-7483-4596-BBDD-B9F737861544}" destId="{94872C7E-D17A-4796-AEAA-9D8E546F67E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gd name="T0" fmla="*/ 5758 w 5740"/>
                <a:gd name="T1" fmla="*/ 1632 h 4316"/>
                <a:gd name="T2" fmla="*/ 0 w 5740"/>
                <a:gd name="T3" fmla="*/ 1632 h 4316"/>
                <a:gd name="T4" fmla="*/ 0 w 5740"/>
                <a:gd name="T5" fmla="*/ 0 h 4316"/>
                <a:gd name="T6" fmla="*/ 5758 w 5740"/>
                <a:gd name="T7" fmla="*/ 0 h 4316"/>
                <a:gd name="T8" fmla="*/ 5758 w 5740"/>
                <a:gd name="T9" fmla="*/ 1632 h 4316"/>
                <a:gd name="T10" fmla="*/ 5758 w 5740"/>
                <a:gd name="T11" fmla="*/ 1632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fa-IR">
                  <a:latin typeface="Arial" pitchFamily="34" charset="0"/>
                  <a:cs typeface="Arial" pitchFamily="34" charset="0"/>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fa-IR">
                  <a:latin typeface="Arial" pitchFamily="34" charset="0"/>
                  <a:cs typeface="Arial" pitchFamily="34" charset="0"/>
                </a:endParaRPr>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fa-IR">
                  <a:latin typeface="Arial" pitchFamily="34" charset="0"/>
                  <a:cs typeface="Arial" pitchFamily="34" charset="0"/>
                </a:endParaRPr>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fa-IR">
                  <a:latin typeface="Arial" pitchFamily="34" charset="0"/>
                  <a:cs typeface="Arial" pitchFamily="34" charset="0"/>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fa-IR">
                  <a:latin typeface="Arial" pitchFamily="34" charset="0"/>
                  <a:cs typeface="Arial" pitchFamily="34" charset="0"/>
                </a:endParaRPr>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fa-IR">
                  <a:latin typeface="Arial" pitchFamily="34" charset="0"/>
                  <a:cs typeface="Arial" pitchFamily="34" charset="0"/>
                </a:endParaRPr>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w="9525">
                <a:noFill/>
                <a:round/>
                <a:headEnd/>
                <a:tailEnd/>
              </a:ln>
            </p:spPr>
            <p:txBody>
              <a:bodyPr/>
              <a:lstStyle/>
              <a:p>
                <a:pPr>
                  <a:defRPr/>
                </a:pPr>
                <a:endParaRPr lang="en-US"/>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w="9525">
                <a:noFill/>
                <a:round/>
                <a:headEnd/>
                <a:tailEnd/>
              </a:ln>
            </p:spPr>
            <p:txBody>
              <a:bodyPr/>
              <a:lstStyle/>
              <a:p>
                <a:pPr>
                  <a:defRPr/>
                </a:pPr>
                <a:endParaRPr lang="en-US"/>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w="9525">
                <a:noFill/>
                <a:round/>
                <a:headEnd/>
                <a:tailEnd/>
              </a:ln>
            </p:spPr>
            <p:txBody>
              <a:bodyPr/>
              <a:lstStyle/>
              <a:p>
                <a:pPr>
                  <a:defRPr/>
                </a:pPr>
                <a:endParaRPr lang="en-US"/>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w="9525">
                <a:noFill/>
                <a:round/>
                <a:headEnd/>
                <a:tailEnd/>
              </a:ln>
            </p:spPr>
            <p:txBody>
              <a:bodyPr/>
              <a:lstStyle/>
              <a:p>
                <a:pPr>
                  <a:defRPr/>
                </a:pPr>
                <a:endParaRPr lang="en-US"/>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fa-IR">
                  <a:latin typeface="Arial" pitchFamily="34" charset="0"/>
                  <a:cs typeface="Arial" pitchFamily="34" charset="0"/>
                </a:endParaRPr>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10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10 w 382"/>
                  <a:gd name="T19" fmla="*/ 96 h 96"/>
                  <a:gd name="T20" fmla="*/ 264 w 382"/>
                  <a:gd name="T21" fmla="*/ 90 h 96"/>
                  <a:gd name="T22" fmla="*/ 312 w 382"/>
                  <a:gd name="T23" fmla="*/ 84 h 96"/>
                  <a:gd name="T24" fmla="*/ 353 w 382"/>
                  <a:gd name="T25" fmla="*/ 66 h 96"/>
                  <a:gd name="T26" fmla="*/ 383 w 382"/>
                  <a:gd name="T27" fmla="*/ 42 h 96"/>
                  <a:gd name="T28" fmla="*/ 377 w 382"/>
                  <a:gd name="T29" fmla="*/ 42 h 96"/>
                  <a:gd name="T30" fmla="*/ 347 w 382"/>
                  <a:gd name="T31" fmla="*/ 66 h 96"/>
                  <a:gd name="T32" fmla="*/ 306 w 382"/>
                  <a:gd name="T33" fmla="*/ 78 h 96"/>
                  <a:gd name="T34" fmla="*/ 264 w 382"/>
                  <a:gd name="T35" fmla="*/ 90 h 96"/>
                  <a:gd name="T36" fmla="*/ 210 w 382"/>
                  <a:gd name="T37" fmla="*/ 96 h 96"/>
                  <a:gd name="T38" fmla="*/ 210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20 w 185"/>
                  <a:gd name="T5" fmla="*/ 36 h 210"/>
                  <a:gd name="T6" fmla="*/ 156 w 185"/>
                  <a:gd name="T7" fmla="*/ 72 h 210"/>
                  <a:gd name="T8" fmla="*/ 162 w 185"/>
                  <a:gd name="T9" fmla="*/ 90 h 210"/>
                  <a:gd name="T10" fmla="*/ 168 w 185"/>
                  <a:gd name="T11" fmla="*/ 114 h 210"/>
                  <a:gd name="T12" fmla="*/ 162 w 185"/>
                  <a:gd name="T13" fmla="*/ 138 h 210"/>
                  <a:gd name="T14" fmla="*/ 150 w 185"/>
                  <a:gd name="T15" fmla="*/ 162 h 210"/>
                  <a:gd name="T16" fmla="*/ 120 w 185"/>
                  <a:gd name="T17" fmla="*/ 180 h 210"/>
                  <a:gd name="T18" fmla="*/ 90 w 185"/>
                  <a:gd name="T19" fmla="*/ 198 h 210"/>
                  <a:gd name="T20" fmla="*/ 97 w 185"/>
                  <a:gd name="T21" fmla="*/ 210 h 210"/>
                  <a:gd name="T22" fmla="*/ 132 w 185"/>
                  <a:gd name="T23" fmla="*/ 192 h 210"/>
                  <a:gd name="T24" fmla="*/ 162 w 185"/>
                  <a:gd name="T25" fmla="*/ 168 h 210"/>
                  <a:gd name="T26" fmla="*/ 180 w 185"/>
                  <a:gd name="T27" fmla="*/ 144 h 210"/>
                  <a:gd name="T28" fmla="*/ 186 w 185"/>
                  <a:gd name="T29" fmla="*/ 114 h 210"/>
                  <a:gd name="T30" fmla="*/ 180 w 185"/>
                  <a:gd name="T31" fmla="*/ 90 h 210"/>
                  <a:gd name="T32" fmla="*/ 174 w 185"/>
                  <a:gd name="T33" fmla="*/ 66 h 210"/>
                  <a:gd name="T34" fmla="*/ 156 w 185"/>
                  <a:gd name="T35" fmla="*/ 48 h 210"/>
                  <a:gd name="T36" fmla="*/ 132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p:spPr>
              <p:txBody>
                <a:bodyPr/>
                <a:lstStyle/>
                <a:p>
                  <a:pPr>
                    <a:defRPr/>
                  </a:pPr>
                  <a:endParaRPr lang="fa-I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p:spPr>
              <p:txBody>
                <a:bodyPr/>
                <a:lstStyle/>
                <a:p>
                  <a:pPr>
                    <a:defRPr/>
                  </a:pPr>
                  <a:endParaRPr lang="fa-I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p:spPr>
              <p:txBody>
                <a:bodyPr/>
                <a:lstStyle/>
                <a:p>
                  <a:pPr>
                    <a:defRPr/>
                  </a:pPr>
                  <a:endParaRPr lang="fa-I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p:spPr>
              <p:txBody>
                <a:bodyPr/>
                <a:lstStyle/>
                <a:p>
                  <a:pPr>
                    <a:defRPr/>
                  </a:pPr>
                  <a:endParaRPr lang="fa-IR"/>
                </a:p>
              </p:txBody>
            </p:sp>
          </p:grpSp>
        </p:grpSp>
      </p:grpSp>
      <p:sp>
        <p:nvSpPr>
          <p:cNvPr id="47170"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smtClean="0"/>
              <a:t>Click to edit Master title style</a:t>
            </a:r>
            <a:endParaRPr lang="en-US"/>
          </a:p>
        </p:txBody>
      </p:sp>
      <p:sp>
        <p:nvSpPr>
          <p:cNvPr id="47171"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endParaRPr lang="en-US"/>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38C8BE32-8E27-4A59-98B5-7CB792825A3F}" type="slidenum">
              <a:rPr lang="ar-SA"/>
              <a:pPr>
                <a:defRPr/>
              </a:pPr>
              <a:t>‹#›</a:t>
            </a:fld>
            <a:endParaRPr lang="en-US"/>
          </a:p>
        </p:txBody>
      </p:sp>
    </p:spTree>
  </p:cSld>
  <p:clrMapOvr>
    <a:masterClrMapping/>
  </p:clrMapOvr>
  <p:transition advTm="4000">
    <p:cover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1199953D-1B16-4CDB-82CE-9BBF67438245}" type="slidenum">
              <a:rPr lang="ar-SA"/>
              <a:pPr>
                <a:defRPr/>
              </a:pPr>
              <a:t>‹#›</a:t>
            </a:fld>
            <a:endParaRPr lang="en-US"/>
          </a:p>
        </p:txBody>
      </p:sp>
    </p:spTree>
  </p:cSld>
  <p:clrMapOvr>
    <a:masterClrMapping/>
  </p:clrMapOvr>
  <p:transition advTm="4000">
    <p:cover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90CA352C-E367-4112-92DB-2FA24A5A82E2}" type="slidenum">
              <a:rPr lang="ar-SA"/>
              <a:pPr>
                <a:defRPr/>
              </a:pPr>
              <a:t>‹#›</a:t>
            </a:fld>
            <a:endParaRPr lang="en-US"/>
          </a:p>
        </p:txBody>
      </p:sp>
    </p:spTree>
  </p:cSld>
  <p:clrMapOvr>
    <a:masterClrMapping/>
  </p:clrMapOvr>
  <p:transition advTm="4000">
    <p:cover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fa-IR"/>
          </a:p>
        </p:txBody>
      </p:sp>
      <p:sp>
        <p:nvSpPr>
          <p:cNvPr id="3" name="SmartArt Placeholder 2"/>
          <p:cNvSpPr>
            <a:spLocks noGrp="1"/>
          </p:cNvSpPr>
          <p:nvPr>
            <p:ph type="dgm" idx="1"/>
          </p:nvPr>
        </p:nvSpPr>
        <p:spPr>
          <a:xfrm>
            <a:off x="457200" y="1600200"/>
            <a:ext cx="8229600" cy="4525963"/>
          </a:xfrm>
        </p:spPr>
        <p:txBody>
          <a:bodyPr/>
          <a:lstStyle/>
          <a:p>
            <a:pPr lvl="0"/>
            <a:r>
              <a:rPr lang="en-US" noProof="0" smtClean="0"/>
              <a:t>Click icon to add SmartArt graphic</a:t>
            </a:r>
            <a:endParaRPr lang="fa-IR" noProof="0" smtClean="0"/>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22F3CBA1-B815-4CA7-B35B-A5006EBD843E}" type="slidenum">
              <a:rPr lang="ar-SA"/>
              <a:pPr>
                <a:defRPr/>
              </a:pPr>
              <a:t>‹#›</a:t>
            </a:fld>
            <a:endParaRPr lang="en-US"/>
          </a:p>
        </p:txBody>
      </p:sp>
    </p:spTree>
  </p:cSld>
  <p:clrMapOvr>
    <a:masterClrMapping/>
  </p:clrMapOvr>
  <p:transition advTm="4000">
    <p:cover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F65AA533-673E-433C-A797-7BF7D65BDCD3}" type="slidenum">
              <a:rPr lang="ar-SA"/>
              <a:pPr>
                <a:defRPr/>
              </a:pPr>
              <a:t>‹#›</a:t>
            </a:fld>
            <a:endParaRPr lang="en-US"/>
          </a:p>
        </p:txBody>
      </p:sp>
    </p:spTree>
  </p:cSld>
  <p:clrMapOvr>
    <a:masterClrMapping/>
  </p:clrMapOvr>
  <p:transition advTm="4000">
    <p:cover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217F4A64-2B60-4C18-BB27-65ED1E3F6062}" type="slidenum">
              <a:rPr lang="ar-SA"/>
              <a:pPr>
                <a:defRPr/>
              </a:pPr>
              <a:t>‹#›</a:t>
            </a:fld>
            <a:endParaRPr lang="en-US"/>
          </a:p>
        </p:txBody>
      </p:sp>
    </p:spTree>
  </p:cSld>
  <p:clrMapOvr>
    <a:masterClrMapping/>
  </p:clrMapOvr>
  <p:transition advTm="4000">
    <p:cover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6D9E1E49-9C53-46E5-A2AF-E999C7B7064C}" type="slidenum">
              <a:rPr lang="ar-SA"/>
              <a:pPr>
                <a:defRPr/>
              </a:pPr>
              <a:t>‹#›</a:t>
            </a:fld>
            <a:endParaRPr lang="en-US"/>
          </a:p>
        </p:txBody>
      </p:sp>
    </p:spTree>
  </p:cSld>
  <p:clrMapOvr>
    <a:masterClrMapping/>
  </p:clrMapOvr>
  <p:transition advTm="4000">
    <p:cover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69"/>
          <p:cNvSpPr>
            <a:spLocks noGrp="1" noChangeArrowheads="1"/>
          </p:cNvSpPr>
          <p:nvPr>
            <p:ph type="dt" sz="half" idx="10"/>
          </p:nvPr>
        </p:nvSpPr>
        <p:spPr>
          <a:ln/>
        </p:spPr>
        <p:txBody>
          <a:bodyPr/>
          <a:lstStyle>
            <a:lvl1pPr>
              <a:defRPr/>
            </a:lvl1pPr>
          </a:lstStyle>
          <a:p>
            <a:pPr>
              <a:defRPr/>
            </a:pPr>
            <a:endParaRPr lang="en-US"/>
          </a:p>
        </p:txBody>
      </p:sp>
      <p:sp>
        <p:nvSpPr>
          <p:cNvPr id="8" name="Rectangle 70"/>
          <p:cNvSpPr>
            <a:spLocks noGrp="1" noChangeArrowheads="1"/>
          </p:cNvSpPr>
          <p:nvPr>
            <p:ph type="ftr" sz="quarter" idx="11"/>
          </p:nvPr>
        </p:nvSpPr>
        <p:spPr>
          <a:ln/>
        </p:spPr>
        <p:txBody>
          <a:bodyPr/>
          <a:lstStyle>
            <a:lvl1pPr>
              <a:defRPr/>
            </a:lvl1pPr>
          </a:lstStyle>
          <a:p>
            <a:pPr>
              <a:defRPr/>
            </a:pPr>
            <a:endParaRPr lang="en-US"/>
          </a:p>
        </p:txBody>
      </p:sp>
      <p:sp>
        <p:nvSpPr>
          <p:cNvPr id="9" name="Rectangle 71"/>
          <p:cNvSpPr>
            <a:spLocks noGrp="1" noChangeArrowheads="1"/>
          </p:cNvSpPr>
          <p:nvPr>
            <p:ph type="sldNum" sz="quarter" idx="12"/>
          </p:nvPr>
        </p:nvSpPr>
        <p:spPr>
          <a:ln/>
        </p:spPr>
        <p:txBody>
          <a:bodyPr/>
          <a:lstStyle>
            <a:lvl1pPr>
              <a:defRPr/>
            </a:lvl1pPr>
          </a:lstStyle>
          <a:p>
            <a:pPr>
              <a:defRPr/>
            </a:pPr>
            <a:fld id="{497F166B-3C3D-4BBE-922E-7BE046C9524A}" type="slidenum">
              <a:rPr lang="ar-SA"/>
              <a:pPr>
                <a:defRPr/>
              </a:pPr>
              <a:t>‹#›</a:t>
            </a:fld>
            <a:endParaRPr lang="en-US"/>
          </a:p>
        </p:txBody>
      </p:sp>
    </p:spTree>
  </p:cSld>
  <p:clrMapOvr>
    <a:masterClrMapping/>
  </p:clrMapOvr>
  <p:transition advTm="4000">
    <p:cover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69"/>
          <p:cNvSpPr>
            <a:spLocks noGrp="1" noChangeArrowheads="1"/>
          </p:cNvSpPr>
          <p:nvPr>
            <p:ph type="dt" sz="half" idx="10"/>
          </p:nvPr>
        </p:nvSpPr>
        <p:spPr>
          <a:ln/>
        </p:spPr>
        <p:txBody>
          <a:bodyPr/>
          <a:lstStyle>
            <a:lvl1pPr>
              <a:defRPr/>
            </a:lvl1pPr>
          </a:lstStyle>
          <a:p>
            <a:pPr>
              <a:defRPr/>
            </a:pPr>
            <a:endParaRPr lang="en-US"/>
          </a:p>
        </p:txBody>
      </p:sp>
      <p:sp>
        <p:nvSpPr>
          <p:cNvPr id="4" name="Rectangle 70"/>
          <p:cNvSpPr>
            <a:spLocks noGrp="1" noChangeArrowheads="1"/>
          </p:cNvSpPr>
          <p:nvPr>
            <p:ph type="ftr" sz="quarter" idx="11"/>
          </p:nvPr>
        </p:nvSpPr>
        <p:spPr>
          <a:ln/>
        </p:spPr>
        <p:txBody>
          <a:bodyPr/>
          <a:lstStyle>
            <a:lvl1pPr>
              <a:defRPr/>
            </a:lvl1pPr>
          </a:lstStyle>
          <a:p>
            <a:pPr>
              <a:defRPr/>
            </a:pPr>
            <a:endParaRPr lang="en-US"/>
          </a:p>
        </p:txBody>
      </p:sp>
      <p:sp>
        <p:nvSpPr>
          <p:cNvPr id="5" name="Rectangle 71"/>
          <p:cNvSpPr>
            <a:spLocks noGrp="1" noChangeArrowheads="1"/>
          </p:cNvSpPr>
          <p:nvPr>
            <p:ph type="sldNum" sz="quarter" idx="12"/>
          </p:nvPr>
        </p:nvSpPr>
        <p:spPr>
          <a:ln/>
        </p:spPr>
        <p:txBody>
          <a:bodyPr/>
          <a:lstStyle>
            <a:lvl1pPr>
              <a:defRPr/>
            </a:lvl1pPr>
          </a:lstStyle>
          <a:p>
            <a:pPr>
              <a:defRPr/>
            </a:pPr>
            <a:fld id="{A3667902-FB70-4152-A2DF-D913A0EB1CC9}" type="slidenum">
              <a:rPr lang="ar-SA"/>
              <a:pPr>
                <a:defRPr/>
              </a:pPr>
              <a:t>‹#›</a:t>
            </a:fld>
            <a:endParaRPr lang="en-US"/>
          </a:p>
        </p:txBody>
      </p:sp>
    </p:spTree>
  </p:cSld>
  <p:clrMapOvr>
    <a:masterClrMapping/>
  </p:clrMapOvr>
  <p:transition advTm="4000">
    <p:cover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en-US"/>
          </a:p>
        </p:txBody>
      </p:sp>
      <p:sp>
        <p:nvSpPr>
          <p:cNvPr id="3" name="Rectangle 70"/>
          <p:cNvSpPr>
            <a:spLocks noGrp="1" noChangeArrowheads="1"/>
          </p:cNvSpPr>
          <p:nvPr>
            <p:ph type="ftr" sz="quarter" idx="11"/>
          </p:nvPr>
        </p:nvSpPr>
        <p:spPr>
          <a:ln/>
        </p:spPr>
        <p:txBody>
          <a:bodyPr/>
          <a:lstStyle>
            <a:lvl1pPr>
              <a:defRPr/>
            </a:lvl1pPr>
          </a:lstStyle>
          <a:p>
            <a:pPr>
              <a:defRPr/>
            </a:pPr>
            <a:endParaRPr lang="en-US"/>
          </a:p>
        </p:txBody>
      </p:sp>
      <p:sp>
        <p:nvSpPr>
          <p:cNvPr id="4" name="Rectangle 71"/>
          <p:cNvSpPr>
            <a:spLocks noGrp="1" noChangeArrowheads="1"/>
          </p:cNvSpPr>
          <p:nvPr>
            <p:ph type="sldNum" sz="quarter" idx="12"/>
          </p:nvPr>
        </p:nvSpPr>
        <p:spPr>
          <a:ln/>
        </p:spPr>
        <p:txBody>
          <a:bodyPr/>
          <a:lstStyle>
            <a:lvl1pPr>
              <a:defRPr/>
            </a:lvl1pPr>
          </a:lstStyle>
          <a:p>
            <a:pPr>
              <a:defRPr/>
            </a:pPr>
            <a:fld id="{B821EFE6-D638-44A8-968B-E005CAC3A51C}" type="slidenum">
              <a:rPr lang="ar-SA"/>
              <a:pPr>
                <a:defRPr/>
              </a:pPr>
              <a:t>‹#›</a:t>
            </a:fld>
            <a:endParaRPr lang="en-US"/>
          </a:p>
        </p:txBody>
      </p:sp>
    </p:spTree>
  </p:cSld>
  <p:clrMapOvr>
    <a:masterClrMapping/>
  </p:clrMapOvr>
  <p:transition advTm="4000">
    <p:cover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7C74CF1A-D042-48E7-B4F4-C6CE16911E75}" type="slidenum">
              <a:rPr lang="ar-SA"/>
              <a:pPr>
                <a:defRPr/>
              </a:pPr>
              <a:t>‹#›</a:t>
            </a:fld>
            <a:endParaRPr lang="en-US"/>
          </a:p>
        </p:txBody>
      </p:sp>
    </p:spTree>
  </p:cSld>
  <p:clrMapOvr>
    <a:masterClrMapping/>
  </p:clrMapOvr>
  <p:transition advTm="4000">
    <p:cover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05DD6655-2D87-4E94-816A-4F59E693FFE2}" type="slidenum">
              <a:rPr lang="ar-SA"/>
              <a:pPr>
                <a:defRPr/>
              </a:pPr>
              <a:t>‹#›</a:t>
            </a:fld>
            <a:endParaRPr lang="en-US"/>
          </a:p>
        </p:txBody>
      </p:sp>
    </p:spTree>
  </p:cSld>
  <p:clrMapOvr>
    <a:masterClrMapping/>
  </p:clrMapOvr>
  <p:transition advTm="4000">
    <p:cover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a:defRPr/>
            </a:pPr>
            <a:endParaRPr lang="fa-IR">
              <a:latin typeface="Arial" pitchFamily="34" charset="0"/>
              <a:cs typeface="Arial" pitchFamily="34" charset="0"/>
            </a:endParaRPr>
          </a:p>
        </p:txBody>
      </p:sp>
      <p:grpSp>
        <p:nvGrpSpPr>
          <p:cNvPr id="2051" name="Group 3"/>
          <p:cNvGrpSpPr>
            <a:grpSpLocks/>
          </p:cNvGrpSpPr>
          <p:nvPr/>
        </p:nvGrpSpPr>
        <p:grpSpPr bwMode="auto">
          <a:xfrm>
            <a:off x="3175" y="4267200"/>
            <a:ext cx="9140825" cy="2590800"/>
            <a:chOff x="2" y="2688"/>
            <a:chExt cx="5758" cy="1632"/>
          </a:xfrm>
        </p:grpSpPr>
        <p:sp>
          <p:nvSpPr>
            <p:cNvPr id="2057" name="Freeform 4"/>
            <p:cNvSpPr>
              <a:spLocks/>
            </p:cNvSpPr>
            <p:nvPr/>
          </p:nvSpPr>
          <p:spPr bwMode="hidden">
            <a:xfrm>
              <a:off x="2" y="2688"/>
              <a:ext cx="5758" cy="1632"/>
            </a:xfrm>
            <a:custGeom>
              <a:avLst/>
              <a:gdLst>
                <a:gd name="T0" fmla="*/ 5758 w 5740"/>
                <a:gd name="T1" fmla="*/ 1632 h 4316"/>
                <a:gd name="T2" fmla="*/ 0 w 5740"/>
                <a:gd name="T3" fmla="*/ 1632 h 4316"/>
                <a:gd name="T4" fmla="*/ 0 w 5740"/>
                <a:gd name="T5" fmla="*/ 0 h 4316"/>
                <a:gd name="T6" fmla="*/ 5758 w 5740"/>
                <a:gd name="T7" fmla="*/ 0 h 4316"/>
                <a:gd name="T8" fmla="*/ 5758 w 5740"/>
                <a:gd name="T9" fmla="*/ 1632 h 4316"/>
                <a:gd name="T10" fmla="*/ 5758 w 5740"/>
                <a:gd name="T11" fmla="*/ 1632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grpSp>
          <p:nvGrpSpPr>
            <p:cNvPr id="2058" name="Group 5"/>
            <p:cNvGrpSpPr>
              <a:grpSpLocks/>
            </p:cNvGrpSpPr>
            <p:nvPr userDrawn="1"/>
          </p:nvGrpSpPr>
          <p:grpSpPr bwMode="auto">
            <a:xfrm>
              <a:off x="3528" y="3715"/>
              <a:ext cx="792" cy="521"/>
              <a:chOff x="3527" y="3715"/>
              <a:chExt cx="792" cy="521"/>
            </a:xfrm>
          </p:grpSpPr>
          <p:sp>
            <p:nvSpPr>
              <p:cNvPr id="46086"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fa-IR">
                  <a:latin typeface="Arial" pitchFamily="34" charset="0"/>
                  <a:cs typeface="Arial" pitchFamily="34" charset="0"/>
                </a:endParaRPr>
              </a:p>
            </p:txBody>
          </p:sp>
          <p:sp>
            <p:nvSpPr>
              <p:cNvPr id="46087"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088"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089"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090"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091"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46092"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fa-IR">
                  <a:latin typeface="Arial" pitchFamily="34" charset="0"/>
                  <a:cs typeface="Arial" pitchFamily="34" charset="0"/>
                </a:endParaRPr>
              </a:p>
            </p:txBody>
          </p:sp>
          <p:sp>
            <p:nvSpPr>
              <p:cNvPr id="46093"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46094"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fa-IR">
                  <a:latin typeface="Arial" pitchFamily="34" charset="0"/>
                  <a:cs typeface="Arial" pitchFamily="34" charset="0"/>
                </a:endParaRPr>
              </a:p>
            </p:txBody>
          </p:sp>
          <p:sp>
            <p:nvSpPr>
              <p:cNvPr id="46095"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fa-IR">
                  <a:latin typeface="Arial" pitchFamily="34" charset="0"/>
                  <a:cs typeface="Arial" pitchFamily="34" charset="0"/>
                </a:endParaRPr>
              </a:p>
            </p:txBody>
          </p:sp>
          <p:sp>
            <p:nvSpPr>
              <p:cNvPr id="46096"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grpSp>
        <p:grpSp>
          <p:nvGrpSpPr>
            <p:cNvPr id="2059" name="Group 17"/>
            <p:cNvGrpSpPr>
              <a:grpSpLocks/>
            </p:cNvGrpSpPr>
            <p:nvPr userDrawn="1"/>
          </p:nvGrpSpPr>
          <p:grpSpPr bwMode="auto">
            <a:xfrm>
              <a:off x="1776" y="3631"/>
              <a:ext cx="1626" cy="683"/>
              <a:chOff x="1776" y="3631"/>
              <a:chExt cx="1626" cy="683"/>
            </a:xfrm>
          </p:grpSpPr>
          <p:sp>
            <p:nvSpPr>
              <p:cNvPr id="46098"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099"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100"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101"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102"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103"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104"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105"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106"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46107"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fa-IR">
                  <a:latin typeface="Arial" pitchFamily="34" charset="0"/>
                  <a:cs typeface="Arial" pitchFamily="34" charset="0"/>
                </a:endParaRPr>
              </a:p>
            </p:txBody>
          </p:sp>
          <p:sp>
            <p:nvSpPr>
              <p:cNvPr id="46108"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fa-IR">
                  <a:latin typeface="Arial" pitchFamily="34" charset="0"/>
                  <a:cs typeface="Arial" pitchFamily="34" charset="0"/>
                </a:endParaRPr>
              </a:p>
            </p:txBody>
          </p:sp>
          <p:sp>
            <p:nvSpPr>
              <p:cNvPr id="46109"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2103"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w="9525">
                <a:noFill/>
                <a:round/>
                <a:headEnd/>
                <a:tailEnd/>
              </a:ln>
            </p:spPr>
            <p:txBody>
              <a:bodyPr/>
              <a:lstStyle/>
              <a:p>
                <a:pPr>
                  <a:defRPr/>
                </a:pPr>
                <a:endParaRPr lang="en-US"/>
              </a:p>
            </p:txBody>
          </p:sp>
          <p:sp>
            <p:nvSpPr>
              <p:cNvPr id="2104"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w="9525">
                <a:noFill/>
                <a:round/>
                <a:headEnd/>
                <a:tailEnd/>
              </a:ln>
            </p:spPr>
            <p:txBody>
              <a:bodyPr/>
              <a:lstStyle/>
              <a:p>
                <a:pPr>
                  <a:defRPr/>
                </a:pPr>
                <a:endParaRPr lang="en-US"/>
              </a:p>
            </p:txBody>
          </p:sp>
          <p:sp>
            <p:nvSpPr>
              <p:cNvPr id="46112"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46113"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46114"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2108"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w="9525">
                <a:noFill/>
                <a:round/>
                <a:headEnd/>
                <a:tailEnd/>
              </a:ln>
            </p:spPr>
            <p:txBody>
              <a:bodyPr/>
              <a:lstStyle/>
              <a:p>
                <a:pPr>
                  <a:defRPr/>
                </a:pPr>
                <a:endParaRPr lang="en-US"/>
              </a:p>
            </p:txBody>
          </p:sp>
        </p:grpSp>
        <p:grpSp>
          <p:nvGrpSpPr>
            <p:cNvPr id="2060" name="Group 36"/>
            <p:cNvGrpSpPr>
              <a:grpSpLocks/>
            </p:cNvGrpSpPr>
            <p:nvPr userDrawn="1"/>
          </p:nvGrpSpPr>
          <p:grpSpPr bwMode="auto">
            <a:xfrm>
              <a:off x="4128" y="3360"/>
              <a:ext cx="1351" cy="821"/>
              <a:chOff x="4128" y="3360"/>
              <a:chExt cx="1351" cy="821"/>
            </a:xfrm>
          </p:grpSpPr>
          <p:sp>
            <p:nvSpPr>
              <p:cNvPr id="46117"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46118"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46119"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46120"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46121"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46122"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46123"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2081"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w="9525">
                <a:noFill/>
                <a:round/>
                <a:headEnd/>
                <a:tailEnd/>
              </a:ln>
            </p:spPr>
            <p:txBody>
              <a:bodyPr/>
              <a:lstStyle/>
              <a:p>
                <a:pPr>
                  <a:defRPr/>
                </a:pPr>
                <a:endParaRPr lang="en-US"/>
              </a:p>
            </p:txBody>
          </p:sp>
          <p:sp>
            <p:nvSpPr>
              <p:cNvPr id="46125"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fa-IR">
                  <a:latin typeface="Arial" pitchFamily="34" charset="0"/>
                  <a:cs typeface="Arial" pitchFamily="34" charset="0"/>
                </a:endParaRPr>
              </a:p>
            </p:txBody>
          </p:sp>
          <p:sp>
            <p:nvSpPr>
              <p:cNvPr id="46126"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46127"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fa-IR">
                  <a:latin typeface="Arial" pitchFamily="34" charset="0"/>
                  <a:cs typeface="Arial" pitchFamily="34" charset="0"/>
                </a:endParaRPr>
              </a:p>
            </p:txBody>
          </p:sp>
          <p:sp>
            <p:nvSpPr>
              <p:cNvPr id="46128"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129"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130"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131"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132"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sp>
            <p:nvSpPr>
              <p:cNvPr id="46133"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fa-IR">
                  <a:latin typeface="Arial" pitchFamily="34" charset="0"/>
                  <a:cs typeface="Arial" pitchFamily="34" charset="0"/>
                </a:endParaRPr>
              </a:p>
            </p:txBody>
          </p:sp>
        </p:grpSp>
        <p:grpSp>
          <p:nvGrpSpPr>
            <p:cNvPr id="2061" name="Group 54"/>
            <p:cNvGrpSpPr>
              <a:grpSpLocks/>
            </p:cNvGrpSpPr>
            <p:nvPr userDrawn="1"/>
          </p:nvGrpSpPr>
          <p:grpSpPr bwMode="auto">
            <a:xfrm>
              <a:off x="5280" y="3024"/>
              <a:ext cx="425" cy="258"/>
              <a:chOff x="5280" y="3024"/>
              <a:chExt cx="425" cy="258"/>
            </a:xfrm>
          </p:grpSpPr>
          <p:sp>
            <p:nvSpPr>
              <p:cNvPr id="2062" name="Freeform 55"/>
              <p:cNvSpPr>
                <a:spLocks/>
              </p:cNvSpPr>
              <p:nvPr/>
            </p:nvSpPr>
            <p:spPr bwMode="hidden">
              <a:xfrm>
                <a:off x="5280" y="3186"/>
                <a:ext cx="383" cy="96"/>
              </a:xfrm>
              <a:custGeom>
                <a:avLst/>
                <a:gdLst>
                  <a:gd name="T0" fmla="*/ 210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10 w 382"/>
                  <a:gd name="T19" fmla="*/ 96 h 96"/>
                  <a:gd name="T20" fmla="*/ 264 w 382"/>
                  <a:gd name="T21" fmla="*/ 90 h 96"/>
                  <a:gd name="T22" fmla="*/ 312 w 382"/>
                  <a:gd name="T23" fmla="*/ 84 h 96"/>
                  <a:gd name="T24" fmla="*/ 353 w 382"/>
                  <a:gd name="T25" fmla="*/ 66 h 96"/>
                  <a:gd name="T26" fmla="*/ 383 w 382"/>
                  <a:gd name="T27" fmla="*/ 42 h 96"/>
                  <a:gd name="T28" fmla="*/ 377 w 382"/>
                  <a:gd name="T29" fmla="*/ 42 h 96"/>
                  <a:gd name="T30" fmla="*/ 347 w 382"/>
                  <a:gd name="T31" fmla="*/ 66 h 96"/>
                  <a:gd name="T32" fmla="*/ 306 w 382"/>
                  <a:gd name="T33" fmla="*/ 78 h 96"/>
                  <a:gd name="T34" fmla="*/ 264 w 382"/>
                  <a:gd name="T35" fmla="*/ 90 h 96"/>
                  <a:gd name="T36" fmla="*/ 210 w 382"/>
                  <a:gd name="T37" fmla="*/ 96 h 96"/>
                  <a:gd name="T38" fmla="*/ 210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2063"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2064"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2065"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2066"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2067" name="Freeform 60"/>
              <p:cNvSpPr>
                <a:spLocks/>
              </p:cNvSpPr>
              <p:nvPr/>
            </p:nvSpPr>
            <p:spPr bwMode="hidden">
              <a:xfrm>
                <a:off x="5489" y="3042"/>
                <a:ext cx="186" cy="210"/>
              </a:xfrm>
              <a:custGeom>
                <a:avLst/>
                <a:gdLst>
                  <a:gd name="T0" fmla="*/ 0 w 185"/>
                  <a:gd name="T1" fmla="*/ 6 h 210"/>
                  <a:gd name="T2" fmla="*/ 66 w 185"/>
                  <a:gd name="T3" fmla="*/ 12 h 210"/>
                  <a:gd name="T4" fmla="*/ 120 w 185"/>
                  <a:gd name="T5" fmla="*/ 36 h 210"/>
                  <a:gd name="T6" fmla="*/ 156 w 185"/>
                  <a:gd name="T7" fmla="*/ 72 h 210"/>
                  <a:gd name="T8" fmla="*/ 162 w 185"/>
                  <a:gd name="T9" fmla="*/ 90 h 210"/>
                  <a:gd name="T10" fmla="*/ 168 w 185"/>
                  <a:gd name="T11" fmla="*/ 114 h 210"/>
                  <a:gd name="T12" fmla="*/ 162 w 185"/>
                  <a:gd name="T13" fmla="*/ 138 h 210"/>
                  <a:gd name="T14" fmla="*/ 150 w 185"/>
                  <a:gd name="T15" fmla="*/ 162 h 210"/>
                  <a:gd name="T16" fmla="*/ 120 w 185"/>
                  <a:gd name="T17" fmla="*/ 180 h 210"/>
                  <a:gd name="T18" fmla="*/ 90 w 185"/>
                  <a:gd name="T19" fmla="*/ 198 h 210"/>
                  <a:gd name="T20" fmla="*/ 97 w 185"/>
                  <a:gd name="T21" fmla="*/ 210 h 210"/>
                  <a:gd name="T22" fmla="*/ 132 w 185"/>
                  <a:gd name="T23" fmla="*/ 192 h 210"/>
                  <a:gd name="T24" fmla="*/ 162 w 185"/>
                  <a:gd name="T25" fmla="*/ 168 h 210"/>
                  <a:gd name="T26" fmla="*/ 180 w 185"/>
                  <a:gd name="T27" fmla="*/ 144 h 210"/>
                  <a:gd name="T28" fmla="*/ 186 w 185"/>
                  <a:gd name="T29" fmla="*/ 114 h 210"/>
                  <a:gd name="T30" fmla="*/ 180 w 185"/>
                  <a:gd name="T31" fmla="*/ 90 h 210"/>
                  <a:gd name="T32" fmla="*/ 174 w 185"/>
                  <a:gd name="T33" fmla="*/ 66 h 210"/>
                  <a:gd name="T34" fmla="*/ 156 w 185"/>
                  <a:gd name="T35" fmla="*/ 48 h 210"/>
                  <a:gd name="T36" fmla="*/ 132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2068"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grpSp>
            <p:nvGrpSpPr>
              <p:cNvPr id="2069" name="Group 62"/>
              <p:cNvGrpSpPr>
                <a:grpSpLocks/>
              </p:cNvGrpSpPr>
              <p:nvPr/>
            </p:nvGrpSpPr>
            <p:grpSpPr bwMode="auto">
              <a:xfrm>
                <a:off x="5381" y="3085"/>
                <a:ext cx="227" cy="132"/>
                <a:chOff x="5381" y="3085"/>
                <a:chExt cx="227" cy="132"/>
              </a:xfrm>
            </p:grpSpPr>
            <p:sp>
              <p:nvSpPr>
                <p:cNvPr id="2070"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p:spPr>
              <p:txBody>
                <a:bodyPr/>
                <a:lstStyle/>
                <a:p>
                  <a:pPr>
                    <a:defRPr/>
                  </a:pPr>
                  <a:endParaRPr lang="fa-IR"/>
                </a:p>
              </p:txBody>
            </p:sp>
            <p:sp>
              <p:nvSpPr>
                <p:cNvPr id="2071"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p:spPr>
              <p:txBody>
                <a:bodyPr/>
                <a:lstStyle/>
                <a:p>
                  <a:pPr>
                    <a:defRPr/>
                  </a:pPr>
                  <a:endParaRPr lang="fa-IR"/>
                </a:p>
              </p:txBody>
            </p:sp>
            <p:sp>
              <p:nvSpPr>
                <p:cNvPr id="2072"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p:spPr>
              <p:txBody>
                <a:bodyPr/>
                <a:lstStyle/>
                <a:p>
                  <a:pPr>
                    <a:defRPr/>
                  </a:pPr>
                  <a:endParaRPr lang="fa-IR"/>
                </a:p>
              </p:txBody>
            </p:sp>
            <p:sp>
              <p:nvSpPr>
                <p:cNvPr id="2073"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p:spPr>
              <p:txBody>
                <a:bodyPr/>
                <a:lstStyle/>
                <a:p>
                  <a:pPr>
                    <a:defRPr/>
                  </a:pPr>
                  <a:endParaRPr lang="fa-IR"/>
                </a:p>
              </p:txBody>
            </p:sp>
          </p:grpSp>
        </p:grpSp>
      </p:grpSp>
      <p:sp>
        <p:nvSpPr>
          <p:cNvPr id="46147"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endParaRPr lang="en-US" smtClean="0"/>
          </a:p>
        </p:txBody>
      </p:sp>
      <p:sp>
        <p:nvSpPr>
          <p:cNvPr id="46148"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46149"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400">
                <a:effectLst>
                  <a:outerShdw blurRad="38100" dist="38100" dir="2700000" algn="tl">
                    <a:srgbClr val="000000"/>
                  </a:outerShdw>
                </a:effectLst>
                <a:latin typeface="Arial" pitchFamily="34" charset="0"/>
                <a:cs typeface="Arial" pitchFamily="34" charset="0"/>
              </a:defRPr>
            </a:lvl1pPr>
          </a:lstStyle>
          <a:p>
            <a:pPr>
              <a:defRPr/>
            </a:pPr>
            <a:endParaRPr lang="en-US"/>
          </a:p>
        </p:txBody>
      </p:sp>
      <p:sp>
        <p:nvSpPr>
          <p:cNvPr id="46150"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400">
                <a:effectLst>
                  <a:outerShdw blurRad="38100" dist="38100" dir="2700000" algn="tl">
                    <a:srgbClr val="000000"/>
                  </a:outerShdw>
                </a:effectLst>
                <a:latin typeface="Arial" pitchFamily="34" charset="0"/>
                <a:cs typeface="Arial" pitchFamily="34" charset="0"/>
              </a:defRPr>
            </a:lvl1pPr>
          </a:lstStyle>
          <a:p>
            <a:pPr>
              <a:defRPr/>
            </a:pPr>
            <a:endParaRPr lang="en-US"/>
          </a:p>
        </p:txBody>
      </p:sp>
      <p:sp>
        <p:nvSpPr>
          <p:cNvPr id="46151"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400">
                <a:effectLst>
                  <a:outerShdw blurRad="38100" dist="38100" dir="2700000" algn="tl">
                    <a:srgbClr val="000000"/>
                  </a:outerShdw>
                </a:effectLst>
                <a:latin typeface="Arial" pitchFamily="34" charset="0"/>
                <a:cs typeface="Arial" pitchFamily="34" charset="0"/>
              </a:defRPr>
            </a:lvl1pPr>
          </a:lstStyle>
          <a:p>
            <a:pPr>
              <a:defRPr/>
            </a:pPr>
            <a:fld id="{97D059EF-CBC3-4C4E-BF3E-60CA58D26154}" type="slidenum">
              <a:rPr lang="ar-SA"/>
              <a:pPr>
                <a:defRPr/>
              </a:pPr>
              <a:t>‹#›</a:t>
            </a:fld>
            <a:endParaRPr lang="en-US"/>
          </a:p>
        </p:txBody>
      </p:sp>
    </p:spTree>
  </p:cSld>
  <p:clrMap bg1="dk2" tx1="lt1" bg2="dk1" tx2="lt2" accent1="accent1" accent2="accent2" accent3="accent3" accent4="accent4" accent5="accent5" accent6="accent6" hlink="hlink" folHlink="folHlink"/>
  <p:sldLayoutIdLst>
    <p:sldLayoutId id="2147483759"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Lst>
  <p:transition advTm="4000">
    <p:cover dir="r"/>
  </p:transition>
  <p:timing>
    <p:tnLst>
      <p:par>
        <p:cTn id="1" dur="indefinite" restart="never" nodeType="tmRoot"/>
      </p:par>
    </p:tnLst>
  </p:timing>
  <p:txStyles>
    <p:titleStyle>
      <a:lvl1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1" fontAlgn="base" hangingPunct="1">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1" fontAlgn="base" hangingPunct="1">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cs typeface="+mn-cs"/>
        </a:defRPr>
      </a:lvl2pPr>
      <a:lvl3pPr marL="1143000" indent="-228600" algn="r" rtl="1" eaLnBrk="1" fontAlgn="base" hangingPunct="1">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cs typeface="+mn-cs"/>
        </a:defRPr>
      </a:lvl3pPr>
      <a:lvl4pPr marL="1600200" indent="-228600" algn="r" rtl="1" eaLnBrk="1" fontAlgn="base" hangingPunct="1">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cs typeface="+mn-cs"/>
        </a:defRPr>
      </a:lvl4pPr>
      <a:lvl5pPr marL="2057400" indent="-228600" algn="r" rtl="1"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5pPr>
      <a:lvl6pPr marL="2514600" indent="-228600" algn="r" rtl="1"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6pPr>
      <a:lvl7pPr marL="2971800" indent="-228600" algn="r" rtl="1"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7pPr>
      <a:lvl8pPr marL="3429000" indent="-228600" algn="r" rtl="1"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8pPr>
      <a:lvl9pPr marL="3886200" indent="-228600" algn="r" rtl="1"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WordArt 4"/>
          <p:cNvSpPr>
            <a:spLocks noChangeArrowheads="1" noChangeShapeType="1" noTextEdit="1"/>
          </p:cNvSpPr>
          <p:nvPr/>
        </p:nvSpPr>
        <p:spPr bwMode="auto">
          <a:xfrm>
            <a:off x="900113" y="1557338"/>
            <a:ext cx="6696075" cy="1439862"/>
          </a:xfrm>
          <a:prstGeom prst="rect">
            <a:avLst/>
          </a:prstGeom>
        </p:spPr>
        <p:txBody>
          <a:bodyPr wrap="none" fromWordArt="1">
            <a:prstTxWarp prst="textPlain">
              <a:avLst>
                <a:gd name="adj" fmla="val 50000"/>
              </a:avLst>
            </a:prstTxWarp>
          </a:bodyPr>
          <a:lstStyle/>
          <a:p>
            <a:pPr algn="ctr"/>
            <a:r>
              <a:rPr lang="fa-IR" sz="36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دستور </a:t>
            </a:r>
            <a:r>
              <a:rPr lang="fa-IR" sz="36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Mj_Sina Drip" pitchFamily="2" charset="-78"/>
              </a:rPr>
              <a:t>زبان</a:t>
            </a:r>
            <a:r>
              <a:rPr lang="fa-IR" sz="36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 فارسی</a:t>
            </a:r>
            <a:endParaRPr lang="en-US" sz="36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endParaRPr>
          </a:p>
        </p:txBody>
      </p:sp>
      <p:sp>
        <p:nvSpPr>
          <p:cNvPr id="4099" name="WordArt 5"/>
          <p:cNvSpPr>
            <a:spLocks noChangeArrowheads="1" noChangeShapeType="1" noTextEdit="1"/>
          </p:cNvSpPr>
          <p:nvPr/>
        </p:nvSpPr>
        <p:spPr bwMode="auto">
          <a:xfrm>
            <a:off x="2214546" y="3357562"/>
            <a:ext cx="4521213" cy="1662107"/>
          </a:xfrm>
          <a:prstGeom prst="rect">
            <a:avLst/>
          </a:prstGeom>
        </p:spPr>
        <p:style>
          <a:lnRef idx="3">
            <a:schemeClr val="lt1"/>
          </a:lnRef>
          <a:fillRef idx="1">
            <a:schemeClr val="accent3"/>
          </a:fillRef>
          <a:effectRef idx="1">
            <a:schemeClr val="accent3"/>
          </a:effectRef>
          <a:fontRef idx="minor">
            <a:schemeClr val="lt1"/>
          </a:fontRef>
        </p:style>
        <p:txBody>
          <a:bodyPr wrap="none" fromWordArt="1">
            <a:prstTxWarp prst="textPlain">
              <a:avLst>
                <a:gd name="adj" fmla="val 50000"/>
              </a:avLst>
            </a:prstTxWarp>
          </a:bodyPr>
          <a:lstStyle/>
          <a:p>
            <a:pPr algn="ctr"/>
            <a:r>
              <a:rPr lang="fa-IR" sz="3600" b="1" kern="10" dirty="0" smtClean="0">
                <a:ln w="31550" cmpd="sng">
                  <a:solidFill>
                    <a:srgbClr val="008000"/>
                  </a:solidFill>
                  <a:prstDash val="solid"/>
                </a:ln>
                <a:solidFill>
                  <a:srgbClr val="FFFF99"/>
                </a:solidFill>
                <a:effectLst>
                  <a:outerShdw blurRad="41275" dist="12700" dir="12000000" algn="tl" rotWithShape="0">
                    <a:srgbClr val="000000">
                      <a:alpha val="40000"/>
                    </a:srgbClr>
                  </a:outerShdw>
                </a:effectLst>
                <a:cs typeface="B Esfehan" pitchFamily="2" charset="-78"/>
              </a:rPr>
              <a:t>انواع</a:t>
            </a:r>
            <a:r>
              <a:rPr lang="fa-IR" sz="3600" b="1" kern="1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99"/>
                </a:solidFill>
                <a:effectLst>
                  <a:outerShdw blurRad="41275" dist="12700" dir="12000000" algn="tl" rotWithShape="0">
                    <a:srgbClr val="000000">
                      <a:alpha val="40000"/>
                    </a:srgbClr>
                  </a:outerShdw>
                </a:effectLst>
                <a:cs typeface="B Esfehan" pitchFamily="2" charset="-78"/>
              </a:rPr>
              <a:t> </a:t>
            </a:r>
            <a:r>
              <a:rPr lang="fa-IR" sz="3600" b="1" kern="10" dirty="0" smtClean="0">
                <a:ln w="31550" cmpd="sng">
                  <a:solidFill>
                    <a:srgbClr val="FF0000"/>
                  </a:solidFill>
                  <a:prstDash val="solid"/>
                </a:ln>
                <a:solidFill>
                  <a:srgbClr val="FFFF99"/>
                </a:solidFill>
                <a:effectLst>
                  <a:outerShdw blurRad="41275" dist="12700" dir="12000000" algn="tl" rotWithShape="0">
                    <a:srgbClr val="000000">
                      <a:alpha val="40000"/>
                    </a:srgbClr>
                  </a:outerShdw>
                </a:effectLst>
                <a:cs typeface="B Esfehan" pitchFamily="2" charset="-78"/>
              </a:rPr>
              <a:t>فعل</a:t>
            </a:r>
            <a:endParaRPr lang="en-US" sz="3600" b="1" kern="10" dirty="0">
              <a:ln w="31550" cmpd="sng">
                <a:solidFill>
                  <a:srgbClr val="FF0000"/>
                </a:solidFill>
                <a:prstDash val="solid"/>
              </a:ln>
              <a:solidFill>
                <a:srgbClr val="FFFF99"/>
              </a:solidFill>
              <a:effectLst>
                <a:outerShdw blurRad="41275" dist="12700" dir="12000000" algn="tl" rotWithShape="0">
                  <a:srgbClr val="000000">
                    <a:alpha val="40000"/>
                  </a:srgbClr>
                </a:outerShdw>
              </a:effectLst>
              <a:cs typeface="B Esfehan" pitchFamily="2" charset="-78"/>
            </a:endParaRPr>
          </a:p>
        </p:txBody>
      </p:sp>
      <p:sp>
        <p:nvSpPr>
          <p:cNvPr id="4100" name="WordArt 7"/>
          <p:cNvSpPr>
            <a:spLocks noChangeArrowheads="1" noChangeShapeType="1" noTextEdit="1"/>
          </p:cNvSpPr>
          <p:nvPr/>
        </p:nvSpPr>
        <p:spPr bwMode="auto">
          <a:xfrm>
            <a:off x="3563938" y="549275"/>
            <a:ext cx="1584325" cy="635000"/>
          </a:xfrm>
          <a:prstGeom prst="rect">
            <a:avLst/>
          </a:prstGeom>
        </p:spPr>
        <p:txBody>
          <a:bodyPr wrap="none" fromWordArt="1">
            <a:prstTxWarp prst="textPlain">
              <a:avLst>
                <a:gd name="adj" fmla="val 50000"/>
              </a:avLst>
            </a:prstTxWarp>
          </a:bodyPr>
          <a:lstStyle/>
          <a:p>
            <a:pPr algn="ctr"/>
            <a:r>
              <a:rPr lang="fa-IR" kern="10" dirty="0">
                <a:ln w="10160">
                  <a:solidFill>
                    <a:srgbClr val="FF9900"/>
                  </a:solidFill>
                  <a:prstDash val="solid"/>
                </a:ln>
                <a:solidFill>
                  <a:srgbClr val="FFFFFF"/>
                </a:solidFill>
                <a:effectLst>
                  <a:outerShdw blurRad="38100" dist="32000" dir="5400000" algn="tl">
                    <a:srgbClr val="000000">
                      <a:alpha val="30000"/>
                    </a:srgbClr>
                  </a:outerShdw>
                </a:effectLst>
                <a:latin typeface="Arial"/>
                <a:cs typeface="Arial"/>
              </a:rPr>
              <a:t>به نام خدا</a:t>
            </a:r>
            <a:endParaRPr lang="en-US" kern="10" dirty="0">
              <a:ln w="10160">
                <a:solidFill>
                  <a:srgbClr val="FF9900"/>
                </a:solidFill>
                <a:prstDash val="solid"/>
              </a:ln>
              <a:solidFill>
                <a:srgbClr val="FFFFFF"/>
              </a:solidFill>
              <a:effectLst>
                <a:outerShdw blurRad="38100" dist="32000" dir="5400000" algn="tl">
                  <a:srgbClr val="000000">
                    <a:alpha val="30000"/>
                  </a:srgbClr>
                </a:outerShdw>
              </a:effectLst>
              <a:latin typeface="Arial"/>
              <a:cs typeface="Arial"/>
            </a:endParaRPr>
          </a:p>
        </p:txBody>
      </p:sp>
    </p:spTree>
  </p:cSld>
  <p:clrMapOvr>
    <a:masterClrMapping/>
  </p:clrMapOvr>
  <p:transition advTm="4000">
    <p:cover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476250"/>
            <a:ext cx="8229600" cy="2665413"/>
          </a:xfrm>
        </p:spPr>
        <p:txBody>
          <a:bodyPr/>
          <a:lstStyle/>
          <a:p>
            <a:pPr algn="r" eaLnBrk="1" hangingPunct="1">
              <a:defRPr/>
            </a:pPr>
            <a:r>
              <a:rPr lang="fa-IR" sz="4000" dirty="0" smtClean="0">
                <a:solidFill>
                  <a:srgbClr val="FF0000"/>
                </a:solidFill>
                <a:cs typeface="B Koodak" pitchFamily="2" charset="-78"/>
              </a:rPr>
              <a:t>5</a:t>
            </a:r>
            <a:r>
              <a:rPr lang="ar-SA" sz="4000" dirty="0" smtClean="0">
                <a:solidFill>
                  <a:srgbClr val="FF0000"/>
                </a:solidFill>
                <a:cs typeface="B Koodak" pitchFamily="2" charset="-78"/>
              </a:rPr>
              <a:t>- ماضی بعید  یا دور </a:t>
            </a:r>
            <a:r>
              <a:rPr lang="fa-IR" sz="4000" dirty="0" smtClean="0">
                <a:solidFill>
                  <a:srgbClr val="FF0000"/>
                </a:solidFill>
                <a:cs typeface="B Koodak" pitchFamily="2" charset="-78"/>
              </a:rPr>
              <a:t>:</a:t>
            </a:r>
            <a:r>
              <a:rPr lang="fa-IR" sz="2000" dirty="0" smtClean="0">
                <a:solidFill>
                  <a:srgbClr val="FF0000"/>
                </a:solidFill>
                <a:cs typeface="B Koodak" pitchFamily="2" charset="-78"/>
              </a:rPr>
              <a:t/>
            </a:r>
            <a:br>
              <a:rPr lang="fa-IR" sz="2000" dirty="0" smtClean="0">
                <a:solidFill>
                  <a:srgbClr val="FF0000"/>
                </a:solidFill>
                <a:cs typeface="B Koodak" pitchFamily="2" charset="-78"/>
              </a:rPr>
            </a:br>
            <a:r>
              <a:rPr lang="ar-SA" sz="2000" dirty="0" smtClean="0"/>
              <a:t> </a:t>
            </a:r>
            <a:r>
              <a:rPr lang="fa-IR" sz="2400" dirty="0" smtClean="0"/>
              <a:t>فعلی است که در گذشته ی دور انجام یافته است واز صفت مفعولی فعل مورد نظر با ماضی مطلق« </a:t>
            </a:r>
            <a:r>
              <a:rPr lang="fa-IR" sz="2400" dirty="0" smtClean="0">
                <a:solidFill>
                  <a:srgbClr val="CC00FF"/>
                </a:solidFill>
              </a:rPr>
              <a:t>بودن</a:t>
            </a:r>
            <a:r>
              <a:rPr lang="fa-IR" sz="2400" dirty="0" smtClean="0"/>
              <a:t>» ساخته می شود.مانند</a:t>
            </a:r>
            <a:r>
              <a:rPr lang="ar-SA" sz="2400" dirty="0" smtClean="0"/>
              <a:t> : </a:t>
            </a:r>
            <a:r>
              <a:rPr lang="en-US" sz="2400" dirty="0" smtClean="0"/>
              <a:t> </a:t>
            </a:r>
            <a:br>
              <a:rPr lang="en-US" sz="2400" dirty="0" smtClean="0"/>
            </a:br>
            <a:r>
              <a:rPr lang="ar-SA" sz="2400" dirty="0" smtClean="0"/>
              <a:t>مسعود ، دیروز بازار رفته بود . </a:t>
            </a:r>
            <a:r>
              <a:rPr lang="en-US" sz="2400" dirty="0" smtClean="0"/>
              <a:t/>
            </a:r>
            <a:br>
              <a:rPr lang="en-US" sz="2400" dirty="0" smtClean="0"/>
            </a:br>
            <a:r>
              <a:rPr lang="ar-SA" sz="2400" dirty="0" smtClean="0"/>
              <a:t>بهرام ، بامداد اینجا آمده بود .</a:t>
            </a:r>
            <a:r>
              <a:rPr lang="ar-SA" sz="2000" dirty="0" smtClean="0"/>
              <a:t> </a:t>
            </a:r>
            <a:r>
              <a:rPr lang="en-US" sz="2000" dirty="0" smtClean="0"/>
              <a:t/>
            </a:r>
            <a:br>
              <a:rPr lang="en-US" sz="2000" dirty="0" smtClean="0"/>
            </a:br>
            <a:endParaRPr lang="en-US" sz="4000" dirty="0" smtClean="0"/>
          </a:p>
        </p:txBody>
      </p:sp>
      <p:sp>
        <p:nvSpPr>
          <p:cNvPr id="55299" name="Rectangle 3"/>
          <p:cNvSpPr>
            <a:spLocks noGrp="1" noChangeArrowheads="1"/>
          </p:cNvSpPr>
          <p:nvPr>
            <p:ph type="body" idx="1"/>
          </p:nvPr>
        </p:nvSpPr>
        <p:spPr>
          <a:xfrm>
            <a:off x="457200" y="3429000"/>
            <a:ext cx="8229600" cy="2697163"/>
          </a:xfrm>
        </p:spPr>
        <p:txBody>
          <a:bodyPr/>
          <a:lstStyle/>
          <a:p>
            <a:pPr algn="ctr" eaLnBrk="1" hangingPunct="1">
              <a:buFont typeface="Wingdings" pitchFamily="2" charset="2"/>
              <a:buNone/>
              <a:defRPr/>
            </a:pPr>
            <a:r>
              <a:rPr lang="ar-SA" sz="3600" dirty="0" smtClean="0">
                <a:solidFill>
                  <a:srgbClr val="42D249"/>
                </a:solidFill>
              </a:rPr>
              <a:t>رفته </a:t>
            </a:r>
            <a:r>
              <a:rPr lang="ar-SA" sz="3600" dirty="0" smtClean="0">
                <a:solidFill>
                  <a:srgbClr val="CC00FF"/>
                </a:solidFill>
              </a:rPr>
              <a:t>بودم</a:t>
            </a:r>
            <a:r>
              <a:rPr lang="ar-SA" sz="3600" dirty="0" smtClean="0">
                <a:solidFill>
                  <a:srgbClr val="42D249"/>
                </a:solidFill>
              </a:rPr>
              <a:t>                       رفته </a:t>
            </a:r>
            <a:r>
              <a:rPr lang="ar-SA" sz="3600" dirty="0" smtClean="0">
                <a:solidFill>
                  <a:srgbClr val="CC00FF"/>
                </a:solidFill>
              </a:rPr>
              <a:t>بودیم</a:t>
            </a:r>
            <a:r>
              <a:rPr lang="ar-SA" sz="3600" dirty="0" smtClean="0">
                <a:solidFill>
                  <a:srgbClr val="42D249"/>
                </a:solidFill>
              </a:rPr>
              <a:t> </a:t>
            </a:r>
          </a:p>
          <a:p>
            <a:pPr algn="ctr" eaLnBrk="1" hangingPunct="1">
              <a:buFont typeface="Wingdings" pitchFamily="2" charset="2"/>
              <a:buNone/>
              <a:defRPr/>
            </a:pPr>
            <a:r>
              <a:rPr lang="ar-SA" sz="3600" dirty="0" smtClean="0">
                <a:solidFill>
                  <a:srgbClr val="42D249"/>
                </a:solidFill>
              </a:rPr>
              <a:t>رفته </a:t>
            </a:r>
            <a:r>
              <a:rPr lang="ar-SA" sz="3600" dirty="0" smtClean="0">
                <a:solidFill>
                  <a:srgbClr val="CC00FF"/>
                </a:solidFill>
              </a:rPr>
              <a:t>بودی</a:t>
            </a:r>
            <a:r>
              <a:rPr lang="ar-SA" sz="3600" dirty="0" smtClean="0">
                <a:solidFill>
                  <a:srgbClr val="42D249"/>
                </a:solidFill>
              </a:rPr>
              <a:t>                      رفته </a:t>
            </a:r>
            <a:r>
              <a:rPr lang="ar-SA" sz="3600" dirty="0" smtClean="0">
                <a:solidFill>
                  <a:srgbClr val="CC00FF"/>
                </a:solidFill>
              </a:rPr>
              <a:t>بودید</a:t>
            </a:r>
            <a:r>
              <a:rPr lang="ar-SA" sz="3600" dirty="0" smtClean="0">
                <a:solidFill>
                  <a:srgbClr val="42D249"/>
                </a:solidFill>
              </a:rPr>
              <a:t> </a:t>
            </a:r>
          </a:p>
          <a:p>
            <a:pPr algn="ctr" eaLnBrk="1" hangingPunct="1">
              <a:buFont typeface="Wingdings" pitchFamily="2" charset="2"/>
              <a:buNone/>
              <a:defRPr/>
            </a:pPr>
            <a:r>
              <a:rPr lang="fa-IR" sz="3600" dirty="0" smtClean="0">
                <a:solidFill>
                  <a:srgbClr val="42D249"/>
                </a:solidFill>
              </a:rPr>
              <a:t>  </a:t>
            </a:r>
            <a:r>
              <a:rPr lang="ar-SA" sz="3600" dirty="0" smtClean="0">
                <a:solidFill>
                  <a:srgbClr val="42D249"/>
                </a:solidFill>
              </a:rPr>
              <a:t>رفته </a:t>
            </a:r>
            <a:r>
              <a:rPr lang="ar-SA" sz="3600" dirty="0" smtClean="0">
                <a:solidFill>
                  <a:srgbClr val="CC00FF"/>
                </a:solidFill>
              </a:rPr>
              <a:t>بود</a:t>
            </a:r>
            <a:r>
              <a:rPr lang="ar-SA" sz="3600" dirty="0" smtClean="0">
                <a:solidFill>
                  <a:srgbClr val="42D249"/>
                </a:solidFill>
              </a:rPr>
              <a:t>                </a:t>
            </a:r>
            <a:r>
              <a:rPr lang="fa-IR" sz="3600" dirty="0" smtClean="0">
                <a:solidFill>
                  <a:srgbClr val="42D249"/>
                </a:solidFill>
              </a:rPr>
              <a:t>   </a:t>
            </a:r>
            <a:r>
              <a:rPr lang="ar-SA" sz="3600" dirty="0" smtClean="0">
                <a:solidFill>
                  <a:srgbClr val="42D249"/>
                </a:solidFill>
              </a:rPr>
              <a:t>       رفته </a:t>
            </a:r>
            <a:r>
              <a:rPr lang="ar-SA" sz="3600" dirty="0" smtClean="0">
                <a:solidFill>
                  <a:srgbClr val="CC00FF"/>
                </a:solidFill>
              </a:rPr>
              <a:t>بودند</a:t>
            </a:r>
            <a:r>
              <a:rPr lang="ar-SA" dirty="0" smtClean="0"/>
              <a:t> </a:t>
            </a:r>
            <a:endParaRPr lang="en-US" dirty="0" smtClean="0"/>
          </a:p>
        </p:txBody>
      </p:sp>
    </p:spTree>
  </p:cSld>
  <p:clrMapOvr>
    <a:masterClrMapping/>
  </p:clrMapOvr>
  <p:transition advTm="4000">
    <p:cover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277813"/>
            <a:ext cx="8229600" cy="2071687"/>
          </a:xfrm>
        </p:spPr>
        <p:txBody>
          <a:bodyPr/>
          <a:lstStyle/>
          <a:p>
            <a:pPr algn="r" eaLnBrk="1" hangingPunct="1">
              <a:defRPr/>
            </a:pPr>
            <a:r>
              <a:rPr lang="fa-IR" dirty="0" smtClean="0">
                <a:solidFill>
                  <a:srgbClr val="FF0000"/>
                </a:solidFill>
                <a:cs typeface="B Koodak" pitchFamily="2" charset="-78"/>
              </a:rPr>
              <a:t>6- </a:t>
            </a:r>
            <a:r>
              <a:rPr lang="ar-SA" dirty="0" smtClean="0">
                <a:solidFill>
                  <a:srgbClr val="FF0000"/>
                </a:solidFill>
                <a:cs typeface="B Koodak" pitchFamily="2" charset="-78"/>
              </a:rPr>
              <a:t>ماضی </a:t>
            </a:r>
            <a:r>
              <a:rPr lang="fa-IR" dirty="0" smtClean="0">
                <a:solidFill>
                  <a:srgbClr val="FF0000"/>
                </a:solidFill>
                <a:cs typeface="B Koodak" pitchFamily="2" charset="-78"/>
              </a:rPr>
              <a:t>ابعد</a:t>
            </a:r>
            <a:r>
              <a:rPr lang="ar-SA" dirty="0" smtClean="0">
                <a:solidFill>
                  <a:srgbClr val="FF0000"/>
                </a:solidFill>
                <a:cs typeface="B Koodak" pitchFamily="2" charset="-78"/>
              </a:rPr>
              <a:t>  یا دور</a:t>
            </a:r>
            <a:r>
              <a:rPr lang="fa-IR" dirty="0" smtClean="0">
                <a:solidFill>
                  <a:srgbClr val="FF0000"/>
                </a:solidFill>
                <a:cs typeface="B Koodak" pitchFamily="2" charset="-78"/>
              </a:rPr>
              <a:t>تر:</a:t>
            </a:r>
            <a:r>
              <a:rPr lang="fa-IR" sz="2400" dirty="0" smtClean="0"/>
              <a:t/>
            </a:r>
            <a:br>
              <a:rPr lang="fa-IR" sz="2400" dirty="0" smtClean="0"/>
            </a:br>
            <a:r>
              <a:rPr lang="fa-IR" sz="2400" dirty="0" smtClean="0"/>
              <a:t>از ترکیب صفت مفعولی فعل مورد نظروماضی نقلی «</a:t>
            </a:r>
            <a:r>
              <a:rPr lang="fa-IR" sz="2400" dirty="0" smtClean="0">
                <a:solidFill>
                  <a:srgbClr val="AA5460"/>
                </a:solidFill>
              </a:rPr>
              <a:t>بودن</a:t>
            </a:r>
            <a:r>
              <a:rPr lang="fa-IR" sz="2400" dirty="0" smtClean="0"/>
              <a:t>» ساخته می شود .</a:t>
            </a:r>
            <a:endParaRPr lang="en-US" sz="2400" dirty="0" smtClean="0"/>
          </a:p>
        </p:txBody>
      </p:sp>
      <p:sp>
        <p:nvSpPr>
          <p:cNvPr id="62467" name="Rectangle 3"/>
          <p:cNvSpPr>
            <a:spLocks noGrp="1" noChangeArrowheads="1"/>
          </p:cNvSpPr>
          <p:nvPr>
            <p:ph type="body" idx="1"/>
          </p:nvPr>
        </p:nvSpPr>
        <p:spPr>
          <a:xfrm>
            <a:off x="395288" y="2781300"/>
            <a:ext cx="8229600" cy="4525963"/>
          </a:xfrm>
        </p:spPr>
        <p:txBody>
          <a:bodyPr/>
          <a:lstStyle/>
          <a:p>
            <a:pPr algn="ctr" eaLnBrk="1" hangingPunct="1">
              <a:buFont typeface="Wingdings" pitchFamily="2" charset="2"/>
              <a:buNone/>
              <a:defRPr/>
            </a:pPr>
            <a:r>
              <a:rPr lang="fa-IR" sz="3600" dirty="0" smtClean="0">
                <a:solidFill>
                  <a:srgbClr val="42D249"/>
                </a:solidFill>
              </a:rPr>
              <a:t>دیده </a:t>
            </a:r>
            <a:r>
              <a:rPr lang="fa-IR" sz="3600" dirty="0" smtClean="0">
                <a:solidFill>
                  <a:srgbClr val="AA5460"/>
                </a:solidFill>
              </a:rPr>
              <a:t>بوده ام</a:t>
            </a:r>
            <a:r>
              <a:rPr lang="fa-IR" sz="3600" dirty="0" smtClean="0">
                <a:solidFill>
                  <a:srgbClr val="42D249"/>
                </a:solidFill>
              </a:rPr>
              <a:t>             دیده </a:t>
            </a:r>
            <a:r>
              <a:rPr lang="fa-IR" sz="3600" dirty="0" smtClean="0">
                <a:solidFill>
                  <a:srgbClr val="AA5460"/>
                </a:solidFill>
              </a:rPr>
              <a:t>بوده ایم</a:t>
            </a:r>
            <a:r>
              <a:rPr lang="fa-IR" sz="3600" dirty="0" smtClean="0">
                <a:solidFill>
                  <a:srgbClr val="42D249"/>
                </a:solidFill>
              </a:rPr>
              <a:t>        </a:t>
            </a:r>
          </a:p>
          <a:p>
            <a:pPr algn="ctr" eaLnBrk="1" hangingPunct="1">
              <a:buFont typeface="Wingdings" pitchFamily="2" charset="2"/>
              <a:buNone/>
              <a:defRPr/>
            </a:pPr>
            <a:r>
              <a:rPr lang="fa-IR" sz="3600" dirty="0" smtClean="0">
                <a:solidFill>
                  <a:srgbClr val="42D249"/>
                </a:solidFill>
              </a:rPr>
              <a:t>دیده </a:t>
            </a:r>
            <a:r>
              <a:rPr lang="fa-IR" sz="3600" dirty="0" smtClean="0">
                <a:solidFill>
                  <a:srgbClr val="AA5460"/>
                </a:solidFill>
              </a:rPr>
              <a:t>بوده ای</a:t>
            </a:r>
            <a:r>
              <a:rPr lang="fa-IR" sz="3600" dirty="0" smtClean="0">
                <a:solidFill>
                  <a:srgbClr val="42D249"/>
                </a:solidFill>
              </a:rPr>
              <a:t>            دیده </a:t>
            </a:r>
            <a:r>
              <a:rPr lang="fa-IR" sz="3600" dirty="0" smtClean="0">
                <a:solidFill>
                  <a:srgbClr val="AA5460"/>
                </a:solidFill>
              </a:rPr>
              <a:t>بوده اید</a:t>
            </a:r>
          </a:p>
          <a:p>
            <a:pPr algn="ctr" eaLnBrk="1" hangingPunct="1">
              <a:buFont typeface="Wingdings" pitchFamily="2" charset="2"/>
              <a:buNone/>
              <a:defRPr/>
            </a:pPr>
            <a:r>
              <a:rPr lang="fa-IR" sz="3600" dirty="0" smtClean="0">
                <a:solidFill>
                  <a:srgbClr val="42D249"/>
                </a:solidFill>
              </a:rPr>
              <a:t>دیده </a:t>
            </a:r>
            <a:r>
              <a:rPr lang="fa-IR" sz="3600" dirty="0" smtClean="0">
                <a:solidFill>
                  <a:srgbClr val="AA5460"/>
                </a:solidFill>
              </a:rPr>
              <a:t>بوده است</a:t>
            </a:r>
            <a:r>
              <a:rPr lang="fa-IR" sz="3600" dirty="0" smtClean="0">
                <a:solidFill>
                  <a:srgbClr val="42D249"/>
                </a:solidFill>
              </a:rPr>
              <a:t>          دیده </a:t>
            </a:r>
            <a:r>
              <a:rPr lang="fa-IR" sz="3600" dirty="0" smtClean="0">
                <a:solidFill>
                  <a:srgbClr val="AA5460"/>
                </a:solidFill>
              </a:rPr>
              <a:t>بوده اند</a:t>
            </a:r>
          </a:p>
          <a:p>
            <a:pPr eaLnBrk="1" hangingPunct="1">
              <a:buFont typeface="Wingdings" pitchFamily="2" charset="2"/>
              <a:buNone/>
              <a:defRPr/>
            </a:pPr>
            <a:endParaRPr lang="fa-IR" sz="2400" dirty="0" smtClean="0"/>
          </a:p>
          <a:p>
            <a:pPr eaLnBrk="1" hangingPunct="1">
              <a:defRPr/>
            </a:pPr>
            <a:endParaRPr lang="fa-IR" dirty="0" smtClean="0"/>
          </a:p>
          <a:p>
            <a:pPr eaLnBrk="1" hangingPunct="1">
              <a:defRPr/>
            </a:pPr>
            <a:endParaRPr lang="en-US" dirty="0" smtClean="0"/>
          </a:p>
        </p:txBody>
      </p:sp>
      <p:pic>
        <p:nvPicPr>
          <p:cNvPr id="4" name="Picture 14" descr="C:\Users\admin\Downloads\13.gif"/>
          <p:cNvPicPr>
            <a:picLocks noChangeAspect="1" noChangeArrowheads="1"/>
          </p:cNvPicPr>
          <p:nvPr/>
        </p:nvPicPr>
        <p:blipFill>
          <a:blip r:embed="rId2"/>
          <a:srcRect/>
          <a:stretch>
            <a:fillRect/>
          </a:stretch>
        </p:blipFill>
        <p:spPr bwMode="auto">
          <a:xfrm>
            <a:off x="0" y="5467350"/>
            <a:ext cx="2447925" cy="1390650"/>
          </a:xfrm>
          <a:prstGeom prst="rect">
            <a:avLst/>
          </a:prstGeom>
          <a:noFill/>
        </p:spPr>
      </p:pic>
    </p:spTree>
  </p:cSld>
  <p:clrMapOvr>
    <a:masterClrMapping/>
  </p:clrMapOvr>
  <p:transition advTm="4000">
    <p:cover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323850" y="115888"/>
            <a:ext cx="8362950" cy="3151187"/>
          </a:xfrm>
        </p:spPr>
        <p:txBody>
          <a:bodyPr/>
          <a:lstStyle/>
          <a:p>
            <a:pPr algn="r" eaLnBrk="1" hangingPunct="1">
              <a:defRPr/>
            </a:pPr>
            <a:r>
              <a:rPr lang="fa-IR" dirty="0" smtClean="0">
                <a:solidFill>
                  <a:srgbClr val="FF0000"/>
                </a:solidFill>
                <a:cs typeface="B Koodak" pitchFamily="2" charset="-78"/>
              </a:rPr>
              <a:t>7</a:t>
            </a:r>
            <a:r>
              <a:rPr lang="ar-SA" dirty="0" smtClean="0">
                <a:solidFill>
                  <a:srgbClr val="FF0000"/>
                </a:solidFill>
                <a:cs typeface="B Koodak" pitchFamily="2" charset="-78"/>
              </a:rPr>
              <a:t>- ماضی التزامی : </a:t>
            </a:r>
            <a:r>
              <a:rPr lang="fa-IR" sz="2800" dirty="0" smtClean="0"/>
              <a:t>فعلی</a:t>
            </a:r>
            <a:r>
              <a:rPr lang="ar-SA" sz="2800" dirty="0" smtClean="0"/>
              <a:t> است که </a:t>
            </a:r>
            <a:r>
              <a:rPr lang="fa-IR" sz="2800" dirty="0" smtClean="0"/>
              <a:t>برانجام کاری در گذشته همراه با </a:t>
            </a:r>
            <a:r>
              <a:rPr lang="ar-SA" sz="2800" dirty="0" smtClean="0"/>
              <a:t>شک و تردید و خواهش و </a:t>
            </a:r>
            <a:r>
              <a:rPr lang="fa-IR" sz="2800" dirty="0" smtClean="0"/>
              <a:t>آرزو</a:t>
            </a:r>
            <a:r>
              <a:rPr lang="ar-SA" sz="2800" dirty="0" smtClean="0"/>
              <a:t> و مانند </a:t>
            </a:r>
            <a:r>
              <a:rPr lang="fa-IR" sz="2800" dirty="0" smtClean="0"/>
              <a:t>دلالت دارد.مانند:</a:t>
            </a:r>
            <a:br>
              <a:rPr lang="fa-IR" sz="2800" dirty="0" smtClean="0"/>
            </a:br>
            <a:r>
              <a:rPr lang="ar-SA" sz="2800" dirty="0" smtClean="0"/>
              <a:t> باید آمده باشد .</a:t>
            </a:r>
            <a:r>
              <a:rPr lang="fa-IR" sz="2800" dirty="0" smtClean="0"/>
              <a:t/>
            </a:r>
            <a:br>
              <a:rPr lang="fa-IR" sz="2800" dirty="0" smtClean="0"/>
            </a:br>
            <a:r>
              <a:rPr lang="ar-SA" sz="2800" dirty="0" smtClean="0"/>
              <a:t> شاید شنیده باشد.</a:t>
            </a:r>
            <a:r>
              <a:rPr lang="fa-IR" sz="2800" dirty="0" smtClean="0"/>
              <a:t/>
            </a:r>
            <a:br>
              <a:rPr lang="fa-IR" sz="2800" dirty="0" smtClean="0"/>
            </a:br>
            <a:r>
              <a:rPr lang="fa-IR" sz="2800" dirty="0" smtClean="0"/>
              <a:t>به گمانم</a:t>
            </a:r>
            <a:r>
              <a:rPr lang="ar-SA" sz="2800" dirty="0" smtClean="0"/>
              <a:t> </a:t>
            </a:r>
            <a:r>
              <a:rPr lang="fa-IR" sz="2800" dirty="0" smtClean="0"/>
              <a:t>دیده باشند.</a:t>
            </a:r>
            <a:endParaRPr lang="en-US" dirty="0" smtClean="0"/>
          </a:p>
        </p:txBody>
      </p:sp>
      <p:sp>
        <p:nvSpPr>
          <p:cNvPr id="56323" name="Rectangle 3"/>
          <p:cNvSpPr>
            <a:spLocks noGrp="1" noChangeArrowheads="1"/>
          </p:cNvSpPr>
          <p:nvPr>
            <p:ph type="body" idx="1"/>
          </p:nvPr>
        </p:nvSpPr>
        <p:spPr>
          <a:xfrm>
            <a:off x="457200" y="3716338"/>
            <a:ext cx="8229600" cy="2409825"/>
          </a:xfrm>
        </p:spPr>
        <p:txBody>
          <a:bodyPr/>
          <a:lstStyle/>
          <a:p>
            <a:pPr algn="ctr" eaLnBrk="1" hangingPunct="1">
              <a:buFont typeface="Wingdings" pitchFamily="2" charset="2"/>
              <a:buNone/>
              <a:defRPr/>
            </a:pPr>
            <a:r>
              <a:rPr lang="ar-SA" sz="3600" dirty="0" smtClean="0">
                <a:solidFill>
                  <a:srgbClr val="42D249"/>
                </a:solidFill>
              </a:rPr>
              <a:t>رفته باشم                رفته باشیم </a:t>
            </a:r>
          </a:p>
          <a:p>
            <a:pPr algn="ctr" eaLnBrk="1" hangingPunct="1">
              <a:buFont typeface="Wingdings" pitchFamily="2" charset="2"/>
              <a:buNone/>
              <a:defRPr/>
            </a:pPr>
            <a:r>
              <a:rPr lang="ar-SA" sz="3600" dirty="0" smtClean="0">
                <a:solidFill>
                  <a:srgbClr val="42D249"/>
                </a:solidFill>
              </a:rPr>
              <a:t>رفته باشی               رفته باشید </a:t>
            </a:r>
          </a:p>
          <a:p>
            <a:pPr algn="ctr" eaLnBrk="1" hangingPunct="1">
              <a:buFont typeface="Wingdings" pitchFamily="2" charset="2"/>
              <a:buNone/>
              <a:defRPr/>
            </a:pPr>
            <a:r>
              <a:rPr lang="ar-SA" sz="3600" dirty="0" smtClean="0">
                <a:solidFill>
                  <a:srgbClr val="42D249"/>
                </a:solidFill>
              </a:rPr>
              <a:t>رفته باشد                 رفته باشند</a:t>
            </a:r>
            <a:r>
              <a:rPr lang="ar-SA" dirty="0" smtClean="0"/>
              <a:t> </a:t>
            </a:r>
            <a:endParaRPr lang="en-US" dirty="0" smtClean="0"/>
          </a:p>
        </p:txBody>
      </p:sp>
    </p:spTree>
  </p:cSld>
  <p:clrMapOvr>
    <a:masterClrMapping/>
  </p:clrMapOvr>
  <p:transition advTm="4000">
    <p:cover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395288" y="277813"/>
            <a:ext cx="8353425" cy="2143125"/>
          </a:xfrm>
        </p:spPr>
        <p:txBody>
          <a:bodyPr/>
          <a:lstStyle/>
          <a:p>
            <a:pPr algn="r" eaLnBrk="1" hangingPunct="1">
              <a:defRPr/>
            </a:pPr>
            <a:r>
              <a:rPr lang="fa-IR" sz="4000" dirty="0" smtClean="0">
                <a:solidFill>
                  <a:srgbClr val="FF0000"/>
                </a:solidFill>
                <a:cs typeface="B Koodak" pitchFamily="2" charset="-78"/>
              </a:rPr>
              <a:t>8- </a:t>
            </a:r>
            <a:r>
              <a:rPr lang="ar-SA" sz="4000" dirty="0" smtClean="0">
                <a:solidFill>
                  <a:srgbClr val="FF0000"/>
                </a:solidFill>
                <a:cs typeface="B Koodak" pitchFamily="2" charset="-78"/>
              </a:rPr>
              <a:t>ماضی</a:t>
            </a:r>
            <a:r>
              <a:rPr lang="fa-IR" sz="4000" dirty="0" smtClean="0">
                <a:solidFill>
                  <a:srgbClr val="FF0000"/>
                </a:solidFill>
                <a:cs typeface="B Koodak" pitchFamily="2" charset="-78"/>
              </a:rPr>
              <a:t> ملموس (مستمر یا در جریان): </a:t>
            </a:r>
            <a:r>
              <a:rPr lang="fa-IR" sz="4000" dirty="0" smtClean="0"/>
              <a:t/>
            </a:r>
            <a:br>
              <a:rPr lang="fa-IR" sz="4000" dirty="0" smtClean="0"/>
            </a:br>
            <a:r>
              <a:rPr lang="fa-IR" sz="4000" dirty="0" smtClean="0"/>
              <a:t> </a:t>
            </a:r>
            <a:r>
              <a:rPr lang="fa-IR" sz="2400" dirty="0" smtClean="0"/>
              <a:t>فعلی</a:t>
            </a:r>
            <a:r>
              <a:rPr lang="ar-SA" sz="2400" dirty="0" smtClean="0"/>
              <a:t> است که </a:t>
            </a:r>
            <a:r>
              <a:rPr lang="fa-IR" sz="2400" dirty="0" smtClean="0"/>
              <a:t>انجام کاری را در گذشته که در حال اتفاق افتادن بوده است،می رساند واز ترکیب ماضی ساده ی فعل «</a:t>
            </a:r>
            <a:r>
              <a:rPr lang="fa-IR" sz="2400" dirty="0" smtClean="0">
                <a:solidFill>
                  <a:srgbClr val="CC6600"/>
                </a:solidFill>
              </a:rPr>
              <a:t>داشتن</a:t>
            </a:r>
            <a:r>
              <a:rPr lang="fa-IR" sz="2400" dirty="0" smtClean="0"/>
              <a:t>» و ماضی استمراری فعل اصلی درست می شود.مانند:</a:t>
            </a:r>
            <a:br>
              <a:rPr lang="fa-IR" sz="2400" dirty="0" smtClean="0"/>
            </a:br>
            <a:r>
              <a:rPr lang="fa-IR" sz="2400" dirty="0" smtClean="0"/>
              <a:t>پدرم داشت ناهار می خورد.</a:t>
            </a:r>
            <a:endParaRPr lang="en-US" sz="2400" dirty="0" smtClean="0"/>
          </a:p>
        </p:txBody>
      </p:sp>
      <p:sp>
        <p:nvSpPr>
          <p:cNvPr id="63491" name="Rectangle 3"/>
          <p:cNvSpPr>
            <a:spLocks noGrp="1" noChangeArrowheads="1"/>
          </p:cNvSpPr>
          <p:nvPr>
            <p:ph type="body" idx="1"/>
          </p:nvPr>
        </p:nvSpPr>
        <p:spPr>
          <a:xfrm>
            <a:off x="468313" y="2781300"/>
            <a:ext cx="8229600" cy="2913063"/>
          </a:xfrm>
        </p:spPr>
        <p:txBody>
          <a:bodyPr/>
          <a:lstStyle/>
          <a:p>
            <a:pPr algn="ctr" eaLnBrk="1" hangingPunct="1">
              <a:buFont typeface="Wingdings" pitchFamily="2" charset="2"/>
              <a:buNone/>
              <a:defRPr/>
            </a:pPr>
            <a:r>
              <a:rPr lang="fa-IR" sz="3600" dirty="0" smtClean="0">
                <a:solidFill>
                  <a:srgbClr val="CC6600"/>
                </a:solidFill>
              </a:rPr>
              <a:t>داشتم</a:t>
            </a:r>
            <a:r>
              <a:rPr lang="fa-IR" sz="3600" dirty="0" smtClean="0">
                <a:solidFill>
                  <a:srgbClr val="42D249"/>
                </a:solidFill>
              </a:rPr>
              <a:t> می دیدم              </a:t>
            </a:r>
            <a:r>
              <a:rPr lang="fa-IR" sz="3600" dirty="0" smtClean="0">
                <a:solidFill>
                  <a:srgbClr val="CC6600"/>
                </a:solidFill>
              </a:rPr>
              <a:t>داشتیم</a:t>
            </a:r>
            <a:r>
              <a:rPr lang="fa-IR" sz="3600" dirty="0" smtClean="0">
                <a:solidFill>
                  <a:srgbClr val="42D249"/>
                </a:solidFill>
              </a:rPr>
              <a:t> می دیدیم </a:t>
            </a:r>
          </a:p>
          <a:p>
            <a:pPr algn="ctr" eaLnBrk="1" hangingPunct="1">
              <a:buFont typeface="Wingdings" pitchFamily="2" charset="2"/>
              <a:buNone/>
              <a:defRPr/>
            </a:pPr>
            <a:r>
              <a:rPr lang="fa-IR" sz="3600" dirty="0" smtClean="0">
                <a:solidFill>
                  <a:srgbClr val="CC6600"/>
                </a:solidFill>
              </a:rPr>
              <a:t>داشتی</a:t>
            </a:r>
            <a:r>
              <a:rPr lang="fa-IR" sz="3600" dirty="0" smtClean="0">
                <a:solidFill>
                  <a:srgbClr val="42D249"/>
                </a:solidFill>
              </a:rPr>
              <a:t> می دیدی            </a:t>
            </a:r>
            <a:r>
              <a:rPr lang="fa-IR" sz="3600" dirty="0" smtClean="0">
                <a:solidFill>
                  <a:srgbClr val="CC6600"/>
                </a:solidFill>
              </a:rPr>
              <a:t>داشتید</a:t>
            </a:r>
            <a:r>
              <a:rPr lang="fa-IR" sz="3600" dirty="0" smtClean="0">
                <a:solidFill>
                  <a:srgbClr val="42D249"/>
                </a:solidFill>
              </a:rPr>
              <a:t> می دیدید</a:t>
            </a:r>
          </a:p>
          <a:p>
            <a:pPr algn="ctr" eaLnBrk="1" hangingPunct="1">
              <a:buFont typeface="Wingdings" pitchFamily="2" charset="2"/>
              <a:buNone/>
              <a:defRPr/>
            </a:pPr>
            <a:r>
              <a:rPr lang="fa-IR" sz="3600" dirty="0" smtClean="0">
                <a:solidFill>
                  <a:srgbClr val="CC6600"/>
                </a:solidFill>
              </a:rPr>
              <a:t>داشت</a:t>
            </a:r>
            <a:r>
              <a:rPr lang="fa-IR" sz="3600" dirty="0" smtClean="0">
                <a:solidFill>
                  <a:srgbClr val="42D249"/>
                </a:solidFill>
              </a:rPr>
              <a:t> می دید               </a:t>
            </a:r>
            <a:r>
              <a:rPr lang="fa-IR" sz="3600" dirty="0" smtClean="0">
                <a:solidFill>
                  <a:srgbClr val="CC6600"/>
                </a:solidFill>
              </a:rPr>
              <a:t>داشتند</a:t>
            </a:r>
            <a:r>
              <a:rPr lang="fa-IR" sz="3600" dirty="0" smtClean="0">
                <a:solidFill>
                  <a:srgbClr val="42D249"/>
                </a:solidFill>
              </a:rPr>
              <a:t> می دیدند</a:t>
            </a:r>
          </a:p>
          <a:p>
            <a:pPr algn="ctr" eaLnBrk="1" hangingPunct="1">
              <a:defRPr/>
            </a:pPr>
            <a:endParaRPr lang="en-US" sz="3600" dirty="0" smtClean="0"/>
          </a:p>
        </p:txBody>
      </p:sp>
      <p:pic>
        <p:nvPicPr>
          <p:cNvPr id="15364" name="Picture 4" descr="C:\Users\admin\Downloads\10.gif"/>
          <p:cNvPicPr>
            <a:picLocks noChangeAspect="1" noChangeArrowheads="1"/>
          </p:cNvPicPr>
          <p:nvPr/>
        </p:nvPicPr>
        <p:blipFill>
          <a:blip r:embed="rId2"/>
          <a:srcRect/>
          <a:stretch>
            <a:fillRect/>
          </a:stretch>
        </p:blipFill>
        <p:spPr bwMode="auto">
          <a:xfrm>
            <a:off x="0" y="5467350"/>
            <a:ext cx="2447925" cy="1390650"/>
          </a:xfrm>
          <a:prstGeom prst="rect">
            <a:avLst/>
          </a:prstGeom>
          <a:noFill/>
        </p:spPr>
      </p:pic>
    </p:spTree>
  </p:cSld>
  <p:clrMapOvr>
    <a:masterClrMapping/>
  </p:clrMapOvr>
  <p:transition advTm="4000">
    <p:cover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277813"/>
            <a:ext cx="8229600" cy="1782762"/>
          </a:xfrm>
        </p:spPr>
        <p:txBody>
          <a:bodyPr/>
          <a:lstStyle/>
          <a:p>
            <a:pPr algn="r" eaLnBrk="1" hangingPunct="1">
              <a:defRPr/>
            </a:pPr>
            <a:r>
              <a:rPr lang="fa-IR" sz="4000" dirty="0" smtClean="0">
                <a:solidFill>
                  <a:srgbClr val="FF0000"/>
                </a:solidFill>
                <a:cs typeface="B Koodak" pitchFamily="2" charset="-78"/>
              </a:rPr>
              <a:t>فعل مضارع :</a:t>
            </a:r>
            <a:r>
              <a:rPr lang="fa-IR" sz="2800" dirty="0" smtClean="0"/>
              <a:t>فعلی است که بر انجام کاری یا روی دادن حالتی وصفتی در زمان حال دلالت می کند.</a:t>
            </a:r>
            <a:br>
              <a:rPr lang="fa-IR" sz="2800" dirty="0" smtClean="0"/>
            </a:br>
            <a:r>
              <a:rPr lang="fa-IR" sz="2800" dirty="0" smtClean="0"/>
              <a:t>می گویم –همی گوید –گویند- - شاید بخواند- داری می نویسی</a:t>
            </a:r>
            <a:endParaRPr lang="en-US" sz="2800" dirty="0" smtClean="0"/>
          </a:p>
        </p:txBody>
      </p:sp>
      <p:sp>
        <p:nvSpPr>
          <p:cNvPr id="67587" name="Rectangle 3"/>
          <p:cNvSpPr>
            <a:spLocks noGrp="1" noChangeArrowheads="1"/>
          </p:cNvSpPr>
          <p:nvPr>
            <p:ph type="body" idx="1"/>
          </p:nvPr>
        </p:nvSpPr>
        <p:spPr>
          <a:xfrm>
            <a:off x="457200" y="2565400"/>
            <a:ext cx="8229600" cy="3560763"/>
          </a:xfrm>
        </p:spPr>
        <p:txBody>
          <a:bodyPr/>
          <a:lstStyle/>
          <a:p>
            <a:pPr eaLnBrk="1" hangingPunct="1">
              <a:defRPr/>
            </a:pPr>
            <a:r>
              <a:rPr lang="fa-IR" dirty="0" smtClean="0">
                <a:cs typeface="B Koodak" pitchFamily="2" charset="-78"/>
              </a:rPr>
              <a:t>فعل مضارع 4 قسم است:</a:t>
            </a:r>
            <a:endParaRPr lang="fa-IR" dirty="0" smtClean="0">
              <a:solidFill>
                <a:srgbClr val="FF9900"/>
              </a:solidFill>
            </a:endParaRPr>
          </a:p>
          <a:p>
            <a:pPr eaLnBrk="1" hangingPunct="1">
              <a:buFont typeface="Wingdings" pitchFamily="2" charset="2"/>
              <a:buNone/>
              <a:defRPr/>
            </a:pPr>
            <a:r>
              <a:rPr lang="fa-IR" dirty="0" smtClean="0">
                <a:solidFill>
                  <a:srgbClr val="FF9900"/>
                </a:solidFill>
              </a:rPr>
              <a:t>   مضارع اخباری</a:t>
            </a:r>
          </a:p>
          <a:p>
            <a:pPr eaLnBrk="1" hangingPunct="1">
              <a:buFont typeface="Wingdings" pitchFamily="2" charset="2"/>
              <a:buNone/>
              <a:defRPr/>
            </a:pPr>
            <a:r>
              <a:rPr lang="fa-IR" dirty="0" smtClean="0">
                <a:solidFill>
                  <a:srgbClr val="FF9900"/>
                </a:solidFill>
              </a:rPr>
              <a:t>   مضارع التزامی</a:t>
            </a:r>
          </a:p>
          <a:p>
            <a:pPr eaLnBrk="1" hangingPunct="1">
              <a:buFont typeface="Wingdings" pitchFamily="2" charset="2"/>
              <a:buNone/>
              <a:defRPr/>
            </a:pPr>
            <a:r>
              <a:rPr lang="fa-IR" dirty="0" smtClean="0">
                <a:solidFill>
                  <a:srgbClr val="FF9900"/>
                </a:solidFill>
              </a:rPr>
              <a:t>   مضارع ملموس (مستمریا در جریان)</a:t>
            </a:r>
          </a:p>
          <a:p>
            <a:pPr marL="0" indent="0" eaLnBrk="1" hangingPunct="1">
              <a:buFont typeface="Wingdings" pitchFamily="2" charset="2"/>
              <a:buNone/>
              <a:defRPr/>
            </a:pPr>
            <a:r>
              <a:rPr lang="fa-IR" dirty="0" smtClean="0">
                <a:solidFill>
                  <a:srgbClr val="FF9900"/>
                </a:solidFill>
              </a:rPr>
              <a:t>   مضارع </a:t>
            </a:r>
            <a:r>
              <a:rPr lang="fa-IR" dirty="0">
                <a:solidFill>
                  <a:srgbClr val="FF9900"/>
                </a:solidFill>
              </a:rPr>
              <a:t>ساده</a:t>
            </a:r>
            <a:endParaRPr lang="fa-IR" dirty="0" smtClean="0"/>
          </a:p>
        </p:txBody>
      </p:sp>
      <p:pic>
        <p:nvPicPr>
          <p:cNvPr id="16388" name="Picture 4" descr="C:\Users\admin\Downloads\11.gif"/>
          <p:cNvPicPr>
            <a:picLocks noChangeAspect="1" noChangeArrowheads="1"/>
          </p:cNvPicPr>
          <p:nvPr/>
        </p:nvPicPr>
        <p:blipFill>
          <a:blip r:embed="rId2"/>
          <a:srcRect/>
          <a:stretch>
            <a:fillRect/>
          </a:stretch>
        </p:blipFill>
        <p:spPr bwMode="auto">
          <a:xfrm>
            <a:off x="0" y="5467350"/>
            <a:ext cx="2447925" cy="1390650"/>
          </a:xfrm>
          <a:prstGeom prst="rect">
            <a:avLst/>
          </a:prstGeom>
          <a:noFill/>
        </p:spPr>
      </p:pic>
    </p:spTree>
  </p:cSld>
  <p:clrMapOvr>
    <a:masterClrMapping/>
  </p:clrMapOvr>
  <p:transition advTm="4000">
    <p:cover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277813"/>
            <a:ext cx="8229600" cy="2430462"/>
          </a:xfrm>
        </p:spPr>
        <p:txBody>
          <a:bodyPr/>
          <a:lstStyle/>
          <a:p>
            <a:pPr algn="r" eaLnBrk="1" hangingPunct="1">
              <a:defRPr/>
            </a:pPr>
            <a:r>
              <a:rPr lang="ar-SA" dirty="0" smtClean="0">
                <a:solidFill>
                  <a:srgbClr val="FF0000"/>
                </a:solidFill>
                <a:cs typeface="B Koodak" pitchFamily="2" charset="-78"/>
              </a:rPr>
              <a:t>1- مضارع اخباری</a:t>
            </a:r>
            <a:r>
              <a:rPr lang="fa-IR" dirty="0" smtClean="0">
                <a:solidFill>
                  <a:srgbClr val="FF0000"/>
                </a:solidFill>
                <a:cs typeface="B Koodak" pitchFamily="2" charset="-78"/>
              </a:rPr>
              <a:t>: </a:t>
            </a:r>
            <a:r>
              <a:rPr lang="ar-SA" sz="2400" dirty="0" smtClean="0"/>
              <a:t>مضارع اخباری </a:t>
            </a:r>
            <a:r>
              <a:rPr lang="fa-IR" sz="2400" dirty="0" smtClean="0"/>
              <a:t>بر انجام کاری در زمان حال به طور قطعی به کار می رود. </a:t>
            </a:r>
            <a:r>
              <a:rPr lang="en-US" dirty="0" smtClean="0"/>
              <a:t/>
            </a:r>
            <a:br>
              <a:rPr lang="en-US" dirty="0" smtClean="0"/>
            </a:br>
            <a:r>
              <a:rPr lang="ar-SA" sz="2400" dirty="0" smtClean="0"/>
              <a:t>مضارع </a:t>
            </a:r>
            <a:r>
              <a:rPr lang="fa-IR" sz="2400" dirty="0" smtClean="0"/>
              <a:t>اخباری به کمک بن مضارع فعل مورد نظر وشناسه ها(ضمایر متصل فاعلی)ساخته می شود</a:t>
            </a:r>
            <a:r>
              <a:rPr lang="en-US" sz="2400" dirty="0" smtClean="0"/>
              <a:t>.</a:t>
            </a:r>
            <a:r>
              <a:rPr lang="ar-SA" sz="2400" dirty="0" smtClean="0"/>
              <a:t> :</a:t>
            </a:r>
            <a:r>
              <a:rPr lang="en-US" dirty="0" smtClean="0"/>
              <a:t> </a:t>
            </a:r>
            <a:r>
              <a:rPr lang="fa-IR" sz="3200" dirty="0" smtClean="0">
                <a:solidFill>
                  <a:schemeClr val="accent1">
                    <a:lumMod val="60000"/>
                    <a:lumOff val="40000"/>
                  </a:schemeClr>
                </a:solidFill>
              </a:rPr>
              <a:t>می</a:t>
            </a:r>
            <a:r>
              <a:rPr lang="fa-IR" sz="3200" dirty="0" smtClean="0"/>
              <a:t>+ </a:t>
            </a:r>
            <a:r>
              <a:rPr lang="fa-IR" sz="3200" dirty="0" smtClean="0">
                <a:solidFill>
                  <a:srgbClr val="00D05E"/>
                </a:solidFill>
              </a:rPr>
              <a:t>رو</a:t>
            </a:r>
            <a:r>
              <a:rPr lang="fa-IR" sz="3200" dirty="0" smtClean="0"/>
              <a:t> + </a:t>
            </a:r>
            <a:r>
              <a:rPr lang="fa-IR" sz="3200" dirty="0" smtClean="0">
                <a:solidFill>
                  <a:srgbClr val="FF9900"/>
                </a:solidFill>
              </a:rPr>
              <a:t>م</a:t>
            </a:r>
            <a:r>
              <a:rPr lang="fa-IR" sz="3200" dirty="0" smtClean="0"/>
              <a:t>= </a:t>
            </a:r>
            <a:r>
              <a:rPr lang="fa-IR" sz="3200" dirty="0" smtClean="0">
                <a:solidFill>
                  <a:schemeClr val="accent1">
                    <a:lumMod val="60000"/>
                    <a:lumOff val="40000"/>
                  </a:schemeClr>
                </a:solidFill>
              </a:rPr>
              <a:t>می</a:t>
            </a:r>
            <a:r>
              <a:rPr lang="fa-IR" sz="3200" dirty="0" smtClean="0"/>
              <a:t> </a:t>
            </a:r>
            <a:r>
              <a:rPr lang="fa-IR" sz="3200" dirty="0" smtClean="0">
                <a:solidFill>
                  <a:srgbClr val="00B050"/>
                </a:solidFill>
              </a:rPr>
              <a:t>رو</a:t>
            </a:r>
            <a:r>
              <a:rPr lang="fa-IR" sz="3200" dirty="0" smtClean="0">
                <a:solidFill>
                  <a:srgbClr val="FF9900"/>
                </a:solidFill>
              </a:rPr>
              <a:t>م</a:t>
            </a:r>
            <a:endParaRPr lang="en-US" sz="3200" dirty="0" smtClean="0">
              <a:solidFill>
                <a:srgbClr val="FF9900"/>
              </a:solidFill>
            </a:endParaRPr>
          </a:p>
        </p:txBody>
      </p:sp>
      <p:sp>
        <p:nvSpPr>
          <p:cNvPr id="57347" name="Rectangle 3"/>
          <p:cNvSpPr>
            <a:spLocks noGrp="1" noChangeArrowheads="1"/>
          </p:cNvSpPr>
          <p:nvPr>
            <p:ph type="body" idx="1"/>
          </p:nvPr>
        </p:nvSpPr>
        <p:spPr>
          <a:xfrm>
            <a:off x="323850" y="3141663"/>
            <a:ext cx="8229600" cy="3560762"/>
          </a:xfrm>
        </p:spPr>
        <p:txBody>
          <a:bodyPr/>
          <a:lstStyle/>
          <a:p>
            <a:pPr algn="ctr" eaLnBrk="1" hangingPunct="1">
              <a:buFont typeface="Wingdings" pitchFamily="2" charset="2"/>
              <a:buNone/>
              <a:defRPr/>
            </a:pPr>
            <a:r>
              <a:rPr lang="ar-SA" sz="3600" dirty="0" smtClean="0">
                <a:solidFill>
                  <a:schemeClr val="accent1">
                    <a:lumMod val="60000"/>
                    <a:lumOff val="40000"/>
                  </a:schemeClr>
                </a:solidFill>
              </a:rPr>
              <a:t>می</a:t>
            </a:r>
            <a:r>
              <a:rPr lang="ar-SA" sz="3600" dirty="0" smtClean="0">
                <a:solidFill>
                  <a:srgbClr val="42D249"/>
                </a:solidFill>
              </a:rPr>
              <a:t> رو</a:t>
            </a:r>
            <a:r>
              <a:rPr lang="ar-SA" sz="3600" dirty="0" smtClean="0">
                <a:solidFill>
                  <a:srgbClr val="FF9900"/>
                </a:solidFill>
              </a:rPr>
              <a:t>م</a:t>
            </a:r>
            <a:r>
              <a:rPr lang="ar-SA" sz="3600" dirty="0" smtClean="0">
                <a:solidFill>
                  <a:srgbClr val="42D249"/>
                </a:solidFill>
              </a:rPr>
              <a:t>            </a:t>
            </a:r>
            <a:r>
              <a:rPr lang="ar-SA" sz="3600" dirty="0" smtClean="0">
                <a:solidFill>
                  <a:schemeClr val="accent1">
                    <a:lumMod val="60000"/>
                    <a:lumOff val="40000"/>
                  </a:schemeClr>
                </a:solidFill>
              </a:rPr>
              <a:t>می</a:t>
            </a:r>
            <a:r>
              <a:rPr lang="ar-SA" sz="3600" dirty="0" smtClean="0">
                <a:solidFill>
                  <a:srgbClr val="42D249"/>
                </a:solidFill>
              </a:rPr>
              <a:t> رو</a:t>
            </a:r>
            <a:r>
              <a:rPr lang="ar-SA" sz="3600" dirty="0" smtClean="0">
                <a:solidFill>
                  <a:srgbClr val="FF9900"/>
                </a:solidFill>
              </a:rPr>
              <a:t>یم</a:t>
            </a:r>
            <a:r>
              <a:rPr lang="ar-SA" sz="3600" dirty="0" smtClean="0">
                <a:solidFill>
                  <a:srgbClr val="42D249"/>
                </a:solidFill>
              </a:rPr>
              <a:t> </a:t>
            </a:r>
          </a:p>
          <a:p>
            <a:pPr algn="ctr" eaLnBrk="1" hangingPunct="1">
              <a:buFont typeface="Wingdings" pitchFamily="2" charset="2"/>
              <a:buNone/>
              <a:defRPr/>
            </a:pPr>
            <a:r>
              <a:rPr lang="ar-SA" sz="3600" dirty="0" smtClean="0">
                <a:solidFill>
                  <a:schemeClr val="accent1">
                    <a:lumMod val="60000"/>
                    <a:lumOff val="40000"/>
                  </a:schemeClr>
                </a:solidFill>
              </a:rPr>
              <a:t>می</a:t>
            </a:r>
            <a:r>
              <a:rPr lang="ar-SA" sz="3600" dirty="0" smtClean="0">
                <a:solidFill>
                  <a:srgbClr val="42D249"/>
                </a:solidFill>
              </a:rPr>
              <a:t> رو</a:t>
            </a:r>
            <a:r>
              <a:rPr lang="ar-SA" sz="3600" dirty="0" smtClean="0">
                <a:solidFill>
                  <a:srgbClr val="FF9900"/>
                </a:solidFill>
              </a:rPr>
              <a:t>ی</a:t>
            </a:r>
            <a:r>
              <a:rPr lang="ar-SA" sz="3600" dirty="0" smtClean="0">
                <a:solidFill>
                  <a:srgbClr val="42D249"/>
                </a:solidFill>
              </a:rPr>
              <a:t>           </a:t>
            </a:r>
            <a:r>
              <a:rPr lang="ar-SA" sz="3600" dirty="0" smtClean="0">
                <a:solidFill>
                  <a:schemeClr val="accent1">
                    <a:lumMod val="60000"/>
                    <a:lumOff val="40000"/>
                  </a:schemeClr>
                </a:solidFill>
              </a:rPr>
              <a:t>می</a:t>
            </a:r>
            <a:r>
              <a:rPr lang="ar-SA" sz="3600" dirty="0" smtClean="0">
                <a:solidFill>
                  <a:srgbClr val="42D249"/>
                </a:solidFill>
              </a:rPr>
              <a:t> رو</a:t>
            </a:r>
            <a:r>
              <a:rPr lang="ar-SA" sz="3600" dirty="0" smtClean="0">
                <a:solidFill>
                  <a:srgbClr val="FF9900"/>
                </a:solidFill>
              </a:rPr>
              <a:t>ید</a:t>
            </a:r>
          </a:p>
          <a:p>
            <a:pPr algn="ctr" eaLnBrk="1" hangingPunct="1">
              <a:buFont typeface="Wingdings" pitchFamily="2" charset="2"/>
              <a:buNone/>
              <a:defRPr/>
            </a:pPr>
            <a:r>
              <a:rPr lang="ar-SA" sz="3600" dirty="0" smtClean="0">
                <a:solidFill>
                  <a:schemeClr val="accent1">
                    <a:lumMod val="60000"/>
                    <a:lumOff val="40000"/>
                  </a:schemeClr>
                </a:solidFill>
              </a:rPr>
              <a:t>می</a:t>
            </a:r>
            <a:r>
              <a:rPr lang="ar-SA" sz="3600" dirty="0" smtClean="0">
                <a:solidFill>
                  <a:srgbClr val="42D249"/>
                </a:solidFill>
              </a:rPr>
              <a:t> رو</a:t>
            </a:r>
            <a:r>
              <a:rPr lang="ar-SA" sz="3600" dirty="0" smtClean="0">
                <a:solidFill>
                  <a:srgbClr val="FF9900"/>
                </a:solidFill>
              </a:rPr>
              <a:t>د</a:t>
            </a:r>
            <a:r>
              <a:rPr lang="ar-SA" sz="3600" dirty="0" smtClean="0">
                <a:solidFill>
                  <a:srgbClr val="42D249"/>
                </a:solidFill>
              </a:rPr>
              <a:t>             </a:t>
            </a:r>
            <a:r>
              <a:rPr lang="ar-SA" sz="3600" dirty="0" smtClean="0">
                <a:solidFill>
                  <a:schemeClr val="accent1">
                    <a:lumMod val="60000"/>
                    <a:lumOff val="40000"/>
                  </a:schemeClr>
                </a:solidFill>
              </a:rPr>
              <a:t>می</a:t>
            </a:r>
            <a:r>
              <a:rPr lang="ar-SA" sz="3600" dirty="0" smtClean="0">
                <a:solidFill>
                  <a:srgbClr val="42D249"/>
                </a:solidFill>
              </a:rPr>
              <a:t> رو</a:t>
            </a:r>
            <a:r>
              <a:rPr lang="ar-SA" sz="3600" dirty="0" smtClean="0">
                <a:solidFill>
                  <a:srgbClr val="FF9900"/>
                </a:solidFill>
              </a:rPr>
              <a:t>ند</a:t>
            </a:r>
            <a:r>
              <a:rPr lang="ar-SA" dirty="0" smtClean="0"/>
              <a:t> </a:t>
            </a:r>
            <a:endParaRPr lang="en-US" dirty="0" smtClean="0"/>
          </a:p>
        </p:txBody>
      </p:sp>
    </p:spTree>
  </p:cSld>
  <p:clrMapOvr>
    <a:masterClrMapping/>
  </p:clrMapOvr>
  <p:transition advTm="4000">
    <p:cover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277813"/>
            <a:ext cx="8362950" cy="3295650"/>
          </a:xfrm>
        </p:spPr>
        <p:txBody>
          <a:bodyPr/>
          <a:lstStyle/>
          <a:p>
            <a:pPr algn="r" eaLnBrk="1" hangingPunct="1">
              <a:defRPr/>
            </a:pPr>
            <a:r>
              <a:rPr lang="ar-SA" sz="4000" dirty="0" smtClean="0">
                <a:solidFill>
                  <a:srgbClr val="FF3300"/>
                </a:solidFill>
                <a:cs typeface="B Koodak" pitchFamily="2" charset="-78"/>
              </a:rPr>
              <a:t>2- مضارع التزامی</a:t>
            </a:r>
            <a:r>
              <a:rPr lang="fa-IR" sz="4000" dirty="0" smtClean="0">
                <a:solidFill>
                  <a:srgbClr val="FF3300"/>
                </a:solidFill>
                <a:cs typeface="B Koodak" pitchFamily="2" charset="-78"/>
              </a:rPr>
              <a:t>:</a:t>
            </a:r>
            <a:r>
              <a:rPr lang="en-US" sz="4000" dirty="0" smtClean="0">
                <a:cs typeface="B Koodak" pitchFamily="2" charset="-78"/>
              </a:rPr>
              <a:t/>
            </a:r>
            <a:br>
              <a:rPr lang="en-US" sz="4000" dirty="0" smtClean="0">
                <a:cs typeface="B Koodak" pitchFamily="2" charset="-78"/>
              </a:rPr>
            </a:br>
            <a:r>
              <a:rPr lang="ar-SA" sz="2400" dirty="0" smtClean="0"/>
              <a:t>مضارع التزامی</a:t>
            </a:r>
            <a:r>
              <a:rPr lang="fa-IR" sz="2400" dirty="0" smtClean="0"/>
              <a:t> فعلی است که بر انجام کاری در زمان حال همراه با</a:t>
            </a:r>
            <a:r>
              <a:rPr lang="ar-SA" sz="2400" dirty="0" smtClean="0"/>
              <a:t> شک و دودلی و </a:t>
            </a:r>
            <a:r>
              <a:rPr lang="fa-IR" sz="2400" dirty="0" smtClean="0"/>
              <a:t>تردید دلالت دارد.</a:t>
            </a:r>
            <a:br>
              <a:rPr lang="fa-IR" sz="2400" dirty="0" smtClean="0"/>
            </a:br>
            <a:r>
              <a:rPr lang="fa-IR" sz="2400" dirty="0" smtClean="0"/>
              <a:t>طریقه ی ساخت آن:هر گاه به جای «</a:t>
            </a:r>
            <a:r>
              <a:rPr lang="fa-IR" sz="2400" dirty="0" smtClean="0">
                <a:solidFill>
                  <a:schemeClr val="accent1">
                    <a:lumMod val="60000"/>
                    <a:lumOff val="40000"/>
                  </a:schemeClr>
                </a:solidFill>
              </a:rPr>
              <a:t>می</a:t>
            </a:r>
            <a:r>
              <a:rPr lang="fa-IR" sz="2400" dirty="0" smtClean="0"/>
              <a:t>» درمضارع اخباری «</a:t>
            </a:r>
            <a:r>
              <a:rPr lang="fa-IR" sz="2400" dirty="0" smtClean="0">
                <a:solidFill>
                  <a:schemeClr val="accent1">
                    <a:lumMod val="60000"/>
                    <a:lumOff val="40000"/>
                  </a:schemeClr>
                </a:solidFill>
              </a:rPr>
              <a:t>ڊ</a:t>
            </a:r>
            <a:r>
              <a:rPr lang="fa-IR" sz="2400" dirty="0" smtClean="0"/>
              <a:t>»قرار دهیم ،فعل به صورت مضارع التزامی در می آید.مثال:</a:t>
            </a:r>
            <a:br>
              <a:rPr lang="fa-IR" sz="2400" dirty="0" smtClean="0"/>
            </a:br>
            <a:r>
              <a:rPr lang="fa-IR" sz="2400" dirty="0" smtClean="0"/>
              <a:t>« </a:t>
            </a:r>
            <a:r>
              <a:rPr lang="fa-IR" sz="2400" dirty="0" smtClean="0">
                <a:solidFill>
                  <a:schemeClr val="accent1">
                    <a:lumMod val="60000"/>
                    <a:lumOff val="40000"/>
                  </a:schemeClr>
                </a:solidFill>
              </a:rPr>
              <a:t>می</a:t>
            </a:r>
            <a:r>
              <a:rPr lang="fa-IR" sz="2400" dirty="0" smtClean="0"/>
              <a:t> رو</a:t>
            </a:r>
            <a:r>
              <a:rPr lang="fa-IR" sz="2400" dirty="0" smtClean="0">
                <a:solidFill>
                  <a:srgbClr val="FF9900"/>
                </a:solidFill>
              </a:rPr>
              <a:t>د</a:t>
            </a:r>
            <a:r>
              <a:rPr lang="fa-IR" sz="2400" dirty="0" smtClean="0"/>
              <a:t> » مضارع اخباری است.</a:t>
            </a:r>
            <a:br>
              <a:rPr lang="fa-IR" sz="2400" dirty="0" smtClean="0"/>
            </a:br>
            <a:r>
              <a:rPr lang="fa-IR" sz="2400" dirty="0" smtClean="0"/>
              <a:t>«  </a:t>
            </a:r>
            <a:r>
              <a:rPr lang="fa-IR" sz="2400" dirty="0" smtClean="0">
                <a:solidFill>
                  <a:schemeClr val="accent1">
                    <a:lumMod val="60000"/>
                    <a:lumOff val="40000"/>
                  </a:schemeClr>
                </a:solidFill>
              </a:rPr>
              <a:t>ب</a:t>
            </a:r>
            <a:r>
              <a:rPr lang="fa-IR" sz="2400" dirty="0" smtClean="0"/>
              <a:t>رو</a:t>
            </a:r>
            <a:r>
              <a:rPr lang="fa-IR" sz="2400" dirty="0" smtClean="0">
                <a:solidFill>
                  <a:srgbClr val="FF9900"/>
                </a:solidFill>
              </a:rPr>
              <a:t>د</a:t>
            </a:r>
            <a:r>
              <a:rPr lang="fa-IR" sz="2400" dirty="0" smtClean="0"/>
              <a:t>  » مضارع التزامی است.</a:t>
            </a:r>
            <a:endParaRPr lang="en-US" sz="4000" dirty="0" smtClean="0"/>
          </a:p>
        </p:txBody>
      </p:sp>
      <p:sp>
        <p:nvSpPr>
          <p:cNvPr id="58371" name="Rectangle 3"/>
          <p:cNvSpPr>
            <a:spLocks noGrp="1" noChangeArrowheads="1"/>
          </p:cNvSpPr>
          <p:nvPr>
            <p:ph type="body" idx="1"/>
          </p:nvPr>
        </p:nvSpPr>
        <p:spPr>
          <a:xfrm>
            <a:off x="468313" y="3500438"/>
            <a:ext cx="8229600" cy="2808287"/>
          </a:xfrm>
        </p:spPr>
        <p:txBody>
          <a:bodyPr/>
          <a:lstStyle/>
          <a:p>
            <a:pPr algn="ctr" eaLnBrk="1" hangingPunct="1">
              <a:buFont typeface="Wingdings" pitchFamily="2" charset="2"/>
              <a:buNone/>
              <a:defRPr/>
            </a:pPr>
            <a:r>
              <a:rPr lang="ar-SA" sz="3600" dirty="0" smtClean="0">
                <a:solidFill>
                  <a:schemeClr val="accent1">
                    <a:lumMod val="60000"/>
                    <a:lumOff val="40000"/>
                  </a:schemeClr>
                </a:solidFill>
              </a:rPr>
              <a:t>ب</a:t>
            </a:r>
            <a:r>
              <a:rPr lang="ar-SA" sz="3600" dirty="0" smtClean="0">
                <a:solidFill>
                  <a:srgbClr val="42D249"/>
                </a:solidFill>
              </a:rPr>
              <a:t>رو</a:t>
            </a:r>
            <a:r>
              <a:rPr lang="ar-SA" sz="3600" dirty="0" smtClean="0">
                <a:solidFill>
                  <a:srgbClr val="FF9900"/>
                </a:solidFill>
              </a:rPr>
              <a:t>م</a:t>
            </a:r>
            <a:r>
              <a:rPr lang="ar-SA" sz="3600" dirty="0" smtClean="0">
                <a:solidFill>
                  <a:srgbClr val="42D249"/>
                </a:solidFill>
              </a:rPr>
              <a:t>              </a:t>
            </a:r>
            <a:r>
              <a:rPr lang="ar-SA" sz="3600" dirty="0" smtClean="0">
                <a:solidFill>
                  <a:schemeClr val="accent1">
                    <a:lumMod val="60000"/>
                    <a:lumOff val="40000"/>
                  </a:schemeClr>
                </a:solidFill>
              </a:rPr>
              <a:t>ب</a:t>
            </a:r>
            <a:r>
              <a:rPr lang="ar-SA" sz="3600" dirty="0" smtClean="0">
                <a:solidFill>
                  <a:srgbClr val="42D249"/>
                </a:solidFill>
              </a:rPr>
              <a:t>رو</a:t>
            </a:r>
            <a:r>
              <a:rPr lang="ar-SA" sz="3600" dirty="0" smtClean="0">
                <a:solidFill>
                  <a:srgbClr val="FF9900"/>
                </a:solidFill>
              </a:rPr>
              <a:t>یم</a:t>
            </a:r>
            <a:r>
              <a:rPr lang="ar-SA" sz="3600" dirty="0" smtClean="0">
                <a:solidFill>
                  <a:srgbClr val="42D249"/>
                </a:solidFill>
              </a:rPr>
              <a:t> </a:t>
            </a:r>
          </a:p>
          <a:p>
            <a:pPr algn="ctr" eaLnBrk="1" hangingPunct="1">
              <a:buFont typeface="Wingdings" pitchFamily="2" charset="2"/>
              <a:buNone/>
              <a:defRPr/>
            </a:pPr>
            <a:r>
              <a:rPr lang="ar-SA" sz="3600" dirty="0" smtClean="0">
                <a:solidFill>
                  <a:schemeClr val="accent1">
                    <a:lumMod val="60000"/>
                    <a:lumOff val="40000"/>
                  </a:schemeClr>
                </a:solidFill>
              </a:rPr>
              <a:t>ب</a:t>
            </a:r>
            <a:r>
              <a:rPr lang="ar-SA" sz="3600" dirty="0" smtClean="0">
                <a:solidFill>
                  <a:srgbClr val="42D249"/>
                </a:solidFill>
              </a:rPr>
              <a:t>رو</a:t>
            </a:r>
            <a:r>
              <a:rPr lang="ar-SA" sz="3600" dirty="0" smtClean="0">
                <a:solidFill>
                  <a:srgbClr val="FF9900"/>
                </a:solidFill>
              </a:rPr>
              <a:t>ی</a:t>
            </a:r>
            <a:r>
              <a:rPr lang="ar-SA" sz="3600" dirty="0" smtClean="0">
                <a:solidFill>
                  <a:srgbClr val="42D249"/>
                </a:solidFill>
              </a:rPr>
              <a:t>             </a:t>
            </a:r>
            <a:r>
              <a:rPr lang="ar-SA" sz="3600" dirty="0" smtClean="0">
                <a:solidFill>
                  <a:schemeClr val="accent1">
                    <a:lumMod val="60000"/>
                    <a:lumOff val="40000"/>
                  </a:schemeClr>
                </a:solidFill>
              </a:rPr>
              <a:t>ب</a:t>
            </a:r>
            <a:r>
              <a:rPr lang="ar-SA" sz="3600" dirty="0" smtClean="0">
                <a:solidFill>
                  <a:srgbClr val="42D249"/>
                </a:solidFill>
              </a:rPr>
              <a:t>رو</a:t>
            </a:r>
            <a:r>
              <a:rPr lang="ar-SA" sz="3600" dirty="0" smtClean="0">
                <a:solidFill>
                  <a:srgbClr val="FF9900"/>
                </a:solidFill>
              </a:rPr>
              <a:t>ید</a:t>
            </a:r>
            <a:r>
              <a:rPr lang="ar-SA" sz="3600" dirty="0" smtClean="0">
                <a:solidFill>
                  <a:srgbClr val="42D249"/>
                </a:solidFill>
              </a:rPr>
              <a:t> </a:t>
            </a:r>
          </a:p>
          <a:p>
            <a:pPr algn="ctr" eaLnBrk="1" hangingPunct="1">
              <a:buFont typeface="Wingdings" pitchFamily="2" charset="2"/>
              <a:buNone/>
              <a:defRPr/>
            </a:pPr>
            <a:r>
              <a:rPr lang="ar-SA" sz="3600" dirty="0" smtClean="0">
                <a:solidFill>
                  <a:schemeClr val="accent1">
                    <a:lumMod val="60000"/>
                    <a:lumOff val="40000"/>
                  </a:schemeClr>
                </a:solidFill>
              </a:rPr>
              <a:t>ب</a:t>
            </a:r>
            <a:r>
              <a:rPr lang="ar-SA" sz="3600" dirty="0" smtClean="0">
                <a:solidFill>
                  <a:srgbClr val="42D249"/>
                </a:solidFill>
              </a:rPr>
              <a:t>رو</a:t>
            </a:r>
            <a:r>
              <a:rPr lang="ar-SA" sz="3600" dirty="0" smtClean="0">
                <a:solidFill>
                  <a:srgbClr val="FF9900"/>
                </a:solidFill>
              </a:rPr>
              <a:t>د</a:t>
            </a:r>
            <a:r>
              <a:rPr lang="ar-SA" sz="3600" dirty="0" smtClean="0">
                <a:solidFill>
                  <a:srgbClr val="42D249"/>
                </a:solidFill>
              </a:rPr>
              <a:t>              </a:t>
            </a:r>
            <a:r>
              <a:rPr lang="ar-SA" sz="3600" dirty="0" smtClean="0">
                <a:solidFill>
                  <a:schemeClr val="accent1">
                    <a:lumMod val="60000"/>
                    <a:lumOff val="40000"/>
                  </a:schemeClr>
                </a:solidFill>
              </a:rPr>
              <a:t>ب</a:t>
            </a:r>
            <a:r>
              <a:rPr lang="ar-SA" sz="3600" dirty="0" smtClean="0">
                <a:solidFill>
                  <a:srgbClr val="42D249"/>
                </a:solidFill>
              </a:rPr>
              <a:t>رو</a:t>
            </a:r>
            <a:r>
              <a:rPr lang="ar-SA" sz="3600" dirty="0" smtClean="0">
                <a:solidFill>
                  <a:srgbClr val="FF9900"/>
                </a:solidFill>
              </a:rPr>
              <a:t>ند</a:t>
            </a:r>
            <a:r>
              <a:rPr lang="ar-SA" dirty="0" smtClean="0"/>
              <a:t> </a:t>
            </a:r>
            <a:endParaRPr lang="en-US" dirty="0" smtClean="0"/>
          </a:p>
        </p:txBody>
      </p:sp>
    </p:spTree>
  </p:cSld>
  <p:clrMapOvr>
    <a:masterClrMapping/>
  </p:clrMapOvr>
  <p:transition advTm="4000">
    <p:cover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277813"/>
            <a:ext cx="8229600" cy="1855787"/>
          </a:xfrm>
        </p:spPr>
        <p:txBody>
          <a:bodyPr/>
          <a:lstStyle/>
          <a:p>
            <a:pPr algn="r" eaLnBrk="1" hangingPunct="1">
              <a:defRPr/>
            </a:pPr>
            <a:r>
              <a:rPr lang="fa-IR" sz="3600" dirty="0" smtClean="0">
                <a:solidFill>
                  <a:srgbClr val="FF3300"/>
                </a:solidFill>
                <a:cs typeface="B Koodak" pitchFamily="2" charset="-78"/>
              </a:rPr>
              <a:t>3- </a:t>
            </a:r>
            <a:r>
              <a:rPr lang="ar-SA" sz="3600" dirty="0" smtClean="0">
                <a:solidFill>
                  <a:srgbClr val="FF3300"/>
                </a:solidFill>
                <a:cs typeface="B Koodak" pitchFamily="2" charset="-78"/>
              </a:rPr>
              <a:t>مضارع</a:t>
            </a:r>
            <a:r>
              <a:rPr lang="fa-IR" sz="3600" dirty="0" smtClean="0">
                <a:solidFill>
                  <a:srgbClr val="FF3300"/>
                </a:solidFill>
                <a:cs typeface="B Koodak" pitchFamily="2" charset="-78"/>
              </a:rPr>
              <a:t> ملموس(در جریان):</a:t>
            </a:r>
            <a:r>
              <a:rPr lang="fa-IR" sz="4000" dirty="0" smtClean="0">
                <a:cs typeface="B Koodak" pitchFamily="2" charset="-78"/>
              </a:rPr>
              <a:t> </a:t>
            </a:r>
            <a:r>
              <a:rPr lang="ar-SA" sz="2000" dirty="0" smtClean="0"/>
              <a:t>مضارع</a:t>
            </a:r>
            <a:r>
              <a:rPr lang="fa-IR" sz="2000" dirty="0" smtClean="0"/>
              <a:t> ملموس برانجام کاری یاروی دادن حالت وصفتی در زمان حال وبه صورت استمرار دلالت دارد.</a:t>
            </a:r>
            <a:br>
              <a:rPr lang="fa-IR" sz="2000" dirty="0" smtClean="0"/>
            </a:br>
            <a:r>
              <a:rPr lang="fa-IR" sz="2000" dirty="0" smtClean="0"/>
              <a:t>مثال: حسین دارد می نویسد.</a:t>
            </a:r>
            <a:br>
              <a:rPr lang="fa-IR" sz="2000" dirty="0" smtClean="0"/>
            </a:br>
            <a:r>
              <a:rPr lang="fa-IR" sz="2000" dirty="0" smtClean="0"/>
              <a:t>طرز ساخت آن چنین است:مضارع ساده از مصدر «</a:t>
            </a:r>
            <a:r>
              <a:rPr lang="fa-IR" sz="2000" dirty="0" smtClean="0">
                <a:solidFill>
                  <a:srgbClr val="CC00FF"/>
                </a:solidFill>
              </a:rPr>
              <a:t>داشتن</a:t>
            </a:r>
            <a:r>
              <a:rPr lang="fa-IR" sz="2000" dirty="0" smtClean="0"/>
              <a:t>» +مضارع اخباری فعل مورد نظر</a:t>
            </a:r>
            <a:endParaRPr lang="en-US" sz="2000" dirty="0" smtClean="0"/>
          </a:p>
        </p:txBody>
      </p:sp>
      <p:sp>
        <p:nvSpPr>
          <p:cNvPr id="68611" name="Rectangle 3"/>
          <p:cNvSpPr>
            <a:spLocks noGrp="1" noChangeArrowheads="1"/>
          </p:cNvSpPr>
          <p:nvPr>
            <p:ph type="body" idx="1"/>
          </p:nvPr>
        </p:nvSpPr>
        <p:spPr>
          <a:xfrm>
            <a:off x="457200" y="2781300"/>
            <a:ext cx="8229600" cy="2879725"/>
          </a:xfrm>
        </p:spPr>
        <p:txBody>
          <a:bodyPr/>
          <a:lstStyle/>
          <a:p>
            <a:pPr algn="ctr" eaLnBrk="1" hangingPunct="1">
              <a:buFont typeface="Wingdings" pitchFamily="2" charset="2"/>
              <a:buNone/>
              <a:defRPr/>
            </a:pPr>
            <a:r>
              <a:rPr lang="fa-IR" dirty="0" smtClean="0">
                <a:solidFill>
                  <a:srgbClr val="CC00FF"/>
                </a:solidFill>
              </a:rPr>
              <a:t>دارم</a:t>
            </a:r>
            <a:r>
              <a:rPr lang="fa-IR" dirty="0" smtClean="0">
                <a:solidFill>
                  <a:srgbClr val="42D249"/>
                </a:solidFill>
              </a:rPr>
              <a:t> می بینم                </a:t>
            </a:r>
            <a:r>
              <a:rPr lang="fa-IR" dirty="0" smtClean="0">
                <a:solidFill>
                  <a:srgbClr val="CC00FF"/>
                </a:solidFill>
              </a:rPr>
              <a:t>داریم</a:t>
            </a:r>
            <a:r>
              <a:rPr lang="fa-IR" dirty="0" smtClean="0">
                <a:solidFill>
                  <a:srgbClr val="42D249"/>
                </a:solidFill>
              </a:rPr>
              <a:t> می بینیم</a:t>
            </a:r>
            <a:endParaRPr lang="en-US" dirty="0" smtClean="0">
              <a:solidFill>
                <a:srgbClr val="42D249"/>
              </a:solidFill>
            </a:endParaRPr>
          </a:p>
          <a:p>
            <a:pPr algn="ctr" eaLnBrk="1" hangingPunct="1">
              <a:buFont typeface="Wingdings" pitchFamily="2" charset="2"/>
              <a:buNone/>
              <a:defRPr/>
            </a:pPr>
            <a:r>
              <a:rPr lang="fa-IR" dirty="0" smtClean="0">
                <a:solidFill>
                  <a:srgbClr val="CC00FF"/>
                </a:solidFill>
              </a:rPr>
              <a:t>داری</a:t>
            </a:r>
            <a:r>
              <a:rPr lang="fa-IR" dirty="0" smtClean="0">
                <a:solidFill>
                  <a:srgbClr val="42D249"/>
                </a:solidFill>
              </a:rPr>
              <a:t> می بینی              </a:t>
            </a:r>
            <a:r>
              <a:rPr lang="fa-IR" dirty="0" smtClean="0">
                <a:solidFill>
                  <a:srgbClr val="CC00FF"/>
                </a:solidFill>
              </a:rPr>
              <a:t>دارید</a:t>
            </a:r>
            <a:r>
              <a:rPr lang="fa-IR" dirty="0" smtClean="0">
                <a:solidFill>
                  <a:srgbClr val="42D249"/>
                </a:solidFill>
              </a:rPr>
              <a:t> می بینید</a:t>
            </a:r>
            <a:endParaRPr lang="en-US" dirty="0" smtClean="0">
              <a:solidFill>
                <a:srgbClr val="42D249"/>
              </a:solidFill>
            </a:endParaRPr>
          </a:p>
          <a:p>
            <a:pPr algn="ctr" eaLnBrk="1" hangingPunct="1">
              <a:buFont typeface="Wingdings" pitchFamily="2" charset="2"/>
              <a:buNone/>
              <a:defRPr/>
            </a:pPr>
            <a:r>
              <a:rPr lang="fa-IR" dirty="0" smtClean="0">
                <a:solidFill>
                  <a:srgbClr val="CC00FF"/>
                </a:solidFill>
              </a:rPr>
              <a:t>دارد</a:t>
            </a:r>
            <a:r>
              <a:rPr lang="fa-IR" dirty="0" smtClean="0">
                <a:solidFill>
                  <a:srgbClr val="42D249"/>
                </a:solidFill>
              </a:rPr>
              <a:t> می بیند                </a:t>
            </a:r>
            <a:r>
              <a:rPr lang="fa-IR" dirty="0" smtClean="0">
                <a:solidFill>
                  <a:srgbClr val="CC00FF"/>
                </a:solidFill>
              </a:rPr>
              <a:t>دارند</a:t>
            </a:r>
            <a:r>
              <a:rPr lang="fa-IR" dirty="0" smtClean="0">
                <a:solidFill>
                  <a:srgbClr val="42D249"/>
                </a:solidFill>
              </a:rPr>
              <a:t> می بینند</a:t>
            </a:r>
            <a:endParaRPr lang="en-US" dirty="0" smtClean="0">
              <a:solidFill>
                <a:srgbClr val="42D249"/>
              </a:solidFill>
            </a:endParaRPr>
          </a:p>
        </p:txBody>
      </p:sp>
      <p:pic>
        <p:nvPicPr>
          <p:cNvPr id="19460" name="Picture 4" descr="C:\Users\admin\Downloads\11.gif"/>
          <p:cNvPicPr>
            <a:picLocks noChangeAspect="1" noChangeArrowheads="1"/>
          </p:cNvPicPr>
          <p:nvPr/>
        </p:nvPicPr>
        <p:blipFill>
          <a:blip r:embed="rId2"/>
          <a:srcRect/>
          <a:stretch>
            <a:fillRect/>
          </a:stretch>
        </p:blipFill>
        <p:spPr bwMode="auto">
          <a:xfrm>
            <a:off x="0" y="5467350"/>
            <a:ext cx="2447925" cy="1390650"/>
          </a:xfrm>
          <a:prstGeom prst="rect">
            <a:avLst/>
          </a:prstGeom>
          <a:noFill/>
        </p:spPr>
      </p:pic>
    </p:spTree>
  </p:cSld>
  <p:clrMapOvr>
    <a:masterClrMapping/>
  </p:clrMapOvr>
  <p:transition advTm="4000">
    <p:cover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2574925"/>
          </a:xfrm>
        </p:spPr>
        <p:txBody>
          <a:bodyPr/>
          <a:lstStyle/>
          <a:p>
            <a:pPr algn="r">
              <a:defRPr/>
            </a:pPr>
            <a:r>
              <a:rPr lang="fa-IR" sz="3600" dirty="0" smtClean="0">
                <a:solidFill>
                  <a:srgbClr val="FF3300"/>
                </a:solidFill>
                <a:cs typeface="B Koodak" pitchFamily="2" charset="-78"/>
              </a:rPr>
              <a:t>4- </a:t>
            </a:r>
            <a:r>
              <a:rPr lang="ar-SA" sz="3600" dirty="0">
                <a:solidFill>
                  <a:srgbClr val="FF3300"/>
                </a:solidFill>
                <a:cs typeface="B Koodak" pitchFamily="2" charset="-78"/>
              </a:rPr>
              <a:t>مضارع</a:t>
            </a:r>
            <a:r>
              <a:rPr lang="fa-IR" sz="3600" dirty="0">
                <a:solidFill>
                  <a:srgbClr val="FF3300"/>
                </a:solidFill>
                <a:cs typeface="B Koodak" pitchFamily="2" charset="-78"/>
              </a:rPr>
              <a:t> </a:t>
            </a:r>
            <a:r>
              <a:rPr lang="fa-IR" sz="3600" dirty="0" smtClean="0">
                <a:solidFill>
                  <a:srgbClr val="FF3300"/>
                </a:solidFill>
                <a:cs typeface="B Koodak" pitchFamily="2" charset="-78"/>
              </a:rPr>
              <a:t>ساده: </a:t>
            </a:r>
            <a:r>
              <a:rPr lang="ar-SA" sz="2400" dirty="0">
                <a:solidFill>
                  <a:srgbClr val="CCECFF"/>
                </a:solidFill>
              </a:rPr>
              <a:t>مضارع </a:t>
            </a:r>
            <a:r>
              <a:rPr lang="fa-IR" sz="2400" dirty="0" smtClean="0">
                <a:solidFill>
                  <a:srgbClr val="CCECFF"/>
                </a:solidFill>
              </a:rPr>
              <a:t>ساده</a:t>
            </a:r>
            <a:r>
              <a:rPr lang="ar-SA" sz="2400" dirty="0" smtClean="0">
                <a:solidFill>
                  <a:srgbClr val="CCECFF"/>
                </a:solidFill>
              </a:rPr>
              <a:t> </a:t>
            </a:r>
            <a:r>
              <a:rPr lang="fa-IR" sz="2400" dirty="0">
                <a:solidFill>
                  <a:srgbClr val="CCECFF"/>
                </a:solidFill>
              </a:rPr>
              <a:t>بر انجام کاری در زمان حال به طور قطعی به کار می </a:t>
            </a:r>
            <a:r>
              <a:rPr lang="fa-IR" sz="2400" dirty="0" smtClean="0">
                <a:solidFill>
                  <a:srgbClr val="CCECFF"/>
                </a:solidFill>
              </a:rPr>
              <a:t>رودو تفاوت آن با مضارع اخباری در این است که اگر«می» را از اول فعل مضارع اخباری برداریم به مضارع ساده تبدیل می شود.مانند:</a:t>
            </a:r>
            <a:br>
              <a:rPr lang="fa-IR" sz="2400" dirty="0" smtClean="0">
                <a:solidFill>
                  <a:srgbClr val="CCECFF"/>
                </a:solidFill>
              </a:rPr>
            </a:br>
            <a:r>
              <a:rPr lang="fa-IR" sz="2400" dirty="0" smtClean="0">
                <a:solidFill>
                  <a:srgbClr val="00D05E"/>
                </a:solidFill>
              </a:rPr>
              <a:t>گویم</a:t>
            </a:r>
            <a:r>
              <a:rPr lang="fa-IR" sz="2400" dirty="0" smtClean="0">
                <a:solidFill>
                  <a:srgbClr val="CC00FF"/>
                </a:solidFill>
              </a:rPr>
              <a:t> </a:t>
            </a:r>
            <a:r>
              <a:rPr lang="fa-IR" sz="2400" dirty="0" smtClean="0">
                <a:solidFill>
                  <a:srgbClr val="CCECFF"/>
                </a:solidFill>
              </a:rPr>
              <a:t>سخن فراوان                با آنکه بی زبانم </a:t>
            </a:r>
            <a:r>
              <a:rPr lang="en-US" dirty="0">
                <a:solidFill>
                  <a:srgbClr val="CCECFF"/>
                </a:solidFill>
              </a:rPr>
              <a:t/>
            </a:r>
            <a:br>
              <a:rPr lang="en-US" dirty="0">
                <a:solidFill>
                  <a:srgbClr val="CCECFF"/>
                </a:solidFill>
              </a:rPr>
            </a:br>
            <a:endParaRPr lang="en-US" dirty="0"/>
          </a:p>
        </p:txBody>
      </p:sp>
      <p:sp>
        <p:nvSpPr>
          <p:cNvPr id="4" name="Title 1"/>
          <p:cNvSpPr txBox="1">
            <a:spLocks/>
          </p:cNvSpPr>
          <p:nvPr/>
        </p:nvSpPr>
        <p:spPr bwMode="auto">
          <a:xfrm>
            <a:off x="374650" y="3160713"/>
            <a:ext cx="8229600" cy="2574925"/>
          </a:xfrm>
          <a:prstGeom prst="rect">
            <a:avLst/>
          </a:prstGeom>
          <a:noFill/>
          <a:ln w="9525">
            <a:noFill/>
            <a:miter lim="800000"/>
            <a:headEnd/>
            <a:tailEnd/>
          </a:ln>
          <a:effectLst/>
        </p:spPr>
        <p:txBody>
          <a:bodyPr anchor="ctr" anchorCtr="1"/>
          <a:lstStyle>
            <a:lvl1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a:lstStyle>
          <a:p>
            <a:pPr>
              <a:defRPr/>
            </a:pPr>
            <a:r>
              <a:rPr lang="fa-IR" dirty="0" smtClean="0">
                <a:solidFill>
                  <a:srgbClr val="00D05E"/>
                </a:solidFill>
              </a:rPr>
              <a:t>گویم                گوییم</a:t>
            </a:r>
          </a:p>
          <a:p>
            <a:pPr>
              <a:defRPr/>
            </a:pPr>
            <a:r>
              <a:rPr lang="fa-IR" dirty="0" smtClean="0">
                <a:solidFill>
                  <a:srgbClr val="00D05E"/>
                </a:solidFill>
              </a:rPr>
              <a:t>گویی               گویید</a:t>
            </a:r>
          </a:p>
          <a:p>
            <a:pPr>
              <a:defRPr/>
            </a:pPr>
            <a:r>
              <a:rPr lang="fa-IR" dirty="0" smtClean="0">
                <a:solidFill>
                  <a:srgbClr val="00D05E"/>
                </a:solidFill>
              </a:rPr>
              <a:t>گوید                گویند</a:t>
            </a:r>
            <a:endParaRPr lang="en-US" dirty="0">
              <a:solidFill>
                <a:srgbClr val="00D05E"/>
              </a:solidFill>
            </a:endParaRPr>
          </a:p>
        </p:txBody>
      </p:sp>
    </p:spTree>
  </p:cSld>
  <p:clrMapOvr>
    <a:masterClrMapping/>
  </p:clrMapOvr>
  <p:transition advTm="4000">
    <p:cover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277813"/>
            <a:ext cx="8229600" cy="1998662"/>
          </a:xfrm>
        </p:spPr>
        <p:txBody>
          <a:bodyPr/>
          <a:lstStyle/>
          <a:p>
            <a:pPr algn="r" eaLnBrk="1" hangingPunct="1">
              <a:defRPr/>
            </a:pPr>
            <a:r>
              <a:rPr lang="ar-SA" dirty="0" smtClean="0">
                <a:solidFill>
                  <a:srgbClr val="FF3300"/>
                </a:solidFill>
                <a:cs typeface="B Koodak" pitchFamily="2" charset="-78"/>
              </a:rPr>
              <a:t>مستقبل یا آیند</a:t>
            </a:r>
            <a:r>
              <a:rPr lang="fa-IR" dirty="0" smtClean="0">
                <a:solidFill>
                  <a:srgbClr val="FF3300"/>
                </a:solidFill>
                <a:cs typeface="B Koodak" pitchFamily="2" charset="-78"/>
              </a:rPr>
              <a:t>ه: </a:t>
            </a:r>
            <a:r>
              <a:rPr lang="ar-SA" dirty="0" smtClean="0">
                <a:cs typeface="B Koodak" pitchFamily="2" charset="-78"/>
              </a:rPr>
              <a:t> </a:t>
            </a:r>
            <a:r>
              <a:rPr lang="ar-SA" sz="2800" dirty="0" smtClean="0"/>
              <a:t>مستقبل یا آینده برانجام کاری در آینده دلالت می کند.فعل مستقبل رااز فعل</a:t>
            </a:r>
            <a:r>
              <a:rPr lang="en-US" sz="2800" dirty="0" smtClean="0"/>
              <a:t> </a:t>
            </a:r>
            <a:r>
              <a:rPr lang="ar-SA" sz="2800" dirty="0" smtClean="0"/>
              <a:t>مضارع خواستن</a:t>
            </a:r>
            <a:r>
              <a:rPr lang="en-US" sz="2800" dirty="0" smtClean="0"/>
              <a:t> </a:t>
            </a:r>
            <a:r>
              <a:rPr lang="ar-SA" sz="2800" dirty="0" smtClean="0"/>
              <a:t>وبن ماضی</a:t>
            </a:r>
            <a:r>
              <a:rPr lang="en-US" sz="2800" dirty="0" smtClean="0"/>
              <a:t> </a:t>
            </a:r>
            <a:r>
              <a:rPr lang="ar-SA" sz="2800" dirty="0" smtClean="0"/>
              <a:t>فعل مورد نظر می سازند. ، مثل : خواهم رفت . خواهد آمد</a:t>
            </a:r>
            <a:r>
              <a:rPr lang="ar-SA" dirty="0" smtClean="0"/>
              <a:t> </a:t>
            </a:r>
            <a:endParaRPr lang="en-US" dirty="0" smtClean="0"/>
          </a:p>
        </p:txBody>
      </p:sp>
      <p:sp>
        <p:nvSpPr>
          <p:cNvPr id="59395" name="Rectangle 3"/>
          <p:cNvSpPr>
            <a:spLocks noGrp="1" noChangeArrowheads="1"/>
          </p:cNvSpPr>
          <p:nvPr>
            <p:ph type="body" idx="1"/>
          </p:nvPr>
        </p:nvSpPr>
        <p:spPr>
          <a:xfrm>
            <a:off x="457200" y="2924175"/>
            <a:ext cx="8229600" cy="3201988"/>
          </a:xfrm>
        </p:spPr>
        <p:txBody>
          <a:bodyPr/>
          <a:lstStyle/>
          <a:p>
            <a:pPr algn="ctr" eaLnBrk="1" hangingPunct="1">
              <a:buFont typeface="Wingdings" pitchFamily="2" charset="2"/>
              <a:buNone/>
              <a:defRPr/>
            </a:pPr>
            <a:r>
              <a:rPr lang="ar-SA" dirty="0" smtClean="0">
                <a:solidFill>
                  <a:srgbClr val="42D249"/>
                </a:solidFill>
              </a:rPr>
              <a:t>خواهم خواند 	</a:t>
            </a:r>
            <a:r>
              <a:rPr lang="en-US" dirty="0" smtClean="0">
                <a:solidFill>
                  <a:srgbClr val="42D249"/>
                </a:solidFill>
              </a:rPr>
              <a:t>           </a:t>
            </a:r>
            <a:r>
              <a:rPr lang="ar-SA" dirty="0" smtClean="0">
                <a:solidFill>
                  <a:srgbClr val="42D249"/>
                </a:solidFill>
              </a:rPr>
              <a:t>خواهیم خواند</a:t>
            </a:r>
          </a:p>
          <a:p>
            <a:pPr algn="ctr" eaLnBrk="1" hangingPunct="1">
              <a:buFont typeface="Wingdings" pitchFamily="2" charset="2"/>
              <a:buNone/>
              <a:defRPr/>
            </a:pPr>
            <a:r>
              <a:rPr lang="ar-SA" dirty="0" smtClean="0">
                <a:solidFill>
                  <a:srgbClr val="42D249"/>
                </a:solidFill>
              </a:rPr>
              <a:t>خواهی خواند	</a:t>
            </a:r>
            <a:r>
              <a:rPr lang="en-US" dirty="0" smtClean="0">
                <a:solidFill>
                  <a:srgbClr val="42D249"/>
                </a:solidFill>
              </a:rPr>
              <a:t>            </a:t>
            </a:r>
            <a:r>
              <a:rPr lang="ar-SA" dirty="0" smtClean="0">
                <a:solidFill>
                  <a:srgbClr val="42D249"/>
                </a:solidFill>
              </a:rPr>
              <a:t>خواهید خواند</a:t>
            </a:r>
          </a:p>
          <a:p>
            <a:pPr algn="ctr" eaLnBrk="1" hangingPunct="1">
              <a:buFont typeface="Wingdings" pitchFamily="2" charset="2"/>
              <a:buNone/>
              <a:defRPr/>
            </a:pPr>
            <a:r>
              <a:rPr lang="ar-SA" dirty="0" smtClean="0">
                <a:solidFill>
                  <a:srgbClr val="42D249"/>
                </a:solidFill>
              </a:rPr>
              <a:t>خواهد خواند </a:t>
            </a:r>
            <a:r>
              <a:rPr lang="en-US" dirty="0" smtClean="0">
                <a:solidFill>
                  <a:srgbClr val="42D249"/>
                </a:solidFill>
              </a:rPr>
              <a:t>             </a:t>
            </a:r>
            <a:r>
              <a:rPr lang="ar-SA" dirty="0" smtClean="0">
                <a:solidFill>
                  <a:srgbClr val="42D249"/>
                </a:solidFill>
              </a:rPr>
              <a:t>خواهند خواند</a:t>
            </a:r>
            <a:endParaRPr lang="en-US" dirty="0" smtClean="0">
              <a:solidFill>
                <a:srgbClr val="42D249"/>
              </a:solidFill>
            </a:endParaRPr>
          </a:p>
        </p:txBody>
      </p:sp>
    </p:spTree>
  </p:cSld>
  <p:clrMapOvr>
    <a:masterClrMapping/>
  </p:clrMapOvr>
  <p:transition advTm="4000">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12738" y="277813"/>
            <a:ext cx="8435975" cy="1638300"/>
          </a:xfrm>
        </p:spPr>
        <p:txBody>
          <a:bodyPr/>
          <a:lstStyle/>
          <a:p>
            <a:pPr eaLnBrk="1" hangingPunct="1">
              <a:defRPr/>
            </a:pPr>
            <a:r>
              <a:rPr lang="fa-IR" sz="4000" dirty="0" smtClean="0">
                <a:solidFill>
                  <a:srgbClr val="FF3300"/>
                </a:solidFill>
                <a:cs typeface="B Koodak" pitchFamily="2" charset="-78"/>
              </a:rPr>
              <a:t>فعل</a:t>
            </a:r>
            <a:r>
              <a:rPr lang="fa-IR" sz="4000" dirty="0" smtClean="0">
                <a:cs typeface="B Koodak" pitchFamily="2" charset="-78"/>
              </a:rPr>
              <a:t> </a:t>
            </a:r>
            <a:r>
              <a:rPr lang="ar-SA" sz="4000" dirty="0" smtClean="0">
                <a:solidFill>
                  <a:srgbClr val="0000FF"/>
                </a:solidFill>
                <a:cs typeface="B Koodak" pitchFamily="2" charset="-78"/>
              </a:rPr>
              <a:t>کلمه ای است که </a:t>
            </a:r>
            <a:r>
              <a:rPr lang="fa-IR" sz="4000" dirty="0" smtClean="0">
                <a:solidFill>
                  <a:srgbClr val="0000FF"/>
                </a:solidFill>
                <a:cs typeface="B Koodak" pitchFamily="2" charset="-78"/>
              </a:rPr>
              <a:t>برانجام کاری</a:t>
            </a:r>
            <a:r>
              <a:rPr lang="ar-SA" sz="4000" dirty="0" smtClean="0">
                <a:solidFill>
                  <a:srgbClr val="0000FF"/>
                </a:solidFill>
                <a:cs typeface="B Koodak" pitchFamily="2" charset="-78"/>
              </a:rPr>
              <a:t> </a:t>
            </a:r>
            <a:r>
              <a:rPr lang="fa-IR" sz="4000" dirty="0" smtClean="0">
                <a:solidFill>
                  <a:srgbClr val="0000FF"/>
                </a:solidFill>
                <a:cs typeface="B Koodak" pitchFamily="2" charset="-78"/>
              </a:rPr>
              <a:t>یا روی دادن حالتی وصفتی</a:t>
            </a:r>
            <a:r>
              <a:rPr lang="ar-SA" sz="4000" dirty="0" smtClean="0">
                <a:solidFill>
                  <a:srgbClr val="0000FF"/>
                </a:solidFill>
                <a:cs typeface="B Koodak" pitchFamily="2" charset="-78"/>
              </a:rPr>
              <a:t> </a:t>
            </a:r>
            <a:r>
              <a:rPr lang="fa-IR" sz="4000" dirty="0" smtClean="0">
                <a:solidFill>
                  <a:srgbClr val="0000FF"/>
                </a:solidFill>
                <a:cs typeface="B Koodak" pitchFamily="2" charset="-78"/>
              </a:rPr>
              <a:t>در</a:t>
            </a:r>
            <a:r>
              <a:rPr lang="ar-SA" sz="4000" dirty="0" smtClean="0">
                <a:solidFill>
                  <a:srgbClr val="0000FF"/>
                </a:solidFill>
                <a:cs typeface="B Koodak" pitchFamily="2" charset="-78"/>
              </a:rPr>
              <a:t>یکی از سه زمان دلالت می کند</a:t>
            </a:r>
            <a:r>
              <a:rPr lang="fa-IR" sz="4000" dirty="0" smtClean="0">
                <a:solidFill>
                  <a:srgbClr val="0000FF"/>
                </a:solidFill>
                <a:cs typeface="B Koodak" pitchFamily="2" charset="-78"/>
              </a:rPr>
              <a:t>.</a:t>
            </a:r>
            <a:endParaRPr lang="en-US" sz="4000" dirty="0" smtClean="0">
              <a:solidFill>
                <a:srgbClr val="0000FF"/>
              </a:solidFill>
              <a:cs typeface="B Koodak" pitchFamily="2" charset="-78"/>
            </a:endParaRPr>
          </a:p>
        </p:txBody>
      </p:sp>
      <p:sp>
        <p:nvSpPr>
          <p:cNvPr id="65539" name="Rectangle 3"/>
          <p:cNvSpPr>
            <a:spLocks noGrp="1" noChangeArrowheads="1"/>
          </p:cNvSpPr>
          <p:nvPr>
            <p:ph type="body" idx="1"/>
          </p:nvPr>
        </p:nvSpPr>
        <p:spPr>
          <a:xfrm>
            <a:off x="611188" y="2332038"/>
            <a:ext cx="8229600" cy="4525962"/>
          </a:xfrm>
        </p:spPr>
        <p:txBody>
          <a:bodyPr/>
          <a:lstStyle/>
          <a:p>
            <a:pPr eaLnBrk="1" hangingPunct="1">
              <a:defRPr/>
            </a:pPr>
            <a:r>
              <a:rPr lang="fa-IR" dirty="0" smtClean="0">
                <a:solidFill>
                  <a:srgbClr val="FF0000"/>
                </a:solidFill>
                <a:cs typeface="B Koodak" pitchFamily="2" charset="-78"/>
              </a:rPr>
              <a:t>صیغه ی فعل: </a:t>
            </a:r>
            <a:r>
              <a:rPr lang="fa-IR" dirty="0" smtClean="0"/>
              <a:t>آن است که بر مفهوم زمان وشخص از نظر مفرد وجمع بودن دلالت دارد.</a:t>
            </a:r>
          </a:p>
          <a:p>
            <a:pPr eaLnBrk="1" hangingPunct="1">
              <a:buFont typeface="Wingdings" pitchFamily="2" charset="2"/>
              <a:buNone/>
              <a:defRPr/>
            </a:pPr>
            <a:endParaRPr lang="fa-IR" dirty="0" smtClean="0"/>
          </a:p>
          <a:p>
            <a:pPr eaLnBrk="1" hangingPunct="1">
              <a:buFont typeface="Wingdings" pitchFamily="2" charset="2"/>
              <a:buNone/>
              <a:defRPr/>
            </a:pPr>
            <a:r>
              <a:rPr lang="fa-IR" sz="2800" dirty="0" smtClean="0"/>
              <a:t>    </a:t>
            </a:r>
            <a:r>
              <a:rPr lang="fa-IR" sz="2800" dirty="0" smtClean="0">
                <a:solidFill>
                  <a:srgbClr val="008000"/>
                </a:solidFill>
              </a:rPr>
              <a:t>اول شخص</a:t>
            </a:r>
            <a:r>
              <a:rPr lang="fa-IR" sz="2800" dirty="0" smtClean="0"/>
              <a:t> </a:t>
            </a:r>
            <a:r>
              <a:rPr lang="fa-IR" sz="2800" dirty="0" smtClean="0">
                <a:solidFill>
                  <a:srgbClr val="FF3300"/>
                </a:solidFill>
              </a:rPr>
              <a:t>مفرد</a:t>
            </a:r>
            <a:r>
              <a:rPr lang="fa-IR" sz="2800" dirty="0" smtClean="0"/>
              <a:t> شنیدم                </a:t>
            </a:r>
            <a:r>
              <a:rPr lang="fa-IR" sz="2800" dirty="0" smtClean="0">
                <a:solidFill>
                  <a:srgbClr val="008000"/>
                </a:solidFill>
              </a:rPr>
              <a:t>اول شخص</a:t>
            </a:r>
            <a:r>
              <a:rPr lang="fa-IR" sz="2800" dirty="0" smtClean="0"/>
              <a:t> </a:t>
            </a:r>
            <a:r>
              <a:rPr lang="fa-IR" sz="2800" dirty="0" smtClean="0">
                <a:solidFill>
                  <a:srgbClr val="FF3300"/>
                </a:solidFill>
              </a:rPr>
              <a:t>جمع</a:t>
            </a:r>
            <a:r>
              <a:rPr lang="fa-IR" sz="2800" dirty="0" smtClean="0"/>
              <a:t> شنیدیم</a:t>
            </a:r>
          </a:p>
          <a:p>
            <a:pPr eaLnBrk="1" hangingPunct="1">
              <a:buFont typeface="Wingdings" pitchFamily="2" charset="2"/>
              <a:buNone/>
              <a:defRPr/>
            </a:pPr>
            <a:r>
              <a:rPr lang="fa-IR" sz="2800" dirty="0" smtClean="0"/>
              <a:t>    </a:t>
            </a:r>
            <a:r>
              <a:rPr lang="fa-IR" sz="2800" dirty="0" smtClean="0">
                <a:solidFill>
                  <a:srgbClr val="008000"/>
                </a:solidFill>
              </a:rPr>
              <a:t>دوم شخص</a:t>
            </a:r>
            <a:r>
              <a:rPr lang="fa-IR" sz="2800" dirty="0" smtClean="0"/>
              <a:t> </a:t>
            </a:r>
            <a:r>
              <a:rPr lang="fa-IR" sz="2800" dirty="0" smtClean="0">
                <a:solidFill>
                  <a:srgbClr val="FF3300"/>
                </a:solidFill>
              </a:rPr>
              <a:t>مفرد</a:t>
            </a:r>
            <a:r>
              <a:rPr lang="fa-IR" sz="2800" dirty="0" smtClean="0"/>
              <a:t> </a:t>
            </a:r>
            <a:r>
              <a:rPr lang="fa-IR" sz="2800" dirty="0" smtClean="0">
                <a:solidFill>
                  <a:srgbClr val="FFFF99"/>
                </a:solidFill>
              </a:rPr>
              <a:t>شنیدی</a:t>
            </a:r>
            <a:r>
              <a:rPr lang="fa-IR" sz="2800" dirty="0" smtClean="0"/>
              <a:t>               </a:t>
            </a:r>
            <a:r>
              <a:rPr lang="fa-IR" sz="2800" dirty="0" smtClean="0">
                <a:solidFill>
                  <a:srgbClr val="008000"/>
                </a:solidFill>
              </a:rPr>
              <a:t>دوم شخص</a:t>
            </a:r>
            <a:r>
              <a:rPr lang="fa-IR" sz="2800" dirty="0" smtClean="0"/>
              <a:t> </a:t>
            </a:r>
            <a:r>
              <a:rPr lang="fa-IR" sz="2800" dirty="0" smtClean="0">
                <a:solidFill>
                  <a:srgbClr val="FF3300"/>
                </a:solidFill>
              </a:rPr>
              <a:t>جمع</a:t>
            </a:r>
            <a:r>
              <a:rPr lang="fa-IR" sz="2800" dirty="0" smtClean="0"/>
              <a:t> شنیدید</a:t>
            </a:r>
            <a:endParaRPr lang="en-US" sz="2800" dirty="0" smtClean="0"/>
          </a:p>
          <a:p>
            <a:pPr eaLnBrk="1" hangingPunct="1">
              <a:buFont typeface="Wingdings" pitchFamily="2" charset="2"/>
              <a:buNone/>
              <a:defRPr/>
            </a:pPr>
            <a:r>
              <a:rPr lang="fa-IR" sz="2800" dirty="0" smtClean="0"/>
              <a:t>    </a:t>
            </a:r>
            <a:r>
              <a:rPr lang="fa-IR" sz="2800" dirty="0" smtClean="0">
                <a:solidFill>
                  <a:srgbClr val="008000"/>
                </a:solidFill>
              </a:rPr>
              <a:t>سوم شخص</a:t>
            </a:r>
            <a:r>
              <a:rPr lang="fa-IR" sz="2800" dirty="0" smtClean="0"/>
              <a:t> </a:t>
            </a:r>
            <a:r>
              <a:rPr lang="fa-IR" sz="2800" dirty="0" smtClean="0">
                <a:solidFill>
                  <a:srgbClr val="FF3300"/>
                </a:solidFill>
              </a:rPr>
              <a:t>مفرد</a:t>
            </a:r>
            <a:r>
              <a:rPr lang="fa-IR" sz="2800" dirty="0" smtClean="0"/>
              <a:t> شنید                </a:t>
            </a:r>
            <a:r>
              <a:rPr lang="fa-IR" sz="2800" dirty="0" smtClean="0">
                <a:solidFill>
                  <a:srgbClr val="008000"/>
                </a:solidFill>
              </a:rPr>
              <a:t>سوم شخص</a:t>
            </a:r>
            <a:r>
              <a:rPr lang="fa-IR" sz="2800" dirty="0" smtClean="0"/>
              <a:t> </a:t>
            </a:r>
            <a:r>
              <a:rPr lang="fa-IR" sz="2800" dirty="0" smtClean="0">
                <a:solidFill>
                  <a:srgbClr val="FF3300"/>
                </a:solidFill>
              </a:rPr>
              <a:t>جمع</a:t>
            </a:r>
            <a:r>
              <a:rPr lang="fa-IR" sz="2800" dirty="0" smtClean="0"/>
              <a:t> شنیدند</a:t>
            </a:r>
            <a:endParaRPr lang="en-US" sz="2800" dirty="0" smtClean="0"/>
          </a:p>
          <a:p>
            <a:pPr eaLnBrk="1" hangingPunct="1">
              <a:buFont typeface="Wingdings" pitchFamily="2" charset="2"/>
              <a:buNone/>
              <a:defRPr/>
            </a:pPr>
            <a:endParaRPr lang="en-US" sz="2800" dirty="0" smtClean="0"/>
          </a:p>
          <a:p>
            <a:pPr eaLnBrk="1" hangingPunct="1">
              <a:buFont typeface="Wingdings" pitchFamily="2" charset="2"/>
              <a:buNone/>
              <a:defRPr/>
            </a:pPr>
            <a:endParaRPr lang="en-US" sz="2400" dirty="0" smtClean="0"/>
          </a:p>
        </p:txBody>
      </p:sp>
    </p:spTree>
  </p:cSld>
  <p:clrMapOvr>
    <a:masterClrMapping/>
  </p:clrMapOvr>
  <p:transition advTm="4000">
    <p:cover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277813"/>
            <a:ext cx="8229600" cy="990600"/>
          </a:xfrm>
        </p:spPr>
        <p:txBody>
          <a:bodyPr/>
          <a:lstStyle/>
          <a:p>
            <a:pPr eaLnBrk="1" hangingPunct="1">
              <a:defRPr/>
            </a:pPr>
            <a:r>
              <a:rPr lang="fa-IR" sz="3200" dirty="0" smtClean="0">
                <a:solidFill>
                  <a:srgbClr val="FF3300"/>
                </a:solidFill>
                <a:cs typeface="B Koodak" pitchFamily="2" charset="-78"/>
              </a:rPr>
              <a:t>اقسام فعل از نظر معنی</a:t>
            </a:r>
            <a:r>
              <a:rPr lang="en-US" sz="2800" dirty="0" smtClean="0"/>
              <a:t/>
            </a:r>
            <a:br>
              <a:rPr lang="en-US" sz="2800" dirty="0" smtClean="0"/>
            </a:br>
            <a:r>
              <a:rPr lang="ar-SA" sz="2000" dirty="0" smtClean="0">
                <a:solidFill>
                  <a:srgbClr val="FF9900"/>
                </a:solidFill>
              </a:rPr>
              <a:t>لازم</a:t>
            </a:r>
            <a:r>
              <a:rPr lang="fa-IR" sz="2000" dirty="0" smtClean="0">
                <a:solidFill>
                  <a:srgbClr val="FF9900"/>
                </a:solidFill>
              </a:rPr>
              <a:t> </a:t>
            </a:r>
            <a:r>
              <a:rPr lang="en-US" sz="2000" dirty="0" smtClean="0">
                <a:solidFill>
                  <a:srgbClr val="FF9900"/>
                </a:solidFill>
              </a:rPr>
              <a:t>)</a:t>
            </a:r>
            <a:r>
              <a:rPr lang="fa-IR" sz="2000" dirty="0" smtClean="0">
                <a:solidFill>
                  <a:srgbClr val="FF9900"/>
                </a:solidFill>
              </a:rPr>
              <a:t>ناگذرا)</a:t>
            </a:r>
            <a:r>
              <a:rPr lang="ar-SA" sz="2000" dirty="0" smtClean="0">
                <a:solidFill>
                  <a:srgbClr val="FF9900"/>
                </a:solidFill>
              </a:rPr>
              <a:t> ، متعدی </a:t>
            </a:r>
            <a:r>
              <a:rPr lang="fa-IR" sz="2000" dirty="0" smtClean="0">
                <a:solidFill>
                  <a:srgbClr val="FF9900"/>
                </a:solidFill>
              </a:rPr>
              <a:t>(گذرا)</a:t>
            </a:r>
            <a:r>
              <a:rPr lang="ar-SA" sz="2000" dirty="0" smtClean="0">
                <a:solidFill>
                  <a:srgbClr val="FF9900"/>
                </a:solidFill>
              </a:rPr>
              <a:t>، ذووجهین</a:t>
            </a:r>
            <a:r>
              <a:rPr lang="fa-IR" sz="2000" dirty="0" smtClean="0">
                <a:solidFill>
                  <a:srgbClr val="FF9900"/>
                </a:solidFill>
              </a:rPr>
              <a:t>(دو وجهی )</a:t>
            </a:r>
            <a:r>
              <a:rPr lang="ar-SA" sz="4000" dirty="0" smtClean="0"/>
              <a:t> </a:t>
            </a:r>
            <a:endParaRPr lang="en-US" sz="4000" dirty="0" smtClean="0"/>
          </a:p>
        </p:txBody>
      </p:sp>
      <p:sp>
        <p:nvSpPr>
          <p:cNvPr id="60419" name="Rectangle 3"/>
          <p:cNvSpPr>
            <a:spLocks noGrp="1" noChangeArrowheads="1"/>
          </p:cNvSpPr>
          <p:nvPr>
            <p:ph type="body" idx="1"/>
          </p:nvPr>
        </p:nvSpPr>
        <p:spPr>
          <a:xfrm>
            <a:off x="179388" y="1600200"/>
            <a:ext cx="8785225" cy="4525963"/>
          </a:xfrm>
        </p:spPr>
        <p:txBody>
          <a:bodyPr/>
          <a:lstStyle/>
          <a:p>
            <a:pPr eaLnBrk="1" hangingPunct="1">
              <a:lnSpc>
                <a:spcPct val="90000"/>
              </a:lnSpc>
              <a:defRPr/>
            </a:pPr>
            <a:r>
              <a:rPr lang="ar-SA" sz="2000" dirty="0" smtClean="0">
                <a:solidFill>
                  <a:srgbClr val="FF9900"/>
                </a:solidFill>
              </a:rPr>
              <a:t>فعل لازم</a:t>
            </a:r>
            <a:r>
              <a:rPr lang="fa-IR" sz="2000" dirty="0" smtClean="0">
                <a:solidFill>
                  <a:srgbClr val="FF9900"/>
                </a:solidFill>
              </a:rPr>
              <a:t>(ناگذرا):</a:t>
            </a:r>
            <a:r>
              <a:rPr lang="ar-SA" sz="2000" dirty="0" smtClean="0"/>
              <a:t> آن است که</a:t>
            </a:r>
            <a:r>
              <a:rPr lang="fa-IR" sz="2000" dirty="0" smtClean="0"/>
              <a:t> معنی ومفهوم آن</a:t>
            </a:r>
            <a:r>
              <a:rPr lang="ar-SA" sz="2000" dirty="0" smtClean="0"/>
              <a:t> </a:t>
            </a:r>
            <a:r>
              <a:rPr lang="fa-IR" sz="2000" dirty="0" smtClean="0"/>
              <a:t>با</a:t>
            </a:r>
            <a:r>
              <a:rPr lang="ar-SA" sz="2000" dirty="0" smtClean="0"/>
              <a:t> فاعل </a:t>
            </a:r>
            <a:r>
              <a:rPr lang="fa-IR" sz="2000" dirty="0" smtClean="0"/>
              <a:t>کامل</a:t>
            </a:r>
            <a:r>
              <a:rPr lang="ar-SA" sz="2000" dirty="0" smtClean="0"/>
              <a:t> شود و </a:t>
            </a:r>
            <a:r>
              <a:rPr lang="fa-IR" sz="2000" dirty="0" smtClean="0"/>
              <a:t>احتیاج به </a:t>
            </a:r>
            <a:r>
              <a:rPr lang="ar-SA" sz="2000" dirty="0" smtClean="0"/>
              <a:t>مفعول نداشته باشد</a:t>
            </a:r>
            <a:r>
              <a:rPr lang="fa-IR" sz="2000" dirty="0" smtClean="0"/>
              <a:t>.</a:t>
            </a:r>
            <a:r>
              <a:rPr lang="ar-SA" sz="2000" dirty="0" smtClean="0"/>
              <a:t> </a:t>
            </a:r>
            <a:r>
              <a:rPr lang="fa-IR" sz="2000" dirty="0" smtClean="0"/>
              <a:t> مثال:</a:t>
            </a:r>
            <a:r>
              <a:rPr lang="ar-SA" sz="2000" dirty="0" smtClean="0"/>
              <a:t>حسن رفت . </a:t>
            </a:r>
          </a:p>
          <a:p>
            <a:pPr eaLnBrk="1" hangingPunct="1">
              <a:lnSpc>
                <a:spcPct val="90000"/>
              </a:lnSpc>
              <a:defRPr/>
            </a:pPr>
            <a:r>
              <a:rPr lang="ar-SA" sz="2000" dirty="0" smtClean="0">
                <a:solidFill>
                  <a:srgbClr val="FF9900"/>
                </a:solidFill>
              </a:rPr>
              <a:t>فعل متعدی</a:t>
            </a:r>
            <a:r>
              <a:rPr lang="fa-IR" sz="2000" dirty="0" smtClean="0">
                <a:solidFill>
                  <a:srgbClr val="FF9900"/>
                </a:solidFill>
              </a:rPr>
              <a:t>(گذرا):</a:t>
            </a:r>
            <a:r>
              <a:rPr lang="ar-SA" sz="2000" dirty="0" smtClean="0"/>
              <a:t> آن است که </a:t>
            </a:r>
            <a:r>
              <a:rPr lang="fa-IR" sz="2000" dirty="0" smtClean="0"/>
              <a:t>معنی ومفهوم آن</a:t>
            </a:r>
            <a:r>
              <a:rPr lang="ar-SA" sz="2000" dirty="0" smtClean="0"/>
              <a:t> </a:t>
            </a:r>
            <a:r>
              <a:rPr lang="fa-IR" sz="2000" dirty="0" smtClean="0"/>
              <a:t>با</a:t>
            </a:r>
            <a:r>
              <a:rPr lang="ar-SA" sz="2000" dirty="0" smtClean="0"/>
              <a:t> فاعل </a:t>
            </a:r>
            <a:r>
              <a:rPr lang="fa-IR" sz="2000" dirty="0" smtClean="0"/>
              <a:t>کامل</a:t>
            </a:r>
            <a:r>
              <a:rPr lang="ar-SA" sz="2000" dirty="0" smtClean="0"/>
              <a:t> </a:t>
            </a:r>
            <a:r>
              <a:rPr lang="fa-IR" sz="2000" dirty="0" smtClean="0"/>
              <a:t>نمی </a:t>
            </a:r>
            <a:r>
              <a:rPr lang="ar-SA" sz="2000" dirty="0" smtClean="0"/>
              <a:t>شود</a:t>
            </a:r>
            <a:r>
              <a:rPr lang="fa-IR" sz="2000" dirty="0" smtClean="0"/>
              <a:t>و</a:t>
            </a:r>
            <a:r>
              <a:rPr lang="ar-SA" sz="2000" dirty="0" smtClean="0"/>
              <a:t>به مفعول نیازمند است</a:t>
            </a:r>
            <a:r>
              <a:rPr lang="fa-IR" sz="2000" dirty="0" smtClean="0"/>
              <a:t>.</a:t>
            </a:r>
          </a:p>
          <a:p>
            <a:pPr eaLnBrk="1" hangingPunct="1">
              <a:lnSpc>
                <a:spcPct val="90000"/>
              </a:lnSpc>
              <a:buFont typeface="Wingdings" pitchFamily="2" charset="2"/>
              <a:buNone/>
              <a:defRPr/>
            </a:pPr>
            <a:r>
              <a:rPr lang="fa-IR" sz="2000" dirty="0" smtClean="0"/>
              <a:t>      مثال: </a:t>
            </a:r>
            <a:r>
              <a:rPr lang="ar-SA" sz="2000" dirty="0" smtClean="0"/>
              <a:t>برادرتو کتاب را آورد </a:t>
            </a:r>
            <a:r>
              <a:rPr lang="fa-IR" sz="2000" dirty="0" smtClean="0"/>
              <a:t>.</a:t>
            </a:r>
            <a:endParaRPr lang="ar-SA" sz="2000" dirty="0" smtClean="0"/>
          </a:p>
          <a:p>
            <a:pPr eaLnBrk="1" hangingPunct="1">
              <a:lnSpc>
                <a:spcPct val="90000"/>
              </a:lnSpc>
              <a:defRPr/>
            </a:pPr>
            <a:r>
              <a:rPr lang="ar-SA" sz="2000" dirty="0" smtClean="0">
                <a:solidFill>
                  <a:srgbClr val="FF9900"/>
                </a:solidFill>
              </a:rPr>
              <a:t>فعل ذووجهین</a:t>
            </a:r>
            <a:r>
              <a:rPr lang="fa-IR" sz="2000" dirty="0" smtClean="0">
                <a:solidFill>
                  <a:srgbClr val="FF9900"/>
                </a:solidFill>
              </a:rPr>
              <a:t>(دو وجهی): </a:t>
            </a:r>
            <a:r>
              <a:rPr lang="ar-SA" sz="2000" dirty="0" smtClean="0"/>
              <a:t>آن است که گاهی لازم و گاهی متعدی استعمال گردد </a:t>
            </a:r>
            <a:r>
              <a:rPr lang="fa-IR" sz="2000" dirty="0" smtClean="0"/>
              <a:t>.</a:t>
            </a:r>
          </a:p>
          <a:p>
            <a:pPr eaLnBrk="1" hangingPunct="1">
              <a:lnSpc>
                <a:spcPct val="90000"/>
              </a:lnSpc>
              <a:buFont typeface="Wingdings" pitchFamily="2" charset="2"/>
              <a:buNone/>
              <a:defRPr/>
            </a:pPr>
            <a:r>
              <a:rPr lang="fa-IR" sz="2000" dirty="0" smtClean="0"/>
              <a:t>   </a:t>
            </a:r>
            <a:r>
              <a:rPr lang="ar-SA" sz="2000" dirty="0" smtClean="0"/>
              <a:t> </a:t>
            </a:r>
            <a:r>
              <a:rPr lang="fa-IR" sz="2000" dirty="0" smtClean="0"/>
              <a:t> مثال:</a:t>
            </a:r>
            <a:r>
              <a:rPr lang="ar-SA" sz="2000" dirty="0" smtClean="0"/>
              <a:t>درخت شکست ، درخت را شکستم</a:t>
            </a:r>
            <a:r>
              <a:rPr lang="fa-IR" sz="2000" dirty="0" smtClean="0"/>
              <a:t>.</a:t>
            </a:r>
            <a:r>
              <a:rPr lang="ar-SA" dirty="0" smtClean="0"/>
              <a:t> </a:t>
            </a:r>
            <a:endParaRPr lang="fa-IR" dirty="0" smtClean="0"/>
          </a:p>
          <a:p>
            <a:pPr eaLnBrk="1" hangingPunct="1">
              <a:lnSpc>
                <a:spcPct val="90000"/>
              </a:lnSpc>
              <a:defRPr/>
            </a:pPr>
            <a:r>
              <a:rPr lang="ar-SA" sz="2000" dirty="0" smtClean="0"/>
              <a:t>اگربخواهند فعل لازمی رامتعدی کنند به </a:t>
            </a:r>
            <a:r>
              <a:rPr lang="fa-IR" sz="2000" dirty="0" smtClean="0"/>
              <a:t>بن مضارع </a:t>
            </a:r>
            <a:r>
              <a:rPr lang="fa-IR" sz="2000" dirty="0" smtClean="0">
                <a:solidFill>
                  <a:srgbClr val="42D249"/>
                </a:solidFill>
              </a:rPr>
              <a:t>«</a:t>
            </a:r>
            <a:r>
              <a:rPr lang="ar-SA" sz="2000" dirty="0" smtClean="0">
                <a:solidFill>
                  <a:srgbClr val="42D249"/>
                </a:solidFill>
              </a:rPr>
              <a:t> انیدن </a:t>
            </a:r>
            <a:r>
              <a:rPr lang="fa-IR" sz="2000" dirty="0" smtClean="0">
                <a:solidFill>
                  <a:srgbClr val="42D249"/>
                </a:solidFill>
              </a:rPr>
              <a:t>»</a:t>
            </a:r>
            <a:r>
              <a:rPr lang="ar-SA" sz="2000" dirty="0" smtClean="0">
                <a:solidFill>
                  <a:srgbClr val="42D249"/>
                </a:solidFill>
              </a:rPr>
              <a:t> </a:t>
            </a:r>
            <a:r>
              <a:rPr lang="ar-SA" sz="2000" dirty="0" smtClean="0"/>
              <a:t>یا</a:t>
            </a:r>
            <a:r>
              <a:rPr lang="fa-IR" sz="2000" dirty="0" smtClean="0">
                <a:solidFill>
                  <a:srgbClr val="42D249"/>
                </a:solidFill>
              </a:rPr>
              <a:t>«</a:t>
            </a:r>
            <a:r>
              <a:rPr lang="ar-SA" sz="2000" dirty="0" smtClean="0">
                <a:solidFill>
                  <a:srgbClr val="42D249"/>
                </a:solidFill>
              </a:rPr>
              <a:t> اندن </a:t>
            </a:r>
            <a:r>
              <a:rPr lang="fa-IR" sz="2000" dirty="0" smtClean="0">
                <a:solidFill>
                  <a:srgbClr val="42D249"/>
                </a:solidFill>
              </a:rPr>
              <a:t>»</a:t>
            </a:r>
            <a:r>
              <a:rPr lang="ar-SA" sz="2000" dirty="0" smtClean="0"/>
              <a:t> اضافه می کنند</a:t>
            </a:r>
            <a:r>
              <a:rPr lang="fa-IR" sz="2000" dirty="0" smtClean="0"/>
              <a:t>.           </a:t>
            </a:r>
          </a:p>
          <a:p>
            <a:pPr eaLnBrk="1" hangingPunct="1">
              <a:lnSpc>
                <a:spcPct val="90000"/>
              </a:lnSpc>
              <a:buFont typeface="Wingdings" pitchFamily="2" charset="2"/>
              <a:buNone/>
              <a:defRPr/>
            </a:pPr>
            <a:r>
              <a:rPr lang="fa-IR" sz="2000" dirty="0" smtClean="0"/>
              <a:t>                       </a:t>
            </a:r>
            <a:r>
              <a:rPr lang="ar-SA" sz="2000" dirty="0" smtClean="0"/>
              <a:t>خند </a:t>
            </a:r>
            <a:r>
              <a:rPr lang="en-US" sz="2000" dirty="0" smtClean="0"/>
              <a:t>=</a:t>
            </a:r>
            <a:r>
              <a:rPr lang="ar-SA" sz="2000" dirty="0" smtClean="0"/>
              <a:t> خندانیدن ، خنداندن</a:t>
            </a:r>
            <a:r>
              <a:rPr lang="en-US" sz="2000" dirty="0" smtClean="0"/>
              <a:t>             </a:t>
            </a:r>
            <a:r>
              <a:rPr lang="ar-SA" sz="2000" dirty="0" smtClean="0"/>
              <a:t>دو </a:t>
            </a:r>
            <a:r>
              <a:rPr lang="en-US" sz="2000" dirty="0" smtClean="0"/>
              <a:t>=</a:t>
            </a:r>
            <a:r>
              <a:rPr lang="ar-SA" sz="2000" dirty="0" smtClean="0"/>
              <a:t> دوانیدن ، دواندن</a:t>
            </a:r>
            <a:endParaRPr lang="fa-IR" sz="2000" dirty="0" smtClean="0"/>
          </a:p>
          <a:p>
            <a:pPr eaLnBrk="1" hangingPunct="1">
              <a:lnSpc>
                <a:spcPct val="90000"/>
              </a:lnSpc>
              <a:defRPr/>
            </a:pPr>
            <a:endParaRPr lang="fa-IR" sz="2000" dirty="0" smtClean="0"/>
          </a:p>
          <a:p>
            <a:pPr eaLnBrk="1" hangingPunct="1">
              <a:lnSpc>
                <a:spcPct val="90000"/>
              </a:lnSpc>
              <a:defRPr/>
            </a:pPr>
            <a:r>
              <a:rPr lang="fa-IR" sz="2000" dirty="0" smtClean="0"/>
              <a:t>برخی از افعال دو وجهی عبارتند از:سوختن،ریختن،پختن،شکستن،آمیختن،افروختن</a:t>
            </a:r>
            <a:endParaRPr lang="ar-SA" sz="2000" dirty="0" smtClean="0"/>
          </a:p>
          <a:p>
            <a:pPr eaLnBrk="1" hangingPunct="1">
              <a:lnSpc>
                <a:spcPct val="90000"/>
              </a:lnSpc>
              <a:buFont typeface="Wingdings" pitchFamily="2" charset="2"/>
              <a:buNone/>
              <a:defRPr/>
            </a:pPr>
            <a:r>
              <a:rPr lang="en-US" sz="2000" dirty="0" smtClean="0"/>
              <a:t>            </a:t>
            </a:r>
            <a:endParaRPr lang="fa-IR" sz="2000" dirty="0" smtClean="0"/>
          </a:p>
          <a:p>
            <a:pPr eaLnBrk="1" hangingPunct="1">
              <a:lnSpc>
                <a:spcPct val="90000"/>
              </a:lnSpc>
              <a:buFont typeface="Wingdings" pitchFamily="2" charset="2"/>
              <a:buNone/>
              <a:defRPr/>
            </a:pPr>
            <a:r>
              <a:rPr lang="en-US" sz="2000" dirty="0" smtClean="0"/>
              <a:t>             </a:t>
            </a:r>
          </a:p>
        </p:txBody>
      </p:sp>
    </p:spTree>
  </p:cSld>
  <p:clrMapOvr>
    <a:masterClrMapping/>
  </p:clrMapOvr>
  <p:transition advTm="4000">
    <p:cover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defRPr/>
            </a:pPr>
            <a:r>
              <a:rPr lang="fa-IR" dirty="0" smtClean="0">
                <a:solidFill>
                  <a:srgbClr val="FF3300"/>
                </a:solidFill>
                <a:cs typeface="B Koodak" pitchFamily="2" charset="-78"/>
              </a:rPr>
              <a:t>افعال </a:t>
            </a:r>
            <a:r>
              <a:rPr lang="ar-SA" dirty="0" smtClean="0">
                <a:solidFill>
                  <a:srgbClr val="FF3300"/>
                </a:solidFill>
                <a:cs typeface="B Koodak" pitchFamily="2" charset="-78"/>
              </a:rPr>
              <a:t>معلوم و مجهول</a:t>
            </a:r>
            <a:r>
              <a:rPr lang="ar-SA" dirty="0" smtClean="0">
                <a:cs typeface="B Koodak" pitchFamily="2" charset="-78"/>
              </a:rPr>
              <a:t> </a:t>
            </a:r>
            <a:endParaRPr lang="en-US" dirty="0" smtClean="0">
              <a:cs typeface="B Koodak" pitchFamily="2" charset="-78"/>
            </a:endParaRPr>
          </a:p>
        </p:txBody>
      </p:sp>
      <p:sp>
        <p:nvSpPr>
          <p:cNvPr id="61443" name="Rectangle 3"/>
          <p:cNvSpPr>
            <a:spLocks noGrp="1" noChangeArrowheads="1"/>
          </p:cNvSpPr>
          <p:nvPr>
            <p:ph type="body" idx="1"/>
          </p:nvPr>
        </p:nvSpPr>
        <p:spPr>
          <a:xfrm>
            <a:off x="457200" y="1844675"/>
            <a:ext cx="8229600" cy="3816350"/>
          </a:xfrm>
        </p:spPr>
        <p:txBody>
          <a:bodyPr/>
          <a:lstStyle/>
          <a:p>
            <a:pPr eaLnBrk="1" hangingPunct="1">
              <a:defRPr/>
            </a:pPr>
            <a:r>
              <a:rPr lang="ar-SA" sz="2400" dirty="0" smtClean="0">
                <a:solidFill>
                  <a:srgbClr val="FF3300"/>
                </a:solidFill>
              </a:rPr>
              <a:t>فعل معلوم</a:t>
            </a:r>
            <a:r>
              <a:rPr lang="ar-SA" sz="2400" dirty="0" smtClean="0"/>
              <a:t> : </a:t>
            </a:r>
            <a:r>
              <a:rPr lang="fa-IR" sz="2400" dirty="0" smtClean="0"/>
              <a:t>فعلی</a:t>
            </a:r>
            <a:r>
              <a:rPr lang="ar-SA" sz="2400" dirty="0" smtClean="0"/>
              <a:t> است که به فاعل نسبت داده شود</a:t>
            </a:r>
            <a:r>
              <a:rPr lang="fa-IR" sz="2400" dirty="0" smtClean="0"/>
              <a:t> یا فاعل آن مشخص و معلوم است</a:t>
            </a:r>
            <a:r>
              <a:rPr lang="ar-SA" sz="2400" dirty="0" smtClean="0"/>
              <a:t> : علی آمد . بهرام رفت . </a:t>
            </a:r>
          </a:p>
          <a:p>
            <a:pPr eaLnBrk="1" hangingPunct="1">
              <a:defRPr/>
            </a:pPr>
            <a:r>
              <a:rPr lang="ar-SA" sz="2400" dirty="0" smtClean="0">
                <a:solidFill>
                  <a:srgbClr val="FF3300"/>
                </a:solidFill>
              </a:rPr>
              <a:t>فعل مجهول</a:t>
            </a:r>
            <a:r>
              <a:rPr lang="ar-SA" sz="2400" dirty="0" smtClean="0"/>
              <a:t> : </a:t>
            </a:r>
            <a:r>
              <a:rPr lang="fa-IR" sz="2400" dirty="0" smtClean="0"/>
              <a:t>فعلی </a:t>
            </a:r>
            <a:r>
              <a:rPr lang="ar-SA" sz="2400" dirty="0" smtClean="0"/>
              <a:t>است که به مفعول نسبت داده شود </a:t>
            </a:r>
            <a:r>
              <a:rPr lang="fa-IR" sz="2400" dirty="0" smtClean="0"/>
              <a:t>یا فاعل آن مشخص نیست </a:t>
            </a:r>
            <a:r>
              <a:rPr lang="ar-SA" sz="2400" dirty="0" smtClean="0"/>
              <a:t>: سهراب کشته شد . فرهاد زده شد</a:t>
            </a:r>
            <a:r>
              <a:rPr lang="fa-IR" sz="2400" dirty="0" smtClean="0"/>
              <a:t>.</a:t>
            </a:r>
          </a:p>
          <a:p>
            <a:pPr eaLnBrk="1" hangingPunct="1">
              <a:defRPr/>
            </a:pPr>
            <a:r>
              <a:rPr lang="ar-SA" sz="2400" dirty="0" smtClean="0"/>
              <a:t> فعل مجهول بیشتر با فعل</a:t>
            </a:r>
            <a:r>
              <a:rPr lang="fa-IR" sz="2400" dirty="0" smtClean="0"/>
              <a:t> کمکی «</a:t>
            </a:r>
            <a:r>
              <a:rPr lang="ar-SA" sz="2400" dirty="0" smtClean="0"/>
              <a:t> شدن </a:t>
            </a:r>
            <a:r>
              <a:rPr lang="fa-IR" sz="2400" dirty="0" smtClean="0"/>
              <a:t>»</a:t>
            </a:r>
            <a:r>
              <a:rPr lang="ar-SA" sz="2400" dirty="0" smtClean="0"/>
              <a:t> صرف می شود و با فعل</a:t>
            </a:r>
            <a:r>
              <a:rPr lang="fa-IR" sz="2400" dirty="0" smtClean="0"/>
              <a:t> های</a:t>
            </a:r>
            <a:r>
              <a:rPr lang="ar-SA" sz="2400" dirty="0" smtClean="0"/>
              <a:t> </a:t>
            </a:r>
            <a:r>
              <a:rPr lang="fa-IR" sz="2400" dirty="0" smtClean="0"/>
              <a:t>«</a:t>
            </a:r>
            <a:r>
              <a:rPr lang="ar-SA" sz="2400" dirty="0" smtClean="0"/>
              <a:t> گردیدن ، آمدن و افتادن</a:t>
            </a:r>
            <a:r>
              <a:rPr lang="fa-IR" sz="2400" dirty="0" smtClean="0"/>
              <a:t>»</a:t>
            </a:r>
            <a:r>
              <a:rPr lang="ar-SA" sz="2400" dirty="0" smtClean="0"/>
              <a:t> نیز  می تواند صرف شود.</a:t>
            </a:r>
            <a:endParaRPr lang="en-US" sz="2400" dirty="0" smtClean="0"/>
          </a:p>
          <a:p>
            <a:pPr eaLnBrk="1" hangingPunct="1">
              <a:defRPr/>
            </a:pPr>
            <a:r>
              <a:rPr lang="fa-IR" sz="2400" dirty="0" smtClean="0"/>
              <a:t>طرز ساختن فعل مجهول:</a:t>
            </a:r>
          </a:p>
          <a:p>
            <a:pPr eaLnBrk="1" hangingPunct="1">
              <a:buFont typeface="Wingdings" pitchFamily="2" charset="2"/>
              <a:buNone/>
              <a:defRPr/>
            </a:pPr>
            <a:r>
              <a:rPr lang="fa-IR" sz="2400" dirty="0" smtClean="0"/>
              <a:t>    ماضی مجهول= صفت مفعولی + ماضی فعل های کمکی     مثل:زده شد</a:t>
            </a:r>
            <a:r>
              <a:rPr lang="ar-SA" sz="2400" dirty="0" smtClean="0"/>
              <a:t> </a:t>
            </a:r>
            <a:endParaRPr lang="fa-IR" sz="2400" dirty="0" smtClean="0"/>
          </a:p>
          <a:p>
            <a:pPr eaLnBrk="1" hangingPunct="1">
              <a:buFont typeface="Wingdings" pitchFamily="2" charset="2"/>
              <a:buNone/>
              <a:defRPr/>
            </a:pPr>
            <a:r>
              <a:rPr lang="fa-IR" sz="2400" dirty="0" smtClean="0"/>
              <a:t>    مضارع مجهول= صفت مفعولی +مضارع افعال کمکی مثل:زده می شوم</a:t>
            </a:r>
            <a:r>
              <a:rPr lang="fa-IR" dirty="0" smtClean="0"/>
              <a:t>     </a:t>
            </a:r>
            <a:endParaRPr lang="en-US" dirty="0" smtClean="0"/>
          </a:p>
        </p:txBody>
      </p:sp>
    </p:spTree>
  </p:cSld>
  <p:clrMapOvr>
    <a:masterClrMapping/>
  </p:clrMapOvr>
  <p:transition advTm="4000">
    <p:cover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defRPr/>
            </a:pPr>
            <a:r>
              <a:rPr lang="ar-SA" sz="4000" dirty="0" smtClean="0">
                <a:solidFill>
                  <a:srgbClr val="FF3300"/>
                </a:solidFill>
                <a:cs typeface="B Koodak" pitchFamily="2" charset="-78"/>
              </a:rPr>
              <a:t>وجوه افعال</a:t>
            </a:r>
            <a:r>
              <a:rPr lang="fa-IR" sz="4000" dirty="0" smtClean="0">
                <a:solidFill>
                  <a:srgbClr val="FF3300"/>
                </a:solidFill>
                <a:cs typeface="B Koodak" pitchFamily="2" charset="-78"/>
              </a:rPr>
              <a:t> </a:t>
            </a:r>
            <a:r>
              <a:rPr lang="fa-IR" sz="4000" dirty="0" smtClean="0">
                <a:solidFill>
                  <a:srgbClr val="FF3300"/>
                </a:solidFill>
              </a:rPr>
              <a:t/>
            </a:r>
            <a:br>
              <a:rPr lang="fa-IR" sz="4000" dirty="0" smtClean="0">
                <a:solidFill>
                  <a:srgbClr val="FF3300"/>
                </a:solidFill>
              </a:rPr>
            </a:br>
            <a:r>
              <a:rPr lang="ar-SA" sz="4000" dirty="0" smtClean="0"/>
              <a:t> </a:t>
            </a:r>
            <a:r>
              <a:rPr lang="ar-SA" sz="2000" dirty="0" smtClean="0">
                <a:solidFill>
                  <a:srgbClr val="42D249"/>
                </a:solidFill>
              </a:rPr>
              <a:t>وجه </a:t>
            </a:r>
            <a:r>
              <a:rPr lang="fa-IR" sz="2000" dirty="0" smtClean="0">
                <a:solidFill>
                  <a:srgbClr val="42D249"/>
                </a:solidFill>
              </a:rPr>
              <a:t>ا</a:t>
            </a:r>
            <a:r>
              <a:rPr lang="ar-SA" sz="2000" dirty="0" smtClean="0">
                <a:solidFill>
                  <a:srgbClr val="42D249"/>
                </a:solidFill>
              </a:rPr>
              <a:t>خب</a:t>
            </a:r>
            <a:r>
              <a:rPr lang="fa-IR" sz="2000" dirty="0" smtClean="0">
                <a:solidFill>
                  <a:srgbClr val="42D249"/>
                </a:solidFill>
              </a:rPr>
              <a:t>ا</a:t>
            </a:r>
            <a:r>
              <a:rPr lang="ar-SA" sz="2000" dirty="0" smtClean="0">
                <a:solidFill>
                  <a:srgbClr val="42D249"/>
                </a:solidFill>
              </a:rPr>
              <a:t>ری ، وجه التزامی ، وجه شرطی ، وجه امری ، وجه وصفی ، وجه مصدری</a:t>
            </a:r>
            <a:r>
              <a:rPr lang="en-US" sz="4000" dirty="0" smtClean="0"/>
              <a:t> </a:t>
            </a:r>
          </a:p>
        </p:txBody>
      </p:sp>
      <p:sp>
        <p:nvSpPr>
          <p:cNvPr id="69635" name="Rectangle 3"/>
          <p:cNvSpPr>
            <a:spLocks noGrp="1" noChangeArrowheads="1"/>
          </p:cNvSpPr>
          <p:nvPr>
            <p:ph type="body" idx="1"/>
          </p:nvPr>
        </p:nvSpPr>
        <p:spPr>
          <a:xfrm>
            <a:off x="457200" y="1773238"/>
            <a:ext cx="8229600" cy="4608512"/>
          </a:xfrm>
        </p:spPr>
        <p:txBody>
          <a:bodyPr/>
          <a:lstStyle/>
          <a:p>
            <a:pPr eaLnBrk="1" hangingPunct="1">
              <a:lnSpc>
                <a:spcPct val="80000"/>
              </a:lnSpc>
              <a:defRPr/>
            </a:pPr>
            <a:r>
              <a:rPr lang="ar-SA" sz="1600" dirty="0" smtClean="0">
                <a:solidFill>
                  <a:srgbClr val="42D249"/>
                </a:solidFill>
              </a:rPr>
              <a:t>وجه اخباری</a:t>
            </a:r>
            <a:r>
              <a:rPr lang="ar-SA" sz="1600" dirty="0" smtClean="0"/>
              <a:t> : آن است که وقوع کاری را به طریق خبر بیان کن</a:t>
            </a:r>
            <a:r>
              <a:rPr lang="fa-IR" sz="1600" dirty="0" smtClean="0"/>
              <a:t>د(در یکی از زمان ها)</a:t>
            </a:r>
            <a:r>
              <a:rPr lang="ar-SA" sz="1600" dirty="0" smtClean="0"/>
              <a:t> : رفتم ، زدم ، خواهم رفت </a:t>
            </a:r>
          </a:p>
          <a:p>
            <a:pPr eaLnBrk="1" hangingPunct="1">
              <a:lnSpc>
                <a:spcPct val="80000"/>
              </a:lnSpc>
              <a:defRPr/>
            </a:pPr>
            <a:r>
              <a:rPr lang="ar-SA" sz="1600" dirty="0" smtClean="0">
                <a:solidFill>
                  <a:srgbClr val="42D249"/>
                </a:solidFill>
              </a:rPr>
              <a:t>وجه التزامی</a:t>
            </a:r>
            <a:r>
              <a:rPr lang="ar-SA" sz="1600" dirty="0" smtClean="0"/>
              <a:t> :آن است که کار را به طریق شک و دودلی و آرزو و خواهش و مانند آن بیان کند :می خواهم بروم . شاید بیایم . گمان می کنم آمده باشد .</a:t>
            </a:r>
          </a:p>
          <a:p>
            <a:pPr eaLnBrk="1" hangingPunct="1">
              <a:lnSpc>
                <a:spcPct val="80000"/>
              </a:lnSpc>
              <a:defRPr/>
            </a:pPr>
            <a:r>
              <a:rPr lang="ar-SA" sz="1600" dirty="0" smtClean="0">
                <a:solidFill>
                  <a:srgbClr val="42D249"/>
                </a:solidFill>
              </a:rPr>
              <a:t>وجه شرطی</a:t>
            </a:r>
            <a:r>
              <a:rPr lang="ar-SA" sz="1600" dirty="0" smtClean="0"/>
              <a:t> : آن است که کار را به طور شرط بیان نماید : اگر رفتی ، بردی و اگر خفتی . اگر نیایی ، من نخواهم رفت .</a:t>
            </a:r>
          </a:p>
          <a:p>
            <a:pPr eaLnBrk="1" hangingPunct="1">
              <a:lnSpc>
                <a:spcPct val="80000"/>
              </a:lnSpc>
              <a:buFont typeface="Wingdings" pitchFamily="2" charset="2"/>
              <a:buNone/>
              <a:defRPr/>
            </a:pPr>
            <a:r>
              <a:rPr lang="fa-IR" sz="1600" dirty="0" smtClean="0"/>
              <a:t>       نکته : </a:t>
            </a:r>
            <a:r>
              <a:rPr lang="ar-SA" sz="1600" dirty="0" smtClean="0"/>
              <a:t>گاهی در نظم و نثر  ، علامت جمله ی شرطی مانند : اگر ، هر گاه ... حذف می شود . </a:t>
            </a:r>
          </a:p>
          <a:p>
            <a:pPr eaLnBrk="1" hangingPunct="1">
              <a:lnSpc>
                <a:spcPct val="80000"/>
              </a:lnSpc>
              <a:defRPr/>
            </a:pPr>
            <a:r>
              <a:rPr lang="ar-SA" sz="1600" dirty="0" smtClean="0">
                <a:solidFill>
                  <a:srgbClr val="42D249"/>
                </a:solidFill>
              </a:rPr>
              <a:t>وجه امری</a:t>
            </a:r>
            <a:r>
              <a:rPr lang="ar-SA" sz="1600" dirty="0" smtClean="0"/>
              <a:t> : آن است که کار را به طور حکم و خواهش و فرمان بیان نماید : برو ، بروید ، بگو ، بگویید.</a:t>
            </a:r>
          </a:p>
          <a:p>
            <a:pPr eaLnBrk="1" hangingPunct="1">
              <a:lnSpc>
                <a:spcPct val="80000"/>
              </a:lnSpc>
              <a:buFont typeface="Wingdings" pitchFamily="2" charset="2"/>
              <a:buNone/>
              <a:defRPr/>
            </a:pPr>
            <a:r>
              <a:rPr lang="fa-IR" sz="1600" dirty="0" smtClean="0"/>
              <a:t>       نکته: </a:t>
            </a:r>
            <a:r>
              <a:rPr lang="ar-SA" sz="1600" dirty="0" smtClean="0"/>
              <a:t>امر منفی را نهی می گویند و جز وجه امری به شمار می آید : مرو ، مشنوید .</a:t>
            </a:r>
          </a:p>
          <a:p>
            <a:pPr eaLnBrk="1" hangingPunct="1">
              <a:lnSpc>
                <a:spcPct val="80000"/>
              </a:lnSpc>
              <a:buFont typeface="Wingdings" pitchFamily="2" charset="2"/>
              <a:buNone/>
              <a:defRPr/>
            </a:pPr>
            <a:r>
              <a:rPr lang="fa-IR" sz="1600" dirty="0" smtClean="0"/>
              <a:t>       نکته :</a:t>
            </a:r>
            <a:r>
              <a:rPr lang="ar-SA" sz="1600" dirty="0" smtClean="0"/>
              <a:t>در فعل امر گاهی به جهت تاکید یا استمرار ، لفظ " می " می آورند : </a:t>
            </a:r>
          </a:p>
          <a:p>
            <a:pPr eaLnBrk="1" hangingPunct="1">
              <a:lnSpc>
                <a:spcPct val="80000"/>
              </a:lnSpc>
              <a:buFont typeface="Wingdings" pitchFamily="2" charset="2"/>
              <a:buNone/>
              <a:defRPr/>
            </a:pPr>
            <a:r>
              <a:rPr lang="fa-IR" sz="1600" dirty="0" smtClean="0"/>
              <a:t>        </a:t>
            </a:r>
            <a:r>
              <a:rPr lang="ar-SA" sz="1600" dirty="0" smtClean="0"/>
              <a:t>می باش </a:t>
            </a:r>
            <a:r>
              <a:rPr lang="fa-IR" sz="1600" dirty="0" smtClean="0"/>
              <a:t>به جد وجهد در کار         دامان طلب زدست مگذار</a:t>
            </a:r>
            <a:endParaRPr lang="ar-SA" sz="1600" dirty="0" smtClean="0"/>
          </a:p>
          <a:p>
            <a:pPr eaLnBrk="1" hangingPunct="1">
              <a:lnSpc>
                <a:spcPct val="80000"/>
              </a:lnSpc>
              <a:defRPr/>
            </a:pPr>
            <a:r>
              <a:rPr lang="ar-SA" sz="1600" dirty="0" smtClean="0">
                <a:solidFill>
                  <a:srgbClr val="42D249"/>
                </a:solidFill>
              </a:rPr>
              <a:t>وجه وصفی</a:t>
            </a:r>
            <a:r>
              <a:rPr lang="ar-SA" sz="1600" dirty="0" smtClean="0"/>
              <a:t> : آن است که فعل به صورت ِ صفت و در معنی ِ فعل باشد . فعل وصفی با فاعل مطابقت نمی کند و همیشه مفرد است :  استاد آمده ، به درس شروع کرد .  شکارچی به شکار رفته ، آهویی صید کرد .</a:t>
            </a:r>
            <a:r>
              <a:rPr lang="fa-IR" sz="1600" dirty="0" smtClean="0"/>
              <a:t>فعلی که بعد از وجه مصدری می آید باید بتواند وجه مصدری راکامل کند.مثال:امروز به مدرسه رفته ودرس خوانده ام. که «ام»معنی رفته را کامل کرده است.</a:t>
            </a:r>
            <a:endParaRPr lang="ar-SA" sz="1600" dirty="0" smtClean="0"/>
          </a:p>
          <a:p>
            <a:pPr eaLnBrk="1" hangingPunct="1">
              <a:lnSpc>
                <a:spcPct val="80000"/>
              </a:lnSpc>
              <a:defRPr/>
            </a:pPr>
            <a:r>
              <a:rPr lang="ar-SA" sz="1600" dirty="0" smtClean="0">
                <a:solidFill>
                  <a:srgbClr val="42D249"/>
                </a:solidFill>
              </a:rPr>
              <a:t>وجه مصدری</a:t>
            </a:r>
            <a:r>
              <a:rPr lang="ar-SA" sz="1600" dirty="0" smtClean="0"/>
              <a:t> : فعلی است که به صورت اسم </a:t>
            </a:r>
            <a:r>
              <a:rPr lang="fa-IR" sz="1600" dirty="0" smtClean="0"/>
              <a:t>(مصدر ودر معنی فعل )</a:t>
            </a:r>
            <a:r>
              <a:rPr lang="ar-SA" sz="1600" dirty="0" smtClean="0"/>
              <a:t>در آمده باشد </a:t>
            </a:r>
            <a:r>
              <a:rPr lang="fa-IR" sz="1600" dirty="0" smtClean="0"/>
              <a:t>.اینگونه افعال مفرد و جمع بودن و شخص را نشان نمی دهند.</a:t>
            </a:r>
            <a:r>
              <a:rPr lang="ar-SA" sz="1600" dirty="0" smtClean="0"/>
              <a:t>:  باید رفت . نشاید گفت . </a:t>
            </a:r>
            <a:r>
              <a:rPr lang="fa-IR" sz="1600" dirty="0" smtClean="0"/>
              <a:t>بباید جست.می شود رفت.</a:t>
            </a:r>
            <a:endParaRPr lang="ar-SA" sz="1600" dirty="0" smtClean="0"/>
          </a:p>
          <a:p>
            <a:pPr eaLnBrk="1" hangingPunct="1">
              <a:lnSpc>
                <a:spcPct val="80000"/>
              </a:lnSpc>
              <a:defRPr/>
            </a:pPr>
            <a:r>
              <a:rPr lang="fa-IR" sz="1600" dirty="0" smtClean="0"/>
              <a:t>وجه مصدری غالباًبعد از یکی از افعال معین(بایستن ، شایستن، توانستنِ ، شدن ، یارستن)می آید.</a:t>
            </a:r>
            <a:endParaRPr lang="en-US" sz="1600" dirty="0" smtClean="0"/>
          </a:p>
        </p:txBody>
      </p:sp>
    </p:spTree>
  </p:cSld>
  <p:clrMapOvr>
    <a:masterClrMapping/>
  </p:clrMapOvr>
  <p:transition advTm="4000">
    <p:cover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404813"/>
            <a:ext cx="8229600" cy="1511300"/>
          </a:xfrm>
        </p:spPr>
        <p:txBody>
          <a:bodyPr/>
          <a:lstStyle/>
          <a:p>
            <a:pPr eaLnBrk="1" hangingPunct="1">
              <a:defRPr/>
            </a:pPr>
            <a:r>
              <a:rPr lang="fa-IR" sz="4000" dirty="0" smtClean="0">
                <a:solidFill>
                  <a:srgbClr val="FF3300"/>
                </a:solidFill>
              </a:rPr>
              <a:t>افعال معین</a:t>
            </a:r>
            <a:r>
              <a:rPr lang="fa-IR" sz="4000" dirty="0" smtClean="0"/>
              <a:t> </a:t>
            </a:r>
            <a:r>
              <a:rPr lang="ar-SA" sz="4000" dirty="0" smtClean="0"/>
              <a:t/>
            </a:r>
            <a:br>
              <a:rPr lang="ar-SA" sz="4000" dirty="0" smtClean="0"/>
            </a:br>
            <a:r>
              <a:rPr lang="ar-SA" sz="2000" dirty="0" smtClean="0"/>
              <a:t>فعل معین</a:t>
            </a:r>
            <a:r>
              <a:rPr lang="fa-IR" sz="2000" dirty="0" smtClean="0"/>
              <a:t>( کمکی)</a:t>
            </a:r>
            <a:r>
              <a:rPr lang="ar-SA" sz="2000" dirty="0" smtClean="0"/>
              <a:t>، </a:t>
            </a:r>
            <a:r>
              <a:rPr lang="fa-IR" sz="2000" dirty="0" smtClean="0"/>
              <a:t>مقصود از افعال کمکی افعالی هستند که قبل از فعل اصلی می آیند وبا آن فعل اصلی تشکیل نوعی فعل می دهند یا حالت مخصوصی برای آن ایجاد می کنند. </a:t>
            </a:r>
            <a:endParaRPr lang="en-US" sz="4000" dirty="0" smtClean="0"/>
          </a:p>
        </p:txBody>
      </p:sp>
      <p:sp>
        <p:nvSpPr>
          <p:cNvPr id="70659" name="Rectangle 3"/>
          <p:cNvSpPr>
            <a:spLocks noGrp="1" noChangeArrowheads="1"/>
          </p:cNvSpPr>
          <p:nvPr>
            <p:ph type="body" idx="1"/>
          </p:nvPr>
        </p:nvSpPr>
        <p:spPr>
          <a:xfrm>
            <a:off x="457200" y="1989138"/>
            <a:ext cx="8229600" cy="4137025"/>
          </a:xfrm>
        </p:spPr>
        <p:txBody>
          <a:bodyPr/>
          <a:lstStyle/>
          <a:p>
            <a:pPr eaLnBrk="1" hangingPunct="1">
              <a:defRPr/>
            </a:pPr>
            <a:r>
              <a:rPr lang="fa-IR" sz="2800" dirty="0" smtClean="0">
                <a:solidFill>
                  <a:srgbClr val="FF9900"/>
                </a:solidFill>
              </a:rPr>
              <a:t>خواستن</a:t>
            </a:r>
            <a:r>
              <a:rPr lang="fa-IR" sz="2800" dirty="0" smtClean="0"/>
              <a:t> </a:t>
            </a:r>
            <a:r>
              <a:rPr lang="en-US" sz="2800" dirty="0" smtClean="0"/>
              <a:t>←</a:t>
            </a:r>
            <a:r>
              <a:rPr lang="fa-IR" sz="2800" dirty="0" smtClean="0"/>
              <a:t> خواهم گفت</a:t>
            </a:r>
          </a:p>
          <a:p>
            <a:pPr eaLnBrk="1" hangingPunct="1">
              <a:defRPr/>
            </a:pPr>
            <a:r>
              <a:rPr lang="fa-IR" sz="2800" dirty="0" smtClean="0">
                <a:solidFill>
                  <a:srgbClr val="FF9900"/>
                </a:solidFill>
              </a:rPr>
              <a:t>بایستن</a:t>
            </a:r>
            <a:r>
              <a:rPr lang="fa-IR" sz="2800" dirty="0" smtClean="0"/>
              <a:t> </a:t>
            </a:r>
            <a:r>
              <a:rPr lang="en-US" sz="2800" dirty="0" smtClean="0"/>
              <a:t>←</a:t>
            </a:r>
            <a:r>
              <a:rPr lang="fa-IR" sz="2800" dirty="0" smtClean="0"/>
              <a:t> باید خورد</a:t>
            </a:r>
          </a:p>
          <a:p>
            <a:pPr eaLnBrk="1" hangingPunct="1">
              <a:defRPr/>
            </a:pPr>
            <a:r>
              <a:rPr lang="fa-IR" sz="2800" dirty="0" smtClean="0">
                <a:solidFill>
                  <a:srgbClr val="FF9900"/>
                </a:solidFill>
              </a:rPr>
              <a:t>شایستن</a:t>
            </a:r>
            <a:r>
              <a:rPr lang="fa-IR" sz="2800" dirty="0" smtClean="0"/>
              <a:t> </a:t>
            </a:r>
            <a:r>
              <a:rPr lang="en-US" sz="2800" dirty="0" smtClean="0"/>
              <a:t>←</a:t>
            </a:r>
            <a:r>
              <a:rPr lang="fa-IR" sz="2800" dirty="0" smtClean="0"/>
              <a:t> نشاید رفت </a:t>
            </a:r>
          </a:p>
          <a:p>
            <a:pPr eaLnBrk="1" hangingPunct="1">
              <a:defRPr/>
            </a:pPr>
            <a:r>
              <a:rPr lang="fa-IR" sz="2800" dirty="0" smtClean="0">
                <a:solidFill>
                  <a:srgbClr val="FF9900"/>
                </a:solidFill>
              </a:rPr>
              <a:t>توانستن</a:t>
            </a:r>
            <a:r>
              <a:rPr lang="fa-IR" sz="2800" dirty="0" smtClean="0"/>
              <a:t> </a:t>
            </a:r>
            <a:r>
              <a:rPr lang="en-US" sz="2800" dirty="0" smtClean="0"/>
              <a:t>←</a:t>
            </a:r>
            <a:r>
              <a:rPr lang="fa-IR" sz="2800" dirty="0" smtClean="0"/>
              <a:t> نتوان مُرد به ذلت</a:t>
            </a:r>
          </a:p>
          <a:p>
            <a:pPr eaLnBrk="1" hangingPunct="1">
              <a:defRPr/>
            </a:pPr>
            <a:r>
              <a:rPr lang="fa-IR" sz="2800" dirty="0" smtClean="0">
                <a:solidFill>
                  <a:srgbClr val="FF9900"/>
                </a:solidFill>
              </a:rPr>
              <a:t>یارستن</a:t>
            </a:r>
            <a:r>
              <a:rPr lang="fa-IR" sz="2800" dirty="0" smtClean="0"/>
              <a:t>(جرأت کردن) </a:t>
            </a:r>
            <a:r>
              <a:rPr lang="en-US" sz="2800" dirty="0" smtClean="0"/>
              <a:t>←</a:t>
            </a:r>
            <a:r>
              <a:rPr lang="fa-IR" sz="2800" dirty="0" smtClean="0"/>
              <a:t> نیارست خفت </a:t>
            </a:r>
          </a:p>
          <a:p>
            <a:pPr eaLnBrk="1" hangingPunct="1">
              <a:defRPr/>
            </a:pPr>
            <a:r>
              <a:rPr lang="fa-IR" sz="2800" dirty="0" smtClean="0">
                <a:solidFill>
                  <a:srgbClr val="FF9900"/>
                </a:solidFill>
              </a:rPr>
              <a:t>داشتن</a:t>
            </a:r>
            <a:r>
              <a:rPr lang="fa-IR" sz="2800" dirty="0" smtClean="0"/>
              <a:t> </a:t>
            </a:r>
            <a:r>
              <a:rPr lang="en-US" sz="2800" dirty="0" smtClean="0"/>
              <a:t>←</a:t>
            </a:r>
            <a:r>
              <a:rPr lang="fa-IR" sz="2800" dirty="0" smtClean="0"/>
              <a:t> داشتم می رفتم</a:t>
            </a:r>
          </a:p>
          <a:p>
            <a:pPr eaLnBrk="1" hangingPunct="1">
              <a:defRPr/>
            </a:pPr>
            <a:r>
              <a:rPr lang="fa-IR" sz="2800" dirty="0" smtClean="0">
                <a:solidFill>
                  <a:srgbClr val="FF9900"/>
                </a:solidFill>
              </a:rPr>
              <a:t>شدن</a:t>
            </a:r>
            <a:r>
              <a:rPr lang="en-US" sz="2800" dirty="0" smtClean="0"/>
              <a:t>←</a:t>
            </a:r>
            <a:r>
              <a:rPr lang="fa-IR" sz="2800" dirty="0" smtClean="0"/>
              <a:t> می شود گفت</a:t>
            </a:r>
            <a:endParaRPr lang="en-US" sz="2800" dirty="0" smtClean="0"/>
          </a:p>
          <a:p>
            <a:pPr eaLnBrk="1" hangingPunct="1">
              <a:defRPr/>
            </a:pPr>
            <a:endParaRPr lang="en-US" sz="2800" dirty="0" smtClean="0"/>
          </a:p>
        </p:txBody>
      </p:sp>
      <p:pic>
        <p:nvPicPr>
          <p:cNvPr id="25604" name="Picture 4" descr="سایت بزرگ سخت کوشان - فایل های طلایی.gif"/>
          <p:cNvPicPr>
            <a:picLocks noChangeAspect="1"/>
          </p:cNvPicPr>
          <p:nvPr/>
        </p:nvPicPr>
        <p:blipFill>
          <a:blip r:embed="rId2"/>
          <a:srcRect/>
          <a:stretch>
            <a:fillRect/>
          </a:stretch>
        </p:blipFill>
        <p:spPr bwMode="auto">
          <a:xfrm>
            <a:off x="285750" y="4143375"/>
            <a:ext cx="5000625" cy="2544763"/>
          </a:xfrm>
          <a:prstGeom prst="rect">
            <a:avLst/>
          </a:prstGeom>
          <a:noFill/>
          <a:ln w="9525">
            <a:noFill/>
            <a:miter lim="800000"/>
            <a:headEnd/>
            <a:tailEnd/>
          </a:ln>
        </p:spPr>
      </p:pic>
    </p:spTree>
  </p:cSld>
  <p:clrMapOvr>
    <a:masterClrMapping/>
  </p:clrMapOvr>
  <p:transition advTm="4000">
    <p:cover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defRPr/>
            </a:pPr>
            <a:r>
              <a:rPr lang="fa-IR" dirty="0" smtClean="0">
                <a:solidFill>
                  <a:srgbClr val="FF3300"/>
                </a:solidFill>
              </a:rPr>
              <a:t>فعل دعا</a:t>
            </a:r>
            <a:endParaRPr lang="en-US" dirty="0" smtClean="0">
              <a:solidFill>
                <a:srgbClr val="FF3300"/>
              </a:solidFill>
            </a:endParaRPr>
          </a:p>
        </p:txBody>
      </p:sp>
      <p:sp>
        <p:nvSpPr>
          <p:cNvPr id="71683" name="Rectangle 3"/>
          <p:cNvSpPr>
            <a:spLocks noGrp="1" noChangeArrowheads="1"/>
          </p:cNvSpPr>
          <p:nvPr>
            <p:ph type="body" idx="1"/>
          </p:nvPr>
        </p:nvSpPr>
        <p:spPr/>
        <p:txBody>
          <a:bodyPr/>
          <a:lstStyle/>
          <a:p>
            <a:pPr eaLnBrk="1" hangingPunct="1">
              <a:lnSpc>
                <a:spcPct val="90000"/>
              </a:lnSpc>
              <a:defRPr/>
            </a:pPr>
            <a:r>
              <a:rPr lang="fa-IR" dirty="0" smtClean="0">
                <a:solidFill>
                  <a:srgbClr val="42D249"/>
                </a:solidFill>
              </a:rPr>
              <a:t>فعل دعا</a:t>
            </a:r>
            <a:r>
              <a:rPr lang="fa-IR" dirty="0" smtClean="0"/>
              <a:t> </a:t>
            </a:r>
            <a:r>
              <a:rPr lang="fa-IR" sz="2800" dirty="0" smtClean="0"/>
              <a:t>از سوم شخص مضارع ساخته می شود.به این صورت که بین«د»آخر وحرف قبل ازآن« ا» آورده می شود.مثال:</a:t>
            </a:r>
          </a:p>
          <a:p>
            <a:pPr eaLnBrk="1" hangingPunct="1">
              <a:lnSpc>
                <a:spcPct val="90000"/>
              </a:lnSpc>
              <a:buFont typeface="Wingdings" pitchFamily="2" charset="2"/>
              <a:buNone/>
              <a:defRPr/>
            </a:pPr>
            <a:r>
              <a:rPr lang="fa-IR" sz="2800" dirty="0" smtClean="0">
                <a:solidFill>
                  <a:srgbClr val="FF33CC"/>
                </a:solidFill>
              </a:rPr>
              <a:t>              کند  </a:t>
            </a:r>
            <a:r>
              <a:rPr lang="en-US" sz="2800" dirty="0" smtClean="0">
                <a:solidFill>
                  <a:srgbClr val="FF33CC"/>
                </a:solidFill>
              </a:rPr>
              <a:t>←</a:t>
            </a:r>
            <a:r>
              <a:rPr lang="fa-IR" sz="2800" dirty="0" smtClean="0">
                <a:solidFill>
                  <a:srgbClr val="FF33CC"/>
                </a:solidFill>
              </a:rPr>
              <a:t>  کناد</a:t>
            </a:r>
          </a:p>
          <a:p>
            <a:pPr eaLnBrk="1" hangingPunct="1">
              <a:lnSpc>
                <a:spcPct val="90000"/>
              </a:lnSpc>
              <a:buFont typeface="Wingdings" pitchFamily="2" charset="2"/>
              <a:buNone/>
              <a:defRPr/>
            </a:pPr>
            <a:r>
              <a:rPr lang="fa-IR" sz="2800" dirty="0" smtClean="0">
                <a:solidFill>
                  <a:srgbClr val="FF33CC"/>
                </a:solidFill>
              </a:rPr>
              <a:t>              ریزد </a:t>
            </a:r>
            <a:r>
              <a:rPr lang="en-US" sz="2800" dirty="0" smtClean="0">
                <a:solidFill>
                  <a:srgbClr val="FF33CC"/>
                </a:solidFill>
              </a:rPr>
              <a:t>←</a:t>
            </a:r>
            <a:r>
              <a:rPr lang="fa-IR" sz="2800" dirty="0" smtClean="0">
                <a:solidFill>
                  <a:srgbClr val="FF33CC"/>
                </a:solidFill>
              </a:rPr>
              <a:t>  ریزاد</a:t>
            </a:r>
          </a:p>
          <a:p>
            <a:pPr eaLnBrk="1" hangingPunct="1">
              <a:lnSpc>
                <a:spcPct val="90000"/>
              </a:lnSpc>
              <a:defRPr/>
            </a:pPr>
            <a:r>
              <a:rPr lang="fa-IR" sz="2800" dirty="0" smtClean="0"/>
              <a:t>اگر بخواهند فعل دعا را منفی کنند دراول کلمه ی دعا« ﻣ »در می آورند.     ریزاد </a:t>
            </a:r>
            <a:r>
              <a:rPr lang="en-US" sz="2800" dirty="0" smtClean="0"/>
              <a:t>←</a:t>
            </a:r>
            <a:r>
              <a:rPr lang="fa-IR" sz="2800" dirty="0" smtClean="0"/>
              <a:t>  مریزاد      باد </a:t>
            </a:r>
            <a:r>
              <a:rPr lang="en-US" sz="2800" dirty="0" smtClean="0"/>
              <a:t>←</a:t>
            </a:r>
            <a:r>
              <a:rPr lang="fa-IR" sz="2800" dirty="0" smtClean="0"/>
              <a:t>  مباد </a:t>
            </a:r>
          </a:p>
          <a:p>
            <a:pPr eaLnBrk="1" hangingPunct="1">
              <a:lnSpc>
                <a:spcPct val="90000"/>
              </a:lnSpc>
              <a:buFont typeface="Wingdings" pitchFamily="2" charset="2"/>
              <a:buNone/>
              <a:defRPr/>
            </a:pPr>
            <a:endParaRPr lang="fa-IR" sz="2800" dirty="0" smtClean="0"/>
          </a:p>
          <a:p>
            <a:pPr eaLnBrk="1" hangingPunct="1">
              <a:lnSpc>
                <a:spcPct val="90000"/>
              </a:lnSpc>
              <a:buFont typeface="Wingdings" pitchFamily="2" charset="2"/>
              <a:buNone/>
              <a:defRPr/>
            </a:pPr>
            <a:r>
              <a:rPr lang="fa-IR" dirty="0" smtClean="0"/>
              <a:t>گاهی نیز «ا» بعد از فعل دعا اضافه می کنند. </a:t>
            </a:r>
          </a:p>
          <a:p>
            <a:pPr eaLnBrk="1" hangingPunct="1">
              <a:lnSpc>
                <a:spcPct val="90000"/>
              </a:lnSpc>
              <a:buFont typeface="Wingdings" pitchFamily="2" charset="2"/>
              <a:buNone/>
              <a:defRPr/>
            </a:pPr>
            <a:r>
              <a:rPr lang="fa-IR" dirty="0" smtClean="0"/>
              <a:t>               باد </a:t>
            </a:r>
            <a:r>
              <a:rPr lang="en-US" sz="2800" dirty="0" smtClean="0"/>
              <a:t>←</a:t>
            </a:r>
            <a:r>
              <a:rPr lang="fa-IR" sz="2800" dirty="0" smtClean="0"/>
              <a:t> بادا             مباد </a:t>
            </a:r>
            <a:r>
              <a:rPr lang="en-US" sz="2800" dirty="0" smtClean="0"/>
              <a:t>←</a:t>
            </a:r>
            <a:r>
              <a:rPr lang="fa-IR" sz="2800" dirty="0" smtClean="0"/>
              <a:t>  مبادا</a:t>
            </a:r>
            <a:endParaRPr lang="en-US" sz="2800" dirty="0" smtClean="0"/>
          </a:p>
        </p:txBody>
      </p:sp>
      <p:pic>
        <p:nvPicPr>
          <p:cNvPr id="26628" name="Picture 4" descr="C:\Users\admin\Downloads\11.gif"/>
          <p:cNvPicPr>
            <a:picLocks noChangeAspect="1" noChangeArrowheads="1"/>
          </p:cNvPicPr>
          <p:nvPr/>
        </p:nvPicPr>
        <p:blipFill>
          <a:blip r:embed="rId2"/>
          <a:srcRect/>
          <a:stretch>
            <a:fillRect/>
          </a:stretch>
        </p:blipFill>
        <p:spPr bwMode="auto">
          <a:xfrm>
            <a:off x="0" y="5467350"/>
            <a:ext cx="2447925" cy="1390650"/>
          </a:xfrm>
          <a:prstGeom prst="rect">
            <a:avLst/>
          </a:prstGeom>
          <a:noFill/>
        </p:spPr>
      </p:pic>
    </p:spTree>
  </p:cSld>
  <p:clrMapOvr>
    <a:masterClrMapping/>
  </p:clrMapOvr>
  <p:transition advTm="4000">
    <p:cover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defRPr/>
            </a:pPr>
            <a:r>
              <a:rPr lang="fa-IR" sz="4000" b="1" dirty="0" smtClean="0">
                <a:solidFill>
                  <a:srgbClr val="FF3300"/>
                </a:solidFill>
                <a:cs typeface="B Koodak" pitchFamily="2" charset="-78"/>
              </a:rPr>
              <a:t>انواع فعل بر اساس ساختمان</a:t>
            </a:r>
            <a:endParaRPr lang="en-US" sz="4000" b="1" dirty="0" smtClean="0">
              <a:solidFill>
                <a:srgbClr val="FF3300"/>
              </a:solidFill>
              <a:cs typeface="B Koodak" pitchFamily="2" charset="-78"/>
            </a:endParaRPr>
          </a:p>
        </p:txBody>
      </p:sp>
      <p:sp>
        <p:nvSpPr>
          <p:cNvPr id="77827" name="Rectangle 3"/>
          <p:cNvSpPr>
            <a:spLocks noGrp="1" noChangeArrowheads="1"/>
          </p:cNvSpPr>
          <p:nvPr>
            <p:ph type="body" idx="1"/>
          </p:nvPr>
        </p:nvSpPr>
        <p:spPr/>
        <p:txBody>
          <a:bodyPr/>
          <a:lstStyle/>
          <a:p>
            <a:pPr eaLnBrk="1" hangingPunct="1">
              <a:defRPr/>
            </a:pPr>
            <a:r>
              <a:rPr lang="fa-IR" sz="2400" b="1" dirty="0" smtClean="0"/>
              <a:t>در زبان فارسي فعل از جهت ساختمان چهار نوع است :</a:t>
            </a:r>
          </a:p>
          <a:p>
            <a:pPr eaLnBrk="1" hangingPunct="1">
              <a:defRPr/>
            </a:pPr>
            <a:r>
              <a:rPr lang="fa-IR" sz="2400" b="1" dirty="0" smtClean="0"/>
              <a:t> </a:t>
            </a:r>
            <a:r>
              <a:rPr lang="fa-IR" sz="2400" b="1" dirty="0" smtClean="0">
                <a:solidFill>
                  <a:srgbClr val="FF0000"/>
                </a:solidFill>
              </a:rPr>
              <a:t>فعل ساده:</a:t>
            </a:r>
            <a:r>
              <a:rPr lang="fa-IR" sz="2400" b="1" dirty="0" smtClean="0"/>
              <a:t>فعلي كه مصدر آن بيش از يك كلمه نباشد. </a:t>
            </a:r>
            <a:r>
              <a:rPr lang="fa-IR" sz="2400" b="1" dirty="0" smtClean="0">
                <a:solidFill>
                  <a:srgbClr val="FF00FF"/>
                </a:solidFill>
              </a:rPr>
              <a:t>آفريدن ، طلبيدن</a:t>
            </a:r>
            <a:r>
              <a:rPr lang="fa-IR" sz="2400" b="1" dirty="0" smtClean="0"/>
              <a:t> </a:t>
            </a:r>
          </a:p>
          <a:p>
            <a:pPr eaLnBrk="1" hangingPunct="1">
              <a:defRPr/>
            </a:pPr>
            <a:r>
              <a:rPr lang="fa-IR" sz="2400" b="1" dirty="0" smtClean="0">
                <a:solidFill>
                  <a:srgbClr val="FF0000"/>
                </a:solidFill>
              </a:rPr>
              <a:t>فعل </a:t>
            </a:r>
            <a:r>
              <a:rPr lang="ar-SA" sz="2400" b="1" dirty="0" smtClean="0">
                <a:solidFill>
                  <a:srgbClr val="FF0000"/>
                </a:solidFill>
              </a:rPr>
              <a:t>پ</a:t>
            </a:r>
            <a:r>
              <a:rPr lang="fa-IR" sz="2400" b="1" dirty="0" smtClean="0">
                <a:solidFill>
                  <a:srgbClr val="FF0000"/>
                </a:solidFill>
              </a:rPr>
              <a:t>يشوندي : </a:t>
            </a:r>
            <a:r>
              <a:rPr lang="fa-IR" sz="2400" b="1" dirty="0" smtClean="0"/>
              <a:t>فعلي است كه از يك </a:t>
            </a:r>
            <a:r>
              <a:rPr lang="ar-SA" sz="2400" b="1" dirty="0" smtClean="0"/>
              <a:t>پ</a:t>
            </a:r>
            <a:r>
              <a:rPr lang="fa-IR" sz="2400" b="1" dirty="0" smtClean="0"/>
              <a:t>يشوندو يك فعل ساده ساخته مي شود . </a:t>
            </a:r>
            <a:r>
              <a:rPr lang="fa-IR" sz="2400" b="1" dirty="0" smtClean="0">
                <a:solidFill>
                  <a:srgbClr val="FF00FF"/>
                </a:solidFill>
              </a:rPr>
              <a:t>بر داشتن ، باز داشتن</a:t>
            </a:r>
            <a:r>
              <a:rPr lang="fa-IR" sz="2400" b="1" dirty="0" smtClean="0"/>
              <a:t> </a:t>
            </a:r>
          </a:p>
          <a:p>
            <a:pPr eaLnBrk="1" hangingPunct="1">
              <a:defRPr/>
            </a:pPr>
            <a:r>
              <a:rPr lang="fa-IR" sz="2400" b="1" dirty="0" smtClean="0"/>
              <a:t> </a:t>
            </a:r>
            <a:r>
              <a:rPr lang="fa-IR" sz="2400" b="1" dirty="0" smtClean="0">
                <a:solidFill>
                  <a:srgbClr val="FF0000"/>
                </a:solidFill>
              </a:rPr>
              <a:t>فعل مركب: </a:t>
            </a:r>
            <a:r>
              <a:rPr lang="fa-IR" sz="2400" b="1" dirty="0" smtClean="0"/>
              <a:t>فعل مركب فعلي است كه از يك صفت يا اسم با يك فعل ساده ساخته مي شود و مجموعا يك معني را بيان مي كند . </a:t>
            </a:r>
            <a:r>
              <a:rPr lang="ar-SA" sz="2400" b="1" dirty="0" smtClean="0">
                <a:solidFill>
                  <a:srgbClr val="FF33CC"/>
                </a:solidFill>
              </a:rPr>
              <a:t>پ</a:t>
            </a:r>
            <a:r>
              <a:rPr lang="fa-IR" sz="2400" b="1" dirty="0" smtClean="0">
                <a:solidFill>
                  <a:srgbClr val="FF33CC"/>
                </a:solidFill>
              </a:rPr>
              <a:t>راكنده كردن ، سر رفتن، زمین خوردن </a:t>
            </a:r>
          </a:p>
          <a:p>
            <a:pPr eaLnBrk="1" hangingPunct="1">
              <a:defRPr/>
            </a:pPr>
            <a:r>
              <a:rPr lang="fa-IR" sz="2400" b="1" dirty="0" smtClean="0">
                <a:solidFill>
                  <a:srgbClr val="FF0000"/>
                </a:solidFill>
              </a:rPr>
              <a:t>فعل مرکب پیشوندی: </a:t>
            </a:r>
            <a:r>
              <a:rPr lang="fa-IR" sz="2400" b="1" dirty="0" smtClean="0"/>
              <a:t>فعلی است که هم ویژگی فعل پیشوندی و هم وژگی فعل مرکب را داشته باشد یعنی از یک اسم یا صفت و یک پیشوند و یک فعل ساده درست شده باشد. </a:t>
            </a:r>
            <a:r>
              <a:rPr lang="fa-IR" sz="2400" b="1" dirty="0" smtClean="0">
                <a:solidFill>
                  <a:srgbClr val="FF33CC"/>
                </a:solidFill>
              </a:rPr>
              <a:t>سر در آوردن، سر باز زدن، تن در دادن</a:t>
            </a:r>
            <a:endParaRPr lang="en-US" sz="2400" b="1" dirty="0" smtClean="0">
              <a:solidFill>
                <a:srgbClr val="FF33CC"/>
              </a:solidFill>
            </a:endParaRPr>
          </a:p>
          <a:p>
            <a:pPr eaLnBrk="1" hangingPunct="1">
              <a:defRPr/>
            </a:pPr>
            <a:endParaRPr lang="en-US" sz="2400" dirty="0" smtClean="0">
              <a:solidFill>
                <a:srgbClr val="FF33CC"/>
              </a:solidFill>
            </a:endParaRPr>
          </a:p>
        </p:txBody>
      </p:sp>
    </p:spTree>
  </p:cSld>
  <p:clrMapOvr>
    <a:masterClrMapping/>
  </p:clrMapOvr>
  <p:transition advTm="4000">
    <p:cover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defRPr/>
            </a:pPr>
            <a:r>
              <a:rPr lang="fa-IR" sz="5400" b="1" dirty="0" smtClean="0">
                <a:solidFill>
                  <a:srgbClr val="0000FF"/>
                </a:solidFill>
                <a:cs typeface="B Koodak" pitchFamily="2" charset="-78"/>
              </a:rPr>
              <a:t>عبارت های فعلی</a:t>
            </a:r>
            <a:endParaRPr lang="en-US" sz="5400" b="1" dirty="0" smtClean="0">
              <a:solidFill>
                <a:srgbClr val="0000FF"/>
              </a:solidFill>
              <a:cs typeface="B Koodak" pitchFamily="2" charset="-78"/>
            </a:endParaRPr>
          </a:p>
        </p:txBody>
      </p:sp>
      <p:sp>
        <p:nvSpPr>
          <p:cNvPr id="76803" name="Rectangle 3"/>
          <p:cNvSpPr>
            <a:spLocks noGrp="1" noChangeArrowheads="1"/>
          </p:cNvSpPr>
          <p:nvPr>
            <p:ph type="body" idx="1"/>
          </p:nvPr>
        </p:nvSpPr>
        <p:spPr/>
        <p:txBody>
          <a:bodyPr/>
          <a:lstStyle/>
          <a:p>
            <a:pPr eaLnBrk="1" hangingPunct="1">
              <a:defRPr/>
            </a:pPr>
            <a:r>
              <a:rPr lang="fa-IR" sz="4000" b="1" dirty="0" smtClean="0">
                <a:solidFill>
                  <a:srgbClr val="FF0066"/>
                </a:solidFill>
                <a:cs typeface="B Koodak" pitchFamily="2" charset="-78"/>
              </a:rPr>
              <a:t>عبارت های فعلی: </a:t>
            </a:r>
            <a:r>
              <a:rPr lang="fa-IR" sz="4000" b="1" dirty="0" smtClean="0"/>
              <a:t>دسته اي از كلمات كه روي هم يك معني را برساند ، اغلب با يك فعل ساده يا  يك فعل مركب هم معني مي شود .عبارت هاي فعلي بيش از دو كلمه اند و معمولا يكي از كلمات حرف اضافه است . </a:t>
            </a:r>
            <a:r>
              <a:rPr lang="fa-IR" sz="4000" b="1" dirty="0" smtClean="0">
                <a:solidFill>
                  <a:srgbClr val="FF9900"/>
                </a:solidFill>
              </a:rPr>
              <a:t>از </a:t>
            </a:r>
            <a:r>
              <a:rPr lang="ar-SA" sz="4000" b="1" dirty="0" smtClean="0">
                <a:solidFill>
                  <a:srgbClr val="FF9900"/>
                </a:solidFill>
              </a:rPr>
              <a:t>پ</a:t>
            </a:r>
            <a:r>
              <a:rPr lang="fa-IR" sz="4000" b="1" dirty="0" smtClean="0">
                <a:solidFill>
                  <a:srgbClr val="FF9900"/>
                </a:solidFill>
              </a:rPr>
              <a:t>ا در آمدن ، بر </a:t>
            </a:r>
            <a:r>
              <a:rPr lang="ar-SA" sz="4000" b="1" dirty="0" smtClean="0">
                <a:solidFill>
                  <a:srgbClr val="FF9900"/>
                </a:solidFill>
              </a:rPr>
              <a:t>پ</a:t>
            </a:r>
            <a:r>
              <a:rPr lang="fa-IR" sz="4000" b="1" dirty="0" smtClean="0">
                <a:solidFill>
                  <a:srgbClr val="FF9900"/>
                </a:solidFill>
              </a:rPr>
              <a:t>ا كردن</a:t>
            </a:r>
            <a:r>
              <a:rPr lang="fa-IR" sz="4000" b="1" dirty="0" smtClean="0"/>
              <a:t> </a:t>
            </a:r>
            <a:endParaRPr lang="en-US" sz="4000" b="1" dirty="0" smtClean="0"/>
          </a:p>
        </p:txBody>
      </p:sp>
      <p:pic>
        <p:nvPicPr>
          <p:cNvPr id="28676" name="Picture 4" descr="C:\Users\admin\Downloads\10.gif"/>
          <p:cNvPicPr>
            <a:picLocks noChangeAspect="1" noChangeArrowheads="1"/>
          </p:cNvPicPr>
          <p:nvPr/>
        </p:nvPicPr>
        <p:blipFill>
          <a:blip r:embed="rId2"/>
          <a:srcRect/>
          <a:stretch>
            <a:fillRect/>
          </a:stretch>
        </p:blipFill>
        <p:spPr bwMode="auto">
          <a:xfrm>
            <a:off x="0" y="5467350"/>
            <a:ext cx="2447925" cy="1390650"/>
          </a:xfrm>
          <a:prstGeom prst="rect">
            <a:avLst/>
          </a:prstGeom>
          <a:noFill/>
        </p:spPr>
      </p:pic>
    </p:spTree>
  </p:cSld>
  <p:clrMapOvr>
    <a:masterClrMapping/>
  </p:clrMapOvr>
  <p:transition advTm="4000">
    <p:cover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457200" y="277813"/>
            <a:ext cx="8229600" cy="1855787"/>
          </a:xfrm>
        </p:spPr>
        <p:txBody>
          <a:bodyPr/>
          <a:lstStyle/>
          <a:p>
            <a:pPr algn="r" eaLnBrk="1" hangingPunct="1">
              <a:defRPr/>
            </a:pPr>
            <a:r>
              <a:rPr lang="fa-IR" sz="3600" b="1" dirty="0" smtClean="0">
                <a:solidFill>
                  <a:srgbClr val="FF3300"/>
                </a:solidFill>
                <a:cs typeface="B Koodak" pitchFamily="2" charset="-78"/>
              </a:rPr>
              <a:t>فعلهای چند شکلی : </a:t>
            </a:r>
            <a:r>
              <a:rPr lang="fa-IR" sz="2400" dirty="0" smtClean="0">
                <a:solidFill>
                  <a:schemeClr val="tx1"/>
                </a:solidFill>
              </a:rPr>
              <a:t>بن ماضی برخی فعل ها به چند شکل به کار می رود . </a:t>
            </a:r>
            <a:r>
              <a:rPr lang="fa-IR" sz="2400" dirty="0">
                <a:solidFill>
                  <a:schemeClr val="tx1"/>
                </a:solidFill>
              </a:rPr>
              <a:t>در نتیجه مصدر </a:t>
            </a:r>
            <a:r>
              <a:rPr lang="fa-IR" sz="2400" dirty="0" smtClean="0">
                <a:solidFill>
                  <a:schemeClr val="tx1"/>
                </a:solidFill>
              </a:rPr>
              <a:t>آن ها </a:t>
            </a:r>
            <a:r>
              <a:rPr lang="fa-IR" sz="2400" dirty="0">
                <a:solidFill>
                  <a:schemeClr val="tx1"/>
                </a:solidFill>
              </a:rPr>
              <a:t>نیز چند گونه است در حالی که بن مضارع </a:t>
            </a:r>
            <a:r>
              <a:rPr lang="fa-IR" sz="2400" dirty="0" smtClean="0">
                <a:solidFill>
                  <a:schemeClr val="tx1"/>
                </a:solidFill>
              </a:rPr>
              <a:t>آن ها </a:t>
            </a:r>
            <a:r>
              <a:rPr lang="fa-IR" sz="2400" dirty="0">
                <a:solidFill>
                  <a:schemeClr val="tx1"/>
                </a:solidFill>
              </a:rPr>
              <a:t>اغلب یکسان است . </a:t>
            </a:r>
            <a:r>
              <a:rPr lang="en-US" sz="2400" dirty="0">
                <a:solidFill>
                  <a:schemeClr val="tx1"/>
                </a:solidFill>
              </a:rPr>
              <a:t/>
            </a:r>
            <a:br>
              <a:rPr lang="en-US" sz="2400" dirty="0">
                <a:solidFill>
                  <a:schemeClr val="tx1"/>
                </a:solidFill>
              </a:rPr>
            </a:br>
            <a:endParaRPr lang="en-US" sz="2400" dirty="0" smtClean="0">
              <a:solidFill>
                <a:schemeClr val="tx1"/>
              </a:solidFill>
            </a:endParaRPr>
          </a:p>
        </p:txBody>
      </p:sp>
      <p:sp>
        <p:nvSpPr>
          <p:cNvPr id="79875" name="Rectangle 3"/>
          <p:cNvSpPr>
            <a:spLocks noGrp="1" noChangeArrowheads="1"/>
          </p:cNvSpPr>
          <p:nvPr>
            <p:ph type="body" idx="1"/>
          </p:nvPr>
        </p:nvSpPr>
        <p:spPr>
          <a:xfrm>
            <a:off x="457200" y="2143125"/>
            <a:ext cx="8229600" cy="3806825"/>
          </a:xfrm>
        </p:spPr>
        <p:txBody>
          <a:bodyPr/>
          <a:lstStyle/>
          <a:p>
            <a:pPr eaLnBrk="1" hangingPunct="1">
              <a:buFont typeface="Wingdings" pitchFamily="2" charset="2"/>
              <a:buNone/>
              <a:defRPr/>
            </a:pPr>
            <a:r>
              <a:rPr lang="fa-IR" dirty="0" smtClean="0">
                <a:solidFill>
                  <a:srgbClr val="000066"/>
                </a:solidFill>
              </a:rPr>
              <a:t>    مصدر                  بن ماضی              بن مضارع</a:t>
            </a:r>
            <a:endParaRPr lang="fa-IR" dirty="0" smtClean="0"/>
          </a:p>
          <a:p>
            <a:pPr eaLnBrk="1" hangingPunct="1">
              <a:buFont typeface="Wingdings" pitchFamily="2" charset="2"/>
              <a:buNone/>
              <a:defRPr/>
            </a:pPr>
            <a:r>
              <a:rPr lang="fa-IR" dirty="0" smtClean="0">
                <a:solidFill>
                  <a:srgbClr val="42D249"/>
                </a:solidFill>
              </a:rPr>
              <a:t>   </a:t>
            </a:r>
            <a:r>
              <a:rPr lang="fa-IR" dirty="0" smtClean="0">
                <a:solidFill>
                  <a:srgbClr val="008000"/>
                </a:solidFill>
              </a:rPr>
              <a:t>کشتن                       کشت                       کار</a:t>
            </a:r>
          </a:p>
          <a:p>
            <a:pPr eaLnBrk="1" hangingPunct="1">
              <a:buFont typeface="Wingdings" pitchFamily="2" charset="2"/>
              <a:buNone/>
              <a:defRPr/>
            </a:pPr>
            <a:r>
              <a:rPr lang="fa-IR" dirty="0" smtClean="0">
                <a:solidFill>
                  <a:srgbClr val="008000"/>
                </a:solidFill>
              </a:rPr>
              <a:t>   کاشتن                      کاشت                       کار</a:t>
            </a:r>
          </a:p>
          <a:p>
            <a:pPr eaLnBrk="1" hangingPunct="1">
              <a:buFont typeface="Wingdings" pitchFamily="2" charset="2"/>
              <a:buNone/>
              <a:defRPr/>
            </a:pPr>
            <a:r>
              <a:rPr lang="fa-IR" dirty="0" smtClean="0">
                <a:solidFill>
                  <a:srgbClr val="008000"/>
                </a:solidFill>
              </a:rPr>
              <a:t>  کاریدن                      کارید                        کار</a:t>
            </a:r>
          </a:p>
          <a:p>
            <a:pPr eaLnBrk="1" hangingPunct="1">
              <a:buFont typeface="Wingdings" pitchFamily="2" charset="2"/>
              <a:buNone/>
              <a:defRPr/>
            </a:pPr>
            <a:r>
              <a:rPr lang="fa-IR" dirty="0" smtClean="0">
                <a:solidFill>
                  <a:srgbClr val="CC6600"/>
                </a:solidFill>
              </a:rPr>
              <a:t>  گشادن                       گشاد                       گشا</a:t>
            </a:r>
          </a:p>
          <a:p>
            <a:pPr eaLnBrk="1" hangingPunct="1">
              <a:buFont typeface="Wingdings" pitchFamily="2" charset="2"/>
              <a:buNone/>
              <a:defRPr/>
            </a:pPr>
            <a:r>
              <a:rPr lang="fa-IR" dirty="0" smtClean="0">
                <a:solidFill>
                  <a:srgbClr val="CC6600"/>
                </a:solidFill>
              </a:rPr>
              <a:t>  گشودن                      گشود                       گشا</a:t>
            </a:r>
            <a:endParaRPr lang="en-US" dirty="0" smtClean="0">
              <a:solidFill>
                <a:srgbClr val="CC6600"/>
              </a:solidFill>
            </a:endParaRPr>
          </a:p>
          <a:p>
            <a:pPr eaLnBrk="1" hangingPunct="1">
              <a:defRPr/>
            </a:pPr>
            <a:endParaRPr lang="en-US" dirty="0" smtClean="0">
              <a:solidFill>
                <a:srgbClr val="CC6600"/>
              </a:solidFill>
            </a:endParaRPr>
          </a:p>
        </p:txBody>
      </p:sp>
      <p:pic>
        <p:nvPicPr>
          <p:cNvPr id="29701" name="Picture 5" descr="C:\Users\admin\Downloads\10.gif"/>
          <p:cNvPicPr>
            <a:picLocks noChangeAspect="1" noChangeArrowheads="1"/>
          </p:cNvPicPr>
          <p:nvPr/>
        </p:nvPicPr>
        <p:blipFill>
          <a:blip r:embed="rId2"/>
          <a:srcRect/>
          <a:stretch>
            <a:fillRect/>
          </a:stretch>
        </p:blipFill>
        <p:spPr bwMode="auto">
          <a:xfrm>
            <a:off x="0" y="5467350"/>
            <a:ext cx="2447925" cy="1390650"/>
          </a:xfrm>
          <a:prstGeom prst="rect">
            <a:avLst/>
          </a:prstGeom>
          <a:noFill/>
        </p:spPr>
      </p:pic>
    </p:spTree>
  </p:cSld>
  <p:clrMapOvr>
    <a:masterClrMapping/>
  </p:clrMapOvr>
  <p:transition advTm="4000">
    <p:cover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defRPr/>
            </a:pPr>
            <a:r>
              <a:rPr lang="fa-IR" sz="5400" b="1" dirty="0" smtClean="0">
                <a:solidFill>
                  <a:srgbClr val="FF3300"/>
                </a:solidFill>
              </a:rPr>
              <a:t>فعل منفي- فعل نهي</a:t>
            </a:r>
            <a:endParaRPr lang="en-US" sz="5400" b="1" dirty="0" smtClean="0">
              <a:solidFill>
                <a:srgbClr val="FF3300"/>
              </a:solidFill>
            </a:endParaRPr>
          </a:p>
        </p:txBody>
      </p:sp>
      <p:sp>
        <p:nvSpPr>
          <p:cNvPr id="78851" name="Rectangle 3"/>
          <p:cNvSpPr>
            <a:spLocks noGrp="1" noChangeArrowheads="1"/>
          </p:cNvSpPr>
          <p:nvPr>
            <p:ph type="body" idx="1"/>
          </p:nvPr>
        </p:nvSpPr>
        <p:spPr>
          <a:xfrm>
            <a:off x="250825" y="1600200"/>
            <a:ext cx="8642350" cy="3773488"/>
          </a:xfrm>
        </p:spPr>
        <p:txBody>
          <a:bodyPr/>
          <a:lstStyle/>
          <a:p>
            <a:pPr eaLnBrk="1" hangingPunct="1">
              <a:defRPr/>
            </a:pPr>
            <a:r>
              <a:rPr lang="fa-IR" sz="4000" b="1" dirty="0" smtClean="0"/>
              <a:t>فعل منفي بر انجام </a:t>
            </a:r>
            <a:r>
              <a:rPr lang="fa-IR" sz="4400" b="1" i="1" dirty="0" smtClean="0"/>
              <a:t>ن</a:t>
            </a:r>
            <a:r>
              <a:rPr lang="ar-SA" sz="4400" b="1" i="1" dirty="0" smtClean="0"/>
              <a:t>گ</a:t>
            </a:r>
            <a:r>
              <a:rPr lang="fa-IR" sz="4400" b="1" i="1" dirty="0" smtClean="0"/>
              <a:t>ر</a:t>
            </a:r>
            <a:r>
              <a:rPr lang="fa-IR" sz="4000" b="1" dirty="0" smtClean="0"/>
              <a:t>فتن كار يا نداشتن حالت يا نبودن امري دلالت مي كند.  </a:t>
            </a:r>
            <a:r>
              <a:rPr lang="fa-IR" sz="4000" b="1" i="1" dirty="0" smtClean="0">
                <a:solidFill>
                  <a:srgbClr val="FF00FF"/>
                </a:solidFill>
              </a:rPr>
              <a:t>نگفت ، نخوردند، نمی پزد</a:t>
            </a:r>
          </a:p>
          <a:p>
            <a:pPr eaLnBrk="1" hangingPunct="1">
              <a:defRPr/>
            </a:pPr>
            <a:r>
              <a:rPr lang="fa-IR" sz="4000" b="1" dirty="0" smtClean="0"/>
              <a:t>امر منفي را فعل نهي مي </a:t>
            </a:r>
            <a:r>
              <a:rPr lang="ar-SA" sz="4400" b="1" i="1" dirty="0" smtClean="0"/>
              <a:t>گ</a:t>
            </a:r>
            <a:r>
              <a:rPr lang="fa-IR" sz="4400" b="1" i="1" dirty="0" smtClean="0"/>
              <a:t>و</a:t>
            </a:r>
            <a:r>
              <a:rPr lang="fa-IR" sz="4000" b="1" dirty="0" smtClean="0"/>
              <a:t>يند . </a:t>
            </a:r>
            <a:r>
              <a:rPr lang="fa-IR" sz="4000" b="1" i="1" dirty="0" smtClean="0">
                <a:solidFill>
                  <a:srgbClr val="FF00FF"/>
                </a:solidFill>
              </a:rPr>
              <a:t>نشنو ، مزن، مخورید، ندهید</a:t>
            </a:r>
            <a:endParaRPr lang="en-US" sz="4000" b="1" i="1" dirty="0" smtClean="0">
              <a:solidFill>
                <a:srgbClr val="FF00FF"/>
              </a:solidFill>
            </a:endParaRPr>
          </a:p>
        </p:txBody>
      </p:sp>
      <p:pic>
        <p:nvPicPr>
          <p:cNvPr id="30724" name="Picture 4" descr="سایت بزرگ سخت کوشان - فایل های طلایی.gif"/>
          <p:cNvPicPr>
            <a:picLocks noChangeAspect="1"/>
          </p:cNvPicPr>
          <p:nvPr/>
        </p:nvPicPr>
        <p:blipFill>
          <a:blip r:embed="rId2"/>
          <a:srcRect/>
          <a:stretch>
            <a:fillRect/>
          </a:stretch>
        </p:blipFill>
        <p:spPr bwMode="auto">
          <a:xfrm>
            <a:off x="2428875" y="4857750"/>
            <a:ext cx="3500438" cy="1781175"/>
          </a:xfrm>
          <a:prstGeom prst="rect">
            <a:avLst/>
          </a:prstGeom>
          <a:noFill/>
          <a:ln w="9525">
            <a:noFill/>
            <a:miter lim="800000"/>
            <a:headEnd/>
            <a:tailEnd/>
          </a:ln>
        </p:spPr>
      </p:pic>
    </p:spTree>
  </p:cSld>
  <p:clrMapOvr>
    <a:masterClrMapping/>
  </p:clrMapOvr>
  <p:transition advTm="4000">
    <p:cover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277813"/>
            <a:ext cx="8229600" cy="1222361"/>
          </a:xfrm>
        </p:spPr>
        <p:txBody>
          <a:bodyPr/>
          <a:lstStyle/>
          <a:p>
            <a:pPr algn="r" eaLnBrk="1" hangingPunct="1">
              <a:defRPr/>
            </a:pPr>
            <a:r>
              <a:rPr lang="fa-IR" sz="2400" dirty="0" smtClean="0">
                <a:solidFill>
                  <a:srgbClr val="FF0000"/>
                </a:solidFill>
                <a:cs typeface="Mj_Sina Drip" pitchFamily="2" charset="-78"/>
              </a:rPr>
              <a:t>تهیه وجمع آوری :میلادفرمانبر                    </a:t>
            </a:r>
            <a:br>
              <a:rPr lang="fa-IR" sz="2400" dirty="0" smtClean="0">
                <a:solidFill>
                  <a:srgbClr val="FF0000"/>
                </a:solidFill>
                <a:cs typeface="Mj_Sina Drip" pitchFamily="2" charset="-78"/>
              </a:rPr>
            </a:br>
            <a:r>
              <a:rPr lang="fa-IR" sz="2800" dirty="0" smtClean="0">
                <a:solidFill>
                  <a:srgbClr val="FFFF00"/>
                </a:solidFill>
                <a:cs typeface="Mj_Nazila 3D Shadow" pitchFamily="2" charset="-78"/>
              </a:rPr>
              <a:t>برای سایت خوب سخت کوشان                 </a:t>
            </a:r>
            <a:endParaRPr lang="en-US" sz="2800" dirty="0" smtClean="0">
              <a:solidFill>
                <a:srgbClr val="FFFF00"/>
              </a:solidFill>
              <a:cs typeface="Mj_Nazila 3D Shadow" pitchFamily="2" charset="-78"/>
            </a:endParaRPr>
          </a:p>
        </p:txBody>
      </p:sp>
      <p:sp>
        <p:nvSpPr>
          <p:cNvPr id="72707" name="Rectangle 3"/>
          <p:cNvSpPr>
            <a:spLocks noGrp="1" noChangeArrowheads="1"/>
          </p:cNvSpPr>
          <p:nvPr>
            <p:ph type="body" idx="1"/>
          </p:nvPr>
        </p:nvSpPr>
        <p:spPr>
          <a:xfrm>
            <a:off x="457200" y="3644900"/>
            <a:ext cx="8229600" cy="2481263"/>
          </a:xfrm>
        </p:spPr>
        <p:txBody>
          <a:bodyPr/>
          <a:lstStyle/>
          <a:p>
            <a:pPr eaLnBrk="1" hangingPunct="1">
              <a:buFont typeface="Wingdings" pitchFamily="2" charset="2"/>
              <a:buNone/>
              <a:defRPr/>
            </a:pPr>
            <a:endParaRPr lang="en-US" dirty="0" smtClean="0"/>
          </a:p>
        </p:txBody>
      </p:sp>
      <p:sp>
        <p:nvSpPr>
          <p:cNvPr id="31748" name="WordArt 10"/>
          <p:cNvSpPr>
            <a:spLocks noChangeArrowheads="1" noChangeShapeType="1" noTextEdit="1"/>
          </p:cNvSpPr>
          <p:nvPr/>
        </p:nvSpPr>
        <p:spPr bwMode="auto">
          <a:xfrm rot="195347">
            <a:off x="2689225" y="1530350"/>
            <a:ext cx="3616325" cy="1752600"/>
          </a:xfrm>
          <a:prstGeom prst="rect">
            <a:avLst/>
          </a:prstGeom>
        </p:spPr>
        <p:txBody>
          <a:bodyPr wrap="none" fromWordArt="1">
            <a:prstTxWarp prst="textSlantUp">
              <a:avLst>
                <a:gd name="adj" fmla="val 32056"/>
              </a:avLst>
            </a:prstTxWarp>
          </a:bodyPr>
          <a:lstStyle/>
          <a:p>
            <a:pPr algn="ctr"/>
            <a:r>
              <a:rPr lang="fa-IR" sz="3600" kern="10">
                <a:ln w="9525">
                  <a:solidFill>
                    <a:srgbClr val="CC99FF"/>
                  </a:solidFill>
                  <a:round/>
                  <a:headEnd/>
                  <a:tailEnd/>
                </a:ln>
                <a:gradFill rotWithShape="1">
                  <a:gsLst>
                    <a:gs pos="0">
                      <a:srgbClr val="6600CC"/>
                    </a:gs>
                    <a:gs pos="100000">
                      <a:srgbClr val="CC00CC"/>
                    </a:gs>
                  </a:gsLst>
                  <a:lin ang="5160000" scaled="1"/>
                </a:gradFill>
                <a:effectLst>
                  <a:outerShdw dist="107763" dir="18900000" algn="ctr" rotWithShape="0">
                    <a:srgbClr val="9999FF">
                      <a:alpha val="50000"/>
                    </a:srgbClr>
                  </a:outerShdw>
                </a:effectLst>
                <a:latin typeface="Arial"/>
                <a:cs typeface="Arial"/>
              </a:rPr>
              <a:t>سخت کوشان</a:t>
            </a:r>
            <a:endParaRPr lang="en-US" sz="3600" kern="10">
              <a:ln w="9525">
                <a:solidFill>
                  <a:srgbClr val="CC99FF"/>
                </a:solidFill>
                <a:round/>
                <a:headEnd/>
                <a:tailEnd/>
              </a:ln>
              <a:gradFill rotWithShape="1">
                <a:gsLst>
                  <a:gs pos="0">
                    <a:srgbClr val="6600CC"/>
                  </a:gs>
                  <a:gs pos="100000">
                    <a:srgbClr val="CC00CC"/>
                  </a:gs>
                </a:gsLst>
                <a:lin ang="5160000" scaled="1"/>
              </a:gradFill>
              <a:effectLst>
                <a:outerShdw dist="107763" dir="18900000" algn="ctr" rotWithShape="0">
                  <a:srgbClr val="9999FF">
                    <a:alpha val="50000"/>
                  </a:srgbClr>
                </a:outerShdw>
              </a:effectLst>
              <a:latin typeface="Arial"/>
              <a:cs typeface="Arial"/>
            </a:endParaRPr>
          </a:p>
        </p:txBody>
      </p:sp>
      <p:pic>
        <p:nvPicPr>
          <p:cNvPr id="31750" name="Picture 6" descr="C:\Users\admin\Downloads\11.gif"/>
          <p:cNvPicPr>
            <a:picLocks noChangeAspect="1" noChangeArrowheads="1"/>
          </p:cNvPicPr>
          <p:nvPr/>
        </p:nvPicPr>
        <p:blipFill>
          <a:blip r:embed="rId2"/>
          <a:srcRect/>
          <a:stretch>
            <a:fillRect/>
          </a:stretch>
        </p:blipFill>
        <p:spPr bwMode="auto">
          <a:xfrm>
            <a:off x="1928794" y="3643314"/>
            <a:ext cx="4241973" cy="2409837"/>
          </a:xfrm>
          <a:prstGeom prst="rect">
            <a:avLst/>
          </a:prstGeom>
          <a:noFill/>
        </p:spPr>
      </p:pic>
    </p:spTree>
  </p:cSld>
  <p:clrMapOvr>
    <a:masterClrMapping/>
  </p:clrMapOvr>
  <p:transition advTm="4000">
    <p:cover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107950" y="277813"/>
            <a:ext cx="8928100" cy="2719387"/>
          </a:xfrm>
        </p:spPr>
        <p:txBody>
          <a:bodyPr/>
          <a:lstStyle/>
          <a:p>
            <a:pPr algn="r" eaLnBrk="1" hangingPunct="1">
              <a:defRPr/>
            </a:pPr>
            <a:r>
              <a:rPr lang="fa-IR" sz="3200" dirty="0" smtClean="0">
                <a:solidFill>
                  <a:srgbClr val="FF0000"/>
                </a:solidFill>
                <a:cs typeface="B Koodak" pitchFamily="2" charset="-78"/>
              </a:rPr>
              <a:t>بُن(ماده)ریشه:</a:t>
            </a:r>
            <a:r>
              <a:rPr lang="fa-IR" sz="2400" dirty="0" smtClean="0"/>
              <a:t>جزءثابتی است که در همه ی صیغه های فعل ماضی یامضارع وجود دارد را بُن یا ماده ی فعل می گویند.</a:t>
            </a:r>
            <a:br>
              <a:rPr lang="fa-IR" sz="2400" dirty="0" smtClean="0"/>
            </a:br>
            <a:r>
              <a:rPr lang="fa-IR" sz="2400" dirty="0" smtClean="0"/>
              <a:t> </a:t>
            </a:r>
            <a:r>
              <a:rPr lang="fa-IR" sz="2000" dirty="0" smtClean="0">
                <a:solidFill>
                  <a:srgbClr val="FF33CC"/>
                </a:solidFill>
              </a:rPr>
              <a:t>بُن ماضی =  مصدر مرخّم = سوم شخص مفرد ماضی مطلق.مثال: خورد ، گفت ، شنید</a:t>
            </a:r>
            <a:br>
              <a:rPr lang="fa-IR" sz="2000" dirty="0" smtClean="0">
                <a:solidFill>
                  <a:srgbClr val="FF33CC"/>
                </a:solidFill>
              </a:rPr>
            </a:br>
            <a:r>
              <a:rPr lang="fa-IR" sz="2000" dirty="0" smtClean="0">
                <a:solidFill>
                  <a:srgbClr val="FF33CC"/>
                </a:solidFill>
              </a:rPr>
              <a:t> بُن مضارع = دوم شخص مفرد فعل امر-« ﺑ » (</a:t>
            </a:r>
            <a:r>
              <a:rPr lang="fa-IR" sz="2000" dirty="0">
                <a:solidFill>
                  <a:srgbClr val="FF33CC"/>
                </a:solidFill>
              </a:rPr>
              <a:t>دوم شخص مفرد فعل </a:t>
            </a:r>
            <a:r>
              <a:rPr lang="fa-IR" sz="2000" dirty="0" smtClean="0">
                <a:solidFill>
                  <a:srgbClr val="FF33CC"/>
                </a:solidFill>
              </a:rPr>
              <a:t>بدون ب ) مثال: خور، گو ، شنو</a:t>
            </a:r>
            <a:r>
              <a:rPr lang="fa-IR" sz="4000" dirty="0" smtClean="0"/>
              <a:t/>
            </a:r>
            <a:br>
              <a:rPr lang="fa-IR" sz="4000" dirty="0" smtClean="0"/>
            </a:br>
            <a:r>
              <a:rPr lang="fa-IR" sz="3200" dirty="0" smtClean="0">
                <a:solidFill>
                  <a:srgbClr val="FF0000"/>
                </a:solidFill>
                <a:cs typeface="B Koodak" pitchFamily="2" charset="-78"/>
              </a:rPr>
              <a:t>شناسه ی فعل :</a:t>
            </a:r>
            <a:r>
              <a:rPr lang="fa-IR" sz="2400" dirty="0" smtClean="0"/>
              <a:t>جزء متغیری است که برشخص ومفرد وجمع بودن دلالت دارد.</a:t>
            </a:r>
            <a:br>
              <a:rPr lang="fa-IR" sz="2400" dirty="0" smtClean="0"/>
            </a:br>
            <a:r>
              <a:rPr lang="fa-IR" sz="2400" dirty="0" smtClean="0"/>
              <a:t>که به آن هاضمایر متصل فاعلی هم می گویند:  </a:t>
            </a:r>
            <a:r>
              <a:rPr lang="fa-IR" sz="2400" dirty="0" smtClean="0">
                <a:solidFill>
                  <a:srgbClr val="FF9900"/>
                </a:solidFill>
              </a:rPr>
              <a:t>م – ی –  د – یم – ید - ند</a:t>
            </a:r>
            <a:endParaRPr lang="en-US" sz="2400" dirty="0" smtClean="0">
              <a:solidFill>
                <a:srgbClr val="FF9900"/>
              </a:solidFill>
            </a:endParaRPr>
          </a:p>
        </p:txBody>
      </p:sp>
      <p:sp>
        <p:nvSpPr>
          <p:cNvPr id="66563" name="Rectangle 3"/>
          <p:cNvSpPr>
            <a:spLocks noGrp="1" noChangeArrowheads="1"/>
          </p:cNvSpPr>
          <p:nvPr>
            <p:ph type="body" idx="1"/>
          </p:nvPr>
        </p:nvSpPr>
        <p:spPr>
          <a:xfrm>
            <a:off x="395288" y="3068638"/>
            <a:ext cx="8229600" cy="3529012"/>
          </a:xfrm>
        </p:spPr>
        <p:txBody>
          <a:bodyPr/>
          <a:lstStyle/>
          <a:p>
            <a:pPr algn="ctr" eaLnBrk="1" hangingPunct="1">
              <a:buFont typeface="Wingdings" pitchFamily="2" charset="2"/>
              <a:buNone/>
              <a:defRPr/>
            </a:pPr>
            <a:r>
              <a:rPr lang="fa-IR" dirty="0" smtClean="0"/>
              <a:t>زد </a:t>
            </a:r>
            <a:r>
              <a:rPr lang="fa-IR" dirty="0" smtClean="0">
                <a:solidFill>
                  <a:srgbClr val="FF9900"/>
                </a:solidFill>
              </a:rPr>
              <a:t>م</a:t>
            </a:r>
            <a:r>
              <a:rPr lang="fa-IR" dirty="0" smtClean="0"/>
              <a:t>                          می رو</a:t>
            </a:r>
            <a:r>
              <a:rPr lang="fa-IR" dirty="0" smtClean="0">
                <a:solidFill>
                  <a:srgbClr val="FF9900"/>
                </a:solidFill>
              </a:rPr>
              <a:t>م</a:t>
            </a:r>
          </a:p>
          <a:p>
            <a:pPr algn="ctr" eaLnBrk="1" hangingPunct="1">
              <a:buFont typeface="Wingdings" pitchFamily="2" charset="2"/>
              <a:buNone/>
              <a:defRPr/>
            </a:pPr>
            <a:r>
              <a:rPr lang="fa-IR" dirty="0" smtClean="0"/>
              <a:t>زد </a:t>
            </a:r>
            <a:r>
              <a:rPr lang="fa-IR" dirty="0" smtClean="0">
                <a:solidFill>
                  <a:srgbClr val="FF9900"/>
                </a:solidFill>
              </a:rPr>
              <a:t>ی</a:t>
            </a:r>
            <a:r>
              <a:rPr lang="fa-IR" dirty="0" smtClean="0"/>
              <a:t>                         می رو</a:t>
            </a:r>
            <a:r>
              <a:rPr lang="fa-IR" dirty="0" smtClean="0">
                <a:solidFill>
                  <a:srgbClr val="FF9900"/>
                </a:solidFill>
              </a:rPr>
              <a:t>ی</a:t>
            </a:r>
            <a:endParaRPr lang="en-US" dirty="0" smtClean="0">
              <a:solidFill>
                <a:srgbClr val="FF9900"/>
              </a:solidFill>
            </a:endParaRPr>
          </a:p>
          <a:p>
            <a:pPr algn="ctr" eaLnBrk="1" hangingPunct="1">
              <a:buFont typeface="Wingdings" pitchFamily="2" charset="2"/>
              <a:buNone/>
              <a:defRPr/>
            </a:pPr>
            <a:r>
              <a:rPr lang="fa-IR" dirty="0" smtClean="0"/>
              <a:t>زد                          می رو</a:t>
            </a:r>
            <a:r>
              <a:rPr lang="fa-IR" dirty="0" smtClean="0">
                <a:solidFill>
                  <a:srgbClr val="FF9900"/>
                </a:solidFill>
              </a:rPr>
              <a:t>د</a:t>
            </a:r>
            <a:endParaRPr lang="en-US" dirty="0" smtClean="0">
              <a:solidFill>
                <a:srgbClr val="FF9900"/>
              </a:solidFill>
            </a:endParaRPr>
          </a:p>
          <a:p>
            <a:pPr algn="ctr" eaLnBrk="1" hangingPunct="1">
              <a:buFont typeface="Wingdings" pitchFamily="2" charset="2"/>
              <a:buNone/>
              <a:defRPr/>
            </a:pPr>
            <a:r>
              <a:rPr lang="fa-IR" dirty="0" smtClean="0"/>
              <a:t>زد </a:t>
            </a:r>
            <a:r>
              <a:rPr lang="fa-IR" dirty="0" smtClean="0">
                <a:solidFill>
                  <a:srgbClr val="FF9900"/>
                </a:solidFill>
              </a:rPr>
              <a:t>ی</a:t>
            </a:r>
            <a:r>
              <a:rPr lang="fa-IR" dirty="0" smtClean="0"/>
              <a:t>                        می رو</a:t>
            </a:r>
            <a:r>
              <a:rPr lang="fa-IR" dirty="0" smtClean="0">
                <a:solidFill>
                  <a:srgbClr val="FF9900"/>
                </a:solidFill>
              </a:rPr>
              <a:t>یم</a:t>
            </a:r>
          </a:p>
          <a:p>
            <a:pPr algn="ctr" eaLnBrk="1" hangingPunct="1">
              <a:buFont typeface="Wingdings" pitchFamily="2" charset="2"/>
              <a:buNone/>
              <a:defRPr/>
            </a:pPr>
            <a:r>
              <a:rPr lang="fa-IR" dirty="0" smtClean="0"/>
              <a:t>زد </a:t>
            </a:r>
            <a:r>
              <a:rPr lang="fa-IR" dirty="0" smtClean="0">
                <a:solidFill>
                  <a:srgbClr val="FF9900"/>
                </a:solidFill>
              </a:rPr>
              <a:t>ید</a:t>
            </a:r>
            <a:r>
              <a:rPr lang="fa-IR" dirty="0" smtClean="0"/>
              <a:t>                        می رو</a:t>
            </a:r>
            <a:r>
              <a:rPr lang="fa-IR" dirty="0" smtClean="0">
                <a:solidFill>
                  <a:srgbClr val="FF9900"/>
                </a:solidFill>
              </a:rPr>
              <a:t>ید</a:t>
            </a:r>
            <a:endParaRPr lang="en-US" dirty="0" smtClean="0">
              <a:solidFill>
                <a:srgbClr val="FF9900"/>
              </a:solidFill>
            </a:endParaRPr>
          </a:p>
          <a:p>
            <a:pPr algn="ctr" eaLnBrk="1" hangingPunct="1">
              <a:buFont typeface="Wingdings" pitchFamily="2" charset="2"/>
              <a:buNone/>
              <a:defRPr/>
            </a:pPr>
            <a:r>
              <a:rPr lang="fa-IR" dirty="0" smtClean="0"/>
              <a:t>زد </a:t>
            </a:r>
            <a:r>
              <a:rPr lang="fa-IR" dirty="0" smtClean="0">
                <a:solidFill>
                  <a:srgbClr val="FF9900"/>
                </a:solidFill>
              </a:rPr>
              <a:t>ند</a:t>
            </a:r>
            <a:r>
              <a:rPr lang="fa-IR" dirty="0" smtClean="0"/>
              <a:t>                        می رو</a:t>
            </a:r>
            <a:r>
              <a:rPr lang="fa-IR" dirty="0" smtClean="0">
                <a:solidFill>
                  <a:srgbClr val="FF9900"/>
                </a:solidFill>
              </a:rPr>
              <a:t>ند</a:t>
            </a:r>
            <a:endParaRPr lang="en-US" dirty="0" smtClean="0">
              <a:solidFill>
                <a:srgbClr val="FF9900"/>
              </a:solidFill>
            </a:endParaRPr>
          </a:p>
          <a:p>
            <a:pPr eaLnBrk="1" hangingPunct="1">
              <a:defRPr/>
            </a:pPr>
            <a:endParaRPr lang="en-US" dirty="0" smtClean="0"/>
          </a:p>
        </p:txBody>
      </p:sp>
    </p:spTree>
  </p:cSld>
  <p:clrMapOvr>
    <a:masterClrMapping/>
  </p:clrMapOvr>
  <p:transition advTm="4000">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79388" y="404813"/>
            <a:ext cx="8229600" cy="1139825"/>
          </a:xfrm>
        </p:spPr>
        <p:txBody>
          <a:bodyPr/>
          <a:lstStyle/>
          <a:p>
            <a:pPr eaLnBrk="1" hangingPunct="1">
              <a:defRPr/>
            </a:pPr>
            <a:r>
              <a:rPr lang="fa-IR" dirty="0" smtClean="0">
                <a:solidFill>
                  <a:srgbClr val="FF3300"/>
                </a:solidFill>
                <a:cs typeface="B Koodak" pitchFamily="2" charset="-78"/>
              </a:rPr>
              <a:t>اقسام فعل ازنظر زمان</a:t>
            </a:r>
            <a:r>
              <a:rPr lang="ar-SA" sz="4000" dirty="0" smtClean="0">
                <a:cs typeface="B Koodak" pitchFamily="2" charset="-78"/>
              </a:rPr>
              <a:t> </a:t>
            </a:r>
            <a:endParaRPr lang="en-US" sz="4000" dirty="0" smtClean="0">
              <a:cs typeface="B Koodak" pitchFamily="2" charset="-78"/>
            </a:endParaRPr>
          </a:p>
        </p:txBody>
      </p:sp>
      <p:graphicFrame>
        <p:nvGraphicFramePr>
          <p:cNvPr id="2" name="Diagram 1"/>
          <p:cNvGraphicFramePr/>
          <p:nvPr/>
        </p:nvGraphicFramePr>
        <p:xfrm>
          <a:off x="500063" y="1643063"/>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Tm="4000">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277813"/>
            <a:ext cx="8229600" cy="1638300"/>
          </a:xfrm>
        </p:spPr>
        <p:txBody>
          <a:bodyPr/>
          <a:lstStyle/>
          <a:p>
            <a:pPr algn="r" eaLnBrk="1" hangingPunct="1">
              <a:defRPr/>
            </a:pPr>
            <a:r>
              <a:rPr lang="ar-SA" sz="4000" dirty="0" smtClean="0">
                <a:solidFill>
                  <a:srgbClr val="FF3300"/>
                </a:solidFill>
                <a:cs typeface="B Koodak" pitchFamily="2" charset="-78"/>
              </a:rPr>
              <a:t>فعل ماضی</a:t>
            </a:r>
            <a:r>
              <a:rPr lang="ar-SA" sz="4000" dirty="0" smtClean="0">
                <a:cs typeface="B Koodak" pitchFamily="2" charset="-78"/>
              </a:rPr>
              <a:t> </a:t>
            </a:r>
            <a:r>
              <a:rPr lang="ar-SA" sz="4000" dirty="0" smtClean="0"/>
              <a:t>:</a:t>
            </a:r>
            <a:br>
              <a:rPr lang="ar-SA" sz="4000" dirty="0" smtClean="0"/>
            </a:br>
            <a:r>
              <a:rPr lang="fa-IR" sz="2400" dirty="0" smtClean="0"/>
              <a:t>فعلی</a:t>
            </a:r>
            <a:r>
              <a:rPr lang="ar-SA" sz="2400" dirty="0" smtClean="0"/>
              <a:t> است که </a:t>
            </a:r>
            <a:r>
              <a:rPr lang="fa-IR" sz="2400" dirty="0" smtClean="0"/>
              <a:t>در</a:t>
            </a:r>
            <a:r>
              <a:rPr lang="ar-SA" sz="2400" dirty="0" smtClean="0"/>
              <a:t> زمان گذشته </a:t>
            </a:r>
            <a:r>
              <a:rPr lang="fa-IR" sz="2400" dirty="0" smtClean="0"/>
              <a:t>روی داده است.</a:t>
            </a:r>
            <a:br>
              <a:rPr lang="fa-IR" sz="2400" dirty="0" smtClean="0"/>
            </a:br>
            <a:r>
              <a:rPr lang="fa-IR" sz="2400" dirty="0" smtClean="0"/>
              <a:t> مانند</a:t>
            </a:r>
            <a:r>
              <a:rPr lang="ar-SA" sz="2400" dirty="0" smtClean="0"/>
              <a:t> : زدم ، می زدم  ، زده بودم</a:t>
            </a:r>
            <a:r>
              <a:rPr lang="ar-SA" sz="4000" dirty="0" smtClean="0"/>
              <a:t> </a:t>
            </a:r>
            <a:endParaRPr lang="en-US" sz="4000" dirty="0" smtClean="0"/>
          </a:p>
        </p:txBody>
      </p:sp>
      <p:sp>
        <p:nvSpPr>
          <p:cNvPr id="51203" name="Rectangle 3"/>
          <p:cNvSpPr>
            <a:spLocks noGrp="1" noChangeArrowheads="1"/>
          </p:cNvSpPr>
          <p:nvPr>
            <p:ph type="body" idx="1"/>
          </p:nvPr>
        </p:nvSpPr>
        <p:spPr>
          <a:xfrm>
            <a:off x="323850" y="2133600"/>
            <a:ext cx="8496300" cy="3382963"/>
          </a:xfrm>
        </p:spPr>
        <p:txBody>
          <a:bodyPr/>
          <a:lstStyle/>
          <a:p>
            <a:pPr eaLnBrk="1" hangingPunct="1">
              <a:buFont typeface="Wingdings" pitchFamily="2" charset="2"/>
              <a:buNone/>
              <a:defRPr/>
            </a:pPr>
            <a:r>
              <a:rPr lang="ar-SA" dirty="0" smtClean="0">
                <a:cs typeface="B Koodak" pitchFamily="2" charset="-78"/>
              </a:rPr>
              <a:t>فعل ماضی بر </a:t>
            </a:r>
            <a:r>
              <a:rPr lang="fa-IR" dirty="0" smtClean="0">
                <a:cs typeface="B Koodak" pitchFamily="2" charset="-78"/>
              </a:rPr>
              <a:t>8</a:t>
            </a:r>
            <a:r>
              <a:rPr lang="ar-SA" dirty="0" smtClean="0">
                <a:cs typeface="B Koodak" pitchFamily="2" charset="-78"/>
              </a:rPr>
              <a:t> نوع است :</a:t>
            </a:r>
            <a:endParaRPr lang="en-US" dirty="0" smtClean="0">
              <a:cs typeface="B Koodak" pitchFamily="2" charset="-78"/>
            </a:endParaRPr>
          </a:p>
          <a:p>
            <a:pPr eaLnBrk="1" hangingPunct="1">
              <a:buFont typeface="Wingdings" pitchFamily="2" charset="2"/>
              <a:buNone/>
              <a:defRPr/>
            </a:pPr>
            <a:r>
              <a:rPr lang="en-US" dirty="0" smtClean="0"/>
              <a:t>   </a:t>
            </a:r>
            <a:r>
              <a:rPr lang="ar-SA" dirty="0" smtClean="0">
                <a:solidFill>
                  <a:srgbClr val="42D249"/>
                </a:solidFill>
              </a:rPr>
              <a:t>ماضی مطلق</a:t>
            </a:r>
            <a:r>
              <a:rPr lang="fa-IR" dirty="0" smtClean="0">
                <a:solidFill>
                  <a:srgbClr val="42D249"/>
                </a:solidFill>
              </a:rPr>
              <a:t>(ساده)                   </a:t>
            </a:r>
            <a:r>
              <a:rPr lang="ar-SA" dirty="0">
                <a:solidFill>
                  <a:srgbClr val="42D249"/>
                </a:solidFill>
              </a:rPr>
              <a:t>ماضی بعید</a:t>
            </a:r>
            <a:endParaRPr lang="en-US" dirty="0" smtClean="0">
              <a:solidFill>
                <a:srgbClr val="42D249"/>
              </a:solidFill>
            </a:endParaRPr>
          </a:p>
          <a:p>
            <a:pPr eaLnBrk="1" hangingPunct="1">
              <a:buFont typeface="Wingdings" pitchFamily="2" charset="2"/>
              <a:buNone/>
              <a:defRPr/>
            </a:pPr>
            <a:r>
              <a:rPr lang="en-US" dirty="0" smtClean="0">
                <a:solidFill>
                  <a:srgbClr val="42D249"/>
                </a:solidFill>
              </a:rPr>
              <a:t>   </a:t>
            </a:r>
            <a:r>
              <a:rPr lang="ar-SA" dirty="0" smtClean="0">
                <a:solidFill>
                  <a:srgbClr val="42D249"/>
                </a:solidFill>
              </a:rPr>
              <a:t>ماضی استمراری</a:t>
            </a:r>
            <a:r>
              <a:rPr lang="fa-IR" dirty="0" smtClean="0">
                <a:solidFill>
                  <a:srgbClr val="42D249"/>
                </a:solidFill>
              </a:rPr>
              <a:t>                     ماضی ابعد(دورتر)</a:t>
            </a:r>
            <a:endParaRPr lang="en-US" dirty="0" smtClean="0">
              <a:solidFill>
                <a:srgbClr val="42D249"/>
              </a:solidFill>
            </a:endParaRPr>
          </a:p>
          <a:p>
            <a:pPr eaLnBrk="1" hangingPunct="1">
              <a:buFont typeface="Wingdings" pitchFamily="2" charset="2"/>
              <a:buNone/>
              <a:defRPr/>
            </a:pPr>
            <a:r>
              <a:rPr lang="en-US" dirty="0" smtClean="0">
                <a:solidFill>
                  <a:srgbClr val="42D249"/>
                </a:solidFill>
              </a:rPr>
              <a:t>  </a:t>
            </a:r>
            <a:r>
              <a:rPr lang="ar-SA" dirty="0" smtClean="0">
                <a:solidFill>
                  <a:srgbClr val="42D249"/>
                </a:solidFill>
              </a:rPr>
              <a:t> ماضی نقلی</a:t>
            </a:r>
            <a:r>
              <a:rPr lang="fa-IR" dirty="0" smtClean="0">
                <a:solidFill>
                  <a:srgbClr val="42D249"/>
                </a:solidFill>
              </a:rPr>
              <a:t>                            </a:t>
            </a:r>
            <a:r>
              <a:rPr lang="ar-SA" dirty="0">
                <a:solidFill>
                  <a:srgbClr val="42D249"/>
                </a:solidFill>
              </a:rPr>
              <a:t>ماضی التزامی</a:t>
            </a:r>
            <a:r>
              <a:rPr lang="ar-SA" dirty="0"/>
              <a:t> </a:t>
            </a:r>
            <a:endParaRPr lang="en-US" dirty="0" smtClean="0">
              <a:solidFill>
                <a:srgbClr val="42D249"/>
              </a:solidFill>
            </a:endParaRPr>
          </a:p>
          <a:p>
            <a:pPr eaLnBrk="1" hangingPunct="1">
              <a:buFont typeface="Wingdings" pitchFamily="2" charset="2"/>
              <a:buNone/>
              <a:defRPr/>
            </a:pPr>
            <a:r>
              <a:rPr lang="en-US" dirty="0" smtClean="0">
                <a:solidFill>
                  <a:srgbClr val="42D249"/>
                </a:solidFill>
              </a:rPr>
              <a:t>   </a:t>
            </a:r>
            <a:r>
              <a:rPr lang="fa-IR" dirty="0" smtClean="0">
                <a:solidFill>
                  <a:srgbClr val="42D249"/>
                </a:solidFill>
              </a:rPr>
              <a:t>ماضی نقلی استمراری                ماضی ملموس (مستمر)</a:t>
            </a:r>
            <a:endParaRPr lang="en-US" dirty="0" smtClean="0">
              <a:solidFill>
                <a:srgbClr val="42D249"/>
              </a:solidFill>
            </a:endParaRPr>
          </a:p>
          <a:p>
            <a:pPr eaLnBrk="1" hangingPunct="1">
              <a:buFont typeface="Wingdings" pitchFamily="2" charset="2"/>
              <a:buNone/>
              <a:defRPr/>
            </a:pPr>
            <a:r>
              <a:rPr lang="en-US" dirty="0" smtClean="0">
                <a:solidFill>
                  <a:srgbClr val="42D249"/>
                </a:solidFill>
              </a:rPr>
              <a:t>   </a:t>
            </a:r>
            <a:endParaRPr lang="en-US" dirty="0" smtClean="0"/>
          </a:p>
        </p:txBody>
      </p:sp>
    </p:spTree>
  </p:cSld>
  <p:clrMapOvr>
    <a:masterClrMapping/>
  </p:clrMapOvr>
  <p:transition advTm="4000">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85763" y="711200"/>
            <a:ext cx="8434387" cy="2430463"/>
          </a:xfrm>
        </p:spPr>
        <p:txBody>
          <a:bodyPr/>
          <a:lstStyle/>
          <a:p>
            <a:pPr algn="r" eaLnBrk="1" hangingPunct="1">
              <a:defRPr/>
            </a:pPr>
            <a:r>
              <a:rPr lang="ar-SA" sz="4000" dirty="0" smtClean="0">
                <a:solidFill>
                  <a:srgbClr val="FF0000"/>
                </a:solidFill>
                <a:cs typeface="B Koodak" pitchFamily="2" charset="-78"/>
              </a:rPr>
              <a:t>1- ماضی مطلق</a:t>
            </a:r>
            <a:r>
              <a:rPr lang="fa-IR" sz="4000" dirty="0" smtClean="0">
                <a:solidFill>
                  <a:srgbClr val="FF0000"/>
                </a:solidFill>
                <a:cs typeface="B Koodak" pitchFamily="2" charset="-78"/>
              </a:rPr>
              <a:t>(ساده): </a:t>
            </a:r>
            <a:r>
              <a:rPr lang="fa-IR" sz="2400" dirty="0" smtClean="0"/>
              <a:t>فعلی</a:t>
            </a:r>
            <a:r>
              <a:rPr lang="ar-SA" sz="2400" dirty="0" smtClean="0"/>
              <a:t> است که </a:t>
            </a:r>
            <a:r>
              <a:rPr lang="fa-IR" sz="2400" dirty="0" smtClean="0"/>
              <a:t>در</a:t>
            </a:r>
            <a:r>
              <a:rPr lang="ar-SA" sz="2400" dirty="0" smtClean="0"/>
              <a:t> گذشته </a:t>
            </a:r>
            <a:r>
              <a:rPr lang="fa-IR" sz="2400" dirty="0" smtClean="0"/>
              <a:t>به طور ساده(مطلق) انجام گرفته است.</a:t>
            </a:r>
            <a:r>
              <a:rPr lang="ar-SA" sz="2400" dirty="0" smtClean="0"/>
              <a:t> خواه به زمان حال نزدیک و پیوسته و خواه دور باشد </a:t>
            </a:r>
            <a:r>
              <a:rPr lang="en-US" sz="2400" dirty="0" smtClean="0"/>
              <a:t>.</a:t>
            </a:r>
            <a:r>
              <a:rPr lang="fa-IR" sz="2400" dirty="0" smtClean="0"/>
              <a:t>وآن از بن ماضی وافزودن شناسه های لازم ساخته می شود</a:t>
            </a:r>
            <a:r>
              <a:rPr lang="ar-SA" sz="2400" dirty="0" smtClean="0"/>
              <a:t>:</a:t>
            </a:r>
            <a:r>
              <a:rPr lang="en-US" sz="2400" dirty="0" smtClean="0"/>
              <a:t/>
            </a:r>
            <a:br>
              <a:rPr lang="en-US" sz="2400" dirty="0" smtClean="0"/>
            </a:br>
            <a:r>
              <a:rPr lang="fa-IR" sz="2400" dirty="0" smtClean="0"/>
              <a:t/>
            </a:r>
            <a:br>
              <a:rPr lang="fa-IR" sz="2400" dirty="0" smtClean="0"/>
            </a:br>
            <a:r>
              <a:rPr lang="ar-SA" sz="2400" dirty="0" smtClean="0"/>
              <a:t> پارسال این کتاب را خریدم . </a:t>
            </a:r>
            <a:r>
              <a:rPr lang="en-US" sz="2400" dirty="0" smtClean="0"/>
              <a:t/>
            </a:r>
            <a:br>
              <a:rPr lang="en-US" sz="2400" dirty="0" smtClean="0"/>
            </a:br>
            <a:r>
              <a:rPr lang="ar-SA" sz="2400" dirty="0" smtClean="0"/>
              <a:t>مسعود الآن به خانه آمد</a:t>
            </a:r>
            <a:r>
              <a:rPr lang="ar-SA" sz="4000" dirty="0" smtClean="0"/>
              <a:t> </a:t>
            </a:r>
            <a:r>
              <a:rPr lang="en-US" sz="4000" dirty="0" smtClean="0"/>
              <a:t>.</a:t>
            </a:r>
          </a:p>
        </p:txBody>
      </p:sp>
      <p:sp>
        <p:nvSpPr>
          <p:cNvPr id="52227" name="Rectangle 3"/>
          <p:cNvSpPr>
            <a:spLocks noGrp="1" noChangeArrowheads="1"/>
          </p:cNvSpPr>
          <p:nvPr>
            <p:ph type="body" idx="1"/>
          </p:nvPr>
        </p:nvSpPr>
        <p:spPr>
          <a:xfrm>
            <a:off x="468313" y="3500438"/>
            <a:ext cx="8229600" cy="2449512"/>
          </a:xfrm>
        </p:spPr>
        <p:txBody>
          <a:bodyPr/>
          <a:lstStyle/>
          <a:p>
            <a:pPr algn="ctr" eaLnBrk="1" hangingPunct="1">
              <a:buFont typeface="Wingdings" pitchFamily="2" charset="2"/>
              <a:buNone/>
              <a:defRPr/>
            </a:pPr>
            <a:r>
              <a:rPr lang="ar-SA" sz="4000" dirty="0" smtClean="0">
                <a:solidFill>
                  <a:srgbClr val="42D249"/>
                </a:solidFill>
              </a:rPr>
              <a:t>آمدم                آمدیم </a:t>
            </a:r>
          </a:p>
          <a:p>
            <a:pPr algn="ctr" eaLnBrk="1" hangingPunct="1">
              <a:buFont typeface="Wingdings" pitchFamily="2" charset="2"/>
              <a:buNone/>
              <a:defRPr/>
            </a:pPr>
            <a:r>
              <a:rPr lang="ar-SA" sz="4000" dirty="0" smtClean="0">
                <a:solidFill>
                  <a:srgbClr val="42D249"/>
                </a:solidFill>
              </a:rPr>
              <a:t>آمدی               آمدید </a:t>
            </a:r>
          </a:p>
          <a:p>
            <a:pPr algn="ctr" eaLnBrk="1" hangingPunct="1">
              <a:buFont typeface="Wingdings" pitchFamily="2" charset="2"/>
              <a:buNone/>
              <a:defRPr/>
            </a:pPr>
            <a:r>
              <a:rPr lang="ar-SA" sz="4000" dirty="0" smtClean="0">
                <a:solidFill>
                  <a:srgbClr val="42D249"/>
                </a:solidFill>
              </a:rPr>
              <a:t>آمد                  آمدند</a:t>
            </a:r>
            <a:r>
              <a:rPr lang="ar-SA" dirty="0" smtClean="0"/>
              <a:t> </a:t>
            </a:r>
            <a:endParaRPr lang="en-US" dirty="0" smtClean="0"/>
          </a:p>
        </p:txBody>
      </p:sp>
    </p:spTree>
  </p:cSld>
  <p:clrMapOvr>
    <a:masterClrMapping/>
  </p:clrMapOvr>
  <p:transition advTm="4000">
    <p:cover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8313" y="0"/>
            <a:ext cx="8229600" cy="3582988"/>
          </a:xfrm>
        </p:spPr>
        <p:txBody>
          <a:bodyPr/>
          <a:lstStyle/>
          <a:p>
            <a:pPr algn="r" eaLnBrk="1" hangingPunct="1">
              <a:defRPr/>
            </a:pPr>
            <a:r>
              <a:rPr lang="fa-IR" dirty="0" smtClean="0">
                <a:solidFill>
                  <a:srgbClr val="FF3300"/>
                </a:solidFill>
                <a:cs typeface="B Koodak" pitchFamily="2" charset="-78"/>
              </a:rPr>
              <a:t>2</a:t>
            </a:r>
            <a:r>
              <a:rPr lang="ar-SA" dirty="0" smtClean="0">
                <a:solidFill>
                  <a:srgbClr val="FF3300"/>
                </a:solidFill>
                <a:cs typeface="B Koodak" pitchFamily="2" charset="-78"/>
              </a:rPr>
              <a:t>- </a:t>
            </a:r>
            <a:r>
              <a:rPr lang="ar-SA" sz="3600" dirty="0" smtClean="0">
                <a:solidFill>
                  <a:srgbClr val="FF3300"/>
                </a:solidFill>
                <a:cs typeface="B Koodak" pitchFamily="2" charset="-78"/>
              </a:rPr>
              <a:t>ماضی استمراری</a:t>
            </a:r>
            <a:r>
              <a:rPr lang="fa-IR" sz="3600" dirty="0" smtClean="0">
                <a:solidFill>
                  <a:srgbClr val="FF3300"/>
                </a:solidFill>
                <a:cs typeface="B Koodak" pitchFamily="2" charset="-78"/>
              </a:rPr>
              <a:t>:</a:t>
            </a:r>
            <a:r>
              <a:rPr lang="ar-SA" dirty="0" smtClean="0">
                <a:cs typeface="B Koodak" pitchFamily="2" charset="-78"/>
              </a:rPr>
              <a:t> </a:t>
            </a:r>
            <a:r>
              <a:rPr lang="ar-SA" sz="2000" dirty="0" smtClean="0"/>
              <a:t>،آن است که دلالت کند بر صدور فعل در زمان گذشته به طریق استمرار و تکرار و تدری</a:t>
            </a:r>
            <a:r>
              <a:rPr lang="fa-IR" sz="2000" dirty="0" smtClean="0"/>
              <a:t>ج</a:t>
            </a:r>
            <a:r>
              <a:rPr lang="ar-SA" sz="2000" dirty="0" smtClean="0"/>
              <a:t> و علامت آن " می " یا " همی " است در اول ماضی مطلق : </a:t>
            </a:r>
            <a:r>
              <a:rPr lang="en-US" sz="2000" dirty="0" smtClean="0"/>
              <a:t/>
            </a:r>
            <a:br>
              <a:rPr lang="en-US" sz="2000" dirty="0" smtClean="0"/>
            </a:br>
            <a:r>
              <a:rPr lang="ar-SA" sz="2000" dirty="0" smtClean="0"/>
              <a:t> روزها در می خواند . </a:t>
            </a:r>
            <a:r>
              <a:rPr lang="en-US" sz="2000" dirty="0" smtClean="0"/>
              <a:t/>
            </a:r>
            <a:br>
              <a:rPr lang="en-US" sz="2000" dirty="0" smtClean="0"/>
            </a:br>
            <a:r>
              <a:rPr lang="ar-SA" sz="2000" dirty="0" smtClean="0"/>
              <a:t>شب ها کار می کردند</a:t>
            </a:r>
            <a:r>
              <a:rPr lang="ar-SA" sz="2800" dirty="0" smtClean="0"/>
              <a:t> .</a:t>
            </a:r>
            <a:r>
              <a:rPr lang="en-US" sz="2800" dirty="0" smtClean="0"/>
              <a:t/>
            </a:r>
            <a:br>
              <a:rPr lang="en-US" sz="2800" dirty="0" smtClean="0"/>
            </a:br>
            <a:r>
              <a:rPr lang="fa-IR" sz="2400" dirty="0" smtClean="0"/>
              <a:t>گاهی نیزبا افزودن«</a:t>
            </a:r>
            <a:r>
              <a:rPr lang="fa-IR" sz="2400" dirty="0" smtClean="0">
                <a:solidFill>
                  <a:srgbClr val="FFC000"/>
                </a:solidFill>
              </a:rPr>
              <a:t>می</a:t>
            </a:r>
            <a:r>
              <a:rPr lang="fa-IR" sz="2400" dirty="0" smtClean="0"/>
              <a:t>»یا «</a:t>
            </a:r>
            <a:r>
              <a:rPr lang="fa-IR" sz="2400" dirty="0" smtClean="0">
                <a:solidFill>
                  <a:srgbClr val="FFC000"/>
                </a:solidFill>
              </a:rPr>
              <a:t>همی</a:t>
            </a:r>
            <a:r>
              <a:rPr lang="fa-IR" sz="2400" dirty="0" smtClean="0"/>
              <a:t>»در اول ماضی مطلق ویا(</a:t>
            </a:r>
            <a:r>
              <a:rPr lang="fa-IR" sz="2400" dirty="0" smtClean="0">
                <a:solidFill>
                  <a:srgbClr val="FFC000"/>
                </a:solidFill>
              </a:rPr>
              <a:t>ی</a:t>
            </a:r>
            <a:r>
              <a:rPr lang="fa-IR" sz="2400" dirty="0" smtClean="0"/>
              <a:t>)در آخر ماضی مطلق ویا(</a:t>
            </a:r>
            <a:r>
              <a:rPr lang="fa-IR" sz="2400" dirty="0" smtClean="0">
                <a:solidFill>
                  <a:srgbClr val="FFC000"/>
                </a:solidFill>
              </a:rPr>
              <a:t>می</a:t>
            </a:r>
            <a:r>
              <a:rPr lang="fa-IR" sz="2400" dirty="0" smtClean="0"/>
              <a:t>)در اول(</a:t>
            </a:r>
            <a:r>
              <a:rPr lang="fa-IR" sz="2400" dirty="0" smtClean="0">
                <a:solidFill>
                  <a:srgbClr val="FFC000"/>
                </a:solidFill>
              </a:rPr>
              <a:t>ی</a:t>
            </a:r>
            <a:r>
              <a:rPr lang="fa-IR" sz="2400" dirty="0" smtClean="0"/>
              <a:t>)درآخروگاهی نیز(</a:t>
            </a:r>
            <a:r>
              <a:rPr lang="fa-IR" sz="2400" dirty="0" smtClean="0">
                <a:solidFill>
                  <a:srgbClr val="FFC000"/>
                </a:solidFill>
              </a:rPr>
              <a:t>همی</a:t>
            </a:r>
            <a:r>
              <a:rPr lang="fa-IR" sz="2400" dirty="0" smtClean="0"/>
              <a:t>)دراول(</a:t>
            </a:r>
            <a:r>
              <a:rPr lang="fa-IR" sz="2400" dirty="0" smtClean="0">
                <a:solidFill>
                  <a:srgbClr val="FFC000"/>
                </a:solidFill>
              </a:rPr>
              <a:t>ی</a:t>
            </a:r>
            <a:r>
              <a:rPr lang="fa-IR" sz="2400" dirty="0" smtClean="0"/>
              <a:t>)در آخر ماضی مطلق ساخته می شود.مانند:</a:t>
            </a:r>
            <a:br>
              <a:rPr lang="fa-IR" sz="2400" dirty="0" smtClean="0"/>
            </a:br>
            <a:r>
              <a:rPr lang="fa-IR" sz="2800" dirty="0" smtClean="0">
                <a:solidFill>
                  <a:srgbClr val="FFC000"/>
                </a:solidFill>
              </a:rPr>
              <a:t>همی</a:t>
            </a:r>
            <a:r>
              <a:rPr lang="fa-IR" sz="2800" dirty="0" smtClean="0"/>
              <a:t> دیدم - </a:t>
            </a:r>
            <a:r>
              <a:rPr lang="fa-IR" sz="2800" dirty="0" smtClean="0">
                <a:solidFill>
                  <a:srgbClr val="FFC000"/>
                </a:solidFill>
              </a:rPr>
              <a:t>می</a:t>
            </a:r>
            <a:r>
              <a:rPr lang="fa-IR" sz="2800" dirty="0" smtClean="0"/>
              <a:t> دیدم</a:t>
            </a:r>
            <a:r>
              <a:rPr lang="fa-IR" sz="2800" dirty="0" smtClean="0">
                <a:solidFill>
                  <a:srgbClr val="FFC000"/>
                </a:solidFill>
              </a:rPr>
              <a:t>ی</a:t>
            </a:r>
            <a:r>
              <a:rPr lang="fa-IR" sz="2800" dirty="0" smtClean="0"/>
              <a:t>- دیدم</a:t>
            </a:r>
            <a:r>
              <a:rPr lang="fa-IR" sz="2800" dirty="0" smtClean="0">
                <a:solidFill>
                  <a:srgbClr val="FFC000"/>
                </a:solidFill>
              </a:rPr>
              <a:t>ی</a:t>
            </a:r>
            <a:r>
              <a:rPr lang="fa-IR" sz="2800" dirty="0" smtClean="0"/>
              <a:t>- </a:t>
            </a:r>
            <a:r>
              <a:rPr lang="fa-IR" sz="2800" dirty="0" smtClean="0">
                <a:solidFill>
                  <a:srgbClr val="FFC000"/>
                </a:solidFill>
              </a:rPr>
              <a:t>همی</a:t>
            </a:r>
            <a:r>
              <a:rPr lang="fa-IR" sz="2800" dirty="0" smtClean="0"/>
              <a:t> دیدم</a:t>
            </a:r>
            <a:r>
              <a:rPr lang="fa-IR" sz="2800" dirty="0" smtClean="0">
                <a:solidFill>
                  <a:srgbClr val="FFC000"/>
                </a:solidFill>
              </a:rPr>
              <a:t>ی</a:t>
            </a:r>
            <a:endParaRPr lang="en-US" sz="2800" dirty="0" smtClean="0">
              <a:solidFill>
                <a:srgbClr val="FFC000"/>
              </a:solidFill>
            </a:endParaRPr>
          </a:p>
        </p:txBody>
      </p:sp>
      <p:sp>
        <p:nvSpPr>
          <p:cNvPr id="53251" name="Rectangle 3"/>
          <p:cNvSpPr>
            <a:spLocks noGrp="1" noChangeArrowheads="1"/>
          </p:cNvSpPr>
          <p:nvPr>
            <p:ph type="body" idx="1"/>
          </p:nvPr>
        </p:nvSpPr>
        <p:spPr>
          <a:xfrm>
            <a:off x="395288" y="3573463"/>
            <a:ext cx="8229600" cy="2879725"/>
          </a:xfrm>
        </p:spPr>
        <p:txBody>
          <a:bodyPr/>
          <a:lstStyle/>
          <a:p>
            <a:pPr algn="ctr" eaLnBrk="1" hangingPunct="1">
              <a:buFont typeface="Wingdings" pitchFamily="2" charset="2"/>
              <a:buNone/>
              <a:defRPr/>
            </a:pPr>
            <a:r>
              <a:rPr lang="ar-SA" sz="3600" dirty="0" smtClean="0">
                <a:solidFill>
                  <a:srgbClr val="42D249"/>
                </a:solidFill>
              </a:rPr>
              <a:t>می رفتم             می رفتیم </a:t>
            </a:r>
          </a:p>
          <a:p>
            <a:pPr algn="ctr" eaLnBrk="1" hangingPunct="1">
              <a:buFont typeface="Wingdings" pitchFamily="2" charset="2"/>
              <a:buNone/>
              <a:defRPr/>
            </a:pPr>
            <a:r>
              <a:rPr lang="ar-SA" sz="3600" dirty="0" smtClean="0">
                <a:solidFill>
                  <a:srgbClr val="42D249"/>
                </a:solidFill>
              </a:rPr>
              <a:t>می رفتی            می رفتید</a:t>
            </a:r>
          </a:p>
          <a:p>
            <a:pPr algn="ctr" eaLnBrk="1" hangingPunct="1">
              <a:buFont typeface="Wingdings" pitchFamily="2" charset="2"/>
              <a:buNone/>
              <a:defRPr/>
            </a:pPr>
            <a:r>
              <a:rPr lang="ar-SA" sz="3600" dirty="0" smtClean="0">
                <a:solidFill>
                  <a:srgbClr val="42D249"/>
                </a:solidFill>
              </a:rPr>
              <a:t>می رفت             می رفتند</a:t>
            </a:r>
            <a:r>
              <a:rPr lang="ar-SA" dirty="0" smtClean="0"/>
              <a:t> </a:t>
            </a:r>
            <a:endParaRPr lang="en-US" dirty="0" smtClean="0"/>
          </a:p>
        </p:txBody>
      </p:sp>
    </p:spTree>
  </p:cSld>
  <p:clrMapOvr>
    <a:masterClrMapping/>
  </p:clrMapOvr>
  <p:transition advTm="4000">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50825" y="260350"/>
            <a:ext cx="8447088" cy="2447925"/>
          </a:xfrm>
        </p:spPr>
        <p:txBody>
          <a:bodyPr/>
          <a:lstStyle/>
          <a:p>
            <a:pPr algn="r" eaLnBrk="1" hangingPunct="1">
              <a:defRPr/>
            </a:pPr>
            <a:r>
              <a:rPr lang="ar-SA" sz="4000" dirty="0" smtClean="0">
                <a:solidFill>
                  <a:srgbClr val="FF0000"/>
                </a:solidFill>
                <a:cs typeface="B Koodak" pitchFamily="2" charset="-78"/>
              </a:rPr>
              <a:t>3- ماضی نقلی :  </a:t>
            </a:r>
            <a:r>
              <a:rPr lang="fa-IR" sz="2400" dirty="0" smtClean="0"/>
              <a:t>فعلی است که از گذشته آغاز شده ومعمولاًتاحال ادامه دارد</a:t>
            </a:r>
            <a:r>
              <a:rPr lang="ar-SA" sz="2400" dirty="0" smtClean="0"/>
              <a:t> </a:t>
            </a:r>
            <a:r>
              <a:rPr lang="fa-IR" sz="2400" dirty="0" smtClean="0"/>
              <a:t>واز صفت مفعولی فعلی که می خواهیم بسازیم و(</a:t>
            </a:r>
            <a:r>
              <a:rPr lang="fa-IR" sz="2400" dirty="0" smtClean="0">
                <a:solidFill>
                  <a:srgbClr val="FF9900"/>
                </a:solidFill>
              </a:rPr>
              <a:t>ام</a:t>
            </a:r>
            <a:r>
              <a:rPr lang="fa-IR" sz="2400" dirty="0" smtClean="0"/>
              <a:t>،</a:t>
            </a:r>
            <a:r>
              <a:rPr lang="fa-IR" sz="2400" dirty="0" smtClean="0">
                <a:solidFill>
                  <a:srgbClr val="FF9900"/>
                </a:solidFill>
              </a:rPr>
              <a:t>ای</a:t>
            </a:r>
            <a:r>
              <a:rPr lang="fa-IR" sz="2400" dirty="0" smtClean="0"/>
              <a:t>،</a:t>
            </a:r>
            <a:r>
              <a:rPr lang="fa-IR" sz="2400" dirty="0" smtClean="0">
                <a:solidFill>
                  <a:srgbClr val="FF9900"/>
                </a:solidFill>
              </a:rPr>
              <a:t>است</a:t>
            </a:r>
            <a:r>
              <a:rPr lang="fa-IR" sz="2400" dirty="0" smtClean="0"/>
              <a:t>،</a:t>
            </a:r>
            <a:r>
              <a:rPr lang="fa-IR" sz="2400" dirty="0" smtClean="0">
                <a:solidFill>
                  <a:srgbClr val="FF9900"/>
                </a:solidFill>
              </a:rPr>
              <a:t>ایم</a:t>
            </a:r>
            <a:r>
              <a:rPr lang="fa-IR" sz="2400" dirty="0" smtClean="0"/>
              <a:t>،</a:t>
            </a:r>
            <a:r>
              <a:rPr lang="fa-IR" sz="2400" dirty="0" smtClean="0">
                <a:solidFill>
                  <a:srgbClr val="FF9900"/>
                </a:solidFill>
              </a:rPr>
              <a:t>اید</a:t>
            </a:r>
            <a:r>
              <a:rPr lang="fa-IR" sz="2400" dirty="0" smtClean="0"/>
              <a:t>،</a:t>
            </a:r>
            <a:r>
              <a:rPr lang="fa-IR" sz="2400" dirty="0" smtClean="0">
                <a:solidFill>
                  <a:srgbClr val="FF9900"/>
                </a:solidFill>
              </a:rPr>
              <a:t>اند</a:t>
            </a:r>
            <a:r>
              <a:rPr lang="fa-IR" sz="2400" dirty="0" smtClean="0"/>
              <a:t>) ساخته می شود. مانند:</a:t>
            </a:r>
            <a:r>
              <a:rPr lang="ar-SA" sz="2400" dirty="0" smtClean="0"/>
              <a:t> </a:t>
            </a:r>
            <a:r>
              <a:rPr lang="en-US" sz="2400" dirty="0" smtClean="0"/>
              <a:t/>
            </a:r>
            <a:br>
              <a:rPr lang="en-US" sz="2400" dirty="0" smtClean="0"/>
            </a:br>
            <a:r>
              <a:rPr lang="ar-SA" sz="2400" dirty="0" smtClean="0"/>
              <a:t>سهراب ایستاده است . </a:t>
            </a:r>
            <a:r>
              <a:rPr lang="en-US" sz="2400" dirty="0" smtClean="0"/>
              <a:t/>
            </a:r>
            <a:br>
              <a:rPr lang="en-US" sz="2400" dirty="0" smtClean="0"/>
            </a:br>
            <a:r>
              <a:rPr lang="ar-SA" sz="2400" dirty="0" smtClean="0"/>
              <a:t>یوسف نشسته است</a:t>
            </a:r>
            <a:r>
              <a:rPr lang="en-US" sz="2400" dirty="0" smtClean="0"/>
              <a:t>.</a:t>
            </a:r>
            <a:r>
              <a:rPr lang="ar-SA" sz="4000" dirty="0" smtClean="0"/>
              <a:t> </a:t>
            </a:r>
            <a:endParaRPr lang="en-US" sz="4000" dirty="0" smtClean="0"/>
          </a:p>
        </p:txBody>
      </p:sp>
      <p:sp>
        <p:nvSpPr>
          <p:cNvPr id="54275" name="Rectangle 3"/>
          <p:cNvSpPr>
            <a:spLocks noGrp="1" noChangeArrowheads="1"/>
          </p:cNvSpPr>
          <p:nvPr>
            <p:ph type="body" idx="1"/>
          </p:nvPr>
        </p:nvSpPr>
        <p:spPr>
          <a:xfrm>
            <a:off x="457200" y="3068638"/>
            <a:ext cx="8229600" cy="3057525"/>
          </a:xfrm>
        </p:spPr>
        <p:txBody>
          <a:bodyPr/>
          <a:lstStyle/>
          <a:p>
            <a:pPr algn="ctr" eaLnBrk="1" hangingPunct="1">
              <a:buFont typeface="Wingdings" pitchFamily="2" charset="2"/>
              <a:buNone/>
              <a:defRPr/>
            </a:pPr>
            <a:r>
              <a:rPr lang="ar-SA" sz="3600" dirty="0" smtClean="0">
                <a:solidFill>
                  <a:srgbClr val="42D249"/>
                </a:solidFill>
              </a:rPr>
              <a:t>رفته </a:t>
            </a:r>
            <a:r>
              <a:rPr lang="ar-SA" sz="3600" dirty="0" smtClean="0">
                <a:solidFill>
                  <a:srgbClr val="FF9900"/>
                </a:solidFill>
              </a:rPr>
              <a:t>ام</a:t>
            </a:r>
            <a:r>
              <a:rPr lang="ar-SA" sz="3600" dirty="0" smtClean="0">
                <a:solidFill>
                  <a:srgbClr val="42D249"/>
                </a:solidFill>
              </a:rPr>
              <a:t>          رفته </a:t>
            </a:r>
            <a:r>
              <a:rPr lang="ar-SA" sz="3600" dirty="0" smtClean="0">
                <a:solidFill>
                  <a:srgbClr val="FF9900"/>
                </a:solidFill>
              </a:rPr>
              <a:t>ایم</a:t>
            </a:r>
            <a:r>
              <a:rPr lang="ar-SA" sz="3600" dirty="0" smtClean="0">
                <a:solidFill>
                  <a:srgbClr val="42D249"/>
                </a:solidFill>
              </a:rPr>
              <a:t> </a:t>
            </a:r>
          </a:p>
          <a:p>
            <a:pPr algn="ctr" eaLnBrk="1" hangingPunct="1">
              <a:buFont typeface="Wingdings" pitchFamily="2" charset="2"/>
              <a:buNone/>
              <a:defRPr/>
            </a:pPr>
            <a:r>
              <a:rPr lang="ar-SA" sz="3600" dirty="0" smtClean="0">
                <a:solidFill>
                  <a:srgbClr val="42D249"/>
                </a:solidFill>
              </a:rPr>
              <a:t>رفته </a:t>
            </a:r>
            <a:r>
              <a:rPr lang="ar-SA" sz="3600" dirty="0" smtClean="0">
                <a:solidFill>
                  <a:srgbClr val="FF9900"/>
                </a:solidFill>
              </a:rPr>
              <a:t>ای</a:t>
            </a:r>
            <a:r>
              <a:rPr lang="ar-SA" sz="3600" dirty="0" smtClean="0">
                <a:solidFill>
                  <a:srgbClr val="42D249"/>
                </a:solidFill>
              </a:rPr>
              <a:t>          رفته </a:t>
            </a:r>
            <a:r>
              <a:rPr lang="ar-SA" sz="3600" dirty="0" smtClean="0">
                <a:solidFill>
                  <a:srgbClr val="FF9900"/>
                </a:solidFill>
              </a:rPr>
              <a:t>اید</a:t>
            </a:r>
            <a:r>
              <a:rPr lang="ar-SA" sz="3600" dirty="0" smtClean="0">
                <a:solidFill>
                  <a:srgbClr val="42D249"/>
                </a:solidFill>
              </a:rPr>
              <a:t> </a:t>
            </a:r>
          </a:p>
          <a:p>
            <a:pPr algn="ctr" eaLnBrk="1" hangingPunct="1">
              <a:buFont typeface="Wingdings" pitchFamily="2" charset="2"/>
              <a:buNone/>
              <a:defRPr/>
            </a:pPr>
            <a:r>
              <a:rPr lang="ar-SA" sz="3600" dirty="0" smtClean="0">
                <a:solidFill>
                  <a:srgbClr val="42D249"/>
                </a:solidFill>
              </a:rPr>
              <a:t>رفته </a:t>
            </a:r>
            <a:r>
              <a:rPr lang="ar-SA" sz="3600" dirty="0" smtClean="0">
                <a:solidFill>
                  <a:srgbClr val="FF9900"/>
                </a:solidFill>
              </a:rPr>
              <a:t>است</a:t>
            </a:r>
            <a:r>
              <a:rPr lang="ar-SA" sz="3600" dirty="0" smtClean="0">
                <a:solidFill>
                  <a:srgbClr val="42D249"/>
                </a:solidFill>
              </a:rPr>
              <a:t>         رفته </a:t>
            </a:r>
            <a:r>
              <a:rPr lang="ar-SA" sz="3600" dirty="0" smtClean="0">
                <a:solidFill>
                  <a:srgbClr val="FF9900"/>
                </a:solidFill>
              </a:rPr>
              <a:t>اند</a:t>
            </a:r>
            <a:endParaRPr lang="fa-IR" sz="3600" dirty="0" smtClean="0">
              <a:solidFill>
                <a:srgbClr val="FF9900"/>
              </a:solidFill>
            </a:endParaRPr>
          </a:p>
          <a:p>
            <a:pPr algn="ctr" eaLnBrk="1" hangingPunct="1">
              <a:buFont typeface="Wingdings" pitchFamily="2" charset="2"/>
              <a:buNone/>
              <a:defRPr/>
            </a:pPr>
            <a:endParaRPr lang="en-US" sz="3600" dirty="0" smtClean="0"/>
          </a:p>
        </p:txBody>
      </p:sp>
      <p:pic>
        <p:nvPicPr>
          <p:cNvPr id="4" name="Picture 14" descr="C:\Users\admin\Downloads\13.gif"/>
          <p:cNvPicPr>
            <a:picLocks noChangeAspect="1" noChangeArrowheads="1"/>
          </p:cNvPicPr>
          <p:nvPr/>
        </p:nvPicPr>
        <p:blipFill>
          <a:blip r:embed="rId2"/>
          <a:srcRect/>
          <a:stretch>
            <a:fillRect/>
          </a:stretch>
        </p:blipFill>
        <p:spPr bwMode="auto">
          <a:xfrm>
            <a:off x="0" y="5467350"/>
            <a:ext cx="2447925" cy="1390650"/>
          </a:xfrm>
          <a:prstGeom prst="rect">
            <a:avLst/>
          </a:prstGeom>
          <a:noFill/>
        </p:spPr>
      </p:pic>
    </p:spTree>
  </p:cSld>
  <p:clrMapOvr>
    <a:masterClrMapping/>
  </p:clrMapOvr>
  <p:transition advTm="4000">
    <p:cover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50825" y="549275"/>
            <a:ext cx="8447088" cy="2447925"/>
          </a:xfrm>
        </p:spPr>
        <p:txBody>
          <a:bodyPr/>
          <a:lstStyle/>
          <a:p>
            <a:pPr algn="r" eaLnBrk="1" hangingPunct="1">
              <a:defRPr/>
            </a:pPr>
            <a:r>
              <a:rPr lang="fa-IR" sz="4000" dirty="0" smtClean="0">
                <a:solidFill>
                  <a:srgbClr val="FF0000"/>
                </a:solidFill>
                <a:cs typeface="B Koodak" pitchFamily="2" charset="-78"/>
              </a:rPr>
              <a:t>4</a:t>
            </a:r>
            <a:r>
              <a:rPr lang="ar-SA" sz="4000" dirty="0" smtClean="0">
                <a:solidFill>
                  <a:srgbClr val="FF0000"/>
                </a:solidFill>
                <a:cs typeface="B Koodak" pitchFamily="2" charset="-78"/>
              </a:rPr>
              <a:t>- ماضی نقلی </a:t>
            </a:r>
            <a:r>
              <a:rPr lang="fa-IR" sz="4000" dirty="0" smtClean="0">
                <a:solidFill>
                  <a:srgbClr val="FF0000"/>
                </a:solidFill>
                <a:cs typeface="B Koodak" pitchFamily="2" charset="-78"/>
              </a:rPr>
              <a:t>استمراری</a:t>
            </a:r>
            <a:r>
              <a:rPr lang="ar-SA" sz="4000" dirty="0" smtClean="0">
                <a:solidFill>
                  <a:srgbClr val="FF0000"/>
                </a:solidFill>
                <a:cs typeface="B Koodak" pitchFamily="2" charset="-78"/>
              </a:rPr>
              <a:t>: </a:t>
            </a:r>
            <a:r>
              <a:rPr lang="fa-IR" sz="2400" dirty="0" smtClean="0"/>
              <a:t>از اضافه نمودن «</a:t>
            </a:r>
            <a:r>
              <a:rPr lang="fa-IR" sz="2400" dirty="0" smtClean="0">
                <a:solidFill>
                  <a:srgbClr val="FF33CC"/>
                </a:solidFill>
              </a:rPr>
              <a:t>می</a:t>
            </a:r>
            <a:r>
              <a:rPr lang="fa-IR" sz="2400" dirty="0" smtClean="0"/>
              <a:t>» به ابتدای فعل ماضی نقلی درست می شود و تکرار فعل در زمان گذشته را نشان می دهد. مانند:</a:t>
            </a:r>
            <a:r>
              <a:rPr lang="ar-SA" sz="2400" dirty="0" smtClean="0"/>
              <a:t> </a:t>
            </a:r>
            <a:r>
              <a:rPr lang="fa-IR" sz="2400" dirty="0"/>
              <a:t/>
            </a:r>
            <a:br>
              <a:rPr lang="fa-IR" sz="2400" dirty="0"/>
            </a:br>
            <a:r>
              <a:rPr lang="fa-IR" sz="2400" dirty="0" smtClean="0"/>
              <a:t/>
            </a:r>
            <a:br>
              <a:rPr lang="fa-IR" sz="2400" dirty="0" smtClean="0"/>
            </a:br>
            <a:r>
              <a:rPr lang="fa-IR" sz="2400" dirty="0" smtClean="0"/>
              <a:t>علی</a:t>
            </a:r>
            <a:r>
              <a:rPr lang="ar-SA" sz="2400" dirty="0" smtClean="0"/>
              <a:t> </a:t>
            </a:r>
            <a:r>
              <a:rPr lang="fa-IR" sz="2400" dirty="0" smtClean="0"/>
              <a:t>می خوانده است</a:t>
            </a:r>
            <a:r>
              <a:rPr lang="ar-SA" sz="2400" dirty="0" smtClean="0"/>
              <a:t>.</a:t>
            </a:r>
            <a:r>
              <a:rPr lang="fa-IR" sz="2400" dirty="0" smtClean="0"/>
              <a:t/>
            </a:r>
            <a:br>
              <a:rPr lang="fa-IR" sz="2400" dirty="0" smtClean="0"/>
            </a:br>
            <a:r>
              <a:rPr lang="ar-SA" sz="2400" dirty="0" smtClean="0"/>
              <a:t> </a:t>
            </a:r>
            <a:r>
              <a:rPr lang="en-US" sz="2400" dirty="0" smtClean="0"/>
              <a:t/>
            </a:r>
            <a:br>
              <a:rPr lang="en-US" sz="2400" dirty="0" smtClean="0"/>
            </a:br>
            <a:r>
              <a:rPr lang="fa-IR" sz="2400" dirty="0" smtClean="0"/>
              <a:t>مجید</a:t>
            </a:r>
            <a:r>
              <a:rPr lang="ar-SA" sz="2400" dirty="0" smtClean="0"/>
              <a:t> </a:t>
            </a:r>
            <a:r>
              <a:rPr lang="fa-IR" sz="2400" dirty="0" smtClean="0"/>
              <a:t>دوستش را هروز در خیابان می دیده است.</a:t>
            </a:r>
            <a:endParaRPr lang="en-US" sz="4000" dirty="0" smtClean="0"/>
          </a:p>
        </p:txBody>
      </p:sp>
      <p:sp>
        <p:nvSpPr>
          <p:cNvPr id="54275" name="Rectangle 3"/>
          <p:cNvSpPr>
            <a:spLocks noGrp="1" noChangeArrowheads="1"/>
          </p:cNvSpPr>
          <p:nvPr>
            <p:ph type="body" idx="1"/>
          </p:nvPr>
        </p:nvSpPr>
        <p:spPr>
          <a:xfrm>
            <a:off x="457200" y="3500438"/>
            <a:ext cx="8229600" cy="2520950"/>
          </a:xfrm>
        </p:spPr>
        <p:txBody>
          <a:bodyPr/>
          <a:lstStyle/>
          <a:p>
            <a:pPr algn="ctr" eaLnBrk="1" hangingPunct="1">
              <a:buFont typeface="Wingdings" pitchFamily="2" charset="2"/>
              <a:buNone/>
              <a:defRPr/>
            </a:pPr>
            <a:r>
              <a:rPr lang="fa-IR" sz="3600" dirty="0" smtClean="0">
                <a:solidFill>
                  <a:srgbClr val="FF33CC"/>
                </a:solidFill>
              </a:rPr>
              <a:t>می</a:t>
            </a:r>
            <a:r>
              <a:rPr lang="fa-IR" sz="3600" dirty="0" smtClean="0">
                <a:solidFill>
                  <a:srgbClr val="42D249"/>
                </a:solidFill>
              </a:rPr>
              <a:t> شنیده</a:t>
            </a:r>
            <a:r>
              <a:rPr lang="ar-SA" sz="3600" dirty="0" smtClean="0">
                <a:solidFill>
                  <a:srgbClr val="42D249"/>
                </a:solidFill>
              </a:rPr>
              <a:t> </a:t>
            </a:r>
            <a:r>
              <a:rPr lang="ar-SA" sz="3600" dirty="0" smtClean="0">
                <a:solidFill>
                  <a:srgbClr val="FFC000"/>
                </a:solidFill>
              </a:rPr>
              <a:t>ام</a:t>
            </a:r>
            <a:r>
              <a:rPr lang="ar-SA" sz="3600" dirty="0" smtClean="0">
                <a:solidFill>
                  <a:srgbClr val="42D249"/>
                </a:solidFill>
              </a:rPr>
              <a:t> </a:t>
            </a:r>
            <a:r>
              <a:rPr lang="fa-IR" sz="3600" dirty="0" smtClean="0">
                <a:solidFill>
                  <a:srgbClr val="42D249"/>
                </a:solidFill>
              </a:rPr>
              <a:t>          </a:t>
            </a:r>
            <a:r>
              <a:rPr lang="fa-IR" sz="3600" dirty="0" smtClean="0">
                <a:solidFill>
                  <a:srgbClr val="FF33CC"/>
                </a:solidFill>
              </a:rPr>
              <a:t>می</a:t>
            </a:r>
            <a:r>
              <a:rPr lang="fa-IR" sz="3600" dirty="0" smtClean="0">
                <a:solidFill>
                  <a:srgbClr val="42D249"/>
                </a:solidFill>
              </a:rPr>
              <a:t> </a:t>
            </a:r>
            <a:r>
              <a:rPr lang="fa-IR" sz="3600" dirty="0">
                <a:solidFill>
                  <a:srgbClr val="42D249"/>
                </a:solidFill>
              </a:rPr>
              <a:t>شنیده</a:t>
            </a:r>
            <a:r>
              <a:rPr lang="ar-SA" sz="3600" dirty="0" smtClean="0">
                <a:solidFill>
                  <a:srgbClr val="42D249"/>
                </a:solidFill>
              </a:rPr>
              <a:t> </a:t>
            </a:r>
            <a:r>
              <a:rPr lang="ar-SA" sz="3600" dirty="0" smtClean="0">
                <a:solidFill>
                  <a:srgbClr val="FFC000"/>
                </a:solidFill>
              </a:rPr>
              <a:t>ایم</a:t>
            </a:r>
            <a:r>
              <a:rPr lang="ar-SA" sz="3600" dirty="0" smtClean="0">
                <a:solidFill>
                  <a:srgbClr val="42D249"/>
                </a:solidFill>
              </a:rPr>
              <a:t> </a:t>
            </a:r>
          </a:p>
          <a:p>
            <a:pPr algn="ctr" eaLnBrk="1" hangingPunct="1">
              <a:buFont typeface="Wingdings" pitchFamily="2" charset="2"/>
              <a:buNone/>
              <a:defRPr/>
            </a:pPr>
            <a:r>
              <a:rPr lang="fa-IR" sz="3600" dirty="0">
                <a:solidFill>
                  <a:srgbClr val="FF33CC"/>
                </a:solidFill>
              </a:rPr>
              <a:t>می</a:t>
            </a:r>
            <a:r>
              <a:rPr lang="fa-IR" sz="3600" dirty="0">
                <a:solidFill>
                  <a:srgbClr val="42D249"/>
                </a:solidFill>
              </a:rPr>
              <a:t> شنیده</a:t>
            </a:r>
            <a:r>
              <a:rPr lang="ar-SA" sz="3600" dirty="0" smtClean="0">
                <a:solidFill>
                  <a:srgbClr val="42D249"/>
                </a:solidFill>
              </a:rPr>
              <a:t> </a:t>
            </a:r>
            <a:r>
              <a:rPr lang="ar-SA" sz="3600" dirty="0" smtClean="0">
                <a:solidFill>
                  <a:srgbClr val="FFC000"/>
                </a:solidFill>
              </a:rPr>
              <a:t>ای</a:t>
            </a:r>
            <a:r>
              <a:rPr lang="fa-IR" sz="3600" dirty="0" smtClean="0">
                <a:solidFill>
                  <a:srgbClr val="42D249"/>
                </a:solidFill>
              </a:rPr>
              <a:t>         </a:t>
            </a:r>
            <a:r>
              <a:rPr lang="ar-SA" sz="3600" dirty="0" smtClean="0">
                <a:solidFill>
                  <a:srgbClr val="42D249"/>
                </a:solidFill>
              </a:rPr>
              <a:t> </a:t>
            </a:r>
            <a:r>
              <a:rPr lang="fa-IR" sz="3600" dirty="0">
                <a:solidFill>
                  <a:srgbClr val="FF33CC"/>
                </a:solidFill>
              </a:rPr>
              <a:t>می</a:t>
            </a:r>
            <a:r>
              <a:rPr lang="fa-IR" sz="3600" dirty="0">
                <a:solidFill>
                  <a:srgbClr val="42D249"/>
                </a:solidFill>
              </a:rPr>
              <a:t> شنیده</a:t>
            </a:r>
            <a:r>
              <a:rPr lang="ar-SA" sz="3600" dirty="0" smtClean="0">
                <a:solidFill>
                  <a:srgbClr val="42D249"/>
                </a:solidFill>
              </a:rPr>
              <a:t> </a:t>
            </a:r>
            <a:r>
              <a:rPr lang="ar-SA" sz="3600" dirty="0" smtClean="0">
                <a:solidFill>
                  <a:srgbClr val="FFC000"/>
                </a:solidFill>
              </a:rPr>
              <a:t>اید</a:t>
            </a:r>
            <a:r>
              <a:rPr lang="ar-SA" sz="3600" dirty="0" smtClean="0">
                <a:solidFill>
                  <a:srgbClr val="42D249"/>
                </a:solidFill>
              </a:rPr>
              <a:t> </a:t>
            </a:r>
          </a:p>
          <a:p>
            <a:pPr algn="ctr" eaLnBrk="1" hangingPunct="1">
              <a:buFont typeface="Wingdings" pitchFamily="2" charset="2"/>
              <a:buNone/>
              <a:defRPr/>
            </a:pPr>
            <a:r>
              <a:rPr lang="fa-IR" sz="3600" dirty="0">
                <a:solidFill>
                  <a:srgbClr val="FF33CC"/>
                </a:solidFill>
              </a:rPr>
              <a:t>می</a:t>
            </a:r>
            <a:r>
              <a:rPr lang="fa-IR" sz="3600" dirty="0">
                <a:solidFill>
                  <a:srgbClr val="42D249"/>
                </a:solidFill>
              </a:rPr>
              <a:t> شنیده</a:t>
            </a:r>
            <a:r>
              <a:rPr lang="ar-SA" sz="3600" dirty="0" smtClean="0">
                <a:solidFill>
                  <a:srgbClr val="42D249"/>
                </a:solidFill>
              </a:rPr>
              <a:t> </a:t>
            </a:r>
            <a:r>
              <a:rPr lang="ar-SA" sz="3600" dirty="0" smtClean="0">
                <a:solidFill>
                  <a:srgbClr val="FFC000"/>
                </a:solidFill>
              </a:rPr>
              <a:t>است</a:t>
            </a:r>
            <a:r>
              <a:rPr lang="ar-SA" sz="3600" dirty="0" smtClean="0">
                <a:solidFill>
                  <a:srgbClr val="42D249"/>
                </a:solidFill>
              </a:rPr>
              <a:t> </a:t>
            </a:r>
            <a:r>
              <a:rPr lang="fa-IR" sz="3600" dirty="0" smtClean="0">
                <a:solidFill>
                  <a:srgbClr val="42D249"/>
                </a:solidFill>
              </a:rPr>
              <a:t>       </a:t>
            </a:r>
            <a:r>
              <a:rPr lang="fa-IR" sz="3600" dirty="0" smtClean="0">
                <a:solidFill>
                  <a:srgbClr val="FF33CC"/>
                </a:solidFill>
              </a:rPr>
              <a:t>می</a:t>
            </a:r>
            <a:r>
              <a:rPr lang="fa-IR" sz="3600" dirty="0" smtClean="0">
                <a:solidFill>
                  <a:srgbClr val="42D249"/>
                </a:solidFill>
              </a:rPr>
              <a:t> </a:t>
            </a:r>
            <a:r>
              <a:rPr lang="fa-IR" sz="3600" dirty="0">
                <a:solidFill>
                  <a:srgbClr val="42D249"/>
                </a:solidFill>
              </a:rPr>
              <a:t>شنیده</a:t>
            </a:r>
            <a:r>
              <a:rPr lang="ar-SA" sz="3600" dirty="0" smtClean="0">
                <a:solidFill>
                  <a:srgbClr val="42D249"/>
                </a:solidFill>
              </a:rPr>
              <a:t> </a:t>
            </a:r>
            <a:r>
              <a:rPr lang="ar-SA" sz="3600" dirty="0" smtClean="0">
                <a:solidFill>
                  <a:srgbClr val="FFC000"/>
                </a:solidFill>
              </a:rPr>
              <a:t>اند</a:t>
            </a:r>
            <a:endParaRPr lang="fa-IR" sz="3600" dirty="0" smtClean="0">
              <a:solidFill>
                <a:srgbClr val="FFC000"/>
              </a:solidFill>
            </a:endParaRPr>
          </a:p>
        </p:txBody>
      </p:sp>
    </p:spTree>
  </p:cSld>
  <p:clrMapOvr>
    <a:masterClrMapping/>
  </p:clrMapOvr>
  <p:transition advTm="4000">
    <p:cover dir="r"/>
  </p:transition>
  <p:timing>
    <p:tnLst>
      <p:par>
        <p:cTn id="1" dur="indefinite" restart="never" nodeType="tmRoot"/>
      </p:par>
    </p:tnLst>
  </p:timing>
</p:sld>
</file>

<file path=ppt/theme/theme1.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پاورپوینت آموزش انواع فعل فارسی ششم ابتدایی</Template>
  <TotalTime>0</TotalTime>
  <Words>1678</Words>
  <Application>Microsoft Office PowerPoint</Application>
  <PresentationFormat>On-screen Show (4:3)</PresentationFormat>
  <Paragraphs>160</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Wingdings</vt:lpstr>
      <vt:lpstr>Calibri</vt:lpstr>
      <vt:lpstr>B Koodak</vt:lpstr>
      <vt:lpstr>Ripple</vt:lpstr>
      <vt:lpstr>PowerPoint Presentation</vt:lpstr>
      <vt:lpstr>فعل کلمه ای است که برانجام کاری یا روی دادن حالتی وصفتی دریکی از سه زمان دلالت می کند.</vt:lpstr>
      <vt:lpstr>بُن(ماده)ریشه:جزءثابتی است که در همه ی صیغه های فعل ماضی یامضارع وجود دارد را بُن یا ماده ی فعل می گویند.  بُن ماضی =  مصدر مرخّم = سوم شخص مفرد ماضی مطلق.مثال: خورد ، گفت ، شنید  بُن مضارع = دوم شخص مفرد فعل امر-« ﺑ » (دوم شخص مفرد فعل بدون ب ) مثال: خور، گو ، شنو شناسه ی فعل :جزء متغیری است که برشخص ومفرد وجمع بودن دلالت دارد. که به آن هاضمایر متصل فاعلی هم می گویند:  م – ی –  د – یم – ید - ند</vt:lpstr>
      <vt:lpstr>اقسام فعل ازنظر زمان </vt:lpstr>
      <vt:lpstr>فعل ماضی : فعلی است که در زمان گذشته روی داده است.  مانند : زدم ، می زدم  ، زده بودم </vt:lpstr>
      <vt:lpstr>1- ماضی مطلق(ساده): فعلی است که در گذشته به طور ساده(مطلق) انجام گرفته است. خواه به زمان حال نزدیک و پیوسته و خواه دور باشد .وآن از بن ماضی وافزودن شناسه های لازم ساخته می شود:   پارسال این کتاب را خریدم .  مسعود الآن به خانه آمد .</vt:lpstr>
      <vt:lpstr>2- ماضی استمراری: ،آن است که دلالت کند بر صدور فعل در زمان گذشته به طریق استمرار و تکرار و تدریج و علامت آن " می " یا " همی " است در اول ماضی مطلق :   روزها در می خواند .  شب ها کار می کردند . گاهی نیزبا افزودن«می»یا «همی»در اول ماضی مطلق ویا(ی)در آخر ماضی مطلق ویا(می)در اول(ی)درآخروگاهی نیز(همی)دراول(ی)در آخر ماضی مطلق ساخته می شود.مانند: همی دیدم - می دیدمی- دیدمی- همی دیدمی</vt:lpstr>
      <vt:lpstr>3- ماضی نقلی :  فعلی است که از گذشته آغاز شده ومعمولاًتاحال ادامه دارد واز صفت مفعولی فعلی که می خواهیم بسازیم و(ام،ای،است،ایم،اید،اند) ساخته می شود. مانند:  سهراب ایستاده است .  یوسف نشسته است. </vt:lpstr>
      <vt:lpstr>4- ماضی نقلی استمراری: از اضافه نمودن «می» به ابتدای فعل ماضی نقلی درست می شود و تکرار فعل در زمان گذشته را نشان می دهد. مانند:   علی می خوانده است.   مجید دوستش را هروز در خیابان می دیده است.</vt:lpstr>
      <vt:lpstr>5- ماضی بعید  یا دور :  فعلی است که در گذشته ی دور انجام یافته است واز صفت مفعولی فعل مورد نظر با ماضی مطلق« بودن» ساخته می شود.مانند :   مسعود ، دیروز بازار رفته بود .  بهرام ، بامداد اینجا آمده بود .  </vt:lpstr>
      <vt:lpstr>6- ماضی ابعد  یا دورتر: از ترکیب صفت مفعولی فعل مورد نظروماضی نقلی «بودن» ساخته می شود .</vt:lpstr>
      <vt:lpstr>7- ماضی التزامی : فعلی است که برانجام کاری در گذشته همراه با شک و تردید و خواهش و آرزو و مانند دلالت دارد.مانند:  باید آمده باشد .  شاید شنیده باشد. به گمانم دیده باشند.</vt:lpstr>
      <vt:lpstr>8- ماضی ملموس (مستمر یا در جریان):   فعلی است که انجام کاری را در گذشته که در حال اتفاق افتادن بوده است،می رساند واز ترکیب ماضی ساده ی فعل «داشتن» و ماضی استمراری فعل اصلی درست می شود.مانند: پدرم داشت ناهار می خورد.</vt:lpstr>
      <vt:lpstr>فعل مضارع :فعلی است که بر انجام کاری یا روی دادن حالتی وصفتی در زمان حال دلالت می کند. می گویم –همی گوید –گویند- - شاید بخواند- داری می نویسی</vt:lpstr>
      <vt:lpstr>1- مضارع اخباری: مضارع اخباری بر انجام کاری در زمان حال به طور قطعی به کار می رود.  مضارع اخباری به کمک بن مضارع فعل مورد نظر وشناسه ها(ضمایر متصل فاعلی)ساخته می شود. : می+ رو + م= می روم</vt:lpstr>
      <vt:lpstr>2- مضارع التزامی: مضارع التزامی فعلی است که بر انجام کاری در زمان حال همراه با شک و دودلی و تردید دلالت دارد. طریقه ی ساخت آن:هر گاه به جای «می» درمضارع اخباری «ڊ»قرار دهیم ،فعل به صورت مضارع التزامی در می آید.مثال: « می رود » مضارع اخباری است. «  برود  » مضارع التزامی است.</vt:lpstr>
      <vt:lpstr>3- مضارع ملموس(در جریان): مضارع ملموس برانجام کاری یاروی دادن حالت وصفتی در زمان حال وبه صورت استمرار دلالت دارد. مثال: حسین دارد می نویسد. طرز ساخت آن چنین است:مضارع ساده از مصدر «داشتن» +مضارع اخباری فعل مورد نظر</vt:lpstr>
      <vt:lpstr>4- مضارع ساده: مضارع ساده بر انجام کاری در زمان حال به طور قطعی به کار می رودو تفاوت آن با مضارع اخباری در این است که اگر«می» را از اول فعل مضارع اخباری برداریم به مضارع ساده تبدیل می شود.مانند: گویم سخن فراوان                با آنکه بی زبانم  </vt:lpstr>
      <vt:lpstr>مستقبل یا آینده:  مستقبل یا آینده برانجام کاری در آینده دلالت می کند.فعل مستقبل رااز فعل مضارع خواستن وبن ماضی فعل مورد نظر می سازند. ، مثل : خواهم رفت . خواهد آمد </vt:lpstr>
      <vt:lpstr>اقسام فعل از نظر معنی لازم )ناگذرا) ، متعدی (گذرا)، ذووجهین(دو وجهی ) </vt:lpstr>
      <vt:lpstr>افعال معلوم و مجهول </vt:lpstr>
      <vt:lpstr>وجوه افعال   وجه اخباری ، وجه التزامی ، وجه شرطی ، وجه امری ، وجه وصفی ، وجه مصدری </vt:lpstr>
      <vt:lpstr>افعال معین  فعل معین( کمکی)، مقصود از افعال کمکی افعالی هستند که قبل از فعل اصلی می آیند وبا آن فعل اصلی تشکیل نوعی فعل می دهند یا حالت مخصوصی برای آن ایجاد می کنند. </vt:lpstr>
      <vt:lpstr>فعل دعا</vt:lpstr>
      <vt:lpstr>انواع فعل بر اساس ساختمان</vt:lpstr>
      <vt:lpstr>عبارت های فعلی</vt:lpstr>
      <vt:lpstr>فعلهای چند شکلی : بن ماضی برخی فعل ها به چند شکل به کار می رود . در نتیجه مصدر آن ها نیز چند گونه است در حالی که بن مضارع آن ها اغلب یکسان است .  </vt:lpstr>
      <vt:lpstr>فعل منفي- فعل نهي</vt:lpstr>
      <vt:lpstr>تهیه وجمع آوری :میلادفرمانبر                     برای سایت خوب سخت کوشان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2022-01-31T07:35:45Z</dcterms:created>
  <dcterms:modified xsi:type="dcterms:W3CDTF">2022-01-31T07:36:03Z</dcterms:modified>
</cp:coreProperties>
</file>