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6" r:id="rId11"/>
    <p:sldId id="267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3" autoAdjust="0"/>
    <p:restoredTop sz="94660"/>
  </p:normalViewPr>
  <p:slideViewPr>
    <p:cSldViewPr>
      <p:cViewPr>
        <p:scale>
          <a:sx n="63" d="100"/>
          <a:sy n="63" d="100"/>
        </p:scale>
        <p:origin x="7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7A85C-02D2-4D43-B94F-49EAAB29F4AE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D33C-7FB4-479C-BA58-8BF762878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18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7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8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8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53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7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0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3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0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7B71C-DDEE-4683-9800-25BEAF50462C}" type="datetimeFigureOut">
              <a:rPr lang="en-US" smtClean="0"/>
              <a:pPr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B31F9-6A7E-4327-9479-FC656B44D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4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raft.blogfa.com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mraft.blogfa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mraft.blogfa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raft.blogfa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raft.blogfa.com/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mraft.blogfa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mraft.blogfa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620688"/>
            <a:ext cx="45720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a-IR" sz="2400" dirty="0"/>
              <a:t>آموزش علوم </a:t>
            </a:r>
            <a:r>
              <a:rPr lang="fa-IR" sz="2400" dirty="0" smtClean="0"/>
              <a:t>تجربی</a:t>
            </a:r>
          </a:p>
          <a:p>
            <a:pPr algn="ctr"/>
            <a:r>
              <a:rPr lang="fa-IR" sz="2400" dirty="0" smtClean="0"/>
              <a:t>پایه ی هشتم   </a:t>
            </a:r>
          </a:p>
          <a:p>
            <a:pPr algn="ctr"/>
            <a:r>
              <a:rPr lang="fa-IR" sz="2400" dirty="0" smtClean="0"/>
              <a:t> </a:t>
            </a:r>
            <a:r>
              <a:rPr lang="fa-IR" sz="2400" dirty="0"/>
              <a:t>تهیه کننده: نرگس دهقانیان  </a:t>
            </a:r>
          </a:p>
          <a:p>
            <a:pPr algn="ctr"/>
            <a:r>
              <a:rPr lang="fa-IR" sz="2400" dirty="0"/>
              <a:t>ناحیه یک آموزش و پرورش اهواز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14546" y="3071810"/>
            <a:ext cx="528542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cs typeface="B Titr" pitchFamily="2" charset="-78"/>
              </a:rPr>
              <a:t>دستگاه عصبی- فصل یک پایه هشتم </a:t>
            </a:r>
            <a:endParaRPr lang="fa-IR" sz="32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421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مشاوره درسي آزمون 26 آبان -زيست - ساختار و کار دستگاه عصبي"/>
          <p:cNvPicPr/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571472" y="1214422"/>
            <a:ext cx="607223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fa.parsiteb.com/images/normall/maghz.jpg"/>
          <p:cNvPicPr/>
          <p:nvPr/>
        </p:nvPicPr>
        <p:blipFill>
          <a:blip r:embed="rId2">
            <a:lum bright="-20000" contrast="10000"/>
          </a:blip>
          <a:srcRect/>
          <a:stretch>
            <a:fillRect/>
          </a:stretch>
        </p:blipFill>
        <p:spPr bwMode="auto">
          <a:xfrm>
            <a:off x="785786" y="785794"/>
            <a:ext cx="7143800" cy="5500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forum.moshaver.co/imported/2014/02/migna_ir_474335858852jroloum3_118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3357586" cy="58273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286248" y="285728"/>
            <a:ext cx="4572000" cy="4832092"/>
          </a:xfrm>
          <a:prstGeom prst="rect">
            <a:avLst/>
          </a:prstGeom>
          <a:solidFill>
            <a:srgbClr val="00B050"/>
          </a:solidFill>
        </p:spPr>
        <p:txBody>
          <a:bodyPr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cs typeface="B Titr" pitchFamily="2" charset="-78"/>
              </a:rPr>
              <a:t>:</a:t>
            </a:r>
            <a:r>
              <a:rPr lang="fa-IR" sz="4400" dirty="0" smtClean="0">
                <a:solidFill>
                  <a:schemeClr val="bg1"/>
                </a:solidFill>
                <a:cs typeface="B Titr" pitchFamily="2" charset="-78"/>
              </a:rPr>
              <a:t>بخش محیطی</a:t>
            </a:r>
          </a:p>
          <a:p>
            <a:pPr algn="r"/>
            <a:r>
              <a:rPr lang="fa-IR" sz="4400" dirty="0" smtClean="0">
                <a:solidFill>
                  <a:schemeClr val="bg1"/>
                </a:solidFill>
                <a:cs typeface="B Titr" pitchFamily="2" charset="-78"/>
              </a:rPr>
              <a:t>شامل اعصابی است که تمامی قسمت هاي بدن را به بخش مرکزي</a:t>
            </a:r>
          </a:p>
          <a:p>
            <a:pPr algn="r"/>
            <a:r>
              <a:rPr lang="fa-IR" sz="4400" dirty="0" smtClean="0">
                <a:solidFill>
                  <a:schemeClr val="bg1"/>
                </a:solidFill>
                <a:cs typeface="B Titr" pitchFamily="2" charset="-78"/>
              </a:rPr>
              <a:t>دستگاه عصبی یعنی مغز و نخاع مرتبط </a:t>
            </a:r>
          </a:p>
          <a:p>
            <a:pPr algn="r"/>
            <a:r>
              <a:rPr lang="fa-IR" sz="4400" dirty="0" smtClean="0">
                <a:solidFill>
                  <a:schemeClr val="bg1"/>
                </a:solidFill>
                <a:cs typeface="B Titr" pitchFamily="2" charset="-78"/>
              </a:rPr>
              <a:t>می کند</a:t>
            </a:r>
            <a:endParaRPr lang="fa-IR" sz="44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57686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hlinkClick r:id="rId3"/>
              </a:rPr>
              <a:t>www.hamraft.blogfa.com</a:t>
            </a:r>
            <a:endParaRPr lang="fa-IR" dirty="0" smtClean="0">
              <a:solidFill>
                <a:schemeClr val="bg1"/>
              </a:solidFill>
            </a:endParaRPr>
          </a:p>
          <a:p>
            <a:pPr algn="ctr"/>
            <a:r>
              <a:rPr lang="fa-IR" dirty="0" smtClean="0">
                <a:solidFill>
                  <a:schemeClr val="bg1"/>
                </a:solidFill>
              </a:rPr>
              <a:t>نرگس دهقانیان ناحیه یک اهواز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428604"/>
            <a:ext cx="746710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cs typeface="B Titr" pitchFamily="2" charset="-78"/>
              </a:rPr>
              <a:t>اعمال زیر را به دو دسته ی ارادی و غیر ارادی تقسیم کنید .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1285861"/>
            <a:ext cx="8215370" cy="44012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endParaRPr lang="en-US" sz="4000" dirty="0" smtClean="0">
              <a:cs typeface="B Titr" pitchFamily="2" charset="-78"/>
            </a:endParaRPr>
          </a:p>
          <a:p>
            <a:pPr algn="r"/>
            <a:r>
              <a:rPr lang="fa-IR" sz="4000" dirty="0" smtClean="0">
                <a:solidFill>
                  <a:srgbClr val="00B050"/>
                </a:solidFill>
                <a:cs typeface="B Titr" pitchFamily="2" charset="-78"/>
              </a:rPr>
              <a:t> * فکر کردن </a:t>
            </a:r>
          </a:p>
          <a:p>
            <a:pPr algn="r"/>
            <a:r>
              <a:rPr lang="fa-IR" sz="4000" dirty="0" smtClean="0">
                <a:solidFill>
                  <a:srgbClr val="00B050"/>
                </a:solidFill>
                <a:cs typeface="B Titr" pitchFamily="2" charset="-78"/>
              </a:rPr>
              <a:t> * راه رفتن </a:t>
            </a:r>
          </a:p>
          <a:p>
            <a:r>
              <a:rPr lang="fa-IR" sz="4000" dirty="0" smtClean="0">
                <a:solidFill>
                  <a:srgbClr val="FFC000"/>
                </a:solidFill>
                <a:cs typeface="B Titr" pitchFamily="2" charset="-78"/>
              </a:rPr>
              <a:t>مطالعه کردن  </a:t>
            </a:r>
            <a:r>
              <a:rPr lang="en-US" sz="4000" dirty="0" smtClean="0">
                <a:solidFill>
                  <a:srgbClr val="FFC000"/>
                </a:solidFill>
                <a:cs typeface="B Titr" pitchFamily="2" charset="-78"/>
              </a:rPr>
              <a:t> * </a:t>
            </a:r>
            <a:endParaRPr lang="fa-IR" sz="4000" dirty="0" smtClean="0">
              <a:solidFill>
                <a:srgbClr val="FFC000"/>
              </a:solidFill>
              <a:cs typeface="B Titr" pitchFamily="2" charset="-78"/>
            </a:endParaRPr>
          </a:p>
          <a:p>
            <a:r>
              <a:rPr lang="fa-IR" sz="4000" dirty="0" smtClean="0">
                <a:solidFill>
                  <a:srgbClr val="FFC000"/>
                </a:solidFill>
                <a:cs typeface="B Titr" pitchFamily="2" charset="-78"/>
              </a:rPr>
              <a:t>بوییدن</a:t>
            </a:r>
            <a:r>
              <a:rPr lang="fa-IR" sz="4000" dirty="0" smtClean="0">
                <a:cs typeface="B Titr" pitchFamily="2" charset="-78"/>
              </a:rPr>
              <a:t>    </a:t>
            </a:r>
            <a:r>
              <a:rPr lang="en-US" sz="4000" dirty="0" smtClean="0">
                <a:cs typeface="B Titr" pitchFamily="2" charset="-78"/>
              </a:rPr>
              <a:t>* </a:t>
            </a:r>
            <a:endParaRPr lang="fa-IR" sz="4000" dirty="0" smtClean="0">
              <a:cs typeface="B Titr" pitchFamily="2" charset="-78"/>
            </a:endParaRPr>
          </a:p>
          <a:p>
            <a:pPr algn="r"/>
            <a:r>
              <a:rPr lang="fa-IR" sz="4000" dirty="0" smtClean="0">
                <a:cs typeface="B Titr" pitchFamily="2" charset="-78"/>
              </a:rPr>
              <a:t>* لمس کردن  </a:t>
            </a:r>
          </a:p>
          <a:p>
            <a:pPr algn="r"/>
            <a:r>
              <a:rPr lang="fa-IR" sz="4000" dirty="0" smtClean="0">
                <a:cs typeface="B Titr" pitchFamily="2" charset="-78"/>
              </a:rPr>
              <a:t> * تصمیم گرفتن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4546" y="4357694"/>
            <a:ext cx="3007555" cy="1323439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fa-IR" sz="4000" dirty="0" smtClean="0">
                <a:cs typeface="B Titr" pitchFamily="2" charset="-78"/>
              </a:rPr>
              <a:t>عطسه کردن * </a:t>
            </a:r>
          </a:p>
          <a:p>
            <a:pPr algn="r"/>
            <a:r>
              <a:rPr lang="fa-IR" sz="4000" dirty="0" smtClean="0">
                <a:cs typeface="B Titr" pitchFamily="2" charset="-78"/>
              </a:rPr>
              <a:t> *  خمیازه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500174"/>
            <a:ext cx="2424062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a-IR" sz="4000" dirty="0" smtClean="0">
                <a:cs typeface="B Titr" pitchFamily="2" charset="-78"/>
              </a:rPr>
              <a:t>تنفس </a:t>
            </a:r>
            <a:r>
              <a:rPr lang="en-US" sz="4000" dirty="0" smtClean="0">
                <a:cs typeface="B Titr" pitchFamily="2" charset="-78"/>
              </a:rPr>
              <a:t> * </a:t>
            </a:r>
            <a:endParaRPr lang="fa-IR" sz="4000" dirty="0" smtClean="0">
              <a:cs typeface="B Titr" pitchFamily="2" charset="-78"/>
            </a:endParaRPr>
          </a:p>
          <a:p>
            <a:r>
              <a:rPr lang="fa-IR" sz="4000" dirty="0" smtClean="0">
                <a:cs typeface="B Titr" pitchFamily="2" charset="-78"/>
              </a:rPr>
              <a:t>* پلک زدن </a:t>
            </a:r>
            <a:endParaRPr lang="fa-IR" sz="40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3643314"/>
            <a:ext cx="7286644" cy="206210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fa-IR" sz="3200" dirty="0" smtClean="0">
                <a:cs typeface="B Titr" pitchFamily="2" charset="-78"/>
              </a:rPr>
              <a:t>اعمالی مانند : پلک زدن ، عطسه ، سرفه و ریزش اشک که به صورت غیر ارادی و بدون تفکر انجام می شوند ، فعالیت های غیر ارادی</a:t>
            </a:r>
          </a:p>
          <a:p>
            <a:pPr algn="ctr"/>
            <a:r>
              <a:rPr lang="fa-IR" sz="3200" dirty="0" smtClean="0">
                <a:cs typeface="B Titr" pitchFamily="2" charset="-78"/>
              </a:rPr>
              <a:t> یا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اعمال انعکاسی </a:t>
            </a:r>
            <a:r>
              <a:rPr lang="fa-IR" sz="3200" dirty="0" smtClean="0">
                <a:cs typeface="B Titr" pitchFamily="2" charset="-78"/>
              </a:rPr>
              <a:t>نامیده می شوند .</a:t>
            </a:r>
          </a:p>
        </p:txBody>
      </p:sp>
      <p:sp>
        <p:nvSpPr>
          <p:cNvPr id="3" name="Rectangle 2"/>
          <p:cNvSpPr/>
          <p:nvPr/>
        </p:nvSpPr>
        <p:spPr>
          <a:xfrm>
            <a:off x="1500166" y="642918"/>
            <a:ext cx="692945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fa-IR" sz="2800" dirty="0" smtClean="0">
                <a:cs typeface="B Titr" pitchFamily="2" charset="-78"/>
              </a:rPr>
              <a:t>اعمالی مانند : فکر کردن ، راه رفتن ، مطالعه کردن ، تصمیم گرفتن و ........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1571612"/>
            <a:ext cx="8215338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fa-IR" sz="2800" dirty="0" smtClean="0">
                <a:cs typeface="B Titr" pitchFamily="2" charset="-78"/>
              </a:rPr>
              <a:t>چون با اراده وخواست ما انجام می شوند به آنها </a:t>
            </a:r>
            <a:r>
              <a:rPr lang="fa-IR" sz="2800" b="1" dirty="0" smtClean="0">
                <a:cs typeface="B Titr" pitchFamily="2" charset="-78"/>
              </a:rPr>
              <a:t>فعالیت</a:t>
            </a:r>
          </a:p>
          <a:p>
            <a:pPr algn="r"/>
            <a:endParaRPr lang="fa-IR" sz="2800" b="1" dirty="0" smtClean="0">
              <a:cs typeface="B Titr" pitchFamily="2" charset="-78"/>
            </a:endParaRPr>
          </a:p>
          <a:p>
            <a:pPr algn="r"/>
            <a:r>
              <a:rPr lang="en-US" sz="2800" b="1" dirty="0" smtClean="0">
                <a:solidFill>
                  <a:srgbClr val="FF0000"/>
                </a:solidFill>
                <a:cs typeface="B Titr" pitchFamily="2" charset="-78"/>
              </a:rPr>
              <a:t>.</a:t>
            </a:r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 ارادی </a:t>
            </a:r>
            <a:r>
              <a:rPr lang="fa-IR" sz="2800" b="1" dirty="0" smtClean="0">
                <a:cs typeface="B Titr" pitchFamily="2" charset="-78"/>
              </a:rPr>
              <a:t>می گوییم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8860" y="57864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hlinkClick r:id="rId2"/>
              </a:rPr>
              <a:t>www.hamraft.blogfa.com</a:t>
            </a:r>
            <a:endParaRPr lang="fa-IR" dirty="0" smtClean="0"/>
          </a:p>
          <a:p>
            <a:pPr algn="ctr"/>
            <a:r>
              <a:rPr lang="fa-IR" dirty="0" smtClean="0"/>
              <a:t>نرگس دهقانیان ناحیه یک اهواز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285728"/>
            <a:ext cx="5206875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cs typeface="B Titr" pitchFamily="2" charset="-78"/>
              </a:rPr>
              <a:t>ویژگی های اعمال انعکاسی: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1500174"/>
            <a:ext cx="2941831" cy="440120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fa-IR" sz="4000" dirty="0" smtClean="0">
                <a:cs typeface="B Titr" pitchFamily="2" charset="-78"/>
              </a:rPr>
              <a:t>بسیار سریع</a:t>
            </a:r>
          </a:p>
          <a:p>
            <a:pPr algn="r"/>
            <a:endParaRPr lang="fa-IR" sz="4000" dirty="0" smtClean="0">
              <a:cs typeface="B Titr" pitchFamily="2" charset="-78"/>
            </a:endParaRPr>
          </a:p>
          <a:p>
            <a:pPr algn="r"/>
            <a:r>
              <a:rPr lang="fa-IR" sz="4000" dirty="0" smtClean="0">
                <a:cs typeface="B Titr" pitchFamily="2" charset="-78"/>
              </a:rPr>
              <a:t>بدون تفکر</a:t>
            </a:r>
          </a:p>
          <a:p>
            <a:pPr algn="r"/>
            <a:endParaRPr lang="fa-IR" sz="4000" dirty="0" smtClean="0">
              <a:cs typeface="B Titr" pitchFamily="2" charset="-78"/>
            </a:endParaRPr>
          </a:p>
          <a:p>
            <a:pPr algn="r"/>
            <a:r>
              <a:rPr lang="fa-IR" sz="4000" dirty="0" smtClean="0">
                <a:cs typeface="B Titr" pitchFamily="2" charset="-78"/>
              </a:rPr>
              <a:t>حفاظت از بدن </a:t>
            </a:r>
          </a:p>
          <a:p>
            <a:pPr algn="r"/>
            <a:endParaRPr lang="fa-IR" sz="4000" dirty="0" smtClean="0">
              <a:cs typeface="B Titr" pitchFamily="2" charset="-78"/>
            </a:endParaRPr>
          </a:p>
          <a:p>
            <a:pPr algn="r"/>
            <a:endParaRPr lang="fa-IR" sz="4000" dirty="0">
              <a:cs typeface="B Titr" pitchFamily="2" charset="-78"/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8358214" y="1571612"/>
            <a:ext cx="500066" cy="50006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8429652" y="2786058"/>
            <a:ext cx="500066" cy="50006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5-Point Star 8"/>
          <p:cNvSpPr/>
          <p:nvPr/>
        </p:nvSpPr>
        <p:spPr>
          <a:xfrm>
            <a:off x="8358214" y="4000504"/>
            <a:ext cx="500066" cy="50006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4348" y="5143512"/>
            <a:ext cx="8072494" cy="132343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fa-IR" sz="2000" dirty="0" smtClean="0">
                <a:cs typeface="B Titr" pitchFamily="2" charset="-78"/>
              </a:rPr>
              <a:t>وقتی ورزش می کنید با دخالت دستگاه عصبی ضربان قلب و تنفس زیاد می شود </a:t>
            </a:r>
          </a:p>
          <a:p>
            <a:pPr algn="r"/>
            <a:endParaRPr lang="fa-IR" sz="2000" dirty="0" smtClean="0">
              <a:cs typeface="B Titr" pitchFamily="2" charset="-78"/>
            </a:endParaRPr>
          </a:p>
          <a:p>
            <a:pPr algn="r"/>
            <a:r>
              <a:rPr lang="en-US" sz="2000" dirty="0" smtClean="0">
                <a:cs typeface="B Titr" pitchFamily="2" charset="-78"/>
              </a:rPr>
              <a:t>.</a:t>
            </a:r>
            <a:r>
              <a:rPr lang="fa-IR" sz="2000" dirty="0" smtClean="0">
                <a:cs typeface="B Titr" pitchFamily="2" charset="-78"/>
              </a:rPr>
              <a:t>انعکاس ها سریع نیست</a:t>
            </a:r>
            <a:r>
              <a:rPr lang="en-US" sz="2000" dirty="0" smtClean="0">
                <a:cs typeface="B Titr" pitchFamily="2" charset="-78"/>
              </a:rPr>
              <a:t>  </a:t>
            </a:r>
            <a:r>
              <a:rPr lang="fa-IR" sz="2000" dirty="0" smtClean="0">
                <a:cs typeface="B Titr" pitchFamily="2" charset="-78"/>
              </a:rPr>
              <a:t>تنظیم این فعالیت ها نیز غیر ارادي است ولی به اندازه</a:t>
            </a:r>
          </a:p>
          <a:p>
            <a:pPr algn="r"/>
            <a:r>
              <a:rPr lang="fa-IR" sz="2000" dirty="0" smtClean="0">
                <a:cs typeface="B Titr" pitchFamily="2" charset="-78"/>
              </a:rPr>
              <a:t>.</a:t>
            </a:r>
            <a:endParaRPr lang="fa-IR" sz="20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3143248"/>
            <a:ext cx="8429652" cy="3071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4800" dirty="0" smtClean="0">
                <a:cs typeface="B Titr" pitchFamily="2" charset="-78"/>
              </a:rPr>
              <a:t>چند نمونه ی  دیگر از انعکاس هاي بدن را نام ببرید و بگویید هر کدام چگونه به حفاظت از بدن کمک می کنند.</a:t>
            </a:r>
            <a:endParaRPr lang="fa-IR" sz="4800" dirty="0">
              <a:cs typeface="B Titr" pitchFamily="2" charset="-78"/>
            </a:endParaRPr>
          </a:p>
        </p:txBody>
      </p:sp>
      <p:sp>
        <p:nvSpPr>
          <p:cNvPr id="6" name="Sun 5"/>
          <p:cNvSpPr/>
          <p:nvPr/>
        </p:nvSpPr>
        <p:spPr>
          <a:xfrm>
            <a:off x="1071538" y="642918"/>
            <a:ext cx="1643074" cy="1571636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TextBox 6"/>
          <p:cNvSpPr txBox="1"/>
          <p:nvPr/>
        </p:nvSpPr>
        <p:spPr>
          <a:xfrm>
            <a:off x="1500166" y="1214422"/>
            <a:ext cx="78098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u="sng" dirty="0" smtClean="0">
                <a:solidFill>
                  <a:schemeClr val="tx2">
                    <a:lumMod val="10000"/>
                  </a:schemeClr>
                </a:solidFill>
                <a:cs typeface="2  Bardiya" pitchFamily="2" charset="-78"/>
              </a:rPr>
              <a:t>دهقانیان</a:t>
            </a:r>
            <a:endParaRPr lang="fa-IR" u="sng" dirty="0">
              <a:solidFill>
                <a:schemeClr val="tx2">
                  <a:lumMod val="10000"/>
                </a:schemeClr>
              </a:solidFill>
              <a:cs typeface="2  Bardiy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71868" y="107154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hlinkClick r:id="rId2"/>
              </a:rPr>
              <a:t>www.hamraft.blogfa.com</a:t>
            </a:r>
            <a:endParaRPr lang="fa-IR" dirty="0" smtClean="0"/>
          </a:p>
          <a:p>
            <a:pPr algn="ctr"/>
            <a:r>
              <a:rPr lang="fa-IR" dirty="0" smtClean="0"/>
              <a:t>نرگس دهقانیان ناحیه یک اهواز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t1.gstatic.com/images?q=tbn:ANd9GcTPb6tJpR0czzwYy1_w74--cGBpUwwPEyVnXuHo8UvSX3Cnd402"/>
          <p:cNvPicPr/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0" y="0"/>
            <a:ext cx="4357686" cy="5429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286248" y="270760"/>
            <a:ext cx="4714908" cy="480131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هنگامی که مشغول بازي با توپ هستید:  </a:t>
            </a: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en-US" dirty="0" smtClean="0">
              <a:cs typeface="B Titr" pitchFamily="2" charset="-78"/>
            </a:endParaRPr>
          </a:p>
          <a:p>
            <a:pPr algn="ctr"/>
            <a:r>
              <a:rPr lang="fa-IR" dirty="0" smtClean="0">
                <a:cs typeface="B Titr" pitchFamily="2" charset="-78"/>
              </a:rPr>
              <a:t>با چشمانتان جهت حرکت توپ را می بینید ،</a:t>
            </a:r>
          </a:p>
          <a:p>
            <a:pPr algn="ctr"/>
            <a:r>
              <a:rPr lang="fa-IR" dirty="0" smtClean="0">
                <a:cs typeface="B Titr" pitchFamily="2" charset="-78"/>
              </a:rPr>
              <a:t> </a:t>
            </a:r>
          </a:p>
          <a:p>
            <a:pPr algn="ctr"/>
            <a:r>
              <a:rPr lang="fa-IR" dirty="0" smtClean="0">
                <a:cs typeface="B Titr" pitchFamily="2" charset="-78"/>
              </a:rPr>
              <a:t>   </a:t>
            </a:r>
          </a:p>
          <a:p>
            <a:pPr algn="ctr"/>
            <a:r>
              <a:rPr lang="fa-IR" dirty="0" smtClean="0">
                <a:cs typeface="B Titr" pitchFamily="2" charset="-78"/>
              </a:rPr>
              <a:t>با پا به سمت توپ حرکت و به آن ضربه می زنید </a:t>
            </a: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r>
              <a:rPr lang="fa-IR" dirty="0" smtClean="0">
                <a:cs typeface="B Titr" pitchFamily="2" charset="-78"/>
              </a:rPr>
              <a:t>درهمین حال ضربان قلب و تنفس شما نیز افزایش می یابد </a:t>
            </a: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r>
              <a:rPr lang="en-US" dirty="0" smtClean="0">
                <a:cs typeface="B Titr" pitchFamily="2" charset="-78"/>
              </a:rPr>
              <a:t>.</a:t>
            </a:r>
            <a:r>
              <a:rPr lang="fa-IR" dirty="0" smtClean="0">
                <a:cs typeface="B Titr" pitchFamily="2" charset="-78"/>
              </a:rPr>
              <a:t>و پوست شما با عرق کردن گرماي اضافی بدن را دفع کند</a:t>
            </a:r>
          </a:p>
          <a:p>
            <a:pPr algn="ctr"/>
            <a:endParaRPr lang="fa-IR" dirty="0" smtClean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14546" y="57864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hlinkClick r:id="rId3"/>
              </a:rPr>
              <a:t>www.hamraft.blogfa.com</a:t>
            </a:r>
            <a:endParaRPr lang="fa-IR" dirty="0" smtClean="0">
              <a:solidFill>
                <a:schemeClr val="bg1"/>
              </a:solidFill>
            </a:endParaRPr>
          </a:p>
          <a:p>
            <a:pPr algn="ctr"/>
            <a:r>
              <a:rPr lang="fa-IR" dirty="0" smtClean="0">
                <a:solidFill>
                  <a:schemeClr val="bg1"/>
                </a:solidFill>
              </a:rPr>
              <a:t>نرگس دهقانیان ناحیه یک اهواز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www.beaconlearningcenter.com/WebLessons/howitallstacksup/sleep.gif"/>
          <p:cNvPicPr/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285720" y="214290"/>
            <a:ext cx="3219468" cy="568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000496" y="1285860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a-IR" dirty="0" smtClean="0">
              <a:solidFill>
                <a:schemeClr val="bg1"/>
              </a:solidFill>
              <a:cs typeface="B Titr" pitchFamily="2" charset="-78"/>
            </a:endParaRPr>
          </a:p>
          <a:p>
            <a:pPr algn="ctr"/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>حرکات بدن </a:t>
            </a:r>
          </a:p>
          <a:p>
            <a:pPr algn="ctr"/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> ضربان قلب  </a:t>
            </a:r>
          </a:p>
          <a:p>
            <a:pPr algn="ctr"/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>تنفس </a:t>
            </a:r>
          </a:p>
          <a:p>
            <a:pPr algn="ctr"/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> عرق کردن </a:t>
            </a:r>
          </a:p>
          <a:p>
            <a:pPr algn="ctr"/>
            <a:r>
              <a:rPr lang="fa-IR" sz="5400" dirty="0" smtClean="0">
                <a:solidFill>
                  <a:schemeClr val="bg1"/>
                </a:solidFill>
                <a:cs typeface="B Titr" pitchFamily="2" charset="-78"/>
              </a:rPr>
              <a:t>کاهش می یابد .</a:t>
            </a: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fa-IR" dirty="0" smtClean="0">
              <a:cs typeface="B Titr" pitchFamily="2" charset="-78"/>
            </a:endParaRPr>
          </a:p>
          <a:p>
            <a:pPr algn="ctr"/>
            <a:endParaRPr lang="fa-IR" dirty="0" smtClean="0"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628" y="571480"/>
            <a:ext cx="3215944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solidFill>
                  <a:schemeClr val="bg1"/>
                </a:solidFill>
                <a:cs typeface="B Titr" pitchFamily="2" charset="-78"/>
              </a:rPr>
              <a:t>هنگام استراحت: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44" y="571501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hlinkClick r:id="rId3"/>
              </a:rPr>
              <a:t>www.hamraft.blogfa.com</a:t>
            </a:r>
            <a:endParaRPr lang="fa-IR" dirty="0" smtClean="0">
              <a:solidFill>
                <a:schemeClr val="bg1"/>
              </a:solidFill>
            </a:endParaRPr>
          </a:p>
          <a:p>
            <a:pPr algn="ctr"/>
            <a:r>
              <a:rPr lang="fa-IR" dirty="0" smtClean="0">
                <a:solidFill>
                  <a:schemeClr val="bg1"/>
                </a:solidFill>
              </a:rPr>
              <a:t>نرگس دهقانیان ناحیه یک اهواز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100" y="1000108"/>
            <a:ext cx="72866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000" dirty="0" smtClean="0">
                <a:solidFill>
                  <a:srgbClr val="FFC000"/>
                </a:solidFill>
                <a:cs typeface="B Titr" pitchFamily="2" charset="-78"/>
              </a:rPr>
              <a:t>هماهنگی</a:t>
            </a:r>
            <a:r>
              <a:rPr lang="fa-IR" sz="4000" dirty="0" smtClean="0"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chemeClr val="bg1"/>
                </a:solidFill>
                <a:cs typeface="B Titr" pitchFamily="2" charset="-78"/>
              </a:rPr>
              <a:t>و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تنظیم</a:t>
            </a:r>
            <a:r>
              <a:rPr lang="fa-IR" sz="4000" dirty="0" smtClean="0"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chemeClr val="bg1"/>
                </a:solidFill>
                <a:cs typeface="B Titr" pitchFamily="2" charset="-78"/>
              </a:rPr>
              <a:t>این دستگاه ها در بدن </a:t>
            </a:r>
          </a:p>
          <a:p>
            <a:pPr algn="ctr"/>
            <a:r>
              <a:rPr lang="fa-IR" sz="4000" dirty="0" smtClean="0">
                <a:cs typeface="B Titr" pitchFamily="2" charset="-78"/>
              </a:rPr>
              <a:t> </a:t>
            </a:r>
          </a:p>
          <a:p>
            <a:pPr algn="ctr"/>
            <a:endParaRPr lang="fa-IR" sz="4000" dirty="0" smtClean="0">
              <a:cs typeface="B Titr" pitchFamily="2" charset="-78"/>
            </a:endParaRPr>
          </a:p>
          <a:p>
            <a:pPr algn="ctr"/>
            <a:r>
              <a:rPr lang="fa-IR" sz="4000" dirty="0" smtClean="0">
                <a:solidFill>
                  <a:schemeClr val="bg1"/>
                </a:solidFill>
                <a:cs typeface="B Titr" pitchFamily="2" charset="-78"/>
              </a:rPr>
              <a:t>در شرایط مختلف چگونه انجام می شود؟</a:t>
            </a:r>
            <a:endParaRPr lang="fa-IR" sz="40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5984" y="57864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hlinkClick r:id="rId2"/>
              </a:rPr>
              <a:t>www.hamraft.blogfa.com</a:t>
            </a:r>
            <a:endParaRPr lang="fa-IR" dirty="0" smtClean="0">
              <a:solidFill>
                <a:schemeClr val="bg1"/>
              </a:solidFill>
            </a:endParaRPr>
          </a:p>
          <a:p>
            <a:pPr algn="ctr"/>
            <a:r>
              <a:rPr lang="fa-IR" dirty="0" smtClean="0">
                <a:solidFill>
                  <a:schemeClr val="bg1"/>
                </a:solidFill>
              </a:rPr>
              <a:t>نرگس دهقانیان ناحیه یک اهواز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8662" y="0"/>
            <a:ext cx="692948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5400" dirty="0" smtClean="0">
                <a:cs typeface="B Titr" pitchFamily="2" charset="-78"/>
              </a:rPr>
              <a:t>تنظیم دستگاه هاي بدن به</a:t>
            </a:r>
          </a:p>
          <a:p>
            <a:pPr algn="ctr"/>
            <a:endParaRPr lang="fa-IR" sz="5400" dirty="0" smtClean="0">
              <a:cs typeface="B Titr" pitchFamily="2" charset="-78"/>
            </a:endParaRPr>
          </a:p>
          <a:p>
            <a:pPr algn="ctr"/>
            <a:r>
              <a:rPr lang="fa-IR" sz="5400" dirty="0" smtClean="0">
                <a:cs typeface="B Titr" pitchFamily="2" charset="-78"/>
              </a:rPr>
              <a:t> دو صورت</a:t>
            </a:r>
            <a:r>
              <a:rPr lang="fa-IR" sz="5400" dirty="0" smtClean="0">
                <a:solidFill>
                  <a:srgbClr val="FFC000"/>
                </a:solidFill>
                <a:cs typeface="B Titr" pitchFamily="2" charset="-78"/>
              </a:rPr>
              <a:t> عصبي </a:t>
            </a:r>
            <a:r>
              <a:rPr lang="fa-IR" sz="5400" dirty="0" smtClean="0">
                <a:cs typeface="B Titr" pitchFamily="2" charset="-78"/>
              </a:rPr>
              <a:t>و</a:t>
            </a:r>
          </a:p>
          <a:p>
            <a:pPr algn="ctr"/>
            <a:endParaRPr lang="fa-IR" sz="5400" dirty="0" smtClean="0">
              <a:cs typeface="B Titr" pitchFamily="2" charset="-78"/>
            </a:endParaRPr>
          </a:p>
          <a:p>
            <a:pPr algn="ctr"/>
            <a:r>
              <a:rPr lang="fa-IR" sz="5400" dirty="0" smtClean="0">
                <a:solidFill>
                  <a:srgbClr val="C00000"/>
                </a:solidFill>
                <a:cs typeface="B Titr" pitchFamily="2" charset="-78"/>
              </a:rPr>
              <a:t> شیمیایي ( هورموني )</a:t>
            </a:r>
          </a:p>
          <a:p>
            <a:pPr algn="ctr"/>
            <a:endParaRPr lang="fa-IR" sz="5400" dirty="0" smtClean="0">
              <a:cs typeface="B Titr" pitchFamily="2" charset="-78"/>
            </a:endParaRPr>
          </a:p>
          <a:p>
            <a:pPr algn="ctr"/>
            <a:r>
              <a:rPr lang="fa-IR" sz="5400" dirty="0" smtClean="0">
                <a:cs typeface="B Titr" pitchFamily="2" charset="-78"/>
              </a:rPr>
              <a:t> انجام مي شود</a:t>
            </a:r>
            <a:endParaRPr lang="fa-IR" sz="54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7540" y="357166"/>
            <a:ext cx="8672631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4000" dirty="0" smtClean="0">
                <a:cs typeface="B Titr" pitchFamily="2" charset="-78"/>
              </a:rPr>
              <a:t> </a:t>
            </a:r>
          </a:p>
          <a:p>
            <a:pPr algn="r"/>
            <a:r>
              <a:rPr lang="fa-IR" sz="4000" dirty="0" smtClean="0">
                <a:cs typeface="B Titr" pitchFamily="2" charset="-78"/>
              </a:rPr>
              <a:t>در این فصل با  :</a:t>
            </a:r>
          </a:p>
          <a:p>
            <a:pPr algn="r"/>
            <a:endParaRPr lang="fa-IR" sz="4000" dirty="0" smtClean="0">
              <a:cs typeface="B Titr" pitchFamily="2" charset="-78"/>
            </a:endParaRPr>
          </a:p>
          <a:p>
            <a:pPr algn="r"/>
            <a:endParaRPr lang="fa-IR" sz="4000" dirty="0" smtClean="0">
              <a:cs typeface="B Titr" pitchFamily="2" charset="-78"/>
            </a:endParaRPr>
          </a:p>
          <a:p>
            <a:pPr algn="ctr"/>
            <a:r>
              <a:rPr lang="fa-IR" sz="4000" dirty="0" smtClean="0">
                <a:solidFill>
                  <a:srgbClr val="C00000"/>
                </a:solidFill>
                <a:cs typeface="B Titr" pitchFamily="2" charset="-78"/>
              </a:rPr>
              <a:t>ساختار</a:t>
            </a:r>
            <a:r>
              <a:rPr lang="fa-IR" sz="4000" dirty="0" smtClean="0">
                <a:cs typeface="B Titr" pitchFamily="2" charset="-78"/>
              </a:rPr>
              <a:t> و</a:t>
            </a:r>
            <a:r>
              <a:rPr lang="fa-IR" sz="4000" dirty="0" smtClean="0">
                <a:solidFill>
                  <a:srgbClr val="7030A0"/>
                </a:solidFill>
                <a:cs typeface="B Titr" pitchFamily="2" charset="-78"/>
              </a:rPr>
              <a:t> عملكرد </a:t>
            </a:r>
            <a:r>
              <a:rPr lang="fa-IR" sz="4000" dirty="0" smtClean="0">
                <a:solidFill>
                  <a:srgbClr val="002060"/>
                </a:solidFill>
                <a:cs typeface="B Titr" pitchFamily="2" charset="-78"/>
              </a:rPr>
              <a:t>دستگاه عصبي </a:t>
            </a:r>
            <a:r>
              <a:rPr lang="fa-IR" sz="4000" dirty="0" smtClean="0">
                <a:cs typeface="B Titr" pitchFamily="2" charset="-78"/>
              </a:rPr>
              <a:t>آشنا می شویم .</a:t>
            </a:r>
            <a:endParaRPr lang="fa-IR" sz="40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1538" y="785794"/>
            <a:ext cx="6833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dirty="0" smtClean="0">
                <a:cs typeface="B Titr" pitchFamily="2" charset="-78"/>
              </a:rPr>
              <a:t>دستگاه  عصبی به طور کلی شامل 2 بخش است.</a:t>
            </a:r>
            <a:endParaRPr lang="fa-IR" sz="3200" dirty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5918" y="1857364"/>
            <a:ext cx="60628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dirty="0" smtClean="0">
                <a:cs typeface="B Titr" pitchFamily="2" charset="-78"/>
              </a:rPr>
              <a:t>بخش مرکزي - بخش محیطی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7224" y="2967334"/>
            <a:ext cx="60007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3200" dirty="0" smtClean="0">
                <a:cs typeface="B Titr" pitchFamily="2" charset="-78"/>
              </a:rPr>
              <a:t>بخش مرکزي : شامل </a:t>
            </a:r>
            <a: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  <a:t>مغز و نخاع </a:t>
            </a:r>
            <a:r>
              <a:rPr lang="fa-IR" sz="3200" dirty="0" smtClean="0">
                <a:cs typeface="B Titr" pitchFamily="2" charset="-78"/>
              </a:rPr>
              <a:t>است</a:t>
            </a:r>
          </a:p>
          <a:p>
            <a:pPr algn="r"/>
            <a:endParaRPr lang="fa-IR" sz="3200" dirty="0" smtClean="0">
              <a:cs typeface="B Titr" pitchFamily="2" charset="-78"/>
            </a:endParaRPr>
          </a:p>
          <a:p>
            <a:pPr algn="ctr"/>
            <a:endParaRPr lang="en-US" sz="3200" dirty="0" smtClean="0">
              <a:cs typeface="B Titr" pitchFamily="2" charset="-78"/>
            </a:endParaRPr>
          </a:p>
          <a:p>
            <a:pPr algn="ctr"/>
            <a:r>
              <a:rPr lang="en-US" sz="3200" dirty="0" smtClean="0">
                <a:cs typeface="B Titr" pitchFamily="2" charset="-78"/>
              </a:rPr>
              <a:t> </a:t>
            </a:r>
            <a:r>
              <a:rPr lang="fa-IR" sz="3200" dirty="0" smtClean="0">
                <a:cs typeface="B Titr" pitchFamily="2" charset="-78"/>
              </a:rPr>
              <a:t>که مرکز کنترل فعالیت هاي</a:t>
            </a:r>
          </a:p>
          <a:p>
            <a:pPr algn="ctr"/>
            <a:endParaRPr lang="fa-IR" sz="3200" dirty="0" smtClean="0">
              <a:cs typeface="B Titr" pitchFamily="2" charset="-78"/>
            </a:endParaRPr>
          </a:p>
          <a:p>
            <a:pPr algn="ctr"/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ارادي و غیرارادي </a:t>
            </a:r>
            <a:r>
              <a:rPr lang="fa-IR" sz="3200" dirty="0" smtClean="0">
                <a:cs typeface="B Titr" pitchFamily="2" charset="-78"/>
              </a:rPr>
              <a:t>بدن می باشند</a:t>
            </a:r>
            <a:endParaRPr lang="fa-IR" sz="3200" dirty="0"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hlinkClick r:id="rId2"/>
              </a:rPr>
              <a:t>www.hamraft.blogfa.com</a:t>
            </a:r>
            <a:endParaRPr lang="fa-IR" dirty="0" smtClean="0">
              <a:solidFill>
                <a:schemeClr val="bg1"/>
              </a:solidFill>
            </a:endParaRPr>
          </a:p>
          <a:p>
            <a:pPr algn="ctr"/>
            <a:r>
              <a:rPr lang="fa-IR" dirty="0" smtClean="0">
                <a:solidFill>
                  <a:schemeClr val="bg1"/>
                </a:solidFill>
              </a:rPr>
              <a:t>نرگس دهقانیان ناحیه یک اهواز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/daneshnameh_up/7/77/b.1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500306"/>
            <a:ext cx="2476500" cy="1955800"/>
          </a:xfrm>
          <a:prstGeom prst="ellipse">
            <a:avLst/>
          </a:prstGeom>
          <a:ln w="63500" cap="rnd">
            <a:noFill/>
          </a:ln>
          <a:effectLst/>
        </p:spPr>
      </p:pic>
      <p:pic>
        <p:nvPicPr>
          <p:cNvPr id="5" name="Picture 4" descr="آناتومی مغز انسان"/>
          <p:cNvPicPr/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0" y="142852"/>
            <a:ext cx="5857916" cy="6143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aneshnameh.roshd.ir/mavara/img/daneshnameh_up/8/81/piturity.jpg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785786" y="0"/>
            <a:ext cx="6362447" cy="5715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دستگاه عصبی علوم هشتم ابتدایی</Template>
  <TotalTime>0</TotalTime>
  <Words>427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2  Bardiya</vt:lpstr>
      <vt:lpstr>Arial</vt:lpstr>
      <vt:lpstr>B Titr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2022-01-28T11:53:43Z</dcterms:created>
  <dcterms:modified xsi:type="dcterms:W3CDTF">2022-01-28T11:53:55Z</dcterms:modified>
</cp:coreProperties>
</file>