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24" autoAdjust="0"/>
    <p:restoredTop sz="94660"/>
  </p:normalViewPr>
  <p:slideViewPr>
    <p:cSldViewPr snapToGrid="0">
      <p:cViewPr>
        <p:scale>
          <a:sx n="64" d="100"/>
          <a:sy n="64" d="100"/>
        </p:scale>
        <p:origin x="4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06/29/1443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01946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06/29/1443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410817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06/29/1443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34041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06/29/1443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08161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3AD5F-D535-47DB-A0FB-4C5E1123463E}" type="datetimeFigureOut">
              <a:rPr lang="fa-IR" smtClean="0"/>
              <a:t>06/29/1443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87746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583AD5F-D535-47DB-A0FB-4C5E1123463E}" type="datetimeFigureOut">
              <a:rPr lang="fa-IR" smtClean="0"/>
              <a:t>06/29/1443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2869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583AD5F-D535-47DB-A0FB-4C5E1123463E}" type="datetimeFigureOut">
              <a:rPr lang="fa-IR" smtClean="0"/>
              <a:t>06/29/1443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2987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583AD5F-D535-47DB-A0FB-4C5E1123463E}" type="datetimeFigureOut">
              <a:rPr lang="fa-IR" smtClean="0"/>
              <a:t>06/29/1443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75811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3AD5F-D535-47DB-A0FB-4C5E1123463E}" type="datetimeFigureOut">
              <a:rPr lang="fa-IR" smtClean="0"/>
              <a:t>06/29/1443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411227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3AD5F-D535-47DB-A0FB-4C5E1123463E}" type="datetimeFigureOut">
              <a:rPr lang="fa-IR" smtClean="0"/>
              <a:t>06/29/1443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38012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3AD5F-D535-47DB-A0FB-4C5E1123463E}" type="datetimeFigureOut">
              <a:rPr lang="fa-IR" smtClean="0"/>
              <a:t>06/29/1443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25028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83AD5F-D535-47DB-A0FB-4C5E1123463E}" type="datetimeFigureOut">
              <a:rPr lang="fa-IR" smtClean="0"/>
              <a:t>06/29/1443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C49321-60F3-451E-BC22-9924FE2CA096}" type="slidenum">
              <a:rPr lang="fa-IR" smtClean="0"/>
              <a:t>‹#›</a:t>
            </a:fld>
            <a:endParaRPr lang="fa-IR"/>
          </a:p>
        </p:txBody>
      </p:sp>
    </p:spTree>
    <p:extLst>
      <p:ext uri="{BB962C8B-B14F-4D97-AF65-F5344CB8AC3E}">
        <p14:creationId xmlns:p14="http://schemas.microsoft.com/office/powerpoint/2010/main" val="330249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19138"/>
            <a:ext cx="4448014" cy="2227397"/>
          </a:xfrm>
          <a:prstGeom prst="rect">
            <a:avLst/>
          </a:prstGeom>
        </p:spPr>
      </p:pic>
    </p:spTree>
    <p:extLst>
      <p:ext uri="{BB962C8B-B14F-4D97-AF65-F5344CB8AC3E}">
        <p14:creationId xmlns:p14="http://schemas.microsoft.com/office/powerpoint/2010/main" val="1669496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ular Callout 3"/>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3</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22880" y="2081565"/>
            <a:ext cx="11641811" cy="830997"/>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یکی از بچه ها پس از خوردن چای کتری آب جوش را وسط چادر گذاشته و رفته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06" y="2711084"/>
            <a:ext cx="3680848" cy="3193770"/>
          </a:xfrm>
          <a:prstGeom prst="rect">
            <a:avLst/>
          </a:prstGeom>
        </p:spPr>
      </p:pic>
    </p:spTree>
    <p:extLst>
      <p:ext uri="{BB962C8B-B14F-4D97-AF65-F5344CB8AC3E}">
        <p14:creationId xmlns:p14="http://schemas.microsoft.com/office/powerpoint/2010/main" val="22511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ular Callout 2"/>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4</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384875" y="1859340"/>
            <a:ext cx="11422250" cy="1569660"/>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صبح پس از خوردن صبحانه وقتی می خواهند به گردش دسته جمعی بروند بعضی بچه ها خیلی دیر آماده می شوند.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04" y="4096384"/>
            <a:ext cx="1495990" cy="20942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598" y="3038004"/>
            <a:ext cx="1879090" cy="2105496"/>
          </a:xfrm>
          <a:prstGeom prst="rect">
            <a:avLst/>
          </a:prstGeom>
        </p:spPr>
      </p:pic>
    </p:spTree>
    <p:extLst>
      <p:ext uri="{BB962C8B-B14F-4D97-AF65-F5344CB8AC3E}">
        <p14:creationId xmlns:p14="http://schemas.microsoft.com/office/powerpoint/2010/main" val="397328663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ular Callout 3"/>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5</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84875" y="1461751"/>
            <a:ext cx="11422250" cy="1508105"/>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دو نفر که مسئول پختن بلال روی آتش بودند، آتشی را که برای این کار در نزدیکی چادر بر افروخته بودند خاموش نکرده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به همراه بقیه برای بازی رفته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092" y="3151629"/>
            <a:ext cx="4687469" cy="3524598"/>
          </a:xfrm>
          <a:prstGeom prst="rect">
            <a:avLst/>
          </a:prstGeom>
        </p:spPr>
      </p:pic>
    </p:spTree>
    <p:extLst>
      <p:ext uri="{BB962C8B-B14F-4D97-AF65-F5344CB8AC3E}">
        <p14:creationId xmlns:p14="http://schemas.microsoft.com/office/powerpoint/2010/main" val="2275951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830997"/>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با هم همفکری کنید و برای رفع این مشکلات مقرراتی در اردو مشخص کنید.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9" name="Flowchart: Document 8"/>
          <p:cNvSpPr/>
          <p:nvPr/>
        </p:nvSpPr>
        <p:spPr>
          <a:xfrm>
            <a:off x="399736" y="1232645"/>
            <a:ext cx="11392523" cy="5479201"/>
          </a:xfrm>
          <a:prstGeom prst="flowChartDocumen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مقررات اردو:</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هر کس مسئول جمع آوری و حفظ وسایل خود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همه افراد موظفند سکوت چادر را در هنگام خواب رعایت کنند.</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گذاشتن وسایل خطرناک مانند کتری آب جوش در چادر ممنوع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کسانی که می خواهند با گروه به گردش </a:t>
            </a:r>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بروند </a:t>
            </a: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باید در ساعت مشخص حاضر باشند.</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برپا کردن آتش نزدیک چادر ممنوع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هر کس برای پخت و پز آتش برپا می کند مسئول خاموش کردن آن است.</a:t>
            </a:r>
          </a:p>
        </p:txBody>
      </p:sp>
    </p:spTree>
    <p:extLst>
      <p:ext uri="{BB962C8B-B14F-4D97-AF65-F5344CB8AC3E}">
        <p14:creationId xmlns:p14="http://schemas.microsoft.com/office/powerpoint/2010/main" val="589198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up)">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up)">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همه مکان های عمومی مقررات مخصوص به خود را دارند.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429"/>
            <a:ext cx="5715000" cy="47126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996" y="1280429"/>
            <a:ext cx="5703279" cy="4712677"/>
          </a:xfrm>
          <a:prstGeom prst="rect">
            <a:avLst/>
          </a:prstGeom>
        </p:spPr>
      </p:pic>
    </p:spTree>
    <p:extLst>
      <p:ext uri="{BB962C8B-B14F-4D97-AF65-F5344CB8AC3E}">
        <p14:creationId xmlns:p14="http://schemas.microsoft.com/office/powerpoint/2010/main" val="1809240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همه مکان های عمومی مقررات مخصوص به خود را دارند.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3067"/>
            <a:ext cx="5820508" cy="487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62" y="1503067"/>
            <a:ext cx="5861538" cy="4876800"/>
          </a:xfrm>
          <a:prstGeom prst="rect">
            <a:avLst/>
          </a:prstGeom>
        </p:spPr>
      </p:pic>
    </p:spTree>
    <p:extLst>
      <p:ext uri="{BB962C8B-B14F-4D97-AF65-F5344CB8AC3E}">
        <p14:creationId xmlns:p14="http://schemas.microsoft.com/office/powerpoint/2010/main" val="186974871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933143" y="290663"/>
            <a:ext cx="4325714" cy="830997"/>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مهمترین دلایل ایجاد مقررات: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9" name="Rectangle 8"/>
          <p:cNvSpPr/>
          <p:nvPr/>
        </p:nvSpPr>
        <p:spPr>
          <a:xfrm>
            <a:off x="3933143" y="1955340"/>
            <a:ext cx="4325714" cy="1938992"/>
          </a:xfrm>
          <a:prstGeom prst="rect">
            <a:avLst/>
          </a:prstGeom>
          <a:noFill/>
        </p:spPr>
        <p:txBody>
          <a:bodyPr wrap="square" lIns="91440" tIns="45720" rIns="91440" bIns="45720">
            <a:spAutoFit/>
          </a:bodyPr>
          <a:lstStyle/>
          <a:p>
            <a:pPr marL="514350" indent="-514350" algn="ctr">
              <a:lnSpc>
                <a:spcPct val="200000"/>
              </a:lnSpc>
              <a:buAutoNum type="arabicPeriod"/>
            </a:pPr>
            <a:r>
              <a:rPr lang="fa-IR" sz="3200" dirty="0" smtClean="0">
                <a:ln w="0"/>
                <a:effectLst>
                  <a:outerShdw blurRad="38100" dist="19050" dir="2700000" algn="tl" rotWithShape="0">
                    <a:schemeClr val="dk1">
                      <a:alpha val="40000"/>
                    </a:schemeClr>
                  </a:outerShdw>
                </a:effectLst>
                <a:cs typeface="B Koodak" panose="00000700000000000000" pitchFamily="2" charset="-78"/>
              </a:rPr>
              <a:t>حفظ حقوق افراد</a:t>
            </a:r>
          </a:p>
          <a:p>
            <a:pPr marL="514350" indent="-514350" algn="ctr">
              <a:lnSpc>
                <a:spcPct val="200000"/>
              </a:lnSpc>
              <a:buAutoNum type="arabicPeriod"/>
            </a:pPr>
            <a:r>
              <a:rPr lang="fa-IR" sz="3200" b="0" cap="none" spc="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برقراری نظم و امنیت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2" name="Rounded Rectangle 1"/>
          <p:cNvSpPr/>
          <p:nvPr/>
        </p:nvSpPr>
        <p:spPr>
          <a:xfrm>
            <a:off x="3030583" y="5876144"/>
            <a:ext cx="5228274" cy="7495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chemeClr val="tx1"/>
                </a:solidFill>
                <a:latin typeface="Amazone BT" panose="03020702040507090A04" pitchFamily="66" charset="0"/>
              </a:rPr>
              <a:t>@motaleatsp95-96</a:t>
            </a:r>
            <a:r>
              <a:rPr lang="fa-IR" sz="3600" dirty="0" smtClean="0">
                <a:solidFill>
                  <a:schemeClr val="tx1"/>
                </a:solidFill>
                <a:latin typeface="Amazone BT" panose="03020702040507090A04" pitchFamily="66" charset="0"/>
              </a:rPr>
              <a:t> </a:t>
            </a:r>
            <a:r>
              <a:rPr lang="fa-IR" sz="3600" dirty="0" smtClean="0">
                <a:solidFill>
                  <a:schemeClr val="tx1"/>
                </a:solidFill>
                <a:latin typeface="IranNastaliq" panose="02020505000000020003" pitchFamily="18" charset="0"/>
                <a:cs typeface="IranNastaliq" panose="02020505000000020003" pitchFamily="18" charset="0"/>
              </a:rPr>
              <a:t>کانال مطالعات</a:t>
            </a:r>
            <a:endParaRPr lang="en-US" sz="3600" dirty="0">
              <a:solidFill>
                <a:schemeClr val="tx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14227036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740588" y="1381391"/>
            <a:ext cx="2173993" cy="1323439"/>
          </a:xfrm>
          <a:prstGeom prst="rect">
            <a:avLst/>
          </a:prstGeom>
          <a:noFill/>
        </p:spPr>
        <p:txBody>
          <a:bodyPr wrap="none" lIns="91440" tIns="45720" rIns="91440" bIns="45720">
            <a:spAutoFit/>
          </a:bodyPr>
          <a:lstStyle/>
          <a:p>
            <a:pPr algn="ctr"/>
            <a:r>
              <a:rPr lang="fa-IR" sz="8000" dirty="0" smtClean="0">
                <a:ln w="0"/>
                <a:effectLst>
                  <a:outerShdw blurRad="38100" dist="19050" dir="2700000" algn="tl" rotWithShape="0">
                    <a:schemeClr val="dk1">
                      <a:alpha val="40000"/>
                    </a:schemeClr>
                  </a:outerShdw>
                </a:effectLst>
                <a:cs typeface="B Morvarid" panose="00000400000000000000" pitchFamily="2" charset="-78"/>
              </a:rPr>
              <a:t>پایان</a:t>
            </a:r>
            <a:endParaRPr lang="en-US" sz="8000" dirty="0">
              <a:ln w="0"/>
              <a:effectLst>
                <a:outerShdw blurRad="38100" dist="19050" dir="2700000" algn="tl" rotWithShape="0">
                  <a:schemeClr val="dk1">
                    <a:alpha val="40000"/>
                  </a:schemeClr>
                </a:outerShdw>
              </a:effectLst>
              <a:cs typeface="B Morvarid"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3" y="1884850"/>
            <a:ext cx="2524125" cy="2771775"/>
          </a:xfrm>
          <a:prstGeom prst="rect">
            <a:avLst/>
          </a:prstGeom>
        </p:spPr>
      </p:pic>
    </p:spTree>
    <p:extLst>
      <p:ext uri="{BB962C8B-B14F-4D97-AF65-F5344CB8AC3E}">
        <p14:creationId xmlns:p14="http://schemas.microsoft.com/office/powerpoint/2010/main" val="222028835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510829" y="1831253"/>
            <a:ext cx="7499169" cy="646331"/>
          </a:xfrm>
          <a:prstGeom prst="rect">
            <a:avLst/>
          </a:prstGeom>
          <a:noFill/>
        </p:spPr>
        <p:txBody>
          <a:bodyPr wrap="none" lIns="91440" tIns="45720" rIns="91440" bIns="45720">
            <a:spAutoFit/>
          </a:bodyPr>
          <a:lstStyle/>
          <a:p>
            <a:pPr algn="ctr"/>
            <a:r>
              <a:rPr lang="fa-IR" sz="3600" dirty="0" smtClean="0">
                <a:ln w="0"/>
                <a:effectLst>
                  <a:outerShdw blurRad="38100" dist="19050" dir="2700000" algn="tl" rotWithShape="0">
                    <a:schemeClr val="dk1">
                      <a:alpha val="40000"/>
                    </a:schemeClr>
                  </a:outerShdw>
                </a:effectLst>
                <a:cs typeface="B Koodak" panose="00000700000000000000" pitchFamily="2" charset="-78"/>
              </a:rPr>
              <a:t>تهیه کننده</a:t>
            </a:r>
            <a:r>
              <a:rPr lang="fa-IR" sz="3600" dirty="0" smtClean="0">
                <a:ln w="0"/>
                <a:effectLst>
                  <a:outerShdw blurRad="38100" dist="19050" dir="2700000" algn="tl" rotWithShape="0">
                    <a:schemeClr val="dk1">
                      <a:alpha val="40000"/>
                    </a:schemeClr>
                  </a:outerShdw>
                </a:effectLst>
                <a:cs typeface="B Koodak" panose="00000700000000000000" pitchFamily="2" charset="-78"/>
              </a:rPr>
              <a:t>:</a:t>
            </a:r>
            <a:r>
              <a:rPr lang="en-US" sz="3600" smtClean="0">
                <a:ln w="0"/>
                <a:effectLst>
                  <a:outerShdw blurRad="38100" dist="19050" dir="2700000" algn="tl" rotWithShape="0">
                    <a:schemeClr val="dk1">
                      <a:alpha val="40000"/>
                    </a:schemeClr>
                  </a:outerShdw>
                </a:effectLst>
                <a:cs typeface="B Koodak" panose="00000700000000000000" pitchFamily="2" charset="-78"/>
              </a:rPr>
              <a:t> </a:t>
            </a:r>
            <a:r>
              <a:rPr lang="fa-IR" sz="3600" smtClean="0">
                <a:ln w="0"/>
                <a:effectLst>
                  <a:outerShdw blurRad="38100" dist="19050" dir="2700000" algn="tl" rotWithShape="0">
                    <a:schemeClr val="dk1">
                      <a:alpha val="40000"/>
                    </a:schemeClr>
                  </a:outerShdw>
                </a:effectLst>
                <a:cs typeface="B Koodak" panose="00000700000000000000" pitchFamily="2" charset="-78"/>
              </a:rPr>
              <a:t> </a:t>
            </a:r>
            <a:r>
              <a:rPr lang="fa-IR" sz="3600" dirty="0" smtClean="0">
                <a:ln w="0"/>
                <a:effectLst>
                  <a:outerShdw blurRad="38100" dist="19050" dir="2700000" algn="tl" rotWithShape="0">
                    <a:schemeClr val="dk1">
                      <a:alpha val="40000"/>
                    </a:schemeClr>
                  </a:outerShdw>
                </a:effectLst>
                <a:cs typeface="B Koodak" panose="00000700000000000000" pitchFamily="2" charset="-78"/>
              </a:rPr>
              <a:t>فاطمه سیل سفور</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624643" y="2782668"/>
            <a:ext cx="7271542" cy="646331"/>
          </a:xfrm>
          <a:prstGeom prst="rect">
            <a:avLst/>
          </a:prstGeom>
          <a:noFill/>
        </p:spPr>
        <p:txBody>
          <a:bodyPr wrap="none" lIns="91440" tIns="45720" rIns="91440" bIns="45720">
            <a:spAutoFit/>
          </a:bodyPr>
          <a:lstStyle/>
          <a:p>
            <a:pPr algn="ctr"/>
            <a:r>
              <a:rPr lang="fa-IR" sz="3600" dirty="0" smtClean="0">
                <a:ln w="0"/>
                <a:effectLst>
                  <a:outerShdw blurRad="38100" dist="19050" dir="2700000" algn="tl" rotWithShape="0">
                    <a:schemeClr val="dk1">
                      <a:alpha val="40000"/>
                    </a:schemeClr>
                  </a:outerShdw>
                </a:effectLst>
                <a:cs typeface="B Koodak" panose="00000700000000000000" pitchFamily="2" charset="-78"/>
              </a:rPr>
              <a:t>دبیر مطالعات اجتماعی دبیرستان شهید سید آقا</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3510302" y="3734083"/>
            <a:ext cx="5500224" cy="646331"/>
          </a:xfrm>
          <a:prstGeom prst="rect">
            <a:avLst/>
          </a:prstGeom>
          <a:noFill/>
        </p:spPr>
        <p:txBody>
          <a:bodyPr wrap="none" lIns="91440" tIns="45720" rIns="91440" bIns="45720">
            <a:spAutoFit/>
          </a:bodyPr>
          <a:lstStyle/>
          <a:p>
            <a:pPr algn="ctr"/>
            <a:r>
              <a:rPr lang="fa-IR" sz="3600" dirty="0" smtClean="0">
                <a:ln w="0"/>
                <a:effectLst>
                  <a:outerShdw blurRad="38100" dist="19050" dir="2700000" algn="tl" rotWithShape="0">
                    <a:schemeClr val="dk1">
                      <a:alpha val="40000"/>
                    </a:schemeClr>
                  </a:outerShdw>
                </a:effectLst>
                <a:cs typeface="B Koodak" panose="00000700000000000000" pitchFamily="2" charset="-78"/>
              </a:rPr>
              <a:t>منطقه 15 آموزش و پرورش تهران</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5373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82" y="1463350"/>
            <a:ext cx="6096000" cy="4876800"/>
          </a:xfrm>
          <a:prstGeom prst="rect">
            <a:avLst/>
          </a:prstGeom>
        </p:spPr>
      </p:pic>
      <p:sp>
        <p:nvSpPr>
          <p:cNvPr id="17" name="Rectangle 16"/>
          <p:cNvSpPr/>
          <p:nvPr/>
        </p:nvSpPr>
        <p:spPr>
          <a:xfrm>
            <a:off x="2592011" y="540020"/>
            <a:ext cx="7911141" cy="923330"/>
          </a:xfrm>
          <a:prstGeom prst="rect">
            <a:avLst/>
          </a:prstGeom>
          <a:noFill/>
        </p:spPr>
        <p:txBody>
          <a:bodyPr wrap="non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cs typeface="B Koodak" panose="00000700000000000000" pitchFamily="2" charset="-78"/>
              </a:rPr>
              <a:t>چرا به مقررات و قوانین نیاز داریم</a:t>
            </a:r>
            <a:endParaRPr lang="en-US" sz="54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36" y="787075"/>
            <a:ext cx="676275" cy="67627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2" y="1021444"/>
            <a:ext cx="3637499" cy="4617862"/>
          </a:xfrm>
          <a:prstGeom prst="rect">
            <a:avLst/>
          </a:prstGeom>
        </p:spPr>
      </p:pic>
    </p:spTree>
    <p:extLst>
      <p:ext uri="{BB962C8B-B14F-4D97-AF65-F5344CB8AC3E}">
        <p14:creationId xmlns:p14="http://schemas.microsoft.com/office/powerpoint/2010/main" val="147889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0180" y="584228"/>
            <a:ext cx="9031640"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همه انسانها در روابط خود با انسان های دیگر دارای حقوقی هستند.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4" name="Rectangle 3"/>
          <p:cNvSpPr/>
          <p:nvPr/>
        </p:nvSpPr>
        <p:spPr>
          <a:xfrm>
            <a:off x="2867695" y="1505122"/>
            <a:ext cx="5883342"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ما در استفاده از حقوق خود چقدر آزادیم؟ </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6" name="Round Diagonal Corner Rectangle 5"/>
          <p:cNvSpPr/>
          <p:nvPr/>
        </p:nvSpPr>
        <p:spPr>
          <a:xfrm>
            <a:off x="3407130" y="5299838"/>
            <a:ext cx="4804474" cy="1069383"/>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تا جایی که مغایر قانون نباشد.</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491" y="2177361"/>
            <a:ext cx="3333750" cy="3333750"/>
          </a:xfrm>
          <a:prstGeom prst="rect">
            <a:avLst/>
          </a:prstGeom>
        </p:spPr>
      </p:pic>
      <p:sp>
        <p:nvSpPr>
          <p:cNvPr id="7" name="Rounded Rectangle 6"/>
          <p:cNvSpPr/>
          <p:nvPr/>
        </p:nvSpPr>
        <p:spPr>
          <a:xfrm>
            <a:off x="104503" y="4378944"/>
            <a:ext cx="4496754" cy="7495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chemeClr val="tx1"/>
                </a:solidFill>
                <a:latin typeface="Amazone BT" panose="03020702040507090A04" pitchFamily="66" charset="0"/>
              </a:rPr>
              <a:t>@motaleatsp95-96</a:t>
            </a:r>
            <a:r>
              <a:rPr lang="fa-IR" sz="3600" dirty="0" smtClean="0">
                <a:solidFill>
                  <a:schemeClr val="tx1"/>
                </a:solidFill>
                <a:latin typeface="Amazone BT" panose="03020702040507090A04" pitchFamily="66" charset="0"/>
              </a:rPr>
              <a:t> </a:t>
            </a:r>
            <a:r>
              <a:rPr lang="fa-IR" sz="2400" dirty="0" smtClean="0">
                <a:solidFill>
                  <a:schemeClr val="tx1"/>
                </a:solidFill>
                <a:latin typeface="IranNastaliq" panose="02020505000000020003" pitchFamily="18" charset="0"/>
                <a:cs typeface="IranNastaliq" panose="02020505000000020003" pitchFamily="18" charset="0"/>
              </a:rPr>
              <a:t>کانال مطالعات</a:t>
            </a:r>
            <a:endParaRPr lang="en-US" sz="2400" dirty="0">
              <a:solidFill>
                <a:schemeClr val="tx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99193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99323"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323" y="0"/>
            <a:ext cx="5992678"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334" y="449451"/>
            <a:ext cx="1379351" cy="13948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451"/>
            <a:ext cx="1379351" cy="1394848"/>
          </a:xfrm>
          <a:prstGeom prst="rect">
            <a:avLst/>
          </a:prstGeom>
        </p:spPr>
      </p:pic>
    </p:spTree>
    <p:extLst>
      <p:ext uri="{BB962C8B-B14F-4D97-AF65-F5344CB8AC3E}">
        <p14:creationId xmlns:p14="http://schemas.microsoft.com/office/powerpoint/2010/main" val="139053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4163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299" y="0"/>
            <a:ext cx="5775702"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73" y="260888"/>
            <a:ext cx="1379351" cy="13948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2649" y="260888"/>
            <a:ext cx="1379351" cy="1394848"/>
          </a:xfrm>
          <a:prstGeom prst="rect">
            <a:avLst/>
          </a:prstGeom>
        </p:spPr>
      </p:pic>
    </p:spTree>
    <p:extLst>
      <p:ext uri="{BB962C8B-B14F-4D97-AF65-F5344CB8AC3E}">
        <p14:creationId xmlns:p14="http://schemas.microsoft.com/office/powerpoint/2010/main" val="194104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7" y="3886200"/>
            <a:ext cx="247650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97" y="4977033"/>
            <a:ext cx="1104900" cy="17827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547" y="3886200"/>
            <a:ext cx="2476500" cy="2971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58" y="3886200"/>
            <a:ext cx="2476500" cy="2971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692" y="3886200"/>
            <a:ext cx="2476500" cy="2971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642" y="5092867"/>
            <a:ext cx="1104900" cy="16668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635" y="2727158"/>
            <a:ext cx="5501912" cy="4134853"/>
          </a:xfrm>
          <a:prstGeom prst="rect">
            <a:avLst/>
          </a:prstGeom>
        </p:spPr>
      </p:pic>
      <p:sp>
        <p:nvSpPr>
          <p:cNvPr id="16" name="Rectangle 15"/>
          <p:cNvSpPr/>
          <p:nvPr/>
        </p:nvSpPr>
        <p:spPr>
          <a:xfrm>
            <a:off x="144379" y="476135"/>
            <a:ext cx="11855116" cy="2246769"/>
          </a:xfrm>
          <a:prstGeom prst="rect">
            <a:avLst/>
          </a:prstGeom>
          <a:noFill/>
        </p:spPr>
        <p:txBody>
          <a:bodyPr wrap="square" lIns="91440" tIns="45720" rIns="91440" bIns="45720">
            <a:spAutoFit/>
          </a:bodyPr>
          <a:lstStyle/>
          <a:p>
            <a:pPr algn="just"/>
            <a:r>
              <a:rPr lang="fa-IR" sz="2800" dirty="0" smtClean="0">
                <a:ln w="0"/>
                <a:effectLst>
                  <a:outerShdw blurRad="38100" dist="19050" dir="2700000" algn="tl" rotWithShape="0">
                    <a:schemeClr val="dk1">
                      <a:alpha val="40000"/>
                    </a:schemeClr>
                  </a:outerShdw>
                </a:effectLst>
                <a:cs typeface="B Koodak" panose="00000700000000000000" pitchFamily="2" charset="-78"/>
              </a:rPr>
              <a:t>شما با گروهی از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دوستانتان</a:t>
            </a:r>
            <a:r>
              <a:rPr lang="fa-IR" sz="2800" dirty="0" smtClean="0">
                <a:ln w="0"/>
                <a:effectLst>
                  <a:outerShdw blurRad="38100" dist="19050" dir="2700000" algn="tl" rotWithShape="0">
                    <a:schemeClr val="dk1">
                      <a:alpha val="40000"/>
                    </a:schemeClr>
                  </a:outerShdw>
                </a:effectLst>
                <a:cs typeface="B Koodak" panose="00000700000000000000" pitchFamily="2" charset="-78"/>
              </a:rPr>
              <a:t> به یک اردوی تفریحی در یک منطقه جنگلی زیبا رفته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اید</a:t>
            </a:r>
            <a:r>
              <a:rPr lang="fa-IR" sz="2800" dirty="0" smtClean="0">
                <a:ln w="0"/>
                <a:effectLst>
                  <a:outerShdw blurRad="38100" dist="19050" dir="2700000" algn="tl" rotWithShape="0">
                    <a:schemeClr val="dk1">
                      <a:alpha val="40000"/>
                    </a:schemeClr>
                  </a:outerShdw>
                </a:effectLst>
                <a:cs typeface="B Koodak" panose="00000700000000000000" pitchFamily="2" charset="-78"/>
              </a:rPr>
              <a:t>. شما چادری بزرگ برای استراحت آورده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اید</a:t>
            </a:r>
            <a:r>
              <a:rPr lang="fa-IR" sz="2800" dirty="0" smtClean="0">
                <a:ln w="0"/>
                <a:effectLst>
                  <a:outerShdw blurRad="38100" dist="19050" dir="2700000" algn="tl" rotWithShape="0">
                    <a:schemeClr val="dk1">
                      <a:alpha val="40000"/>
                    </a:schemeClr>
                  </a:outerShdw>
                </a:effectLst>
                <a:cs typeface="B Koodak" panose="00000700000000000000" pitchFamily="2" charset="-78"/>
              </a:rPr>
              <a:t>. چادر را برپا می کنید و لوازم خود را در آن قرار می دهید. با 20 دقیقه پیاده روی شما به یک چشمه می رسید که می توانید از آب آن استفاده کنید. در یک کیلومتری شما هم روستایی وجود دارد که می توانید مواد مورد نیازتان را از آنجا تهیه کنید. قرار است یک هفته در این منطقه بمانید. ولی کم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کم</a:t>
            </a:r>
            <a:r>
              <a:rPr lang="fa-IR" sz="2800" dirty="0" smtClean="0">
                <a:ln w="0"/>
                <a:effectLst>
                  <a:outerShdw blurRad="38100" dist="19050" dir="2700000" algn="tl" rotWithShape="0">
                    <a:schemeClr val="dk1">
                      <a:alpha val="40000"/>
                    </a:schemeClr>
                  </a:outerShdw>
                </a:effectLst>
                <a:cs typeface="B Koodak" panose="00000700000000000000" pitchFamily="2" charset="-78"/>
              </a:rPr>
              <a:t> با مشکلاتی مواجه می شوید. که برای حل آن با هم گفتگو می کنید... </a:t>
            </a:r>
            <a:endParaRPr lang="en-US" sz="28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548" y="3526256"/>
            <a:ext cx="2085975" cy="3333750"/>
          </a:xfrm>
          <a:prstGeom prst="rect">
            <a:avLst/>
          </a:prstGeom>
        </p:spPr>
      </p:pic>
    </p:spTree>
    <p:extLst>
      <p:ext uri="{BB962C8B-B14F-4D97-AF65-F5344CB8AC3E}">
        <p14:creationId xmlns:p14="http://schemas.microsoft.com/office/powerpoint/2010/main" val="664440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18454" y="1661592"/>
            <a:ext cx="11546238" cy="2308324"/>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بعضی ها دوست دارند که داخل چادر همیشه مرتب و تمیز باشد. بعضی دیگر به این موضوع بی اعتنا هستند و بگو مگو بین افراد پیش آمده است. همچنین بعضی کوله پشتی شان را روی وسایل دیگران گذاشته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دوربین یک نفر شکسته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1" name="Rounded Rectangular Callout 10"/>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1</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35" y="3925058"/>
            <a:ext cx="1906291" cy="1772377"/>
          </a:xfrm>
          <a:prstGeom prst="rect">
            <a:avLst/>
          </a:prstGeom>
        </p:spPr>
      </p:pic>
    </p:spTree>
    <p:extLst>
      <p:ext uri="{BB962C8B-B14F-4D97-AF65-F5344CB8AC3E}">
        <p14:creationId xmlns:p14="http://schemas.microsoft.com/office/powerpoint/2010/main" val="34151252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ular Callout 7"/>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2</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322881" y="2081565"/>
            <a:ext cx="11546238" cy="1508105"/>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دو نفر از بچه ها با خود رادیویی آورده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شب موقع خواب با صدای بلند رادیو گوش می کنند و این کار همه را عصبانی کرده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88" y="2835617"/>
            <a:ext cx="2526224" cy="37836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566" y="143686"/>
            <a:ext cx="1492278" cy="1794193"/>
          </a:xfrm>
          <a:prstGeom prst="rect">
            <a:avLst/>
          </a:prstGeom>
        </p:spPr>
      </p:pic>
    </p:spTree>
    <p:extLst>
      <p:ext uri="{BB962C8B-B14F-4D97-AF65-F5344CB8AC3E}">
        <p14:creationId xmlns:p14="http://schemas.microsoft.com/office/powerpoint/2010/main" val="3895460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پاورپوینت مربوط به درس سوم مطالعات اجتماعی هفتم مبحث چرا به مقررات و قوانین نیاز داریم</Template>
  <TotalTime>0</TotalTime>
  <Words>462</Words>
  <Application>Microsoft Office PowerPoint</Application>
  <PresentationFormat>Widescreen</PresentationFormat>
  <Paragraphs>34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Amazone BT</vt:lpstr>
      <vt:lpstr>Arial</vt:lpstr>
      <vt:lpstr>B Koodak</vt:lpstr>
      <vt:lpstr>B Morvarid</vt:lpstr>
      <vt:lpstr>Calibri</vt:lpstr>
      <vt:lpstr>Calibri Light</vt:lpstr>
      <vt:lpstr>IranNastaliq</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2022-02-01T08:00:09Z</dcterms:created>
  <dcterms:modified xsi:type="dcterms:W3CDTF">2022-02-01T08:00:20Z</dcterms:modified>
</cp:coreProperties>
</file>