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4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D0E8B4-D827-4A53-BF3D-4775175E73D6}" type="datetimeFigureOut">
              <a:rPr lang="fa-IR" smtClean="0"/>
              <a:pPr/>
              <a:t>06/27/1443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0D9FF2-6D1F-42DF-9842-F6DC5D8D47C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0" name="Picture 4" descr="http://www.ayehayeentezar.com/gallery/images/5896349010097989016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80728"/>
            <a:ext cx="7488832" cy="4824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386610"/>
          </a:xfrm>
        </p:spPr>
        <p:txBody>
          <a:bodyPr>
            <a:normAutofit/>
          </a:bodyPr>
          <a:lstStyle/>
          <a:p>
            <a:pPr algn="r"/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/>
              <a:t> </a:t>
            </a:r>
            <a:br>
              <a:rPr lang="fa-IR" sz="2200" dirty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 smtClean="0"/>
              <a:t> </a:t>
            </a:r>
            <a:r>
              <a:rPr lang="fa-IR" sz="3200" dirty="0" smtClean="0"/>
              <a:t/>
            </a:r>
            <a:br>
              <a:rPr lang="fa-IR" sz="3200" dirty="0" smtClean="0"/>
            </a:b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979712" y="548680"/>
            <a:ext cx="6624736" cy="56166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2000" b="1" dirty="0" smtClean="0">
                <a:solidFill>
                  <a:srgbClr val="FF0000"/>
                </a:solidFill>
              </a:rPr>
              <a:t>روش های تشخیص موصوف و صفت از مضاف و مضاف الیه :</a:t>
            </a:r>
          </a:p>
          <a:p>
            <a:pPr algn="ctr"/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1 – صفت جدا از موصوف در عالم بیرون وجود ندارد ( وجود خارجی ندارد ) ولی مضاف الیه ، وجود خارجی دارد . </a:t>
            </a:r>
            <a:endParaRPr lang="fa-IR" dirty="0" smtClean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مانند :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 ( قلم زیبا ) در این جا ( زیبا ) جدای از </a:t>
            </a:r>
            <a:r>
              <a:rPr lang="fa-IR" dirty="0" smtClean="0">
                <a:solidFill>
                  <a:schemeClr val="tx1"/>
                </a:solidFill>
              </a:rPr>
              <a:t>قلم </a:t>
            </a:r>
            <a:r>
              <a:rPr lang="fa-IR" dirty="0">
                <a:solidFill>
                  <a:schemeClr val="tx1"/>
                </a:solidFill>
              </a:rPr>
              <a:t>وجود خارجی ندارد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قلم سیروس در این جا ( سیروس ) و ( قلم ) دو موجود مستقل و جدا از هم هستند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401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741368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> 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1475656" y="404664"/>
            <a:ext cx="7272808" cy="51845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 smtClean="0">
                <a:solidFill>
                  <a:schemeClr val="tx1"/>
                </a:solidFill>
              </a:rPr>
              <a:t>2 – دو کلمه ی ( </a:t>
            </a:r>
            <a:r>
              <a:rPr lang="fa-IR" dirty="0" smtClean="0">
                <a:solidFill>
                  <a:srgbClr val="FF0000"/>
                </a:solidFill>
              </a:rPr>
              <a:t>این</a:t>
            </a:r>
            <a:r>
              <a:rPr lang="fa-IR" dirty="0" smtClean="0">
                <a:solidFill>
                  <a:schemeClr val="tx1"/>
                </a:solidFill>
              </a:rPr>
              <a:t> ) و ( </a:t>
            </a:r>
            <a:r>
              <a:rPr lang="fa-IR" dirty="0" smtClean="0">
                <a:solidFill>
                  <a:srgbClr val="FF0000"/>
                </a:solidFill>
              </a:rPr>
              <a:t>است</a:t>
            </a:r>
            <a:r>
              <a:rPr lang="fa-IR" dirty="0" smtClean="0">
                <a:solidFill>
                  <a:schemeClr val="tx1"/>
                </a:solidFill>
              </a:rPr>
              <a:t> ) را به اول و آخر ترکیب اضافه می کنیم . سپس کسره ی بین دو کلمه را حذف می کنیم . اگر عبارت معنی بدهد ، ترکیب وصفی ( موصوف و صفت ) است و اگر معنی ندهد ، ترکیب اضافی ( مضاف و مضاف الیه ) است . </a:t>
            </a:r>
          </a:p>
          <a:p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مانند : 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نگهبان خانه _ این نگهبان خانه است  = معنی نمی دهد ( </a:t>
            </a:r>
            <a:r>
              <a:rPr lang="fa-IR" dirty="0" smtClean="0">
                <a:solidFill>
                  <a:srgbClr val="FF0000"/>
                </a:solidFill>
              </a:rPr>
              <a:t>ترکیب اضافی </a:t>
            </a:r>
            <a:r>
              <a:rPr lang="fa-IR" dirty="0" smtClean="0">
                <a:solidFill>
                  <a:schemeClr val="tx1"/>
                </a:solidFill>
              </a:rPr>
              <a:t>)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نگهبانِ باهوش  _ این نگهبان باهوش است = معنی می دهد (</a:t>
            </a:r>
            <a:r>
              <a:rPr lang="fa-IR" dirty="0" smtClean="0">
                <a:solidFill>
                  <a:srgbClr val="00B050"/>
                </a:solidFill>
              </a:rPr>
              <a:t>ترکیب وصفی </a:t>
            </a:r>
            <a:r>
              <a:rPr lang="fa-IR" dirty="0" smtClean="0">
                <a:solidFill>
                  <a:schemeClr val="tx1"/>
                </a:solidFill>
              </a:rPr>
              <a:t>) 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3 – در این روش کسره ی بین دو کلمه را حذف می کنیم . سپس بعد از کلمه ی اول ویرگول می گذاریم و در آخر فعل ( </a:t>
            </a:r>
            <a:r>
              <a:rPr lang="fa-IR" dirty="0">
                <a:solidFill>
                  <a:srgbClr val="FF0000"/>
                </a:solidFill>
              </a:rPr>
              <a:t>است</a:t>
            </a:r>
            <a:r>
              <a:rPr lang="fa-IR" dirty="0">
                <a:solidFill>
                  <a:schemeClr val="tx1"/>
                </a:solidFill>
              </a:rPr>
              <a:t> ) را قرار می دهیم اگر عبارت معنی بدهد ، ترکیب وصفی و اگر معنی ندهد ترکیب اضافی است . 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مانند :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 مرد جوان  _ مرد ، جوان است . عبارت معنی می دهد ( </a:t>
            </a:r>
            <a:r>
              <a:rPr lang="fa-IR" dirty="0">
                <a:solidFill>
                  <a:srgbClr val="00B050"/>
                </a:solidFill>
              </a:rPr>
              <a:t>ترکیب وصفی </a:t>
            </a:r>
            <a:r>
              <a:rPr lang="fa-IR" dirty="0">
                <a:solidFill>
                  <a:schemeClr val="tx1"/>
                </a:solidFill>
              </a:rPr>
              <a:t>)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کیف علی  _ کیف ، علی است . عبارت معنی نمی دهد . ( </a:t>
            </a:r>
            <a:r>
              <a:rPr lang="fa-IR" dirty="0">
                <a:solidFill>
                  <a:srgbClr val="FF0000"/>
                </a:solidFill>
              </a:rPr>
              <a:t>ترکیب </a:t>
            </a:r>
            <a:r>
              <a:rPr lang="fa-IR" dirty="0" smtClean="0">
                <a:solidFill>
                  <a:srgbClr val="FF0000"/>
                </a:solidFill>
              </a:rPr>
              <a:t>اضافی </a:t>
            </a:r>
            <a:r>
              <a:rPr lang="fa-IR" dirty="0" smtClean="0">
                <a:solidFill>
                  <a:schemeClr val="tx1"/>
                </a:solidFill>
              </a:rPr>
              <a:t>)</a:t>
            </a:r>
          </a:p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546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746650"/>
          </a:xfrm>
        </p:spPr>
        <p:txBody>
          <a:bodyPr>
            <a:normAutofit/>
          </a:bodyPr>
          <a:lstStyle/>
          <a:p>
            <a:pPr algn="r"/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2200" dirty="0" smtClean="0"/>
              <a:t> </a:t>
            </a:r>
            <a:r>
              <a:rPr lang="fa-IR" sz="2200" dirty="0"/>
              <a:t/>
            </a:r>
            <a:br>
              <a:rPr lang="fa-IR" sz="2200" dirty="0"/>
            </a:br>
            <a:endParaRPr lang="en-US" sz="2200" dirty="0"/>
          </a:p>
        </p:txBody>
      </p:sp>
      <p:sp>
        <p:nvSpPr>
          <p:cNvPr id="4" name="Rounded Rectangle 3"/>
          <p:cNvSpPr/>
          <p:nvPr/>
        </p:nvSpPr>
        <p:spPr>
          <a:xfrm>
            <a:off x="1684249" y="548680"/>
            <a:ext cx="7056784" cy="52565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 smtClean="0">
                <a:solidFill>
                  <a:schemeClr val="tx1"/>
                </a:solidFill>
              </a:rPr>
              <a:t>4 – در این روش به آخر کلمه ی دوم (</a:t>
            </a:r>
            <a:r>
              <a:rPr lang="fa-IR" dirty="0" smtClean="0">
                <a:solidFill>
                  <a:srgbClr val="FF0000"/>
                </a:solidFill>
              </a:rPr>
              <a:t> تر </a:t>
            </a:r>
            <a:r>
              <a:rPr lang="fa-IR" dirty="0" smtClean="0">
                <a:solidFill>
                  <a:schemeClr val="tx1"/>
                </a:solidFill>
              </a:rPr>
              <a:t>) یا (</a:t>
            </a:r>
            <a:r>
              <a:rPr lang="fa-IR" dirty="0" smtClean="0">
                <a:solidFill>
                  <a:srgbClr val="FF0000"/>
                </a:solidFill>
              </a:rPr>
              <a:t> ترین </a:t>
            </a:r>
            <a:r>
              <a:rPr lang="fa-IR" dirty="0" smtClean="0">
                <a:solidFill>
                  <a:schemeClr val="tx1"/>
                </a:solidFill>
              </a:rPr>
              <a:t>) اضافه می کنیم ، سپس کسره ی بین دو کلمه را حذف کرده و در آخر عبارت ، فعل ( </a:t>
            </a:r>
            <a:r>
              <a:rPr lang="fa-IR" dirty="0" smtClean="0">
                <a:solidFill>
                  <a:srgbClr val="FF0000"/>
                </a:solidFill>
              </a:rPr>
              <a:t>است</a:t>
            </a:r>
            <a:r>
              <a:rPr lang="fa-IR" dirty="0" smtClean="0">
                <a:solidFill>
                  <a:schemeClr val="tx1"/>
                </a:solidFill>
              </a:rPr>
              <a:t> ) را اضافه می کنیم . اگر عبارت معنی دهد ترکیب وصفی و اگر معنی ندهد ، ترکیب اضافی است . </a:t>
            </a:r>
          </a:p>
          <a:p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مانند : 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مادر اسکندر _ مادر اسکندر تر است .عبارت معنی نمی دهد  ( </a:t>
            </a:r>
            <a:r>
              <a:rPr lang="fa-IR" dirty="0" smtClean="0">
                <a:solidFill>
                  <a:srgbClr val="FF0000"/>
                </a:solidFill>
              </a:rPr>
              <a:t>ترکیب اضافی</a:t>
            </a:r>
            <a:r>
              <a:rPr lang="fa-IR" dirty="0" smtClean="0">
                <a:solidFill>
                  <a:schemeClr val="tx1"/>
                </a:solidFill>
              </a:rPr>
              <a:t> ) 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مادر دلسوز _ مادر دلسوز تر است . عبارت معنی می دهد ( </a:t>
            </a:r>
            <a:r>
              <a:rPr lang="fa-IR" dirty="0" smtClean="0">
                <a:solidFill>
                  <a:srgbClr val="00B050"/>
                </a:solidFill>
              </a:rPr>
              <a:t>ترکیب وصفی </a:t>
            </a:r>
            <a:r>
              <a:rPr lang="fa-IR" dirty="0" smtClean="0">
                <a:solidFill>
                  <a:schemeClr val="tx1"/>
                </a:solidFill>
              </a:rPr>
              <a:t>) . 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5 - در بین موصوف و صفت حرف ( </a:t>
            </a:r>
            <a:r>
              <a:rPr lang="fa-IR" dirty="0">
                <a:solidFill>
                  <a:srgbClr val="FF0000"/>
                </a:solidFill>
              </a:rPr>
              <a:t>ی</a:t>
            </a:r>
            <a:r>
              <a:rPr lang="fa-IR" dirty="0">
                <a:solidFill>
                  <a:schemeClr val="tx1"/>
                </a:solidFill>
              </a:rPr>
              <a:t> ) می توانیم بیاوریم ولی در مضاف و مضاف الیه نمی توانیم .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مانند :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گل زیبا _ گلی زیبا . معنی می دهد ( </a:t>
            </a:r>
            <a:r>
              <a:rPr lang="fa-IR" dirty="0">
                <a:solidFill>
                  <a:srgbClr val="00B050"/>
                </a:solidFill>
              </a:rPr>
              <a:t>ترکیب وصفی </a:t>
            </a:r>
            <a:r>
              <a:rPr lang="fa-IR" dirty="0">
                <a:solidFill>
                  <a:schemeClr val="tx1"/>
                </a:solidFill>
              </a:rPr>
              <a:t>)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کتاب حسن _ کتابی حسن . معنی نمی دهد . ( </a:t>
            </a:r>
            <a:r>
              <a:rPr lang="fa-IR" dirty="0">
                <a:solidFill>
                  <a:srgbClr val="FF0000"/>
                </a:solidFill>
              </a:rPr>
              <a:t>ترکیب اضافی </a:t>
            </a:r>
            <a:r>
              <a:rPr lang="fa-IR" dirty="0">
                <a:solidFill>
                  <a:schemeClr val="tx1"/>
                </a:solidFill>
              </a:rPr>
              <a:t>)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632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584" y="1064925"/>
            <a:ext cx="777686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sz="2400" dirty="0" smtClean="0">
              <a:solidFill>
                <a:srgbClr val="0070C0"/>
              </a:solidFill>
            </a:endParaRPr>
          </a:p>
          <a:p>
            <a:endParaRPr lang="fa-IR" sz="4800" dirty="0" smtClean="0">
              <a:solidFill>
                <a:srgbClr val="0070C0"/>
              </a:solidFill>
            </a:endParaRPr>
          </a:p>
          <a:p>
            <a:endParaRPr lang="fa-IR" sz="4800" dirty="0" smtClean="0">
              <a:solidFill>
                <a:srgbClr val="0070C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403648" y="1064924"/>
            <a:ext cx="7488832" cy="42362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>
                <a:solidFill>
                  <a:schemeClr val="tx1"/>
                </a:solidFill>
              </a:rPr>
              <a:t>پایان </a:t>
            </a:r>
          </a:p>
          <a:p>
            <a:pPr algn="ctr"/>
            <a:r>
              <a:rPr lang="fa-IR" sz="5400" dirty="0">
                <a:solidFill>
                  <a:schemeClr val="tx1"/>
                </a:solidFill>
              </a:rPr>
              <a:t>موفق باشید و منصور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85043" y="980728"/>
            <a:ext cx="7272808" cy="48965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dirty="0" smtClean="0">
                <a:solidFill>
                  <a:srgbClr val="FF0000"/>
                </a:solidFill>
              </a:rPr>
              <a:t>موصوف و صفت</a:t>
            </a:r>
          </a:p>
          <a:p>
            <a:pPr algn="ctr"/>
            <a:r>
              <a:rPr lang="en-US" sz="480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a-IR" sz="4800" smtClean="0">
                <a:solidFill>
                  <a:srgbClr val="FF0000"/>
                </a:solidFill>
              </a:rPr>
              <a:t> </a:t>
            </a:r>
            <a:endParaRPr lang="fa-IR" sz="4800" dirty="0" smtClean="0">
              <a:solidFill>
                <a:srgbClr val="FF0000"/>
              </a:solidFill>
            </a:endParaRPr>
          </a:p>
          <a:p>
            <a:pPr algn="ctr"/>
            <a:r>
              <a:rPr lang="fa-IR" sz="4000" dirty="0" smtClean="0">
                <a:solidFill>
                  <a:srgbClr val="FF0000"/>
                </a:solidFill>
              </a:rPr>
              <a:t>مضاف و مضاف الیه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87624" y="548680"/>
            <a:ext cx="7632848" cy="52565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2000" b="1" dirty="0">
                <a:solidFill>
                  <a:srgbClr val="FF0000"/>
                </a:solidFill>
              </a:rPr>
              <a:t>موصوف و صفت  : </a:t>
            </a:r>
            <a:endParaRPr lang="fa-IR" sz="2000" b="1" dirty="0" smtClean="0">
              <a:solidFill>
                <a:srgbClr val="FF0000"/>
              </a:solidFill>
            </a:endParaRPr>
          </a:p>
          <a:p>
            <a:endParaRPr lang="fa-IR" dirty="0">
              <a:solidFill>
                <a:srgbClr val="FF0000"/>
              </a:solidFill>
            </a:endParaRPr>
          </a:p>
          <a:p>
            <a:r>
              <a:rPr lang="fa-IR" dirty="0" smtClean="0">
                <a:solidFill>
                  <a:srgbClr val="FF0000"/>
                </a:solidFill>
              </a:rPr>
              <a:t>صفت </a:t>
            </a:r>
            <a:r>
              <a:rPr lang="fa-IR" dirty="0">
                <a:solidFill>
                  <a:srgbClr val="FF0000"/>
                </a:solidFill>
              </a:rPr>
              <a:t>: </a:t>
            </a:r>
            <a:r>
              <a:rPr lang="fa-IR" dirty="0">
                <a:solidFill>
                  <a:schemeClr val="tx1"/>
                </a:solidFill>
              </a:rPr>
              <a:t>کلمه ای است که در باره ی ویژگی های موصوف خود از قبیل کیفیت ، کمیت ، اندازه ، نوع و ... توضیح می دهد . </a:t>
            </a:r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مانند : سیب </a:t>
            </a:r>
            <a:r>
              <a:rPr lang="fa-IR" dirty="0">
                <a:solidFill>
                  <a:srgbClr val="FF0000"/>
                </a:solidFill>
              </a:rPr>
              <a:t>سرخ </a:t>
            </a:r>
            <a:r>
              <a:rPr lang="fa-IR" dirty="0">
                <a:solidFill>
                  <a:schemeClr val="tx1"/>
                </a:solidFill>
              </a:rPr>
              <a:t> ( در این جا سرخی به سیب نسبت داده شده است . ) 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موصوف : </a:t>
            </a:r>
            <a:r>
              <a:rPr lang="fa-IR" dirty="0">
                <a:solidFill>
                  <a:schemeClr val="tx1"/>
                </a:solidFill>
              </a:rPr>
              <a:t>اسمی است که با صفت می آید ( موصوف یعنی وصف شده )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مانند : </a:t>
            </a:r>
            <a:r>
              <a:rPr lang="fa-IR" dirty="0" smtClean="0">
                <a:solidFill>
                  <a:srgbClr val="FF0000"/>
                </a:solidFill>
              </a:rPr>
              <a:t>سیب</a:t>
            </a:r>
            <a:r>
              <a:rPr lang="fa-IR" dirty="0" smtClean="0">
                <a:solidFill>
                  <a:schemeClr val="tx1"/>
                </a:solidFill>
              </a:rPr>
              <a:t> سرخ </a:t>
            </a:r>
            <a:endParaRPr lang="fa-IR" dirty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ترکیب وصفی </a:t>
            </a:r>
            <a:r>
              <a:rPr lang="fa-IR" dirty="0" smtClean="0">
                <a:solidFill>
                  <a:srgbClr val="FF0000"/>
                </a:solidFill>
              </a:rPr>
              <a:t>: </a:t>
            </a:r>
            <a:r>
              <a:rPr lang="fa-IR" dirty="0">
                <a:solidFill>
                  <a:schemeClr val="tx1"/>
                </a:solidFill>
              </a:rPr>
              <a:t>مجموع موصوف و صفت را ترکیب وصفی می گویند 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مانند  : گل + قشنگ = </a:t>
            </a:r>
            <a:r>
              <a:rPr lang="fa-IR" dirty="0">
                <a:solidFill>
                  <a:srgbClr val="FF0000"/>
                </a:solidFill>
              </a:rPr>
              <a:t>گل قشنگ </a:t>
            </a:r>
            <a:r>
              <a:rPr lang="fa-IR" dirty="0">
                <a:solidFill>
                  <a:schemeClr val="tx1"/>
                </a:solidFill>
              </a:rPr>
              <a:t>ترکیب وصفی است </a:t>
            </a:r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75656" y="188640"/>
            <a:ext cx="7416824" cy="59046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>
                <a:solidFill>
                  <a:srgbClr val="FF0000"/>
                </a:solidFill>
              </a:rPr>
              <a:t>صفت های پیشین : </a:t>
            </a:r>
          </a:p>
          <a:p>
            <a:r>
              <a:rPr lang="fa-IR" dirty="0">
                <a:solidFill>
                  <a:schemeClr val="tx1"/>
                </a:solidFill>
              </a:rPr>
              <a:t>به صفت هایی که قبل از موصوف می آیند صفت های پیشین می گویند 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> این صفتها عبارتند از : </a:t>
            </a:r>
          </a:p>
          <a:p>
            <a:r>
              <a:rPr lang="fa-IR" dirty="0">
                <a:solidFill>
                  <a:schemeClr val="tx1"/>
                </a:solidFill>
              </a:rPr>
              <a:t>صفت اشاره ، صفت پرسشی ، صفت مبهم ، صفت تعجبی ، صفت شمارشی و صفت عالی ( برترین ) </a:t>
            </a:r>
          </a:p>
          <a:p>
            <a:r>
              <a:rPr lang="fa-IR" dirty="0">
                <a:solidFill>
                  <a:schemeClr val="tx1"/>
                </a:solidFill>
              </a:rPr>
              <a:t> </a:t>
            </a:r>
          </a:p>
          <a:p>
            <a:r>
              <a:rPr lang="fa-IR" dirty="0">
                <a:solidFill>
                  <a:srgbClr val="FF0000"/>
                </a:solidFill>
              </a:rPr>
              <a:t>صفتهای پسین : </a:t>
            </a:r>
          </a:p>
          <a:p>
            <a:r>
              <a:rPr lang="fa-IR" dirty="0">
                <a:solidFill>
                  <a:schemeClr val="tx1"/>
                </a:solidFill>
              </a:rPr>
              <a:t>به صفت هایی که بعد از موصوف می آیند صفت های پسین می گویند . به این صفت ها صفت بیانی نیز می گویند . </a:t>
            </a:r>
          </a:p>
          <a:p>
            <a:r>
              <a:rPr lang="fa-IR" dirty="0">
                <a:solidFill>
                  <a:schemeClr val="tx1"/>
                </a:solidFill>
              </a:rPr>
              <a:t>این صفتها عبارتند از : </a:t>
            </a:r>
          </a:p>
          <a:p>
            <a:r>
              <a:rPr lang="fa-IR" dirty="0">
                <a:solidFill>
                  <a:schemeClr val="tx1"/>
                </a:solidFill>
              </a:rPr>
              <a:t>صفت بیانی ساده ، صفت فاعلی ، صفت مفعولی ، صفت لیاقت و صفت نسبی 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3688" y="980728"/>
            <a:ext cx="6912768" cy="49685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>
                <a:solidFill>
                  <a:srgbClr val="FF0000"/>
                </a:solidFill>
              </a:rPr>
              <a:t>نکته : </a:t>
            </a:r>
          </a:p>
          <a:p>
            <a:r>
              <a:rPr lang="fa-IR" dirty="0">
                <a:solidFill>
                  <a:schemeClr val="tx1"/>
                </a:solidFill>
              </a:rPr>
              <a:t>گاهی یک </a:t>
            </a:r>
            <a:r>
              <a:rPr lang="fa-IR" dirty="0">
                <a:solidFill>
                  <a:srgbClr val="FF0000"/>
                </a:solidFill>
              </a:rPr>
              <a:t>موصوف</a:t>
            </a:r>
            <a:r>
              <a:rPr lang="fa-IR" dirty="0">
                <a:solidFill>
                  <a:schemeClr val="tx1"/>
                </a:solidFill>
              </a:rPr>
              <a:t> بیش از یک </a:t>
            </a:r>
            <a:r>
              <a:rPr lang="fa-IR" dirty="0">
                <a:solidFill>
                  <a:srgbClr val="00B050"/>
                </a:solidFill>
              </a:rPr>
              <a:t>صفت</a:t>
            </a:r>
            <a:r>
              <a:rPr lang="fa-IR" dirty="0">
                <a:solidFill>
                  <a:schemeClr val="tx1"/>
                </a:solidFill>
              </a:rPr>
              <a:t> دارد . </a:t>
            </a:r>
          </a:p>
          <a:p>
            <a:r>
              <a:rPr lang="fa-IR" dirty="0">
                <a:solidFill>
                  <a:schemeClr val="tx1"/>
                </a:solidFill>
              </a:rPr>
              <a:t>مانند : </a:t>
            </a:r>
            <a:r>
              <a:rPr lang="fa-IR" dirty="0">
                <a:solidFill>
                  <a:srgbClr val="FF0000"/>
                </a:solidFill>
              </a:rPr>
              <a:t>آسمان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آبی زیبا </a:t>
            </a:r>
          </a:p>
          <a:p>
            <a:pPr algn="ctr"/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نکته : </a:t>
            </a:r>
          </a:p>
          <a:p>
            <a:r>
              <a:rPr lang="fa-IR" dirty="0">
                <a:solidFill>
                  <a:schemeClr val="tx1"/>
                </a:solidFill>
              </a:rPr>
              <a:t>گاهی برای چند </a:t>
            </a:r>
            <a:r>
              <a:rPr lang="fa-IR" dirty="0">
                <a:solidFill>
                  <a:srgbClr val="FF0000"/>
                </a:solidFill>
              </a:rPr>
              <a:t>موصوف</a:t>
            </a:r>
            <a:r>
              <a:rPr lang="fa-IR" dirty="0">
                <a:solidFill>
                  <a:schemeClr val="tx1"/>
                </a:solidFill>
              </a:rPr>
              <a:t> تنها یک </a:t>
            </a:r>
            <a:r>
              <a:rPr lang="fa-IR" dirty="0">
                <a:solidFill>
                  <a:srgbClr val="00B050"/>
                </a:solidFill>
              </a:rPr>
              <a:t>صفت</a:t>
            </a:r>
            <a:r>
              <a:rPr lang="fa-IR" dirty="0">
                <a:solidFill>
                  <a:schemeClr val="tx1"/>
                </a:solidFill>
              </a:rPr>
              <a:t> می آید . </a:t>
            </a:r>
          </a:p>
          <a:p>
            <a:r>
              <a:rPr lang="fa-IR" dirty="0">
                <a:solidFill>
                  <a:schemeClr val="tx1"/>
                </a:solidFill>
              </a:rPr>
              <a:t>مانند : </a:t>
            </a:r>
            <a:r>
              <a:rPr lang="fa-IR" dirty="0">
                <a:solidFill>
                  <a:srgbClr val="FF0000"/>
                </a:solidFill>
              </a:rPr>
              <a:t>دست</a:t>
            </a:r>
            <a:r>
              <a:rPr lang="fa-IR" dirty="0">
                <a:solidFill>
                  <a:schemeClr val="tx1"/>
                </a:solidFill>
              </a:rPr>
              <a:t> و </a:t>
            </a:r>
            <a:r>
              <a:rPr lang="fa-IR" dirty="0">
                <a:solidFill>
                  <a:srgbClr val="FF0000"/>
                </a:solidFill>
              </a:rPr>
              <a:t>پای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توانا </a:t>
            </a:r>
          </a:p>
          <a:p>
            <a:pPr algn="ctr"/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 نکته : 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اسمی </a:t>
            </a:r>
            <a:r>
              <a:rPr lang="fa-IR" dirty="0">
                <a:solidFill>
                  <a:schemeClr val="tx1"/>
                </a:solidFill>
              </a:rPr>
              <a:t>که </a:t>
            </a:r>
            <a:r>
              <a:rPr lang="fa-IR" dirty="0">
                <a:solidFill>
                  <a:srgbClr val="FF0000"/>
                </a:solidFill>
              </a:rPr>
              <a:t>موصوف</a:t>
            </a:r>
            <a:r>
              <a:rPr lang="fa-IR" dirty="0">
                <a:solidFill>
                  <a:schemeClr val="tx1"/>
                </a:solidFill>
              </a:rPr>
              <a:t> باشد چه مفرد چه جمع </a:t>
            </a:r>
            <a:r>
              <a:rPr lang="fa-IR" dirty="0">
                <a:solidFill>
                  <a:srgbClr val="00B050"/>
                </a:solidFill>
              </a:rPr>
              <a:t>صفت</a:t>
            </a:r>
            <a:r>
              <a:rPr lang="fa-IR" dirty="0">
                <a:solidFill>
                  <a:schemeClr val="tx1"/>
                </a:solidFill>
              </a:rPr>
              <a:t> آن مفرد می آید . </a:t>
            </a:r>
          </a:p>
          <a:p>
            <a:r>
              <a:rPr lang="fa-IR" dirty="0">
                <a:solidFill>
                  <a:schemeClr val="tx1"/>
                </a:solidFill>
              </a:rPr>
              <a:t>مانند : </a:t>
            </a:r>
            <a:r>
              <a:rPr lang="fa-IR" dirty="0">
                <a:solidFill>
                  <a:srgbClr val="FF0000"/>
                </a:solidFill>
              </a:rPr>
              <a:t>مرد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نیک</a:t>
            </a:r>
            <a:r>
              <a:rPr lang="fa-IR" dirty="0">
                <a:solidFill>
                  <a:schemeClr val="tx1"/>
                </a:solidFill>
              </a:rPr>
              <a:t> ، </a:t>
            </a:r>
            <a:r>
              <a:rPr lang="fa-IR" dirty="0">
                <a:solidFill>
                  <a:srgbClr val="FF0000"/>
                </a:solidFill>
              </a:rPr>
              <a:t>مردان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نیک</a:t>
            </a:r>
            <a:r>
              <a:rPr lang="fa-IR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763688" y="908720"/>
            <a:ext cx="6624736" cy="48965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a-IR" dirty="0">
                <a:solidFill>
                  <a:srgbClr val="FF0000"/>
                </a:solidFill>
              </a:rPr>
              <a:t>نکته : </a:t>
            </a:r>
            <a:r>
              <a:rPr lang="fa-IR" dirty="0">
                <a:solidFill>
                  <a:prstClr val="black"/>
                </a:solidFill>
              </a:rPr>
              <a:t/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تمام رنگها </a:t>
            </a:r>
            <a:r>
              <a:rPr lang="fa-IR" dirty="0">
                <a:solidFill>
                  <a:srgbClr val="00B050"/>
                </a:solidFill>
              </a:rPr>
              <a:t>صفت</a:t>
            </a:r>
            <a:r>
              <a:rPr lang="fa-IR" dirty="0">
                <a:solidFill>
                  <a:prstClr val="black"/>
                </a:solidFill>
              </a:rPr>
              <a:t> می باشند آن هم از نوع صفت بیانی پسین </a:t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مانند : آسمان </a:t>
            </a:r>
            <a:r>
              <a:rPr lang="fa-IR" dirty="0">
                <a:solidFill>
                  <a:srgbClr val="00B050"/>
                </a:solidFill>
              </a:rPr>
              <a:t>آبی</a:t>
            </a:r>
            <a:r>
              <a:rPr lang="fa-IR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fa-IR" dirty="0">
              <a:solidFill>
                <a:srgbClr val="FF0000"/>
              </a:solidFill>
            </a:endParaRPr>
          </a:p>
          <a:p>
            <a:pPr lvl="0"/>
            <a:r>
              <a:rPr lang="fa-IR" dirty="0">
                <a:solidFill>
                  <a:srgbClr val="FF0000"/>
                </a:solidFill>
              </a:rPr>
              <a:t>نکته : </a:t>
            </a:r>
            <a:r>
              <a:rPr lang="fa-IR" dirty="0">
                <a:solidFill>
                  <a:prstClr val="black"/>
                </a:solidFill>
              </a:rPr>
              <a:t/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اگر پایان اسمی حرف های ( </a:t>
            </a:r>
            <a:r>
              <a:rPr lang="fa-IR" dirty="0" smtClean="0">
                <a:solidFill>
                  <a:srgbClr val="00B0F0"/>
                </a:solidFill>
              </a:rPr>
              <a:t>ه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fa-IR" dirty="0" smtClean="0">
                <a:solidFill>
                  <a:prstClr val="black"/>
                </a:solidFill>
              </a:rPr>
              <a:t>– </a:t>
            </a:r>
            <a:r>
              <a:rPr lang="fa-IR" dirty="0">
                <a:solidFill>
                  <a:srgbClr val="00B0F0"/>
                </a:solidFill>
              </a:rPr>
              <a:t>ا </a:t>
            </a:r>
            <a:r>
              <a:rPr lang="fa-IR" dirty="0">
                <a:solidFill>
                  <a:prstClr val="black"/>
                </a:solidFill>
              </a:rPr>
              <a:t>– </a:t>
            </a:r>
            <a:r>
              <a:rPr lang="fa-IR" dirty="0">
                <a:solidFill>
                  <a:srgbClr val="00B0F0"/>
                </a:solidFill>
              </a:rPr>
              <a:t>و</a:t>
            </a:r>
            <a:r>
              <a:rPr lang="fa-IR" dirty="0">
                <a:solidFill>
                  <a:prstClr val="black"/>
                </a:solidFill>
              </a:rPr>
              <a:t> ) آمده باشد هنگام ساختن </a:t>
            </a:r>
            <a:r>
              <a:rPr lang="fa-IR" dirty="0">
                <a:solidFill>
                  <a:srgbClr val="FF0000"/>
                </a:solidFill>
              </a:rPr>
              <a:t>موصوف</a:t>
            </a:r>
            <a:r>
              <a:rPr lang="fa-IR" dirty="0">
                <a:solidFill>
                  <a:prstClr val="black"/>
                </a:solidFill>
              </a:rPr>
              <a:t> و </a:t>
            </a:r>
            <a:r>
              <a:rPr lang="fa-IR" dirty="0">
                <a:solidFill>
                  <a:srgbClr val="00B050"/>
                </a:solidFill>
              </a:rPr>
              <a:t>صفت</a:t>
            </a:r>
            <a:r>
              <a:rPr lang="fa-IR" dirty="0">
                <a:solidFill>
                  <a:prstClr val="black"/>
                </a:solidFill>
              </a:rPr>
              <a:t> به جای کسره از ( </a:t>
            </a:r>
            <a:r>
              <a:rPr lang="fa-IR" dirty="0">
                <a:solidFill>
                  <a:srgbClr val="7030A0"/>
                </a:solidFill>
              </a:rPr>
              <a:t>ی</a:t>
            </a:r>
            <a:r>
              <a:rPr lang="fa-IR" dirty="0">
                <a:solidFill>
                  <a:prstClr val="black"/>
                </a:solidFill>
              </a:rPr>
              <a:t> ) استفاده می کنیم 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fa-IR" dirty="0">
                <a:solidFill>
                  <a:prstClr val="black"/>
                </a:solidFill>
              </a:rPr>
              <a:t>مانند : </a:t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کوچ</a:t>
            </a:r>
            <a:r>
              <a:rPr lang="fa-IR" dirty="0">
                <a:solidFill>
                  <a:srgbClr val="00B0F0"/>
                </a:solidFill>
              </a:rPr>
              <a:t>ه</a:t>
            </a:r>
            <a:r>
              <a:rPr lang="fa-IR" dirty="0">
                <a:solidFill>
                  <a:prstClr val="black"/>
                </a:solidFill>
              </a:rPr>
              <a:t> + باریک = </a:t>
            </a:r>
            <a:r>
              <a:rPr lang="fa-IR" dirty="0">
                <a:solidFill>
                  <a:srgbClr val="FF0000"/>
                </a:solidFill>
              </a:rPr>
              <a:t>کوچه</a:t>
            </a:r>
            <a:r>
              <a:rPr lang="fa-IR" dirty="0">
                <a:solidFill>
                  <a:prstClr val="black"/>
                </a:solidFill>
              </a:rPr>
              <a:t> </a:t>
            </a:r>
            <a:r>
              <a:rPr lang="fa-IR" dirty="0">
                <a:solidFill>
                  <a:srgbClr val="7030A0"/>
                </a:solidFill>
              </a:rPr>
              <a:t>ی</a:t>
            </a:r>
            <a:r>
              <a:rPr lang="fa-IR" dirty="0">
                <a:solidFill>
                  <a:prstClr val="black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باریک</a:t>
            </a:r>
            <a:r>
              <a:rPr lang="fa-IR" dirty="0">
                <a:solidFill>
                  <a:prstClr val="black"/>
                </a:solidFill>
              </a:rPr>
              <a:t> </a:t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خد</a:t>
            </a:r>
            <a:r>
              <a:rPr lang="fa-IR" dirty="0">
                <a:solidFill>
                  <a:srgbClr val="00B0F0"/>
                </a:solidFill>
              </a:rPr>
              <a:t>ا</a:t>
            </a:r>
            <a:r>
              <a:rPr lang="fa-IR" dirty="0">
                <a:solidFill>
                  <a:prstClr val="black"/>
                </a:solidFill>
              </a:rPr>
              <a:t> + بزرگ = </a:t>
            </a:r>
            <a:r>
              <a:rPr lang="fa-IR" dirty="0">
                <a:solidFill>
                  <a:srgbClr val="FF0000"/>
                </a:solidFill>
              </a:rPr>
              <a:t>خدا</a:t>
            </a:r>
            <a:r>
              <a:rPr lang="fa-IR" dirty="0">
                <a:solidFill>
                  <a:srgbClr val="7030A0"/>
                </a:solidFill>
              </a:rPr>
              <a:t>ی</a:t>
            </a:r>
            <a:r>
              <a:rPr lang="fa-IR" dirty="0">
                <a:solidFill>
                  <a:prstClr val="black"/>
                </a:solidFill>
              </a:rPr>
              <a:t> </a:t>
            </a:r>
            <a:r>
              <a:rPr lang="fa-IR" dirty="0">
                <a:solidFill>
                  <a:srgbClr val="00B050"/>
                </a:solidFill>
              </a:rPr>
              <a:t>بزرگ</a:t>
            </a:r>
            <a:r>
              <a:rPr lang="fa-IR" dirty="0">
                <a:solidFill>
                  <a:prstClr val="black"/>
                </a:solidFill>
              </a:rPr>
              <a:t> </a:t>
            </a:r>
            <a:br>
              <a:rPr lang="fa-IR" dirty="0">
                <a:solidFill>
                  <a:prstClr val="black"/>
                </a:solidFill>
              </a:rPr>
            </a:br>
            <a:r>
              <a:rPr lang="fa-IR" dirty="0">
                <a:solidFill>
                  <a:prstClr val="black"/>
                </a:solidFill>
              </a:rPr>
              <a:t>آه</a:t>
            </a:r>
            <a:r>
              <a:rPr lang="fa-IR" dirty="0">
                <a:solidFill>
                  <a:srgbClr val="00B0F0"/>
                </a:solidFill>
              </a:rPr>
              <a:t>و</a:t>
            </a:r>
            <a:r>
              <a:rPr lang="fa-IR" dirty="0">
                <a:solidFill>
                  <a:prstClr val="black"/>
                </a:solidFill>
              </a:rPr>
              <a:t> + قشنگ = </a:t>
            </a:r>
            <a:r>
              <a:rPr lang="fa-IR" dirty="0">
                <a:solidFill>
                  <a:srgbClr val="FF0000"/>
                </a:solidFill>
              </a:rPr>
              <a:t>آهو</a:t>
            </a:r>
            <a:r>
              <a:rPr lang="fa-IR" dirty="0">
                <a:solidFill>
                  <a:srgbClr val="7030A0"/>
                </a:solidFill>
              </a:rPr>
              <a:t>ی</a:t>
            </a:r>
            <a:r>
              <a:rPr lang="fa-IR" dirty="0">
                <a:solidFill>
                  <a:srgbClr val="00B050"/>
                </a:solidFill>
              </a:rPr>
              <a:t> قشنگ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0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90666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 smtClean="0"/>
              <a:t> 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79712" y="476672"/>
            <a:ext cx="6624736" cy="52565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>
                <a:solidFill>
                  <a:srgbClr val="FF0000"/>
                </a:solidFill>
              </a:rPr>
              <a:t>نکته : </a:t>
            </a: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اگر بخواهیم زیاد بودن صفتی را در چیزی نسبت به چیز دیگر نشان دهیم ، پسوند </a:t>
            </a:r>
            <a:r>
              <a:rPr lang="fa-IR" dirty="0" smtClean="0">
                <a:solidFill>
                  <a:schemeClr val="tx1"/>
                </a:solidFill>
              </a:rPr>
              <a:t>( </a:t>
            </a:r>
            <a:r>
              <a:rPr lang="fa-IR" dirty="0">
                <a:solidFill>
                  <a:schemeClr val="tx1"/>
                </a:solidFill>
              </a:rPr>
              <a:t>تر ) به آخر صفت اضافه می کنیم . به این نوع صفت ها صفت تفضیلی ( صفت برتر ) می گویند .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مانند : نان تازه تر را به من بده </a:t>
            </a:r>
            <a:endParaRPr lang="fa-IR" dirty="0" smtClean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rgbClr val="FF0000"/>
                </a:solidFill>
              </a:rPr>
              <a:t>نکته </a:t>
            </a:r>
            <a:r>
              <a:rPr lang="fa-IR" dirty="0">
                <a:solidFill>
                  <a:srgbClr val="FF0000"/>
                </a:solidFill>
              </a:rPr>
              <a:t>: </a:t>
            </a: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اگر بخواهیم زیاد بودن صفتی را در چیزی نسبت به چیزهای دیگر نشان بدهیم ، پسوند ( ترین ) به آخر صفت اضافه می کنیم . به این نوع صفت ها ، صفت عالی ( صفت برترین ) می گویند . </a:t>
            </a:r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مانند : جنگل های گیلان سرسبز ترین نقطه ی کشور می باشند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156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178698"/>
          </a:xfrm>
        </p:spPr>
        <p:txBody>
          <a:bodyPr>
            <a:normAutofit/>
          </a:bodyPr>
          <a:lstStyle/>
          <a:p>
            <a:pPr algn="r"/>
            <a:r>
              <a:rPr lang="fa-IR" sz="2200" dirty="0"/>
              <a:t/>
            </a:r>
            <a:br>
              <a:rPr lang="fa-IR" sz="2200" dirty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sz="2200" dirty="0"/>
              <a:t/>
            </a:r>
            <a:br>
              <a:rPr lang="fa-IR" sz="2200" dirty="0"/>
            </a:br>
            <a:endParaRPr lang="en-US" sz="2200" dirty="0"/>
          </a:p>
        </p:txBody>
      </p:sp>
      <p:sp>
        <p:nvSpPr>
          <p:cNvPr id="4" name="Rounded Rectangle 3"/>
          <p:cNvSpPr/>
          <p:nvPr/>
        </p:nvSpPr>
        <p:spPr>
          <a:xfrm>
            <a:off x="2123728" y="404664"/>
            <a:ext cx="6696744" cy="51125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2000" b="1" dirty="0">
                <a:solidFill>
                  <a:srgbClr val="FF0000"/>
                </a:solidFill>
              </a:rPr>
              <a:t>مضاف و مضاف الیه : </a:t>
            </a:r>
            <a:endParaRPr lang="fa-IR" sz="2000" b="1" dirty="0" smtClean="0">
              <a:solidFill>
                <a:srgbClr val="FF0000"/>
              </a:solidFill>
            </a:endParaRPr>
          </a:p>
          <a:p>
            <a:pPr algn="ctr"/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مضاف الیه : </a:t>
            </a:r>
            <a:r>
              <a:rPr lang="fa-IR" dirty="0">
                <a:solidFill>
                  <a:schemeClr val="tx1"/>
                </a:solidFill>
              </a:rPr>
              <a:t>به اسم یا چیزی می گویند که به دنبای اسم دیگری بیاید تا توضیحی در مورد آن بدهد و یا معنی آن را کامل کند . </a:t>
            </a:r>
            <a:endParaRPr lang="fa-IR" dirty="0" smtClean="0">
              <a:solidFill>
                <a:schemeClr val="tx1"/>
              </a:solidFill>
            </a:endParaRP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مضاف : </a:t>
            </a:r>
            <a:r>
              <a:rPr lang="fa-IR" dirty="0">
                <a:solidFill>
                  <a:schemeClr val="tx1"/>
                </a:solidFill>
              </a:rPr>
              <a:t>به اسمی که قبل از مضاف الیه بیاید ، مضاف می گویند 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</a:p>
          <a:p>
            <a:endParaRPr lang="fa-IR" dirty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rgbClr val="FF0000"/>
                </a:solidFill>
              </a:rPr>
              <a:t>ترکیب </a:t>
            </a:r>
            <a:r>
              <a:rPr lang="fa-IR" dirty="0">
                <a:solidFill>
                  <a:srgbClr val="FF0000"/>
                </a:solidFill>
              </a:rPr>
              <a:t>اضافی : </a:t>
            </a:r>
            <a:r>
              <a:rPr lang="fa-IR" dirty="0">
                <a:solidFill>
                  <a:schemeClr val="tx1"/>
                </a:solidFill>
              </a:rPr>
              <a:t>به ترکیب مضاف و مضاف الیه ترکیب اضافی می گویند 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نکته : 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مضاف </a:t>
            </a:r>
            <a:r>
              <a:rPr lang="fa-IR" dirty="0">
                <a:solidFill>
                  <a:schemeClr val="tx1"/>
                </a:solidFill>
              </a:rPr>
              <a:t>الیه ضمیر نیز می تواند باشد .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مانند : برادر من – کتاب او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558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242594"/>
          </a:xfrm>
        </p:spPr>
        <p:txBody>
          <a:bodyPr>
            <a:normAutofit/>
          </a:bodyPr>
          <a:lstStyle/>
          <a:p>
            <a:pPr algn="r"/>
            <a:r>
              <a:rPr lang="fa-IR" sz="2400" dirty="0"/>
              <a:t/>
            </a:r>
            <a:br>
              <a:rPr lang="fa-IR" sz="2400" dirty="0"/>
            </a:br>
            <a:r>
              <a:rPr lang="fa-IR" sz="2400" dirty="0"/>
              <a:t/>
            </a:r>
            <a:br>
              <a:rPr lang="fa-IR" sz="2400" dirty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95736" y="476672"/>
            <a:ext cx="6408712" cy="48965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dirty="0">
                <a:solidFill>
                  <a:srgbClr val="FF0000"/>
                </a:solidFill>
              </a:rPr>
              <a:t>نکته : </a:t>
            </a: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هر گاه اسمی هم</a:t>
            </a:r>
            <a:r>
              <a:rPr lang="fa-IR" dirty="0">
                <a:solidFill>
                  <a:srgbClr val="00B050"/>
                </a:solidFill>
              </a:rPr>
              <a:t> صفت </a:t>
            </a:r>
            <a:r>
              <a:rPr lang="fa-IR" dirty="0">
                <a:solidFill>
                  <a:schemeClr val="tx1"/>
                </a:solidFill>
              </a:rPr>
              <a:t>و هم </a:t>
            </a:r>
            <a:r>
              <a:rPr lang="fa-IR" dirty="0">
                <a:solidFill>
                  <a:srgbClr val="0070C0"/>
                </a:solidFill>
              </a:rPr>
              <a:t>مضاف الیه </a:t>
            </a:r>
            <a:r>
              <a:rPr lang="fa-IR" dirty="0" smtClean="0">
                <a:solidFill>
                  <a:schemeClr val="tx1"/>
                </a:solidFill>
              </a:rPr>
              <a:t>بگیرد </a:t>
            </a:r>
            <a:r>
              <a:rPr lang="fa-IR" dirty="0">
                <a:solidFill>
                  <a:schemeClr val="tx1"/>
                </a:solidFill>
              </a:rPr>
              <a:t>ابتدا صفت را به دنبال اسم </a:t>
            </a:r>
            <a:r>
              <a:rPr lang="fa-IR" dirty="0" smtClean="0">
                <a:solidFill>
                  <a:schemeClr val="tx1"/>
                </a:solidFill>
              </a:rPr>
              <a:t/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می </a:t>
            </a:r>
            <a:r>
              <a:rPr lang="fa-IR" dirty="0">
                <a:solidFill>
                  <a:schemeClr val="tx1"/>
                </a:solidFill>
              </a:rPr>
              <a:t>آوریم سپس مضاف الیه را بعد از آن ها می نویسیم .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مانند : برادر  </a:t>
            </a:r>
            <a:r>
              <a:rPr lang="fa-IR" dirty="0">
                <a:solidFill>
                  <a:srgbClr val="00B050"/>
                </a:solidFill>
              </a:rPr>
              <a:t>بزرگ</a:t>
            </a:r>
            <a:r>
              <a:rPr lang="fa-IR" dirty="0">
                <a:solidFill>
                  <a:schemeClr val="tx1"/>
                </a:solidFill>
              </a:rPr>
              <a:t>  </a:t>
            </a:r>
            <a:r>
              <a:rPr lang="fa-IR" dirty="0">
                <a:solidFill>
                  <a:srgbClr val="0070C0"/>
                </a:solidFill>
              </a:rPr>
              <a:t>من</a:t>
            </a:r>
            <a:r>
              <a:rPr lang="fa-IR" dirty="0">
                <a:solidFill>
                  <a:schemeClr val="tx1"/>
                </a:solidFill>
              </a:rPr>
              <a:t> </a:t>
            </a:r>
            <a:endParaRPr lang="fa-IR" dirty="0" smtClean="0">
              <a:solidFill>
                <a:schemeClr val="tx1"/>
              </a:solidFill>
            </a:endParaRPr>
          </a:p>
          <a:p>
            <a:endParaRPr lang="fa-IR" dirty="0">
              <a:solidFill>
                <a:srgbClr val="FF0000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نکته : </a:t>
            </a: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بعضی مواقع جای مضاف و مضاف الیه عوض می شود . در این صورت کسره حذف شده و اسم غیر ساده حاصل می شود . به این حالت اضافه ی مقلوب می گویند . </a:t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/>
            </a:r>
            <a:br>
              <a:rPr lang="fa-IR" dirty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مانند : انبار آب = آب انبار ( اضافه ی مقلوب )</a:t>
            </a:r>
          </a:p>
          <a:p>
            <a:endParaRPr lang="fa-IR" dirty="0" smtClean="0"/>
          </a:p>
          <a:p>
            <a:pPr algn="ctr"/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533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فارسی ششم ابتدایی-موصوف و صفت و مضاف و مضاف الیه</Template>
  <TotalTime>0</TotalTime>
  <Words>500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Gill Sans MT</vt:lpstr>
      <vt:lpstr>Majalla UI</vt:lpstr>
      <vt:lpstr>Verdana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</vt:lpstr>
      <vt:lpstr>          </vt:lpstr>
      <vt:lpstr>   </vt:lpstr>
      <vt:lpstr>       </vt:lpstr>
      <vt:lpstr>                  </vt:lpstr>
      <vt:lpstr>           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2022-01-31T07:37:08Z</dcterms:created>
  <dcterms:modified xsi:type="dcterms:W3CDTF">2022-01-31T07:37:23Z</dcterms:modified>
</cp:coreProperties>
</file>