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83" r:id="rId8"/>
    <p:sldId id="284" r:id="rId9"/>
    <p:sldId id="285" r:id="rId10"/>
    <p:sldId id="286" r:id="rId11"/>
    <p:sldId id="287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2186" y="1202727"/>
            <a:ext cx="1170145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فارسی نهم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درس : 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وم </a:t>
            </a:r>
            <a:endParaRPr lang="fa-IR" sz="5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مدرس : علی شیبانی </a:t>
            </a:r>
          </a:p>
        </p:txBody>
      </p:sp>
    </p:spTree>
    <p:extLst>
      <p:ext uri="{BB962C8B-B14F-4D97-AF65-F5344CB8AC3E}">
        <p14:creationId xmlns:p14="http://schemas.microsoft.com/office/powerpoint/2010/main" xmlns="" val="34074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تاریخ ادبیات  : </a:t>
            </a:r>
            <a:endParaRPr lang="en-US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*نظامی گنجه ای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شاعر و داستان پرداز قرن ششم. در سال 535  در شهر گنجه متولد شده است. آثار او عبارتند از : مخزن الاسرار ، لیلی و مجنون ، خسرو و شیرین ، هفت پیکر ، اسکندرنامه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*پروین اعتصامی		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شاعر پرآوازه ی فارسی زبان . در سال 1285 در تبریز متولد شد و در سال 1320 درگذشت. آرامگاه او در قم در کنار صحن حضرت معصومه (س) قرار دارد. 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شعر های او در زمینه های اجتماعی ، اخلاقی و انتقادی است و حالتی اندرز گونه دارد</a:t>
            </a:r>
            <a:endParaRPr lang="en-US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  <a:buNone/>
            </a:pP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*سعد الدین وراوینی		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یکی از دانشمندان اهل وراوین در نزدیکی اهر  که در قرن ششم می زیست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*مرزبان نامه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کتابی است به شیوه ی کلیله و دمنه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نویسنده ی مرزبان نامه به زبان طبری ( مازندرانی کهن )  : مرزبان بن رستم شَروین ،  یکی از اسپهبدان مازندران</a:t>
            </a:r>
            <a:endParaRPr lang="en-US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مترجم مرزبان نامه از زبان طبری به زبان فارسی :   سعد الدین وراوینی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257" y="1650963"/>
            <a:ext cx="11701454" cy="301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3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3575" y="1552351"/>
            <a:ext cx="58252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لغات و اصطلاحات 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اندرز  :  پند ، نصیحت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زنهار  :  بر حذر باش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نقد  :  بررسی کردن و آشکار ساختن خوبی ها و زشتی های چیزی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پندار  :  گمان ، خودپسندی ، فکر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متاع   :  کالای باارزش ، چیز گران </a:t>
            </a:r>
            <a:r>
              <a:rPr lang="fa-IR" sz="2400" b="1" dirty="0" smtClean="0">
                <a:cs typeface="B Nazanin" pitchFamily="2" charset="-78"/>
              </a:rPr>
              <a:t>بها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غنیمت شمردن :  سود بردن از چیزی ، استفاده کردن از چیزی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2400" b="1" dirty="0" smtClean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552" y="1550885"/>
            <a:ext cx="56836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عار  </a:t>
            </a:r>
            <a:r>
              <a:rPr lang="fa-IR" sz="2400" b="1" dirty="0" smtClean="0">
                <a:cs typeface="B Nazanin" pitchFamily="2" charset="-78"/>
              </a:rPr>
              <a:t>: عیب و ننگ ، باعث سرافکندگی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بصیرت   </a:t>
            </a:r>
            <a:r>
              <a:rPr lang="fa-IR" sz="2400" b="1" dirty="0" smtClean="0">
                <a:cs typeface="B Nazanin" pitchFamily="2" charset="-78"/>
              </a:rPr>
              <a:t>:  زیرکی ، روشن بینی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زنگار  :  آلودگی و غبار ، زنگ فلزات و آیینه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خروار  :  خربار ، مقدار بار یک خر  ،  معادل 300 کیلوگرم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ایّام  :  روزها  ( جمع یوم )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پند   :  نصیحت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دریغا  :  افسوس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4329" y="1650963"/>
            <a:ext cx="63631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خسرو  : پادشاه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موسم  :  هنگام  ،  زمان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فرتوت  :  پیر  ،  سالخورده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حرص: طمع  ،   آرزو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هوس   :  آرزو  ،  خواسته ی نفس</a:t>
            </a:r>
            <a:endParaRPr lang="en-US" sz="24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باطل  :  بیهوده  ،  بی فایده</a:t>
            </a:r>
            <a:endParaRPr lang="en-US" sz="24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3930" y="1534421"/>
            <a:ext cx="9653169" cy="4547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دانش ادبی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متن های تعلیمی  :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هدف از این نوشته ها آموزش و اندرز است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در لحن این نوشته ها علاوه بر اینکه روحیه ی نیک اندیشی و خیرخواهی وجود دارد ، نرمی و ملایمت در گفتار نیز هست. که این آرامش  و نرم گفتاری باعث افزایش تأثیر کلام اندرزی می شود. البته گاهی اندرز با زنهار و پرهیز همراه است که نباید آن را با لحن دستوری و فرمان یکی دانست. </a:t>
            </a:r>
            <a:endParaRPr lang="en-US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09" y="2172391"/>
            <a:ext cx="11701454" cy="3254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آرایه های ادبی : 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پرسش انکاری ( استفهام انکاری )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هرگاه نویسنده و شاعر پرسشی را مطرح کند که هدف از آن گرفتن پاسخ نیست. یعنی پاسخ آن کاملاً واضح و آشکار است و فقط به دلیل تأکید کردن روی اهمیت موضوع و حتمی بودن مطلب ، آن را به صورت پرسشی مطرح می کند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0964" y="2009552"/>
            <a:ext cx="11168205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مثال : 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چو بفروختی از که خواهی خرید ؟   /   متاع جوانی به بازار نیست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شاعر می پرسد : کالای جوانی را از چه کسی می خواهی بخری ؟ پاسخ این سؤال واضح است. شاعر قصد تأکید روی این مطلب را دارد که « جوانی به هیچ وجه قابل خریدن و دوباره به دست آوردن نیست  »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که تواند  که دهد میوه ی الوان از چوب   /   یا که داند که برآرد گل صد برگ از خار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منظور این است که جز خدا هیچ کس نمی تواند میوه ها و سبزه ها را بیافریند.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259" y="1565649"/>
            <a:ext cx="10515600" cy="4351338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کلمات هم خانواده : </a:t>
            </a:r>
            <a:endParaRPr lang="en-US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غنی ، اغنیا     -    احتیاج  ،  حاجت    -    یوم ،  ایّام    -     مغتنم ، غنیمت    -    مبصر  ،  بصیرت    -     صبور  ،   صبر     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دوام   ،    دائم    -     مساعی    ،   سعی     -   سعید  ،  سعادت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خود آزمایی ها و نکات تکمیلی :</a:t>
            </a:r>
            <a:endParaRPr lang="en-US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ویژگی مشترک آیینه و دوست : هر دوی اینها می توانند عیب ها و نقص های انسان را به او نشان دهند. هنگامی که انسان از عیوب خود مطلع می شود باید در جهت اصلاح آنها تلاش کند. نه اینکه ناراحت و عصبانی شود.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قرابت معنایی با حدیث :  المؤمن مرآت المؤمن  ( مؤمن آیینه ی مؤمن  است )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قرابت معنایی با شعر نظامی :  آینه چون شکل تو بنمود راست   /    خود شکن آیینه شکستن خطاست</a:t>
            </a:r>
            <a:endParaRPr lang="en-US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  <a:buNone/>
            </a:pP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>
              <a:lnSpc>
                <a:spcPct val="16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هر کاری به مرور زمان به نتیجه می رسد . باید صبر داشته باشیم و از عجله کردن پرهیز کنیم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6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همی دانه و خوشه خروار شد    /    ز آغاز هر خوشه خروار نیست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lnSpc>
                <a:spcPct val="16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قرابت معنایی با ضرب المثل :  اندک اندک جمع گردد وانگهی دریا شود</a:t>
            </a:r>
            <a:endParaRPr lang="en-US" b="1" dirty="0" smtClean="0">
              <a:cs typeface="B Nazanin" pitchFamily="2" charset="-78"/>
            </a:endParaRPr>
          </a:p>
          <a:p>
            <a:pPr lvl="0" algn="r" rtl="1">
              <a:lnSpc>
                <a:spcPct val="160000"/>
              </a:lnSpc>
              <a:buNone/>
            </a:pPr>
            <a:r>
              <a:rPr lang="fa-IR" b="1" dirty="0" smtClean="0">
                <a:cs typeface="B Nazanin" pitchFamily="2" charset="-78"/>
              </a:rPr>
              <a:t>کنایه  :</a:t>
            </a:r>
            <a:endParaRPr lang="en-US" b="1" dirty="0" smtClean="0">
              <a:cs typeface="B Nazanin" pitchFamily="2" charset="-78"/>
            </a:endParaRPr>
          </a:p>
          <a:p>
            <a:pPr lvl="0" algn="r" rtl="1">
              <a:lnSpc>
                <a:spcPct val="16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مپیچ از ره راست  بر راه کج  :   کنایه از این است که از راه راست و روش درست زندگی منحرف نشو. کار های خلاف و نادرست انجام نده</a:t>
            </a:r>
            <a:endParaRPr lang="en-US" b="1" dirty="0" smtClean="0">
              <a:cs typeface="B Nazanin" pitchFamily="2" charset="-78"/>
            </a:endParaRPr>
          </a:p>
          <a:p>
            <a:pPr lvl="0" algn="r" rtl="1">
              <a:lnSpc>
                <a:spcPct val="160000"/>
              </a:lnSpc>
              <a:buNone/>
            </a:pPr>
            <a:r>
              <a:rPr lang="fa-IR" b="1" dirty="0" smtClean="0">
                <a:cs typeface="B Nazanin" pitchFamily="2" charset="-78"/>
              </a:rPr>
              <a:t>چو در هست حاجت به دیوار نیست   : کنایه از این است که  هر کاری را از مسیر اصلی و روش درست آن انجام بده و به دنبال را ه های میان بر و روش های ساده ای که یک شبه راه صد ساله را بروی نباش</a:t>
            </a:r>
            <a:endParaRPr lang="en-US" b="1" dirty="0" smtClean="0">
              <a:cs typeface="B Nazanin" pitchFamily="2" charset="-78"/>
            </a:endParaRPr>
          </a:p>
          <a:p>
            <a:pPr algn="r">
              <a:lnSpc>
                <a:spcPct val="160000"/>
              </a:lnSpc>
              <a:buNone/>
            </a:pP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2209</TotalTime>
  <Words>673</Words>
  <Application>Microsoft Office PowerPoint</Application>
  <PresentationFormat>Custom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185</cp:revision>
  <dcterms:created xsi:type="dcterms:W3CDTF">2015-07-06T05:06:21Z</dcterms:created>
  <dcterms:modified xsi:type="dcterms:W3CDTF">2015-10-15T13:40:50Z</dcterms:modified>
</cp:coreProperties>
</file>