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embedTrueTypeFonts="1" saveSubsetFonts="1">
  <p:sldMasterIdLst>
    <p:sldMasterId id="2147483660" r:id="rId1"/>
  </p:sldMasterIdLst>
  <p:notesMasterIdLst>
    <p:notesMasterId r:id="rId47"/>
  </p:notesMasterIdLst>
  <p:handoutMasterIdLst>
    <p:handoutMasterId r:id="rId48"/>
  </p:handoutMasterIdLst>
  <p:sldIdLst>
    <p:sldId id="30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1" r:id="rId25"/>
    <p:sldId id="282" r:id="rId26"/>
    <p:sldId id="283" r:id="rId27"/>
    <p:sldId id="284" r:id="rId28"/>
    <p:sldId id="285" r:id="rId29"/>
    <p:sldId id="286" r:id="rId30"/>
    <p:sldId id="288" r:id="rId31"/>
    <p:sldId id="289" r:id="rId32"/>
    <p:sldId id="290" r:id="rId33"/>
    <p:sldId id="291" r:id="rId34"/>
    <p:sldId id="293" r:id="rId35"/>
    <p:sldId id="295" r:id="rId36"/>
    <p:sldId id="305" r:id="rId37"/>
    <p:sldId id="296" r:id="rId38"/>
    <p:sldId id="297" r:id="rId39"/>
    <p:sldId id="298" r:id="rId40"/>
    <p:sldId id="299" r:id="rId41"/>
    <p:sldId id="300" r:id="rId42"/>
    <p:sldId id="301" r:id="rId43"/>
    <p:sldId id="302" r:id="rId44"/>
    <p:sldId id="303" r:id="rId45"/>
    <p:sldId id="304" r:id="rId46"/>
  </p:sldIdLst>
  <p:sldSz cx="9144000" cy="6858000" type="screen4x3"/>
  <p:notesSz cx="6858000" cy="9144000"/>
  <p:embeddedFontLst>
    <p:embeddedFont>
      <p:font typeface="Wingdings 2" pitchFamily="18" charset="2"/>
      <p:regular r:id="rId49"/>
    </p:embeddedFont>
    <p:embeddedFont>
      <p:font typeface="Tahoma" pitchFamily="34" charset="0"/>
      <p:regular r:id="rId50"/>
      <p:bold r:id="rId51"/>
    </p:embeddedFont>
    <p:embeddedFont>
      <p:font typeface="Verdana" pitchFamily="34" charset="0"/>
      <p:regular r:id="rId52"/>
      <p:bold r:id="rId53"/>
      <p:italic r:id="rId54"/>
      <p:boldItalic r:id="rId55"/>
    </p:embeddedFont>
    <p:embeddedFont>
      <p:font typeface="Calibri" pitchFamily="34" charset="0"/>
      <p:regular r:id="rId56"/>
      <p:bold r:id="rId57"/>
      <p:italic r:id="rId58"/>
      <p:boldItalic r:id="rId5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3124" autoAdjust="0"/>
    <p:restoredTop sz="86420" autoAdjust="0"/>
  </p:normalViewPr>
  <p:slideViewPr>
    <p:cSldViewPr>
      <p:cViewPr varScale="1">
        <p:scale>
          <a:sx n="67" d="100"/>
          <a:sy n="67" d="100"/>
        </p:scale>
        <p:origin x="-120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font" Target="fonts/font2.fntdata"/><Relationship Id="rId55" Type="http://schemas.openxmlformats.org/officeDocument/2006/relationships/font" Target="fonts/font7.fntdata"/><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font" Target="fonts/font6.fntdata"/><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font" Target="fonts/font5.fntdata"/><Relationship Id="rId58" Type="http://schemas.openxmlformats.org/officeDocument/2006/relationships/font" Target="fonts/font10.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font" Target="fonts/font1.fntdata"/><Relationship Id="rId57" Type="http://schemas.openxmlformats.org/officeDocument/2006/relationships/font" Target="fonts/font9.fntdata"/><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font" Target="fonts/font4.fntdata"/><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56" Type="http://schemas.openxmlformats.org/officeDocument/2006/relationships/font" Target="fonts/font8.fntdata"/><Relationship Id="rId8" Type="http://schemas.openxmlformats.org/officeDocument/2006/relationships/slide" Target="slides/slide7.xml"/><Relationship Id="rId51" Type="http://schemas.openxmlformats.org/officeDocument/2006/relationships/font" Target="fonts/font3.fntdata"/><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font" Target="fonts/font11.fntdata"/></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fa-IR" smtClean="0"/>
              <a:t>برنامه سازی شبکه</a:t>
            </a: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6776903-1617-4134-8EF7-57C2904CF1D2}" type="datetimeFigureOut">
              <a:rPr lang="en-US" smtClean="0"/>
              <a:pPr/>
              <a:t>11/1/2016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16870BA-55E3-4AD9-83CF-A59D12AE878A}" type="slidenum">
              <a:rPr lang="en-US" smtClean="0"/>
              <a:pPr/>
              <a:t>‹#›</a:t>
            </a:fld>
            <a:endParaRPr lang="en-US"/>
          </a:p>
        </p:txBody>
      </p:sp>
    </p:spTree>
    <p:extLst>
      <p:ext uri="{BB962C8B-B14F-4D97-AF65-F5344CB8AC3E}">
        <p14:creationId xmlns:p14="http://schemas.microsoft.com/office/powerpoint/2010/main" val="401800357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fa-IR" smtClean="0"/>
              <a:t>برنامه سازی شبکه</a:t>
            </a: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A0AA42-8FD2-48CA-9B40-271CEB9AAEE8}" type="datetimeFigureOut">
              <a:rPr lang="en-US" smtClean="0"/>
              <a:pPr/>
              <a:t>11/1/2016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545F14-6A8E-4AB6-B5BD-7AA1A3462FA6}" type="slidenum">
              <a:rPr lang="en-US" smtClean="0"/>
              <a:pPr/>
              <a:t>‹#›</a:t>
            </a:fld>
            <a:endParaRPr lang="en-US"/>
          </a:p>
        </p:txBody>
      </p:sp>
    </p:spTree>
    <p:extLst>
      <p:ext uri="{BB962C8B-B14F-4D97-AF65-F5344CB8AC3E}">
        <p14:creationId xmlns:p14="http://schemas.microsoft.com/office/powerpoint/2010/main" val="1142671209"/>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fa-IR" smtClean="0"/>
              <a:t>برنامه سازی شبکه</a:t>
            </a:r>
            <a:endParaRPr lang="en-US"/>
          </a:p>
        </p:txBody>
      </p:sp>
      <p:sp>
        <p:nvSpPr>
          <p:cNvPr id="5" name="Slide Number Placeholder 4"/>
          <p:cNvSpPr>
            <a:spLocks noGrp="1"/>
          </p:cNvSpPr>
          <p:nvPr>
            <p:ph type="sldNum" sz="quarter" idx="11"/>
          </p:nvPr>
        </p:nvSpPr>
        <p:spPr/>
        <p:txBody>
          <a:bodyPr/>
          <a:lstStyle/>
          <a:p>
            <a:fld id="{28545F14-6A8E-4AB6-B5BD-7AA1A3462FA6}"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8545F14-6A8E-4AB6-B5BD-7AA1A3462FA6}" type="slidenum">
              <a:rPr lang="en-US" smtClean="0"/>
              <a:pPr/>
              <a:t>4</a:t>
            </a:fld>
            <a:endParaRPr lang="en-US"/>
          </a:p>
        </p:txBody>
      </p:sp>
      <p:sp>
        <p:nvSpPr>
          <p:cNvPr id="5" name="Header Placeholder 4"/>
          <p:cNvSpPr>
            <a:spLocks noGrp="1"/>
          </p:cNvSpPr>
          <p:nvPr>
            <p:ph type="hdr" sz="quarter" idx="11"/>
          </p:nvPr>
        </p:nvSpPr>
        <p:spPr/>
        <p:txBody>
          <a:bodyPr/>
          <a:lstStyle/>
          <a:p>
            <a:r>
              <a:rPr lang="fa-IR" smtClean="0"/>
              <a:t>برنامه سازی شبکه</a:t>
            </a: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r"/>
            <a:endParaRPr lang="fa-IR" dirty="0" smtClean="0"/>
          </a:p>
        </p:txBody>
      </p:sp>
      <p:sp>
        <p:nvSpPr>
          <p:cNvPr id="4" name="Slide Number Placeholder 3"/>
          <p:cNvSpPr>
            <a:spLocks noGrp="1"/>
          </p:cNvSpPr>
          <p:nvPr>
            <p:ph type="sldNum" sz="quarter" idx="10"/>
          </p:nvPr>
        </p:nvSpPr>
        <p:spPr/>
        <p:txBody>
          <a:bodyPr/>
          <a:lstStyle/>
          <a:p>
            <a:fld id="{28545F14-6A8E-4AB6-B5BD-7AA1A3462FA6}" type="slidenum">
              <a:rPr lang="en-US" smtClean="0"/>
              <a:pPr/>
              <a:t>8</a:t>
            </a:fld>
            <a:endParaRPr lang="en-US"/>
          </a:p>
        </p:txBody>
      </p:sp>
      <p:sp>
        <p:nvSpPr>
          <p:cNvPr id="5" name="Header Placeholder 4"/>
          <p:cNvSpPr>
            <a:spLocks noGrp="1"/>
          </p:cNvSpPr>
          <p:nvPr>
            <p:ph type="hdr" sz="quarter" idx="11"/>
          </p:nvPr>
        </p:nvSpPr>
        <p:spPr/>
        <p:txBody>
          <a:bodyPr/>
          <a:lstStyle/>
          <a:p>
            <a:r>
              <a:rPr lang="fa-IR" smtClean="0"/>
              <a:t>برنامه سازی شبکه</a:t>
            </a: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8545F14-6A8E-4AB6-B5BD-7AA1A3462FA6}" type="slidenum">
              <a:rPr lang="en-US" smtClean="0"/>
              <a:pPr/>
              <a:t>16</a:t>
            </a:fld>
            <a:endParaRPr lang="en-US"/>
          </a:p>
        </p:txBody>
      </p:sp>
      <p:sp>
        <p:nvSpPr>
          <p:cNvPr id="5" name="Header Placeholder 4"/>
          <p:cNvSpPr>
            <a:spLocks noGrp="1"/>
          </p:cNvSpPr>
          <p:nvPr>
            <p:ph type="hdr" sz="quarter" idx="11"/>
          </p:nvPr>
        </p:nvSpPr>
        <p:spPr/>
        <p:txBody>
          <a:bodyPr/>
          <a:lstStyle/>
          <a:p>
            <a:r>
              <a:rPr lang="fa-IR" smtClean="0"/>
              <a:t>برنامه سازی شبکه</a:t>
            </a: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8545F14-6A8E-4AB6-B5BD-7AA1A3462FA6}" type="slidenum">
              <a:rPr lang="en-US" smtClean="0"/>
              <a:pPr/>
              <a:t>30</a:t>
            </a:fld>
            <a:endParaRPr lang="en-US"/>
          </a:p>
        </p:txBody>
      </p:sp>
      <p:sp>
        <p:nvSpPr>
          <p:cNvPr id="5" name="Header Placeholder 4"/>
          <p:cNvSpPr>
            <a:spLocks noGrp="1"/>
          </p:cNvSpPr>
          <p:nvPr>
            <p:ph type="hdr" sz="quarter" idx="11"/>
          </p:nvPr>
        </p:nvSpPr>
        <p:spPr/>
        <p:txBody>
          <a:bodyPr/>
          <a:lstStyle/>
          <a:p>
            <a:r>
              <a:rPr lang="fa-IR" smtClean="0"/>
              <a:t>برنامه سازی شبکه</a:t>
            </a:r>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8545F14-6A8E-4AB6-B5BD-7AA1A3462FA6}" type="slidenum">
              <a:rPr lang="en-US" smtClean="0"/>
              <a:pPr/>
              <a:t>38</a:t>
            </a:fld>
            <a:endParaRPr lang="en-US"/>
          </a:p>
        </p:txBody>
      </p:sp>
      <p:sp>
        <p:nvSpPr>
          <p:cNvPr id="5" name="Header Placeholder 4"/>
          <p:cNvSpPr>
            <a:spLocks noGrp="1"/>
          </p:cNvSpPr>
          <p:nvPr>
            <p:ph type="hdr" sz="quarter" idx="11"/>
          </p:nvPr>
        </p:nvSpPr>
        <p:spPr/>
        <p:txBody>
          <a:bodyPr/>
          <a:lstStyle/>
          <a:p>
            <a:r>
              <a:rPr lang="fa-IR" smtClean="0"/>
              <a:t>برنامه سازی شبکه</a:t>
            </a:r>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8545F14-6A8E-4AB6-B5BD-7AA1A3462FA6}" type="slidenum">
              <a:rPr lang="en-US" smtClean="0"/>
              <a:pPr/>
              <a:t>41</a:t>
            </a:fld>
            <a:endParaRPr lang="en-US"/>
          </a:p>
        </p:txBody>
      </p:sp>
      <p:sp>
        <p:nvSpPr>
          <p:cNvPr id="5" name="Header Placeholder 4"/>
          <p:cNvSpPr>
            <a:spLocks noGrp="1"/>
          </p:cNvSpPr>
          <p:nvPr>
            <p:ph type="hdr" sz="quarter" idx="11"/>
          </p:nvPr>
        </p:nvSpPr>
        <p:spPr/>
        <p:txBody>
          <a:bodyPr/>
          <a:lstStyle/>
          <a:p>
            <a:r>
              <a:rPr lang="fa-IR" smtClean="0"/>
              <a:t>برنامه سازی شبکه</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E8DEDAF5-A020-4778-AF0C-2562CAA22418}" type="datetimeFigureOut">
              <a:rPr lang="en-US" smtClean="0"/>
              <a:pPr/>
              <a:t>11/1/2016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1E1BFEBC-F85E-4E92-84F9-9870C9B51E3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8DEDAF5-A020-4778-AF0C-2562CAA22418}" type="datetimeFigureOut">
              <a:rPr lang="en-US" smtClean="0"/>
              <a:pPr/>
              <a:t>11/1/2016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E1BFEBC-F85E-4E92-84F9-9870C9B51E3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8DEDAF5-A020-4778-AF0C-2562CAA22418}" type="datetimeFigureOut">
              <a:rPr lang="en-US" smtClean="0"/>
              <a:pPr/>
              <a:t>11/1/2016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E1BFEBC-F85E-4E92-84F9-9870C9B51E3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8DEDAF5-A020-4778-AF0C-2562CAA22418}" type="datetimeFigureOut">
              <a:rPr lang="en-US" smtClean="0"/>
              <a:pPr/>
              <a:t>11/1/2016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E1BFEBC-F85E-4E92-84F9-9870C9B51E3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8DEDAF5-A020-4778-AF0C-2562CAA22418}" type="datetimeFigureOut">
              <a:rPr lang="en-US" smtClean="0"/>
              <a:pPr/>
              <a:t>11/1/2016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E1BFEBC-F85E-4E92-84F9-9870C9B51E3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8DEDAF5-A020-4778-AF0C-2562CAA22418}" type="datetimeFigureOut">
              <a:rPr lang="en-US" smtClean="0"/>
              <a:pPr/>
              <a:t>11/1/2016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E1BFEBC-F85E-4E92-84F9-9870C9B51E3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8DEDAF5-A020-4778-AF0C-2562CAA22418}" type="datetimeFigureOut">
              <a:rPr lang="en-US" smtClean="0"/>
              <a:pPr/>
              <a:t>11/1/2016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E1BFEBC-F85E-4E92-84F9-9870C9B51E3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8DEDAF5-A020-4778-AF0C-2562CAA22418}" type="datetimeFigureOut">
              <a:rPr lang="en-US" smtClean="0"/>
              <a:pPr/>
              <a:t>11/1/2016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E1BFEBC-F85E-4E92-84F9-9870C9B51E3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E8DEDAF5-A020-4778-AF0C-2562CAA22418}" type="datetimeFigureOut">
              <a:rPr lang="en-US" smtClean="0"/>
              <a:pPr/>
              <a:t>11/1/2016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E1BFEBC-F85E-4E92-84F9-9870C9B51E3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8DEDAF5-A020-4778-AF0C-2562CAA22418}" type="datetimeFigureOut">
              <a:rPr lang="en-US" smtClean="0"/>
              <a:pPr/>
              <a:t>11/1/2016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E1BFEBC-F85E-4E92-84F9-9870C9B51E3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8DEDAF5-A020-4778-AF0C-2562CAA22418}" type="datetimeFigureOut">
              <a:rPr lang="en-US" smtClean="0"/>
              <a:pPr/>
              <a:t>11/1/2016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E1BFEBC-F85E-4E92-84F9-9870C9B51E31}"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E8DEDAF5-A020-4778-AF0C-2562CAA22418}" type="datetimeFigureOut">
              <a:rPr lang="en-US" smtClean="0"/>
              <a:pPr/>
              <a:t>11/1/2016</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E1BFEBC-F85E-4E92-84F9-9870C9B51E3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hyperlink" Target="http://location/pathname/file" TargetMode="Externa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Punched Tape 3"/>
          <p:cNvSpPr/>
          <p:nvPr/>
        </p:nvSpPr>
        <p:spPr>
          <a:xfrm>
            <a:off x="914400" y="1524000"/>
            <a:ext cx="7391400" cy="3429000"/>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6000" b="1" spc="200" dirty="0" smtClean="0">
                <a:ln w="29210">
                  <a:solidFill>
                    <a:schemeClr val="accent3">
                      <a:tint val="10000"/>
                    </a:schemeClr>
                  </a:solidFill>
                </a:ln>
                <a:solidFill>
                  <a:schemeClr val="accent3">
                    <a:satMod val="200000"/>
                    <a:alpha val="50000"/>
                  </a:schemeClr>
                </a:solidFill>
                <a:effectLst>
                  <a:innerShdw blurRad="50800" dist="50800" dir="8100000">
                    <a:srgbClr val="7D7D7D">
                      <a:alpha val="73000"/>
                    </a:srgbClr>
                  </a:innerShdw>
                </a:effectLst>
              </a:rPr>
              <a:t>به نام خدای بزرگ</a:t>
            </a:r>
            <a:endParaRPr lang="en-US" sz="6000" b="1" spc="200" dirty="0">
              <a:ln w="29210">
                <a:solidFill>
                  <a:schemeClr val="accent3">
                    <a:tint val="10000"/>
                  </a:schemeClr>
                </a:solidFill>
              </a:ln>
              <a:solidFill>
                <a:schemeClr val="accent3">
                  <a:satMod val="200000"/>
                  <a:alpha val="50000"/>
                </a:schemeClr>
              </a:solidFill>
              <a:effectLst>
                <a:innerShdw blurRad="50800" dist="50800" dir="8100000">
                  <a:srgbClr val="7D7D7D">
                    <a:alpha val="73000"/>
                  </a:srgbClr>
                </a:inn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381000"/>
            <a:ext cx="8229600" cy="1143000"/>
          </a:xfrm>
        </p:spPr>
        <p:txBody>
          <a:bodyPr/>
          <a:lstStyle/>
          <a:p>
            <a:pPr algn="r" rtl="1"/>
            <a:r>
              <a:rPr lang="fa-IR" dirty="0" smtClean="0"/>
              <a:t> ویراستارهای </a:t>
            </a:r>
            <a:r>
              <a:rPr lang="en-US" dirty="0" smtClean="0"/>
              <a:t>WYSIWYG</a:t>
            </a:r>
            <a:endParaRPr lang="en-US" dirty="0"/>
          </a:p>
        </p:txBody>
      </p:sp>
      <p:sp>
        <p:nvSpPr>
          <p:cNvPr id="3" name="Text Placeholder 2"/>
          <p:cNvSpPr>
            <a:spLocks noGrp="1"/>
          </p:cNvSpPr>
          <p:nvPr>
            <p:ph type="body" idx="4294967295"/>
          </p:nvPr>
        </p:nvSpPr>
        <p:spPr>
          <a:xfrm>
            <a:off x="457200" y="1600200"/>
            <a:ext cx="8229600" cy="4525963"/>
          </a:xfrm>
        </p:spPr>
        <p:txBody>
          <a:bodyPr>
            <a:normAutofit/>
          </a:bodyPr>
          <a:lstStyle/>
          <a:p>
            <a:pPr algn="r" rtl="1">
              <a:buNone/>
            </a:pPr>
            <a:r>
              <a:rPr lang="fa-IR" sz="1800" dirty="0" smtClean="0"/>
              <a:t>راهبرد دیگر، ویراستار </a:t>
            </a:r>
            <a:r>
              <a:rPr lang="en-US" sz="1800" dirty="0" smtClean="0"/>
              <a:t>WYSIWYG</a:t>
            </a:r>
            <a:r>
              <a:rPr lang="fa-IR" sz="1800" dirty="0" smtClean="0"/>
              <a:t> است. در این حالت، فایل همانند نمایش خروجی نهایی فرمت بندی می شود. تمام فونت ها ، شکلها، جداول، و شماره بخش ها در جای مناسبی قرار می گیرند. بدین ترتیب، عمل ویرایش ساده می شود ولی تغییر سبک دشوار خواهد شد. این نوع نشر رومیزی در سیستمهای ویراستاری </a:t>
            </a:r>
            <a:r>
              <a:rPr lang="en-US" sz="1800" dirty="0" smtClean="0"/>
              <a:t>PC</a:t>
            </a:r>
            <a:r>
              <a:rPr lang="fa-IR" sz="1800" dirty="0" smtClean="0"/>
              <a:t> مرسوم است، مثل </a:t>
            </a:r>
            <a:r>
              <a:rPr lang="en-US" sz="1800" dirty="0" smtClean="0"/>
              <a:t>word</a:t>
            </a:r>
            <a:r>
              <a:rPr lang="fa-IR" sz="1800" dirty="0" smtClean="0"/>
              <a:t> مایکروسافت.</a:t>
            </a:r>
          </a:p>
          <a:p>
            <a:pPr algn="r" rtl="1">
              <a:buNone/>
            </a:pPr>
            <a:r>
              <a:rPr lang="fa-IR" sz="1800" dirty="0" smtClean="0"/>
              <a:t>پیاده سازی: در این حالت، سند با فرمانهای ویرایشی و فرمت بندی مناسبی تلفیق می شود و برنامه واژه پرداز یک ماشین مجازی است که برای نمایش آن فرمانها طراحی شده است. مشکل این روش این است که هر برنامه واژه پرداز</a:t>
            </a:r>
            <a:r>
              <a:rPr lang="en-US" sz="1800" dirty="0" smtClean="0"/>
              <a:t>WYSIWYG</a:t>
            </a:r>
            <a:r>
              <a:rPr lang="fa-IR" sz="1800" dirty="0" smtClean="0"/>
              <a:t> ، ساختار ماشین مجازی خودش را تعریف کرده است. لذا ، فایلی که توسط یک برنامه واژه پرداز، برای اجرا آماده شد، توسط برنامه واژه پرداز دیگر قابل مشاهده نیست.</a:t>
            </a:r>
          </a:p>
          <a:p>
            <a:pPr algn="r" rtl="1">
              <a:buNone/>
            </a:pPr>
            <a:r>
              <a:rPr lang="fa-IR" sz="1800" dirty="0" smtClean="0"/>
              <a:t>البته نشانه گذاری هایی مثل فرمت </a:t>
            </a:r>
            <a:r>
              <a:rPr lang="en-US" sz="1800" dirty="0" smtClean="0"/>
              <a:t>RTF</a:t>
            </a:r>
            <a:r>
              <a:rPr lang="fa-IR" sz="1800" dirty="0" smtClean="0"/>
              <a:t> این مسئله را تا حدی حل کرده اند.</a:t>
            </a:r>
            <a:endParaRPr lang="en-US" sz="1800" dirty="0"/>
          </a:p>
        </p:txBody>
      </p:sp>
      <p:sp>
        <p:nvSpPr>
          <p:cNvPr id="4" name="Flowchart: Punched Tape 3"/>
          <p:cNvSpPr/>
          <p:nvPr/>
        </p:nvSpPr>
        <p:spPr>
          <a:xfrm rot="19639841">
            <a:off x="236336" y="791067"/>
            <a:ext cx="1964027" cy="506178"/>
          </a:xfrm>
          <a:prstGeom prst="flowChartPunchedTap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1600" dirty="0" smtClean="0"/>
              <a:t>برنامه سازی شبکه</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457200"/>
            <a:ext cx="8229600" cy="1143000"/>
          </a:xfrm>
        </p:spPr>
        <p:txBody>
          <a:bodyPr/>
          <a:lstStyle/>
          <a:p>
            <a:pPr algn="r"/>
            <a:r>
              <a:rPr lang="en-US" dirty="0" smtClean="0"/>
              <a:t>ز</a:t>
            </a:r>
            <a:r>
              <a:rPr lang="fa-IR" dirty="0" smtClean="0"/>
              <a:t>بان های توصیف صفحه</a:t>
            </a:r>
            <a:endParaRPr lang="en-US" dirty="0"/>
          </a:p>
        </p:txBody>
      </p:sp>
      <p:sp>
        <p:nvSpPr>
          <p:cNvPr id="3" name="Text Placeholder 2"/>
          <p:cNvSpPr>
            <a:spLocks noGrp="1"/>
          </p:cNvSpPr>
          <p:nvPr>
            <p:ph type="body" idx="4294967295"/>
          </p:nvPr>
        </p:nvSpPr>
        <p:spPr>
          <a:xfrm>
            <a:off x="457200" y="1600200"/>
            <a:ext cx="8229600" cy="4525963"/>
          </a:xfrm>
        </p:spPr>
        <p:txBody>
          <a:bodyPr>
            <a:normAutofit/>
          </a:bodyPr>
          <a:lstStyle/>
          <a:p>
            <a:pPr algn="r" rtl="1">
              <a:buNone/>
            </a:pPr>
            <a:r>
              <a:rPr lang="fa-IR" sz="1800" dirty="0" smtClean="0"/>
              <a:t>سیستم هایی مثل </a:t>
            </a:r>
            <a:r>
              <a:rPr lang="en-US" sz="1800" dirty="0" smtClean="0"/>
              <a:t>TEX</a:t>
            </a:r>
            <a:r>
              <a:rPr lang="fa-IR" sz="1800" dirty="0" smtClean="0"/>
              <a:t> برای نوشتن اسناد طراحی شدند. دسته دیگری از زبان متنی ، زبان توصیف صفحه است، مثل پست اسکریپت یا </a:t>
            </a:r>
            <a:r>
              <a:rPr lang="en-US" sz="1800" dirty="0" smtClean="0"/>
              <a:t>HTML</a:t>
            </a:r>
            <a:r>
              <a:rPr lang="fa-IR" sz="1800" dirty="0" smtClean="0"/>
              <a:t> . در این حالت ، پست اسکریپت زبان خروجی حاصل از سیستمی مثل </a:t>
            </a:r>
            <a:r>
              <a:rPr lang="en-US" sz="1800" dirty="0" smtClean="0"/>
              <a:t>TEX</a:t>
            </a:r>
            <a:r>
              <a:rPr lang="fa-IR" sz="1800" dirty="0" smtClean="0"/>
              <a:t> است و برای رسم متن در صفحه به کار می رود.اغلب چاپگرهای پست اسکریپت، در داخل خودشان دارای مفسرهای پست اسکریپت هستند و یک سند پست اسکریپت توسط چابگر اجرا می شود.</a:t>
            </a:r>
            <a:endParaRPr lang="en-US" sz="1800" dirty="0"/>
          </a:p>
        </p:txBody>
      </p:sp>
      <p:sp>
        <p:nvSpPr>
          <p:cNvPr id="4" name="Flowchart: Punched Tape 3"/>
          <p:cNvSpPr/>
          <p:nvPr/>
        </p:nvSpPr>
        <p:spPr>
          <a:xfrm rot="19639841">
            <a:off x="236336" y="791067"/>
            <a:ext cx="1964027" cy="506178"/>
          </a:xfrm>
          <a:prstGeom prst="flowChartPunchedTap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1600" dirty="0" smtClean="0"/>
              <a:t>برنامه سازی شبکه</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457200"/>
            <a:ext cx="8229600" cy="1143000"/>
          </a:xfrm>
        </p:spPr>
        <p:txBody>
          <a:bodyPr/>
          <a:lstStyle/>
          <a:p>
            <a:pPr algn="r"/>
            <a:r>
              <a:rPr lang="fa-IR" dirty="0" smtClean="0"/>
              <a:t>پست اسکریپت</a:t>
            </a:r>
            <a:endParaRPr lang="en-US" dirty="0"/>
          </a:p>
        </p:txBody>
      </p:sp>
      <p:sp>
        <p:nvSpPr>
          <p:cNvPr id="3" name="Text Placeholder 2"/>
          <p:cNvSpPr>
            <a:spLocks noGrp="1"/>
          </p:cNvSpPr>
          <p:nvPr>
            <p:ph type="body" idx="4294967295"/>
          </p:nvPr>
        </p:nvSpPr>
        <p:spPr>
          <a:xfrm>
            <a:off x="457200" y="1676400"/>
            <a:ext cx="8229600" cy="4525963"/>
          </a:xfrm>
        </p:spPr>
        <p:txBody>
          <a:bodyPr>
            <a:normAutofit/>
          </a:bodyPr>
          <a:lstStyle/>
          <a:p>
            <a:pPr algn="r" rtl="1">
              <a:buNone/>
            </a:pPr>
            <a:r>
              <a:rPr lang="fa-IR" sz="1800" dirty="0" smtClean="0"/>
              <a:t>پست اسکریپت در اوایل دهه 1980 ایجاد شد و ابتدا به عنوان موتور چاپ برای کامپیوتر های اپل مورد استفاده قرار گرفت، ولی به زودی به عنوان استاندارد پر استفاده ایی برای اغلب سیستم های کامپیوتری در آمده است.</a:t>
            </a:r>
          </a:p>
          <a:p>
            <a:pPr algn="r" rtl="1">
              <a:buNone/>
            </a:pPr>
            <a:r>
              <a:rPr lang="fa-IR" sz="1800" dirty="0" smtClean="0"/>
              <a:t>هر برنامه پست اسکریپت از چهار قطعه تشکیل شده است:</a:t>
            </a:r>
          </a:p>
          <a:p>
            <a:pPr algn="r" rtl="1">
              <a:buNone/>
            </a:pPr>
            <a:r>
              <a:rPr lang="fa-IR" sz="1800" dirty="0" smtClean="0"/>
              <a:t>1- مفسری برای انجام محاسبات. از یک پشته اجرایی پسوند(</a:t>
            </a:r>
            <a:r>
              <a:rPr lang="en-US" sz="1800" dirty="0" smtClean="0"/>
              <a:t>postfix</a:t>
            </a:r>
            <a:r>
              <a:rPr lang="fa-IR" sz="1800" dirty="0" smtClean="0"/>
              <a:t>) استفاده می شود.</a:t>
            </a:r>
          </a:p>
          <a:p>
            <a:pPr algn="r" rtl="1">
              <a:buNone/>
            </a:pPr>
            <a:r>
              <a:rPr lang="fa-IR" sz="1800" dirty="0" smtClean="0"/>
              <a:t>2- نحو زبان. بر اساس نحو زبان فورث است.</a:t>
            </a:r>
          </a:p>
          <a:p>
            <a:pPr algn="r" rtl="1">
              <a:buNone/>
            </a:pPr>
            <a:r>
              <a:rPr lang="fa-IR" sz="1800" dirty="0" smtClean="0"/>
              <a:t>3- بسط های ترمیم. بسط فورث با فرمانهای ترسیم است که فرآیند متن ترسیمی و تصویر را بر روی صفحه کاغذ مدیریت می کند.</a:t>
            </a:r>
          </a:p>
          <a:p>
            <a:pPr algn="r" rtl="1">
              <a:buNone/>
            </a:pPr>
            <a:r>
              <a:rPr lang="fa-IR" sz="1800" dirty="0" smtClean="0"/>
              <a:t>4- قراردادها. مجموعه ایی از قراردادها است که چاپگرهای گوناگون برای سازگاری در عمل چاپ، استفاده می کنند و به عنوان بخشی از زبان پست اسکریپت رسمی نیست.</a:t>
            </a:r>
            <a:endParaRPr lang="en-US" sz="1800" dirty="0"/>
          </a:p>
        </p:txBody>
      </p:sp>
      <p:sp>
        <p:nvSpPr>
          <p:cNvPr id="4" name="Flowchart: Punched Tape 3"/>
          <p:cNvSpPr/>
          <p:nvPr/>
        </p:nvSpPr>
        <p:spPr>
          <a:xfrm rot="19639841">
            <a:off x="236336" y="791067"/>
            <a:ext cx="1964027" cy="506178"/>
          </a:xfrm>
          <a:prstGeom prst="flowChartPunchedTap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1600" dirty="0" smtClean="0"/>
              <a:t>برنامه سازی شبکه</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457200"/>
            <a:ext cx="8229600" cy="1143000"/>
          </a:xfrm>
        </p:spPr>
        <p:txBody>
          <a:bodyPr/>
          <a:lstStyle/>
          <a:p>
            <a:pPr algn="r"/>
            <a:r>
              <a:rPr lang="fa-IR" dirty="0" smtClean="0"/>
              <a:t>ماشین مجازی پست اسکریپت</a:t>
            </a:r>
            <a:endParaRPr lang="en-US" dirty="0"/>
          </a:p>
        </p:txBody>
      </p:sp>
      <p:sp>
        <p:nvSpPr>
          <p:cNvPr id="3" name="Text Placeholder 2"/>
          <p:cNvSpPr>
            <a:spLocks noGrp="1"/>
          </p:cNvSpPr>
          <p:nvPr>
            <p:ph type="body" idx="4294967295"/>
          </p:nvPr>
        </p:nvSpPr>
        <p:spPr>
          <a:xfrm>
            <a:off x="457200" y="1600200"/>
            <a:ext cx="8229600" cy="4525963"/>
          </a:xfrm>
        </p:spPr>
        <p:txBody>
          <a:bodyPr>
            <a:normAutofit/>
          </a:bodyPr>
          <a:lstStyle/>
          <a:p>
            <a:pPr algn="r" rtl="1">
              <a:buNone/>
            </a:pPr>
            <a:r>
              <a:rPr lang="fa-IR" sz="1800" dirty="0" smtClean="0"/>
              <a:t>برنامه پست اسکریپت متشکل از دنباله ایی از فرمان هاست که پسوند الگوریتم مورد نیاز برای ترسیم سند را نمایش می دهد. این دنباله، پشته ایی را دستکاری می کند. اجرای پست اسکریپت با دو ورودی در پشته شروع می شود که برنامه ممکن است آنها را حذف نکند:</a:t>
            </a:r>
          </a:p>
          <a:p>
            <a:pPr algn="r" rtl="1">
              <a:buFont typeface="Wingdings" pitchFamily="2" charset="2"/>
              <a:buChar char="§"/>
            </a:pPr>
            <a:r>
              <a:rPr lang="en-US" sz="1800" dirty="0" err="1" smtClean="0"/>
              <a:t>Systemdic</a:t>
            </a:r>
            <a:r>
              <a:rPr lang="fa-IR" sz="1800" dirty="0" smtClean="0"/>
              <a:t> دیکشنری سیستم است که انقیاد اولیه اشیای پست اسکریپت به نمایش داخلی آنها را نمایش می دهد.</a:t>
            </a:r>
          </a:p>
          <a:p>
            <a:pPr algn="r" rtl="1">
              <a:buFont typeface="Wingdings" pitchFamily="2" charset="2"/>
              <a:buChar char="§"/>
            </a:pPr>
            <a:r>
              <a:rPr lang="en-US" sz="1800" dirty="0" err="1" smtClean="0"/>
              <a:t>Userdict</a:t>
            </a:r>
            <a:r>
              <a:rPr lang="fa-IR" sz="1800" dirty="0" smtClean="0"/>
              <a:t> دیکشنری کاربر است که تعریف های جدید موجود در اجرای فعلی برنامه پست اسکریپت را نمایش می دهد. ممکن است شامل تعریف اشیای اولیه ای باشد که قبلا در </a:t>
            </a:r>
            <a:r>
              <a:rPr lang="en-US" sz="1800" dirty="0" err="1" smtClean="0"/>
              <a:t>systemdict</a:t>
            </a:r>
            <a:r>
              <a:rPr lang="fa-IR" sz="1800" dirty="0" smtClean="0"/>
              <a:t> تعریف شده اند.</a:t>
            </a:r>
          </a:p>
        </p:txBody>
      </p:sp>
      <p:sp>
        <p:nvSpPr>
          <p:cNvPr id="4" name="Flowchart: Punched Tape 3"/>
          <p:cNvSpPr/>
          <p:nvPr/>
        </p:nvSpPr>
        <p:spPr>
          <a:xfrm rot="19639841">
            <a:off x="236336" y="791067"/>
            <a:ext cx="1964027" cy="506178"/>
          </a:xfrm>
          <a:prstGeom prst="flowChartPunchedTap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1600" dirty="0" smtClean="0"/>
              <a:t>برنامه سازی شبکه</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10"/>
          <p:cNvSpPr>
            <a:spLocks noGrp="1"/>
          </p:cNvSpPr>
          <p:nvPr>
            <p:ph type="body" idx="4294967295"/>
          </p:nvPr>
        </p:nvSpPr>
        <p:spPr>
          <a:xfrm>
            <a:off x="304800" y="1600200"/>
            <a:ext cx="8229600" cy="4525963"/>
          </a:xfrm>
        </p:spPr>
        <p:txBody>
          <a:bodyPr>
            <a:normAutofit/>
          </a:bodyPr>
          <a:lstStyle/>
          <a:p>
            <a:pPr algn="r" rtl="1">
              <a:buNone/>
            </a:pPr>
            <a:r>
              <a:rPr lang="fa-IR" sz="1800" dirty="0" smtClean="0"/>
              <a:t>پشته های اجرایی: پست اسکریپت چهار پشته را مدیریت می کند:</a:t>
            </a:r>
          </a:p>
          <a:p>
            <a:pPr algn="r" rtl="1">
              <a:buFont typeface="Wingdings" pitchFamily="2" charset="2"/>
              <a:buChar char="§"/>
            </a:pPr>
            <a:r>
              <a:rPr lang="fa-IR" sz="1800" dirty="0" smtClean="0"/>
              <a:t>پشته عملوند که شامل عملوندهاست که پس از اجرا از پشته حذف</a:t>
            </a:r>
          </a:p>
          <a:p>
            <a:pPr algn="r" rtl="1">
              <a:buNone/>
            </a:pPr>
            <a:r>
              <a:rPr lang="fa-IR" sz="1800" dirty="0" smtClean="0"/>
              <a:t>می شوند.</a:t>
            </a:r>
          </a:p>
          <a:p>
            <a:pPr algn="r" rtl="1">
              <a:buFont typeface="Wingdings" pitchFamily="2" charset="2"/>
              <a:buChar char="§"/>
            </a:pPr>
            <a:r>
              <a:rPr lang="fa-IR" sz="1800" dirty="0" smtClean="0"/>
              <a:t>پشته دیکشنری که حاوی اشیای دیکشنری است.</a:t>
            </a:r>
          </a:p>
          <a:p>
            <a:pPr algn="r" rtl="1">
              <a:buFont typeface="Wingdings" pitchFamily="2" charset="2"/>
              <a:buChar char="§"/>
            </a:pPr>
            <a:r>
              <a:rPr lang="fa-IR" sz="1800" dirty="0" smtClean="0"/>
              <a:t> پشته اجرایی که حاوی اشیای اجرایی است.</a:t>
            </a:r>
          </a:p>
          <a:p>
            <a:pPr algn="r" rtl="1">
              <a:buFont typeface="Wingdings" pitchFamily="2" charset="2"/>
              <a:buChar char="§"/>
            </a:pPr>
            <a:r>
              <a:rPr lang="fa-IR" sz="1800" dirty="0" smtClean="0"/>
              <a:t>پشته گرافیک : بستر ترسیم اشیا را در صفحه مدیریت می کند.</a:t>
            </a:r>
          </a:p>
          <a:p>
            <a:pPr algn="r" rtl="1">
              <a:buNone/>
            </a:pPr>
            <a:r>
              <a:rPr lang="fa-IR" sz="1800" dirty="0" smtClean="0"/>
              <a:t> برنامه پست اسکریپت به صورت دنباله ایی از کارکترهای اسکی </a:t>
            </a:r>
          </a:p>
          <a:p>
            <a:pPr algn="r" rtl="1">
              <a:buNone/>
            </a:pPr>
            <a:r>
              <a:rPr lang="fa-IR" sz="1800" dirty="0" smtClean="0"/>
              <a:t>نوشته می شود.برنامه به دنباله ایی از شناسه ها تقسیم می شود. با </a:t>
            </a:r>
          </a:p>
          <a:p>
            <a:pPr algn="r" rtl="1">
              <a:buNone/>
            </a:pPr>
            <a:r>
              <a:rPr lang="fa-IR" sz="1800" dirty="0" smtClean="0"/>
              <a:t>خواندن هر شناسه ، تعریف آن در پشته دستیابی می شود و سپس با</a:t>
            </a:r>
          </a:p>
          <a:p>
            <a:pPr algn="r" rtl="1">
              <a:buNone/>
            </a:pPr>
            <a:r>
              <a:rPr lang="fa-IR" sz="1800" dirty="0" smtClean="0"/>
              <a:t>فعالیت مناسبی اجرا می گردد.</a:t>
            </a:r>
          </a:p>
        </p:txBody>
      </p:sp>
      <p:sp>
        <p:nvSpPr>
          <p:cNvPr id="8" name="Flowchart: Punched Tape 7"/>
          <p:cNvSpPr/>
          <p:nvPr/>
        </p:nvSpPr>
        <p:spPr>
          <a:xfrm rot="19639841">
            <a:off x="236336" y="791067"/>
            <a:ext cx="1964027" cy="506178"/>
          </a:xfrm>
          <a:prstGeom prst="flowChartPunchedTap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1600" dirty="0" smtClean="0"/>
              <a:t>برنامه سازی شبکه</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4294967295"/>
          </p:nvPr>
        </p:nvSpPr>
        <p:spPr>
          <a:xfrm>
            <a:off x="457200" y="1600200"/>
            <a:ext cx="8229600" cy="4525963"/>
          </a:xfrm>
        </p:spPr>
        <p:txBody>
          <a:bodyPr>
            <a:normAutofit/>
          </a:bodyPr>
          <a:lstStyle/>
          <a:p>
            <a:pPr algn="r" rtl="1">
              <a:buNone/>
            </a:pPr>
            <a:r>
              <a:rPr lang="fa-IR" sz="1800" dirty="0" smtClean="0"/>
              <a:t>اسامی: اشیای اجرایی می باشند و شامل هر کاراکتری به جز فضای خالی هستند. به طور کلی ، اسامی موجب می شوند که مقادیر آنها در پشته مرکزی دیکشنری جستجو و مقادیر آنها اجرا می شود. بنابراین</a:t>
            </a:r>
          </a:p>
          <a:p>
            <a:pPr algn="r" rtl="1">
              <a:buNone/>
            </a:pPr>
            <a:r>
              <a:rPr lang="fa-IR" sz="1800" dirty="0" smtClean="0"/>
              <a:t>نام </a:t>
            </a:r>
            <a:r>
              <a:rPr lang="en-US" sz="1800" dirty="0" smtClean="0"/>
              <a:t>add</a:t>
            </a:r>
            <a:r>
              <a:rPr lang="fa-IR" sz="1800" dirty="0" smtClean="0"/>
              <a:t> موجب می شود که تعریف آن در </a:t>
            </a:r>
            <a:r>
              <a:rPr lang="en-US" sz="1800" dirty="0" err="1" smtClean="0"/>
              <a:t>systemdict</a:t>
            </a:r>
            <a:r>
              <a:rPr lang="fa-IR" sz="1800" dirty="0" smtClean="0"/>
              <a:t> جستجو گردد. البته کاربر می تواند تعریف جدیدی برای </a:t>
            </a:r>
            <a:r>
              <a:rPr lang="en-US" sz="1800" dirty="0" smtClean="0"/>
              <a:t>add</a:t>
            </a:r>
            <a:r>
              <a:rPr lang="fa-IR" sz="1800" dirty="0" smtClean="0"/>
              <a:t> بنویسد و آن را در </a:t>
            </a:r>
            <a:r>
              <a:rPr lang="en-US" sz="1800" dirty="0" err="1" smtClean="0"/>
              <a:t>userdict</a:t>
            </a:r>
            <a:r>
              <a:rPr lang="fa-IR" sz="1800" dirty="0" smtClean="0"/>
              <a:t> قرار دهد و بدین ترتیب ، عملیات اولیه </a:t>
            </a:r>
            <a:r>
              <a:rPr lang="en-US" sz="1800" dirty="0" smtClean="0"/>
              <a:t>add</a:t>
            </a:r>
            <a:r>
              <a:rPr lang="fa-IR" sz="1800" dirty="0" smtClean="0"/>
              <a:t> دوباره تعریف می شود.</a:t>
            </a:r>
          </a:p>
          <a:p>
            <a:pPr algn="r" rtl="1">
              <a:buNone/>
            </a:pPr>
            <a:r>
              <a:rPr lang="fa-IR" sz="1800" dirty="0" smtClean="0"/>
              <a:t>لیترالها: اسمهایی هستند که با اسلش شروع می شوند. بدین ترتیب ، نام مورد نظر در پشته عملوند قرار می گیرد(به جای جستجو مقدار آن).این کار موجب می شود که مقدار چپ </a:t>
            </a:r>
            <a:r>
              <a:rPr lang="en-US" sz="1800" dirty="0" smtClean="0"/>
              <a:t>add</a:t>
            </a:r>
            <a:r>
              <a:rPr lang="fa-IR" sz="1800" dirty="0" smtClean="0"/>
              <a:t> (یعنی نام) در پشته قرار گیرد، نه اینکه مقدار راست آن (یعنی رویه </a:t>
            </a:r>
            <a:r>
              <a:rPr lang="en-US" sz="1800" dirty="0" smtClean="0"/>
              <a:t>add</a:t>
            </a:r>
            <a:r>
              <a:rPr lang="fa-IR" sz="1800" dirty="0" smtClean="0"/>
              <a:t> ) فراخوانی شود.</a:t>
            </a:r>
            <a:endParaRPr lang="en-US" sz="1800" dirty="0"/>
          </a:p>
        </p:txBody>
      </p:sp>
      <p:sp>
        <p:nvSpPr>
          <p:cNvPr id="4" name="Flowchart: Punched Tape 3"/>
          <p:cNvSpPr/>
          <p:nvPr/>
        </p:nvSpPr>
        <p:spPr>
          <a:xfrm rot="19639841">
            <a:off x="236336" y="791067"/>
            <a:ext cx="1964027" cy="506178"/>
          </a:xfrm>
          <a:prstGeom prst="flowChartPunchedTap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1600" dirty="0" smtClean="0"/>
              <a:t>برنامه سازی شبکه</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09600" y="-152400"/>
            <a:ext cx="8229600" cy="1143000"/>
          </a:xfrm>
        </p:spPr>
        <p:txBody>
          <a:bodyPr>
            <a:normAutofit/>
          </a:bodyPr>
          <a:lstStyle/>
          <a:p>
            <a:pPr algn="r"/>
            <a:r>
              <a:rPr lang="fa-IR" sz="1800" dirty="0" smtClean="0"/>
              <a:t>نمونه ایی از برنامه پست اسکریپت را در زیر می بینیم:</a:t>
            </a:r>
            <a:endParaRPr lang="en-US" sz="1800" dirty="0"/>
          </a:p>
        </p:txBody>
      </p:sp>
      <p:sp>
        <p:nvSpPr>
          <p:cNvPr id="3" name="Text Placeholder 2"/>
          <p:cNvSpPr>
            <a:spLocks noGrp="1"/>
          </p:cNvSpPr>
          <p:nvPr>
            <p:ph type="body" idx="4294967295"/>
          </p:nvPr>
        </p:nvSpPr>
        <p:spPr>
          <a:xfrm>
            <a:off x="457200" y="1143000"/>
            <a:ext cx="8229600" cy="5410200"/>
          </a:xfrm>
        </p:spPr>
        <p:txBody>
          <a:bodyPr>
            <a:noAutofit/>
          </a:bodyPr>
          <a:lstStyle/>
          <a:p>
            <a:pPr>
              <a:buNone/>
            </a:pPr>
            <a:r>
              <a:rPr lang="en-US" sz="700" dirty="0" smtClean="0"/>
              <a:t>0:    %!This is a postscript file</a:t>
            </a:r>
          </a:p>
          <a:p>
            <a:pPr>
              <a:buNone/>
            </a:pPr>
            <a:r>
              <a:rPr lang="en-US" sz="700" dirty="0" smtClean="0"/>
              <a:t>1:    %Same as earlier Forth  program</a:t>
            </a:r>
          </a:p>
          <a:p>
            <a:pPr>
              <a:buNone/>
            </a:pPr>
            <a:r>
              <a:rPr lang="en-US" sz="700" dirty="0" smtClean="0"/>
              <a:t>2:     /Helvetica </a:t>
            </a:r>
            <a:r>
              <a:rPr lang="en-US" sz="700" dirty="0" err="1" smtClean="0"/>
              <a:t>findfont</a:t>
            </a:r>
            <a:endParaRPr lang="en-US" sz="700" dirty="0" smtClean="0"/>
          </a:p>
          <a:p>
            <a:pPr>
              <a:buNone/>
            </a:pPr>
            <a:r>
              <a:rPr lang="en-US" sz="700" dirty="0" smtClean="0"/>
              <a:t>3:     20 </a:t>
            </a:r>
            <a:r>
              <a:rPr lang="en-US" sz="700" dirty="0" err="1" smtClean="0"/>
              <a:t>scalefont</a:t>
            </a:r>
            <a:endParaRPr lang="en-US" sz="700" dirty="0" smtClean="0"/>
          </a:p>
          <a:p>
            <a:pPr>
              <a:buNone/>
            </a:pPr>
            <a:r>
              <a:rPr lang="en-US" sz="700" dirty="0" smtClean="0"/>
              <a:t>4:     </a:t>
            </a:r>
            <a:r>
              <a:rPr lang="en-US" sz="700" dirty="0" err="1" smtClean="0"/>
              <a:t>setfont</a:t>
            </a:r>
            <a:endParaRPr lang="en-US" sz="700" dirty="0" smtClean="0"/>
          </a:p>
          <a:p>
            <a:pPr>
              <a:buNone/>
            </a:pPr>
            <a:r>
              <a:rPr lang="en-US" sz="700" dirty="0" smtClean="0"/>
              <a:t>5:     200   400   </a:t>
            </a:r>
            <a:r>
              <a:rPr lang="en-US" sz="700" dirty="0" err="1" smtClean="0"/>
              <a:t>moveto</a:t>
            </a:r>
            <a:endParaRPr lang="en-US" sz="700" dirty="0" smtClean="0"/>
          </a:p>
          <a:p>
            <a:pPr>
              <a:buNone/>
            </a:pPr>
            <a:r>
              <a:rPr lang="en-US" sz="700" dirty="0" smtClean="0"/>
              <a:t>6:      /</a:t>
            </a:r>
            <a:r>
              <a:rPr lang="en-US" sz="700" dirty="0" err="1" smtClean="0"/>
              <a:t>formatit</a:t>
            </a:r>
            <a:r>
              <a:rPr lang="en-US" sz="700" dirty="0" smtClean="0"/>
              <a:t> {10    10   string </a:t>
            </a:r>
            <a:r>
              <a:rPr lang="en-US" sz="700" dirty="0" err="1" smtClean="0"/>
              <a:t>cvrs</a:t>
            </a:r>
            <a:r>
              <a:rPr lang="en-US" sz="700" dirty="0" smtClean="0"/>
              <a:t> show}    def</a:t>
            </a:r>
          </a:p>
          <a:p>
            <a:pPr>
              <a:buNone/>
            </a:pPr>
            <a:r>
              <a:rPr lang="en-US" sz="700" dirty="0" smtClean="0"/>
              <a:t>7:      /</a:t>
            </a:r>
            <a:r>
              <a:rPr lang="en-US" sz="700" dirty="0" err="1" smtClean="0"/>
              <a:t>sqr</a:t>
            </a:r>
            <a:r>
              <a:rPr lang="en-US" sz="700" dirty="0" smtClean="0"/>
              <a:t>   {dup </a:t>
            </a:r>
            <a:r>
              <a:rPr lang="en-US" sz="700" dirty="0" err="1" smtClean="0"/>
              <a:t>mul</a:t>
            </a:r>
            <a:r>
              <a:rPr lang="en-US" sz="700" dirty="0" smtClean="0"/>
              <a:t>}   def</a:t>
            </a:r>
          </a:p>
          <a:p>
            <a:pPr>
              <a:buNone/>
            </a:pPr>
            <a:r>
              <a:rPr lang="en-US" sz="700" dirty="0" smtClean="0"/>
              <a:t>8:      /</a:t>
            </a:r>
            <a:r>
              <a:rPr lang="en-US" sz="700" dirty="0" err="1" smtClean="0"/>
              <a:t>dosum</a:t>
            </a:r>
            <a:r>
              <a:rPr lang="en-US" sz="700" dirty="0" smtClean="0"/>
              <a:t>   {</a:t>
            </a:r>
            <a:r>
              <a:rPr lang="en-US" sz="700" dirty="0" err="1" smtClean="0"/>
              <a:t>exch</a:t>
            </a:r>
            <a:r>
              <a:rPr lang="en-US" sz="700" dirty="0" smtClean="0"/>
              <a:t>   1   add  </a:t>
            </a:r>
            <a:r>
              <a:rPr lang="en-US" sz="700" dirty="0" err="1" smtClean="0"/>
              <a:t>exch</a:t>
            </a:r>
            <a:r>
              <a:rPr lang="en-US" sz="700" dirty="0" smtClean="0"/>
              <a:t>  1  index </a:t>
            </a:r>
            <a:r>
              <a:rPr lang="en-US" sz="700" dirty="0" err="1" smtClean="0"/>
              <a:t>sqr</a:t>
            </a:r>
            <a:r>
              <a:rPr lang="en-US" sz="700" dirty="0" smtClean="0"/>
              <a:t> add}  def</a:t>
            </a:r>
          </a:p>
          <a:p>
            <a:pPr>
              <a:buNone/>
            </a:pPr>
            <a:r>
              <a:rPr lang="en-US" sz="700" dirty="0" smtClean="0"/>
              <a:t>9:       3    6    </a:t>
            </a:r>
            <a:r>
              <a:rPr lang="en-US" sz="700" dirty="0" err="1" smtClean="0"/>
              <a:t>dosum</a:t>
            </a:r>
            <a:r>
              <a:rPr lang="en-US" sz="700" dirty="0" smtClean="0"/>
              <a:t> 2  copy </a:t>
            </a:r>
            <a:r>
              <a:rPr lang="en-US" sz="700" dirty="0" err="1" smtClean="0"/>
              <a:t>formatit</a:t>
            </a:r>
            <a:r>
              <a:rPr lang="en-US" sz="700" dirty="0" smtClean="0"/>
              <a:t>()   show   </a:t>
            </a:r>
            <a:r>
              <a:rPr lang="en-US" sz="700" dirty="0" err="1" smtClean="0"/>
              <a:t>formatit</a:t>
            </a:r>
            <a:endParaRPr lang="en-US" sz="700" dirty="0" smtClean="0"/>
          </a:p>
          <a:p>
            <a:pPr>
              <a:buNone/>
            </a:pPr>
            <a:r>
              <a:rPr lang="en-US" sz="700" dirty="0" smtClean="0"/>
              <a:t>10:     clear</a:t>
            </a:r>
          </a:p>
          <a:p>
            <a:pPr>
              <a:buNone/>
            </a:pPr>
            <a:r>
              <a:rPr lang="en-US" sz="700" dirty="0" smtClean="0"/>
              <a:t>11:      200   375   </a:t>
            </a:r>
            <a:r>
              <a:rPr lang="en-US" sz="700" dirty="0" err="1" smtClean="0"/>
              <a:t>moveto</a:t>
            </a:r>
            <a:endParaRPr lang="en-US" sz="700" dirty="0" smtClean="0"/>
          </a:p>
          <a:p>
            <a:pPr>
              <a:buNone/>
            </a:pPr>
            <a:r>
              <a:rPr lang="en-US" sz="700" dirty="0" smtClean="0"/>
              <a:t>12:      0  0   0  1  9   { pop </a:t>
            </a:r>
            <a:r>
              <a:rPr lang="en-US" sz="700" dirty="0" err="1" smtClean="0"/>
              <a:t>dosum</a:t>
            </a:r>
            <a:r>
              <a:rPr lang="en-US" sz="700" dirty="0" smtClean="0"/>
              <a:t>} for </a:t>
            </a:r>
            <a:r>
              <a:rPr lang="en-US" sz="700" dirty="0" err="1" smtClean="0"/>
              <a:t>formatit</a:t>
            </a:r>
            <a:endParaRPr lang="en-US" sz="700" dirty="0" smtClean="0"/>
          </a:p>
          <a:p>
            <a:pPr>
              <a:buNone/>
            </a:pPr>
            <a:r>
              <a:rPr lang="en-US" sz="700" dirty="0" smtClean="0"/>
              <a:t>14:      %Lets  draw  a  truck</a:t>
            </a:r>
          </a:p>
          <a:p>
            <a:pPr>
              <a:buNone/>
            </a:pPr>
            <a:r>
              <a:rPr lang="en-US" sz="700" dirty="0" smtClean="0"/>
              <a:t>15:      /box  {</a:t>
            </a:r>
            <a:r>
              <a:rPr lang="en-US" sz="700" dirty="0" err="1" smtClean="0"/>
              <a:t>newpath</a:t>
            </a:r>
            <a:r>
              <a:rPr lang="en-US" sz="700" dirty="0" smtClean="0"/>
              <a:t>   0   0   </a:t>
            </a:r>
            <a:r>
              <a:rPr lang="en-US" sz="700" dirty="0" err="1" smtClean="0"/>
              <a:t>moveto</a:t>
            </a:r>
            <a:r>
              <a:rPr lang="en-US" sz="700" dirty="0" smtClean="0"/>
              <a:t>   0   1   </a:t>
            </a:r>
            <a:r>
              <a:rPr lang="en-US" sz="700" dirty="0" err="1" smtClean="0"/>
              <a:t>lineto</a:t>
            </a:r>
            <a:r>
              <a:rPr lang="en-US" sz="700" dirty="0" smtClean="0"/>
              <a:t>    3    1  </a:t>
            </a:r>
            <a:r>
              <a:rPr lang="en-US" sz="700" dirty="0" err="1" smtClean="0"/>
              <a:t>lineto</a:t>
            </a:r>
            <a:r>
              <a:rPr lang="en-US" sz="700" dirty="0" smtClean="0"/>
              <a:t>  3   0   </a:t>
            </a:r>
            <a:r>
              <a:rPr lang="en-US" sz="700" dirty="0" err="1" smtClean="0"/>
              <a:t>lineto</a:t>
            </a:r>
            <a:endParaRPr lang="en-US" sz="700" dirty="0" smtClean="0"/>
          </a:p>
          <a:p>
            <a:pPr>
              <a:buNone/>
            </a:pPr>
            <a:r>
              <a:rPr lang="en-US" sz="700" dirty="0" smtClean="0"/>
              <a:t>16:            </a:t>
            </a:r>
            <a:r>
              <a:rPr lang="en-US" sz="700" dirty="0" err="1" smtClean="0"/>
              <a:t>closepath</a:t>
            </a:r>
            <a:r>
              <a:rPr lang="en-US" sz="700" dirty="0" smtClean="0"/>
              <a:t>}  def</a:t>
            </a:r>
          </a:p>
          <a:p>
            <a:pPr>
              <a:buNone/>
            </a:pPr>
            <a:r>
              <a:rPr lang="en-US" sz="700" dirty="0" smtClean="0"/>
              <a:t>17:       .1  </a:t>
            </a:r>
            <a:r>
              <a:rPr lang="en-US" sz="700" dirty="0" err="1" smtClean="0"/>
              <a:t>setlinewidth</a:t>
            </a:r>
            <a:r>
              <a:rPr lang="en-US" sz="700" dirty="0" smtClean="0"/>
              <a:t>  0  </a:t>
            </a:r>
            <a:r>
              <a:rPr lang="en-US" sz="700" dirty="0" err="1" smtClean="0"/>
              <a:t>setgray</a:t>
            </a:r>
            <a:endParaRPr lang="en-US" sz="700" dirty="0" smtClean="0"/>
          </a:p>
          <a:p>
            <a:pPr>
              <a:buNone/>
            </a:pPr>
            <a:r>
              <a:rPr lang="en-US" sz="700" dirty="0" smtClean="0"/>
              <a:t>18:       </a:t>
            </a:r>
            <a:r>
              <a:rPr lang="en-US" sz="700" dirty="0" err="1" smtClean="0"/>
              <a:t>gsave</a:t>
            </a:r>
            <a:endParaRPr lang="en-US" sz="700" dirty="0" smtClean="0"/>
          </a:p>
          <a:p>
            <a:pPr>
              <a:buNone/>
            </a:pPr>
            <a:r>
              <a:rPr lang="en-US" sz="700" dirty="0" smtClean="0"/>
              <a:t>19:       72    72   scale</a:t>
            </a:r>
          </a:p>
          <a:p>
            <a:pPr>
              <a:buNone/>
            </a:pPr>
            <a:r>
              <a:rPr lang="en-US" sz="700" dirty="0" smtClean="0"/>
              <a:t>20:       2   5  translate box stroke</a:t>
            </a:r>
          </a:p>
          <a:p>
            <a:pPr>
              <a:buNone/>
            </a:pPr>
            <a:r>
              <a:rPr lang="en-US" sz="700" dirty="0" smtClean="0"/>
              <a:t>21:      3.2  0  translate .5    .5    scale box fill</a:t>
            </a:r>
          </a:p>
          <a:p>
            <a:pPr>
              <a:buNone/>
            </a:pPr>
            <a:r>
              <a:rPr lang="en-US" sz="700" dirty="0" smtClean="0"/>
              <a:t>22:      0     1   translate  .6    .6  scale box fill</a:t>
            </a:r>
          </a:p>
          <a:p>
            <a:pPr>
              <a:buNone/>
            </a:pPr>
            <a:r>
              <a:rPr lang="en-US" sz="700" dirty="0" smtClean="0"/>
              <a:t>23:      </a:t>
            </a:r>
            <a:r>
              <a:rPr lang="en-US" sz="700" dirty="0" err="1" smtClean="0"/>
              <a:t>grestore</a:t>
            </a:r>
            <a:endParaRPr lang="en-US" sz="700" dirty="0" smtClean="0"/>
          </a:p>
          <a:p>
            <a:pPr>
              <a:buNone/>
            </a:pPr>
            <a:r>
              <a:rPr lang="en-US" sz="700" dirty="0" smtClean="0"/>
              <a:t>24:      /tire  { new path   1   0   </a:t>
            </a:r>
            <a:r>
              <a:rPr lang="en-US" sz="700" dirty="0" err="1" smtClean="0"/>
              <a:t>moveto</a:t>
            </a:r>
            <a:r>
              <a:rPr lang="en-US" sz="700" dirty="0" smtClean="0"/>
              <a:t>   0   0     1    0     360    arc  </a:t>
            </a:r>
            <a:r>
              <a:rPr lang="en-US" sz="700" dirty="0" err="1" smtClean="0"/>
              <a:t>closepath</a:t>
            </a:r>
            <a:r>
              <a:rPr lang="en-US" sz="700" dirty="0" smtClean="0"/>
              <a:t>} def</a:t>
            </a:r>
          </a:p>
          <a:p>
            <a:pPr>
              <a:buNone/>
            </a:pPr>
            <a:r>
              <a:rPr lang="en-US" sz="700" dirty="0" smtClean="0"/>
              <a:t>25:      .5  </a:t>
            </a:r>
            <a:r>
              <a:rPr lang="en-US" sz="700" dirty="0" err="1" smtClean="0"/>
              <a:t>setlinewidth</a:t>
            </a:r>
            <a:r>
              <a:rPr lang="en-US" sz="700" dirty="0" smtClean="0"/>
              <a:t>  10  100   </a:t>
            </a:r>
            <a:r>
              <a:rPr lang="en-US" sz="700" dirty="0" err="1" smtClean="0"/>
              <a:t>scalse</a:t>
            </a:r>
            <a:endParaRPr lang="en-US" sz="700" dirty="0" smtClean="0"/>
          </a:p>
          <a:p>
            <a:pPr>
              <a:buNone/>
            </a:pPr>
            <a:r>
              <a:rPr lang="en-US" sz="700" dirty="0" smtClean="0"/>
              <a:t>26:      16   34   translate tire stroke</a:t>
            </a:r>
          </a:p>
          <a:p>
            <a:pPr>
              <a:buNone/>
            </a:pPr>
            <a:r>
              <a:rPr lang="en-US" sz="700" dirty="0" smtClean="0"/>
              <a:t>27:       3   0   translate      tire stroke</a:t>
            </a:r>
          </a:p>
          <a:p>
            <a:pPr>
              <a:buNone/>
            </a:pPr>
            <a:r>
              <a:rPr lang="en-US" sz="700" dirty="0" smtClean="0"/>
              <a:t>28:       17    0   translate tire stroke</a:t>
            </a:r>
          </a:p>
          <a:p>
            <a:pPr>
              <a:buNone/>
            </a:pPr>
            <a:r>
              <a:rPr lang="en-US" sz="700" dirty="0" smtClean="0"/>
              <a:t>29:       3    0   translate tire stroke</a:t>
            </a:r>
          </a:p>
          <a:p>
            <a:pPr>
              <a:buNone/>
            </a:pPr>
            <a:r>
              <a:rPr lang="en-US" sz="700" dirty="0" smtClean="0"/>
              <a:t>30:       8    0    translate tire stroke</a:t>
            </a:r>
          </a:p>
          <a:p>
            <a:pPr>
              <a:buNone/>
            </a:pPr>
            <a:r>
              <a:rPr lang="en-US" sz="700" dirty="0" smtClean="0"/>
              <a:t>31:       </a:t>
            </a:r>
            <a:r>
              <a:rPr lang="en-US" sz="700" dirty="0" err="1" smtClean="0"/>
              <a:t>showpage</a:t>
            </a:r>
            <a:r>
              <a:rPr lang="en-US" sz="700" dirty="0" smtClean="0"/>
              <a:t>   </a:t>
            </a:r>
            <a:endParaRPr lang="en-US" sz="700" dirty="0"/>
          </a:p>
        </p:txBody>
      </p:sp>
      <p:graphicFrame>
        <p:nvGraphicFramePr>
          <p:cNvPr id="6" name="Table 5"/>
          <p:cNvGraphicFramePr>
            <a:graphicFrameLocks noGrp="1"/>
          </p:cNvGraphicFramePr>
          <p:nvPr/>
        </p:nvGraphicFramePr>
        <p:xfrm>
          <a:off x="5891134" y="2368446"/>
          <a:ext cx="2473377" cy="2128603"/>
        </p:xfrm>
        <a:graphic>
          <a:graphicData uri="http://schemas.openxmlformats.org/drawingml/2006/table">
            <a:tbl>
              <a:tblPr/>
              <a:tblGrid>
                <a:gridCol w="2473377"/>
              </a:tblGrid>
              <a:tr h="2128603">
                <a:tc>
                  <a:txBody>
                    <a:bodyPr/>
                    <a:lstStyle/>
                    <a:p>
                      <a:endParaRPr lang="en-US" dirty="0"/>
                    </a:p>
                  </a:txBody>
                  <a:tcPr>
                    <a:lnL w="3175" cmpd="sng">
                      <a:solidFill>
                        <a:schemeClr val="tx1"/>
                      </a:solidFill>
                      <a:prstDash val="solid"/>
                    </a:lnL>
                    <a:lnR w="3175" cmpd="sng">
                      <a:solidFill>
                        <a:schemeClr val="tx1"/>
                      </a:solidFill>
                      <a:prstDash val="solid"/>
                    </a:lnR>
                    <a:lnT w="3175" cmpd="sng">
                      <a:solidFill>
                        <a:schemeClr val="tx1"/>
                      </a:solidFill>
                      <a:prstDash val="solid"/>
                    </a:lnT>
                    <a:lnB w="3175" cmpd="sng">
                      <a:solidFill>
                        <a:schemeClr val="tx1"/>
                      </a:solidFill>
                      <a:prstDash val="solid"/>
                    </a:lnB>
                  </a:tcPr>
                </a:tc>
              </a:tr>
            </a:tbl>
          </a:graphicData>
        </a:graphic>
      </p:graphicFrame>
      <p:sp>
        <p:nvSpPr>
          <p:cNvPr id="8" name="Rectangle 7"/>
          <p:cNvSpPr/>
          <p:nvPr/>
        </p:nvSpPr>
        <p:spPr>
          <a:xfrm>
            <a:off x="6096000" y="3124200"/>
            <a:ext cx="1295400" cy="6096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342900" indent="-342900" algn="ctr">
              <a:buAutoNum type="arabicPlain" startAt="22"/>
            </a:pPr>
            <a:r>
              <a:rPr lang="en-US" sz="1200" dirty="0" smtClean="0"/>
              <a:t>4</a:t>
            </a:r>
          </a:p>
          <a:p>
            <a:pPr marL="342900" indent="-342900" algn="ctr"/>
            <a:r>
              <a:rPr lang="en-US" sz="1200" dirty="0" smtClean="0"/>
              <a:t>385</a:t>
            </a:r>
            <a:endParaRPr lang="en-US" sz="1200" dirty="0"/>
          </a:p>
        </p:txBody>
      </p:sp>
      <p:sp>
        <p:nvSpPr>
          <p:cNvPr id="9" name="Rectangle 8"/>
          <p:cNvSpPr/>
          <p:nvPr/>
        </p:nvSpPr>
        <p:spPr>
          <a:xfrm>
            <a:off x="7467600" y="3429000"/>
            <a:ext cx="533400" cy="3048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0" name="Rectangle 9"/>
          <p:cNvSpPr/>
          <p:nvPr/>
        </p:nvSpPr>
        <p:spPr>
          <a:xfrm>
            <a:off x="7467600" y="3276600"/>
            <a:ext cx="228600" cy="152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 name="Flowchart: Connector 11"/>
          <p:cNvSpPr/>
          <p:nvPr/>
        </p:nvSpPr>
        <p:spPr>
          <a:xfrm>
            <a:off x="6172200" y="3810000"/>
            <a:ext cx="152400" cy="152400"/>
          </a:xfrm>
          <a:prstGeom prst="flowChartConnector">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3" name="Flowchart: Connector 12"/>
          <p:cNvSpPr/>
          <p:nvPr/>
        </p:nvSpPr>
        <p:spPr>
          <a:xfrm>
            <a:off x="7239000" y="3810000"/>
            <a:ext cx="152400" cy="152400"/>
          </a:xfrm>
          <a:prstGeom prst="flowChartConnector">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4" name="Flowchart: Connector 13"/>
          <p:cNvSpPr/>
          <p:nvPr/>
        </p:nvSpPr>
        <p:spPr>
          <a:xfrm>
            <a:off x="7467600" y="3810000"/>
            <a:ext cx="152400" cy="152400"/>
          </a:xfrm>
          <a:prstGeom prst="flowChartConnector">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5" name="Flowchart: Connector 14"/>
          <p:cNvSpPr/>
          <p:nvPr/>
        </p:nvSpPr>
        <p:spPr>
          <a:xfrm>
            <a:off x="7848600" y="3810000"/>
            <a:ext cx="152400" cy="152400"/>
          </a:xfrm>
          <a:prstGeom prst="flowChartConnector">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6" name="Flowchart: Connector 15"/>
          <p:cNvSpPr/>
          <p:nvPr/>
        </p:nvSpPr>
        <p:spPr>
          <a:xfrm>
            <a:off x="6400800" y="3810000"/>
            <a:ext cx="152400" cy="152400"/>
          </a:xfrm>
          <a:prstGeom prst="flowChartConnector">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7" name="Right Arrow 16"/>
          <p:cNvSpPr/>
          <p:nvPr/>
        </p:nvSpPr>
        <p:spPr>
          <a:xfrm>
            <a:off x="4953000" y="3200400"/>
            <a:ext cx="838200" cy="685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4294967295"/>
          </p:nvPr>
        </p:nvSpPr>
        <p:spPr>
          <a:xfrm>
            <a:off x="533400" y="1600200"/>
            <a:ext cx="8229600" cy="4525963"/>
          </a:xfrm>
        </p:spPr>
        <p:txBody>
          <a:bodyPr>
            <a:normAutofit/>
          </a:bodyPr>
          <a:lstStyle/>
          <a:p>
            <a:pPr algn="r" rtl="1">
              <a:buNone/>
            </a:pPr>
            <a:r>
              <a:rPr lang="fa-IR" sz="1800" dirty="0" smtClean="0"/>
              <a:t>فرمان های پر کردن فضا: یکی از ویژگی های مهم پست اسکریپت ، توانایی پر کردن شکلها با الگوهای خاص است. با استفاده از دستور </a:t>
            </a:r>
            <a:r>
              <a:rPr lang="en-US" sz="1800" dirty="0" smtClean="0"/>
              <a:t>box fill</a:t>
            </a:r>
            <a:r>
              <a:rPr lang="fa-IR" sz="1800" dirty="0" smtClean="0"/>
              <a:t> در خط 21 برنامه قبل بخشی از تصویر کامیون پر می شود. اما مشکل اساسی در مورد پر کردن شکلها تعیین نقطه ایی در داخل شکل است. دو الگوریتم برای این کار وجود دارد:</a:t>
            </a:r>
          </a:p>
          <a:p>
            <a:pPr algn="r" rtl="1">
              <a:buNone/>
            </a:pPr>
            <a:r>
              <a:rPr lang="fa-IR" sz="1800" dirty="0" smtClean="0"/>
              <a:t>1- قاعده شمارنده: این روش توسط عملگر </a:t>
            </a:r>
            <a:r>
              <a:rPr lang="en-US" sz="1800" dirty="0" smtClean="0"/>
              <a:t>fill</a:t>
            </a:r>
            <a:r>
              <a:rPr lang="fa-IR" sz="1800" dirty="0" smtClean="0"/>
              <a:t> مورد استفاده قرار می گیرد. خطی از یک نقطه تا بی نهایت رسم کنید. برای هر مرز شکل که پاره خط را از چپ به راست قطع می کند، به شمارنده یک واحد اضافه کنید. برای هر بخشی که از راست به چپ قطع می کند، از شمارنده یک واحد کم کنید. اگر نتیجه نهایی شمارنده صفر بود، نقطه مورد نظر در خارج از شکل است وگرنه در داخل شکل قرار دارد.</a:t>
            </a:r>
          </a:p>
          <a:p>
            <a:pPr algn="r" rtl="1">
              <a:buNone/>
            </a:pPr>
            <a:r>
              <a:rPr lang="fa-IR" sz="1800" dirty="0" smtClean="0"/>
              <a:t>2- قاعده زوج و فرد: این قاعده توسط عملگر </a:t>
            </a:r>
            <a:r>
              <a:rPr lang="en-US" sz="1800" dirty="0" err="1" smtClean="0"/>
              <a:t>eofill</a:t>
            </a:r>
            <a:r>
              <a:rPr lang="fa-IR" sz="1800" dirty="0" smtClean="0"/>
              <a:t> مورد استفاده قرار می گیرد. پاره خطی از یک نقطه تا بی نهایت رسم کنید. اگر تعداد فردی از مرز شکل را قطع کرد این نقطه در داخل شکل قرار دارد ولی اگر تعداد زوجی از مرز شکل را قطع کرد این نقطه در خارج از شکل قرار دارد.</a:t>
            </a:r>
            <a:endParaRPr lang="en-US" sz="1800" dirty="0"/>
          </a:p>
        </p:txBody>
      </p:sp>
      <p:sp>
        <p:nvSpPr>
          <p:cNvPr id="4" name="Flowchart: Punched Tape 3"/>
          <p:cNvSpPr/>
          <p:nvPr/>
        </p:nvSpPr>
        <p:spPr>
          <a:xfrm rot="19639841">
            <a:off x="236336" y="791067"/>
            <a:ext cx="1964027" cy="506178"/>
          </a:xfrm>
          <a:prstGeom prst="flowChartPunchedTap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1600" dirty="0" smtClean="0"/>
              <a:t>برنامه سازی شبکه</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4294967295"/>
          </p:nvPr>
        </p:nvSpPr>
        <p:spPr>
          <a:xfrm>
            <a:off x="533400" y="1524000"/>
            <a:ext cx="8229600" cy="4525963"/>
          </a:xfrm>
        </p:spPr>
        <p:txBody>
          <a:bodyPr>
            <a:normAutofit/>
          </a:bodyPr>
          <a:lstStyle/>
          <a:p>
            <a:pPr algn="r" rtl="1">
              <a:buNone/>
            </a:pPr>
            <a:r>
              <a:rPr lang="fa-IR" sz="1800" dirty="0" smtClean="0"/>
              <a:t>برای مثال ستاره ایی با رویه زیر مشخص شده است:</a:t>
            </a:r>
          </a:p>
          <a:p>
            <a:pPr>
              <a:buNone/>
            </a:pPr>
            <a:r>
              <a:rPr lang="en-US" sz="1800" dirty="0" smtClean="0"/>
              <a:t>/star    { </a:t>
            </a:r>
            <a:r>
              <a:rPr lang="en-US" sz="1800" dirty="0" err="1" smtClean="0"/>
              <a:t>newpath</a:t>
            </a:r>
            <a:r>
              <a:rPr lang="en-US" sz="1800" dirty="0" smtClean="0"/>
              <a:t> 1   0   </a:t>
            </a:r>
            <a:r>
              <a:rPr lang="en-US" sz="1800" dirty="0" err="1" smtClean="0"/>
              <a:t>moveto</a:t>
            </a:r>
            <a:r>
              <a:rPr lang="en-US" sz="1800" dirty="0" smtClean="0"/>
              <a:t>   6   4  </a:t>
            </a:r>
            <a:r>
              <a:rPr lang="en-US" sz="1800" dirty="0" err="1" smtClean="0"/>
              <a:t>lineto</a:t>
            </a:r>
            <a:r>
              <a:rPr lang="en-US" sz="1800" dirty="0" smtClean="0"/>
              <a:t>  0    4   </a:t>
            </a:r>
            <a:r>
              <a:rPr lang="en-US" sz="1800" dirty="0" err="1" smtClean="0"/>
              <a:t>lineto</a:t>
            </a:r>
            <a:r>
              <a:rPr lang="en-US" sz="1800" dirty="0" smtClean="0"/>
              <a:t>   5   0  </a:t>
            </a:r>
            <a:r>
              <a:rPr lang="en-US" sz="1800" dirty="0" err="1" smtClean="0"/>
              <a:t>lineto</a:t>
            </a:r>
            <a:r>
              <a:rPr lang="en-US" sz="1800" dirty="0" smtClean="0"/>
              <a:t> 3    6</a:t>
            </a:r>
          </a:p>
          <a:p>
            <a:pPr>
              <a:buNone/>
            </a:pPr>
            <a:r>
              <a:rPr lang="en-US" sz="1800" dirty="0" err="1" smtClean="0"/>
              <a:t>lineto</a:t>
            </a:r>
            <a:r>
              <a:rPr lang="en-US" sz="1800" dirty="0" smtClean="0"/>
              <a:t> </a:t>
            </a:r>
            <a:r>
              <a:rPr lang="en-US" sz="1800" dirty="0" err="1" smtClean="0"/>
              <a:t>closepath</a:t>
            </a:r>
            <a:r>
              <a:rPr lang="en-US" sz="1800" dirty="0" smtClean="0"/>
              <a:t>}    def</a:t>
            </a:r>
          </a:p>
          <a:p>
            <a:pPr algn="r" rtl="1">
              <a:buNone/>
            </a:pPr>
            <a:r>
              <a:rPr lang="fa-IR" sz="1800" dirty="0" smtClean="0"/>
              <a:t>در شکل زیر ستاره سمت چپ با دستور </a:t>
            </a:r>
            <a:r>
              <a:rPr lang="en-US" sz="1800" dirty="0" smtClean="0"/>
              <a:t>star stroke</a:t>
            </a:r>
            <a:r>
              <a:rPr lang="fa-IR" sz="1800" dirty="0" smtClean="0"/>
              <a:t> ، ستاره وسط با دستور </a:t>
            </a:r>
            <a:r>
              <a:rPr lang="en-US" sz="1800" dirty="0" smtClean="0"/>
              <a:t>star fill</a:t>
            </a:r>
            <a:r>
              <a:rPr lang="fa-IR" sz="1800" dirty="0" smtClean="0"/>
              <a:t> و ستاره سمت راست با دستور </a:t>
            </a:r>
            <a:r>
              <a:rPr lang="en-US" sz="1800" dirty="0" smtClean="0"/>
              <a:t>star </a:t>
            </a:r>
            <a:r>
              <a:rPr lang="en-US" sz="1800" dirty="0" err="1" smtClean="0"/>
              <a:t>eofill</a:t>
            </a:r>
            <a:r>
              <a:rPr lang="fa-IR" sz="1800" dirty="0" smtClean="0"/>
              <a:t> رسم شده است.</a:t>
            </a:r>
            <a:endParaRPr lang="en-US" sz="1800" dirty="0"/>
          </a:p>
        </p:txBody>
      </p:sp>
      <p:sp>
        <p:nvSpPr>
          <p:cNvPr id="4" name="Rectangle 3"/>
          <p:cNvSpPr/>
          <p:nvPr/>
        </p:nvSpPr>
        <p:spPr>
          <a:xfrm>
            <a:off x="1600200" y="3505200"/>
            <a:ext cx="6019800" cy="2590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 name="5-Point Star 4"/>
          <p:cNvSpPr/>
          <p:nvPr/>
        </p:nvSpPr>
        <p:spPr>
          <a:xfrm>
            <a:off x="1981200" y="3962400"/>
            <a:ext cx="914400" cy="914400"/>
          </a:xfrm>
          <a:prstGeom prst="star5">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 name="5-Point Star 5"/>
          <p:cNvSpPr/>
          <p:nvPr/>
        </p:nvSpPr>
        <p:spPr>
          <a:xfrm>
            <a:off x="3962400" y="3962400"/>
            <a:ext cx="914400" cy="914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5-Point Star 6"/>
          <p:cNvSpPr/>
          <p:nvPr/>
        </p:nvSpPr>
        <p:spPr>
          <a:xfrm>
            <a:off x="6019800" y="4038600"/>
            <a:ext cx="914400" cy="914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gular Pentagon 7"/>
          <p:cNvSpPr/>
          <p:nvPr/>
        </p:nvSpPr>
        <p:spPr>
          <a:xfrm rot="10800000">
            <a:off x="6324600" y="4343400"/>
            <a:ext cx="381000" cy="381000"/>
          </a:xfrm>
          <a:prstGeom prst="pentagon">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9" name="Flowchart: Punched Tape 8"/>
          <p:cNvSpPr/>
          <p:nvPr/>
        </p:nvSpPr>
        <p:spPr>
          <a:xfrm rot="19639841">
            <a:off x="236336" y="791067"/>
            <a:ext cx="1964027" cy="506178"/>
          </a:xfrm>
          <a:prstGeom prst="flowChartPunchedTap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1600" dirty="0" smtClean="0"/>
              <a:t>برنامه سازی شبکه</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4294967295"/>
          </p:nvPr>
        </p:nvSpPr>
        <p:spPr>
          <a:xfrm>
            <a:off x="457200" y="1600200"/>
            <a:ext cx="8229600" cy="4525963"/>
          </a:xfrm>
        </p:spPr>
        <p:txBody>
          <a:bodyPr>
            <a:normAutofit/>
          </a:bodyPr>
          <a:lstStyle/>
          <a:p>
            <a:pPr algn="r" rtl="1">
              <a:buNone/>
            </a:pPr>
            <a:r>
              <a:rPr lang="fa-IR" sz="1800" dirty="0" smtClean="0"/>
              <a:t>قواعد اسناد</a:t>
            </a:r>
          </a:p>
          <a:p>
            <a:pPr algn="r" rtl="1">
              <a:buNone/>
            </a:pPr>
            <a:r>
              <a:rPr lang="fa-IR" sz="1800" dirty="0" smtClean="0"/>
              <a:t>آنچه تاکنون در مورد پست اسکریپت بیان شد، برای ایجاد اسناد جالب، کافی است. اما، قواعدی وجود دارد که توسط ماشین مجازی پست اسکریپت مورد استفاده قرار می گیرد.</a:t>
            </a:r>
            <a:endParaRPr lang="en-US" sz="1800" dirty="0" smtClean="0"/>
          </a:p>
          <a:p>
            <a:pPr algn="r" rtl="1">
              <a:buNone/>
            </a:pPr>
            <a:r>
              <a:rPr lang="fa-IR" sz="1800" dirty="0" smtClean="0"/>
              <a:t> بعضی از این قواعد عبارتند از:</a:t>
            </a:r>
          </a:p>
          <a:p>
            <a:pPr algn="r" rtl="1">
              <a:buNone/>
            </a:pPr>
            <a:r>
              <a:rPr lang="en-US" sz="1800" dirty="0" err="1" smtClean="0"/>
              <a:t>DocumentFonts</a:t>
            </a:r>
            <a:r>
              <a:rPr lang="fa-IR" sz="1800" dirty="0" smtClean="0"/>
              <a:t> : لیستی از فونتها که در سند استفاده شده است.</a:t>
            </a:r>
          </a:p>
          <a:p>
            <a:pPr algn="r" rtl="1">
              <a:buNone/>
            </a:pPr>
            <a:r>
              <a:rPr lang="en-US" sz="1800" dirty="0" smtClean="0"/>
              <a:t>Title</a:t>
            </a:r>
            <a:r>
              <a:rPr lang="fa-IR" sz="1800" dirty="0" smtClean="0"/>
              <a:t> : رشته دلخواهی که عنوان سند را مشخص می کند.</a:t>
            </a:r>
          </a:p>
          <a:p>
            <a:pPr algn="r" rtl="1">
              <a:buNone/>
            </a:pPr>
            <a:r>
              <a:rPr lang="en-US" sz="1800" dirty="0" smtClean="0"/>
              <a:t>Creator</a:t>
            </a:r>
            <a:r>
              <a:rPr lang="fa-IR" sz="1800" dirty="0" smtClean="0"/>
              <a:t> : نام شخصی که برنامه را ایجاد کرد.</a:t>
            </a:r>
          </a:p>
          <a:p>
            <a:pPr algn="r" rtl="1">
              <a:buNone/>
            </a:pPr>
            <a:r>
              <a:rPr lang="en-US" sz="1800" dirty="0" err="1" smtClean="0"/>
              <a:t>CreationDate</a:t>
            </a:r>
            <a:r>
              <a:rPr lang="fa-IR" sz="1800" dirty="0" smtClean="0"/>
              <a:t> : تاریخ و زمان ایجاد سند را مشخص می کند.</a:t>
            </a:r>
          </a:p>
          <a:p>
            <a:pPr algn="r" rtl="1">
              <a:buNone/>
            </a:pPr>
            <a:r>
              <a:rPr lang="en-US" sz="1800" dirty="0" smtClean="0"/>
              <a:t>Page</a:t>
            </a:r>
            <a:r>
              <a:rPr lang="fa-IR" sz="1800" dirty="0" smtClean="0"/>
              <a:t> : تعداد صفحات موجود در سند.</a:t>
            </a:r>
          </a:p>
          <a:p>
            <a:pPr algn="r" rtl="1">
              <a:buNone/>
            </a:pPr>
            <a:r>
              <a:rPr lang="en-US" sz="1800" dirty="0" err="1" smtClean="0"/>
              <a:t>BoundingBox</a:t>
            </a:r>
            <a:r>
              <a:rPr lang="fa-IR" sz="1800" dirty="0" smtClean="0"/>
              <a:t> : چهار مقداری که گوشه پایین سمت چپ و گوشه بالای سمت راست، صفحه ایی را مشخص می کند که توسط برنامه رسم شده است.بدین ترتیب، صفحه می تواند در سند دیگری مورد استفاده قرار گیرد.</a:t>
            </a:r>
            <a:endParaRPr lang="en-US" sz="1800" dirty="0"/>
          </a:p>
        </p:txBody>
      </p:sp>
      <p:sp>
        <p:nvSpPr>
          <p:cNvPr id="4" name="Flowchart: Punched Tape 3"/>
          <p:cNvSpPr/>
          <p:nvPr/>
        </p:nvSpPr>
        <p:spPr>
          <a:xfrm rot="19639841">
            <a:off x="236336" y="791067"/>
            <a:ext cx="1964027" cy="506178"/>
          </a:xfrm>
          <a:prstGeom prst="flowChartPunchedTap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1600" dirty="0" smtClean="0"/>
              <a:t>برنامه سازی شبکه</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4294967295"/>
          </p:nvPr>
        </p:nvSpPr>
        <p:spPr>
          <a:xfrm>
            <a:off x="457200" y="1600200"/>
            <a:ext cx="8229600" cy="4525963"/>
          </a:xfrm>
        </p:spPr>
        <p:txBody>
          <a:bodyPr>
            <a:normAutofit/>
          </a:bodyPr>
          <a:lstStyle/>
          <a:p>
            <a:pPr algn="ctr" rtl="1">
              <a:buNone/>
            </a:pPr>
            <a:r>
              <a:rPr lang="fa-IR" sz="4400" dirty="0" smtClean="0"/>
              <a:t>برنامه </a:t>
            </a:r>
            <a:r>
              <a:rPr lang="fa-IR" sz="4400" dirty="0" smtClean="0"/>
              <a:t>سازی </a:t>
            </a:r>
            <a:r>
              <a:rPr lang="fa-IR" sz="4400" dirty="0" smtClean="0"/>
              <a:t>شبکه</a:t>
            </a:r>
            <a:endParaRPr lang="en-US" sz="44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4294967295"/>
          </p:nvPr>
        </p:nvSpPr>
        <p:spPr>
          <a:xfrm>
            <a:off x="457200" y="1600200"/>
            <a:ext cx="8229600" cy="4525963"/>
          </a:xfrm>
        </p:spPr>
        <p:txBody>
          <a:bodyPr>
            <a:normAutofit/>
          </a:bodyPr>
          <a:lstStyle/>
          <a:p>
            <a:pPr algn="r" rtl="1">
              <a:buNone/>
            </a:pPr>
            <a:r>
              <a:rPr lang="fa-IR" sz="1800" dirty="0" smtClean="0"/>
              <a:t>خلاصه پست اسکریپت: پست اسکریپت به عنوان ماشین مجازی طراحی شد تا اسناد قابل چاپ را تولید کند.</a:t>
            </a:r>
          </a:p>
          <a:p>
            <a:pPr algn="r" rtl="1">
              <a:buNone/>
            </a:pPr>
            <a:r>
              <a:rPr lang="fa-IR" sz="1800" dirty="0" smtClean="0"/>
              <a:t>در اغلب کاربردها، لازم نیست برنامه نویس سند پست اسکریپت را بخواند. اما ،نحو آن بسیار ساده و قابل درک است.</a:t>
            </a:r>
          </a:p>
          <a:p>
            <a:pPr algn="r" rtl="1">
              <a:buNone/>
            </a:pPr>
            <a:r>
              <a:rPr lang="fa-IR" sz="1800" dirty="0" smtClean="0"/>
              <a:t>پست اسکریپت توسط شرکت </a:t>
            </a:r>
            <a:r>
              <a:rPr lang="en-US" sz="1800" dirty="0" smtClean="0"/>
              <a:t>Adobe</a:t>
            </a:r>
            <a:r>
              <a:rPr lang="fa-IR" sz="1800" dirty="0" smtClean="0"/>
              <a:t> برای ایجاد فرمت اسناد قابل حمل (</a:t>
            </a:r>
            <a:r>
              <a:rPr lang="en-US" sz="1800" dirty="0" smtClean="0"/>
              <a:t>PDF</a:t>
            </a:r>
            <a:r>
              <a:rPr lang="fa-IR" sz="1800" dirty="0" smtClean="0"/>
              <a:t>) توسعه یافت. </a:t>
            </a:r>
            <a:r>
              <a:rPr lang="en-US" sz="1800" dirty="0" smtClean="0"/>
              <a:t>PDF</a:t>
            </a:r>
            <a:r>
              <a:rPr lang="fa-IR" sz="1800" dirty="0" smtClean="0"/>
              <a:t> شکلی از پست اسکریپت فشرده است.</a:t>
            </a:r>
          </a:p>
          <a:p>
            <a:pPr algn="r" rtl="1">
              <a:buNone/>
            </a:pPr>
            <a:r>
              <a:rPr lang="en-US" sz="1800" dirty="0" smtClean="0"/>
              <a:t>PDF</a:t>
            </a:r>
            <a:r>
              <a:rPr lang="fa-IR" sz="1800" dirty="0" smtClean="0"/>
              <a:t> برای انتقال و نمایش اسناد فرمت شده، در همه جا آماده و محیاست.</a:t>
            </a:r>
            <a:endParaRPr lang="en-US" sz="1800" dirty="0"/>
          </a:p>
        </p:txBody>
      </p:sp>
      <p:sp>
        <p:nvSpPr>
          <p:cNvPr id="4" name="Flowchart: Punched Tape 3"/>
          <p:cNvSpPr/>
          <p:nvPr/>
        </p:nvSpPr>
        <p:spPr>
          <a:xfrm rot="19639841">
            <a:off x="236336" y="791067"/>
            <a:ext cx="1964027" cy="506178"/>
          </a:xfrm>
          <a:prstGeom prst="flowChartPunchedTap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1600" dirty="0" smtClean="0"/>
              <a:t>برنامه سازی شبکه</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457200"/>
            <a:ext cx="8229600" cy="1143000"/>
          </a:xfrm>
        </p:spPr>
        <p:txBody>
          <a:bodyPr/>
          <a:lstStyle/>
          <a:p>
            <a:pPr algn="r"/>
            <a:r>
              <a:rPr lang="fa-IR" dirty="0" smtClean="0"/>
              <a:t> وب جهانی</a:t>
            </a:r>
            <a:endParaRPr lang="en-US" dirty="0"/>
          </a:p>
        </p:txBody>
      </p:sp>
      <p:sp>
        <p:nvSpPr>
          <p:cNvPr id="3" name="Text Placeholder 2"/>
          <p:cNvSpPr>
            <a:spLocks noGrp="1"/>
          </p:cNvSpPr>
          <p:nvPr>
            <p:ph type="body" idx="4294967295"/>
          </p:nvPr>
        </p:nvSpPr>
        <p:spPr>
          <a:xfrm>
            <a:off x="533400" y="1676400"/>
            <a:ext cx="8229600" cy="4525963"/>
          </a:xfrm>
        </p:spPr>
        <p:txBody>
          <a:bodyPr>
            <a:normAutofit/>
          </a:bodyPr>
          <a:lstStyle/>
          <a:p>
            <a:pPr algn="r" rtl="1">
              <a:buNone/>
            </a:pPr>
            <a:r>
              <a:rPr lang="fa-IR" sz="1800" dirty="0" smtClean="0"/>
              <a:t>رشد اینترنت و فعالیت سیر و سفر شبکه منجر به گرایش به زبان هایی شد که در ابتدا توضیح داده شد. در این بخش ، در مورد اینترنت و چگونگی توسعه آن بحث می کنیم و می گوییم که از کجا آمده است.</a:t>
            </a:r>
            <a:endParaRPr lang="en-US" sz="1800" dirty="0"/>
          </a:p>
        </p:txBody>
      </p:sp>
      <p:sp>
        <p:nvSpPr>
          <p:cNvPr id="4" name="Flowchart: Punched Tape 3"/>
          <p:cNvSpPr/>
          <p:nvPr/>
        </p:nvSpPr>
        <p:spPr>
          <a:xfrm rot="19639841">
            <a:off x="236336" y="791067"/>
            <a:ext cx="1964027" cy="506178"/>
          </a:xfrm>
          <a:prstGeom prst="flowChartPunchedTap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1600" dirty="0" smtClean="0"/>
              <a:t>برنامه سازی شبکه</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33400" y="381000"/>
            <a:ext cx="8229600" cy="1143000"/>
          </a:xfrm>
        </p:spPr>
        <p:txBody>
          <a:bodyPr/>
          <a:lstStyle/>
          <a:p>
            <a:pPr algn="r"/>
            <a:r>
              <a:rPr lang="fa-IR" dirty="0" smtClean="0"/>
              <a:t> اینترنت</a:t>
            </a:r>
            <a:endParaRPr lang="en-US" dirty="0"/>
          </a:p>
        </p:txBody>
      </p:sp>
      <p:sp>
        <p:nvSpPr>
          <p:cNvPr id="3" name="Text Placeholder 2"/>
          <p:cNvSpPr>
            <a:spLocks noGrp="1"/>
          </p:cNvSpPr>
          <p:nvPr>
            <p:ph type="body" idx="4294967295"/>
          </p:nvPr>
        </p:nvSpPr>
        <p:spPr>
          <a:xfrm>
            <a:off x="533400" y="1676400"/>
            <a:ext cx="8229600" cy="4525963"/>
          </a:xfrm>
        </p:spPr>
        <p:txBody>
          <a:bodyPr>
            <a:normAutofit/>
          </a:bodyPr>
          <a:lstStyle/>
          <a:p>
            <a:pPr algn="r" rtl="1">
              <a:buNone/>
            </a:pPr>
            <a:r>
              <a:rPr lang="fa-IR" sz="1800" dirty="0" smtClean="0"/>
              <a:t>در اواخر دهه 1960 سازمان دفاع آمریکا(آرپا) پروژه ایی را مطرح کرد که در آن به این موضوع پرداخته شد که آیا می توان کامپیوتر های دوراز هم را به یکدیگر وصل کرد و کاربران یک کامپیوتر به منابع موجود در کامپیوتر دیگری دسترسی داشته باشند یا خیر.این پروژه شروع آرپانت بود و تنها مانع اصلی ارسال امن پیام از کامپیوتری به کامپیوتر دیگر بود.</a:t>
            </a:r>
          </a:p>
          <a:p>
            <a:pPr algn="r" rtl="1">
              <a:buNone/>
            </a:pPr>
            <a:r>
              <a:rPr lang="fa-IR" sz="1800" dirty="0" smtClean="0"/>
              <a:t>ارتباط بین دو کامپیوتر از طریق پیام برقرار می شود. پیام به رشته هایی با اندازه ثابت به نام بسته(</a:t>
            </a:r>
            <a:r>
              <a:rPr lang="en-US" sz="1800" dirty="0" smtClean="0"/>
              <a:t>packet</a:t>
            </a:r>
            <a:r>
              <a:rPr lang="fa-IR" sz="1800" dirty="0" smtClean="0"/>
              <a:t>) تقسیم می شود و بسته ها به مقصد می رسند تا پیام را تشکیل دهند. برای حصول اطمینان از ارسال پیام، یک مدل ارتباطی رسمی به نام پروتکل ایجاد شد. برای آرپانت ، این پروتکل </a:t>
            </a:r>
            <a:r>
              <a:rPr lang="en-US" sz="1800" dirty="0" err="1" smtClean="0"/>
              <a:t>tcp</a:t>
            </a:r>
            <a:r>
              <a:rPr lang="en-US" sz="1800" dirty="0" smtClean="0"/>
              <a:t>/</a:t>
            </a:r>
            <a:r>
              <a:rPr lang="en-US" sz="1800" dirty="0" err="1" smtClean="0"/>
              <a:t>ip</a:t>
            </a:r>
            <a:r>
              <a:rPr lang="fa-IR" sz="1800" dirty="0" smtClean="0"/>
              <a:t> نام داشت.</a:t>
            </a:r>
          </a:p>
        </p:txBody>
      </p:sp>
      <p:sp>
        <p:nvSpPr>
          <p:cNvPr id="4" name="Flowchart: Punched Tape 3"/>
          <p:cNvSpPr/>
          <p:nvPr/>
        </p:nvSpPr>
        <p:spPr>
          <a:xfrm rot="19639841">
            <a:off x="236336" y="791067"/>
            <a:ext cx="1964027" cy="506178"/>
          </a:xfrm>
          <a:prstGeom prst="flowChartPunchedTap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1600" dirty="0" smtClean="0"/>
              <a:t>برنامه سازی شبکه</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4294967295"/>
          </p:nvPr>
        </p:nvSpPr>
        <p:spPr>
          <a:xfrm>
            <a:off x="533400" y="1600200"/>
            <a:ext cx="8229600" cy="4525963"/>
          </a:xfrm>
        </p:spPr>
        <p:txBody>
          <a:bodyPr>
            <a:normAutofit fontScale="92500" lnSpcReduction="20000"/>
          </a:bodyPr>
          <a:lstStyle/>
          <a:p>
            <a:pPr algn="r" rtl="1">
              <a:buNone/>
            </a:pPr>
            <a:r>
              <a:rPr lang="en-US" sz="1800" dirty="0" err="1" smtClean="0"/>
              <a:t>Tcp</a:t>
            </a:r>
            <a:r>
              <a:rPr lang="en-US" sz="1800" dirty="0" smtClean="0"/>
              <a:t>/</a:t>
            </a:r>
            <a:r>
              <a:rPr lang="en-US" sz="1800" dirty="0" err="1" smtClean="0"/>
              <a:t>ip</a:t>
            </a:r>
            <a:r>
              <a:rPr lang="fa-IR" sz="1800" dirty="0" smtClean="0"/>
              <a:t> یک مکانیزم ارتباطی سطح پایین است و تعیین می کند که دنباله ایی از بایت ها که به یک کامپیوتر رسید ، خراب نیستند.</a:t>
            </a:r>
            <a:endParaRPr lang="en-US" sz="1800" dirty="0" smtClean="0"/>
          </a:p>
          <a:p>
            <a:pPr algn="r" rtl="1">
              <a:buNone/>
            </a:pPr>
            <a:endParaRPr lang="fa-IR" sz="1800" dirty="0" smtClean="0"/>
          </a:p>
          <a:p>
            <a:pPr algn="r" rtl="1">
              <a:buNone/>
            </a:pPr>
            <a:r>
              <a:rPr lang="fa-IR" sz="1800" dirty="0" smtClean="0"/>
              <a:t>سه پروتکل دیگر به طور گسترده در آرپانت مورد استفاده قرار گرفت:</a:t>
            </a:r>
          </a:p>
          <a:p>
            <a:pPr algn="r" rtl="1">
              <a:buFont typeface="Wingdings" pitchFamily="2" charset="2"/>
              <a:buChar char="§"/>
            </a:pPr>
            <a:r>
              <a:rPr lang="fa-IR" sz="1800" dirty="0" smtClean="0"/>
              <a:t>تلنت: تلنت پروتکلی است که موجب می شود کامپیوتر فرستنده به صورت پایانه ایی در آید که به کامپیوتر راه دور متصل است. </a:t>
            </a:r>
          </a:p>
          <a:p>
            <a:pPr algn="r" rtl="1">
              <a:buFont typeface="Wingdings" pitchFamily="2" charset="2"/>
              <a:buChar char="§"/>
            </a:pPr>
            <a:r>
              <a:rPr lang="en-US" sz="1800" dirty="0" smtClean="0"/>
              <a:t>SMTP</a:t>
            </a:r>
            <a:r>
              <a:rPr lang="fa-IR" sz="1800" dirty="0" smtClean="0"/>
              <a:t> : پروتکل انتقال نامه ساده است. این پروتکل ، پست الکترونیکی را ارسال می کند که امروزه در سراسر جهان مورد استفاده قرار می گیرد.</a:t>
            </a:r>
          </a:p>
          <a:p>
            <a:pPr algn="r" rtl="1">
              <a:buNone/>
            </a:pPr>
            <a:r>
              <a:rPr lang="fa-IR" sz="1800" dirty="0" smtClean="0"/>
              <a:t>    </a:t>
            </a:r>
          </a:p>
          <a:p>
            <a:pPr algn="r" rtl="1">
              <a:buFont typeface="Wingdings" pitchFamily="2" charset="2"/>
              <a:buChar char="§"/>
            </a:pPr>
            <a:r>
              <a:rPr lang="en-US" sz="1800" dirty="0" smtClean="0"/>
              <a:t>FTP</a:t>
            </a:r>
            <a:r>
              <a:rPr lang="fa-IR" sz="1800" dirty="0" smtClean="0"/>
              <a:t> : پروتکل انتقال فایل است. </a:t>
            </a:r>
            <a:r>
              <a:rPr lang="en-US" sz="1800" dirty="0" smtClean="0"/>
              <a:t>FTP</a:t>
            </a:r>
            <a:r>
              <a:rPr lang="fa-IR" sz="1800" dirty="0" smtClean="0"/>
              <a:t> مکانیزمی را برای انتقال فایل از کامپیوتری به کامپیوتر دیگر فراهم کرده است. </a:t>
            </a:r>
          </a:p>
          <a:p>
            <a:pPr algn="r" rtl="1">
              <a:buNone/>
            </a:pPr>
            <a:r>
              <a:rPr lang="fa-IR" sz="1800" dirty="0" smtClean="0"/>
              <a:t>ضعف مکانیزم </a:t>
            </a:r>
            <a:r>
              <a:rPr lang="en-US" sz="1800" dirty="0" smtClean="0"/>
              <a:t>FTP</a:t>
            </a:r>
            <a:r>
              <a:rPr lang="fa-IR" sz="1800" dirty="0" smtClean="0"/>
              <a:t> روشن است. یکی اینکه ، کاربر می بایست بداند که داده ها را از چه کامپیوتری بردارد.</a:t>
            </a:r>
          </a:p>
          <a:p>
            <a:pPr algn="r" rtl="1">
              <a:buNone/>
            </a:pPr>
            <a:r>
              <a:rPr lang="fa-IR" sz="1800" dirty="0" smtClean="0"/>
              <a:t>همچنین می بایست به فایل های آن ماشین دستیابی داشته باشد تا اطلاعات را بازیابی کند. ورود ناشناس تا حدی این مسئله را حل کرده است. کاربر می بایست بداند که اطلاعات مورد نظر در کجای سیستم فایل قرار دارد.</a:t>
            </a:r>
          </a:p>
          <a:p>
            <a:pPr algn="r" rtl="1">
              <a:buNone/>
            </a:pPr>
            <a:r>
              <a:rPr lang="fa-IR" sz="1800" dirty="0" smtClean="0"/>
              <a:t>صرفه نظر از این ضعف ها </a:t>
            </a:r>
            <a:r>
              <a:rPr lang="en-US" sz="1800" dirty="0" smtClean="0"/>
              <a:t>FTP</a:t>
            </a:r>
            <a:r>
              <a:rPr lang="fa-IR" sz="1800" dirty="0" smtClean="0"/>
              <a:t> سالها به عنوان مکانیزم استانداردی برای انتقال فایل محسوب می شد تا اینکه </a:t>
            </a:r>
            <a:r>
              <a:rPr lang="en-US" sz="1800" dirty="0" smtClean="0"/>
              <a:t>HTML</a:t>
            </a:r>
            <a:r>
              <a:rPr lang="fa-IR" sz="1800" dirty="0" smtClean="0"/>
              <a:t> همه چیز را عوض کرد.</a:t>
            </a:r>
            <a:endParaRPr lang="en-US" sz="1800" dirty="0" smtClean="0"/>
          </a:p>
          <a:p>
            <a:pPr algn="r" rtl="1">
              <a:buNone/>
            </a:pPr>
            <a:endParaRPr lang="en-US" sz="1800" dirty="0"/>
          </a:p>
        </p:txBody>
      </p:sp>
      <p:sp>
        <p:nvSpPr>
          <p:cNvPr id="4" name="Flowchart: Punched Tape 3"/>
          <p:cNvSpPr/>
          <p:nvPr/>
        </p:nvSpPr>
        <p:spPr>
          <a:xfrm rot="19639841">
            <a:off x="236336" y="791067"/>
            <a:ext cx="1964027" cy="506178"/>
          </a:xfrm>
          <a:prstGeom prst="flowChartPunchedTap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1600" dirty="0" smtClean="0"/>
              <a:t>برنامه سازی شبکه</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457200"/>
            <a:ext cx="8229600" cy="1143000"/>
          </a:xfrm>
        </p:spPr>
        <p:txBody>
          <a:bodyPr/>
          <a:lstStyle/>
          <a:p>
            <a:pPr algn="r"/>
            <a:r>
              <a:rPr lang="fa-IR" dirty="0" smtClean="0"/>
              <a:t>ایجاد وب</a:t>
            </a:r>
            <a:endParaRPr lang="en-US" dirty="0"/>
          </a:p>
        </p:txBody>
      </p:sp>
      <p:sp>
        <p:nvSpPr>
          <p:cNvPr id="3" name="Text Placeholder 2"/>
          <p:cNvSpPr>
            <a:spLocks noGrp="1"/>
          </p:cNvSpPr>
          <p:nvPr>
            <p:ph type="body" idx="4294967295"/>
          </p:nvPr>
        </p:nvSpPr>
        <p:spPr>
          <a:xfrm>
            <a:off x="533400" y="1600200"/>
            <a:ext cx="8229600" cy="4525963"/>
          </a:xfrm>
        </p:spPr>
        <p:txBody>
          <a:bodyPr>
            <a:normAutofit/>
          </a:bodyPr>
          <a:lstStyle/>
          <a:p>
            <a:pPr algn="r" rtl="1">
              <a:buNone/>
            </a:pPr>
            <a:r>
              <a:rPr lang="fa-IR" sz="1800" dirty="0" smtClean="0"/>
              <a:t>در اواخر دهه 1980، نیاز به انتقال سریع فایلها وجود داشت.فیزیکدانان در </a:t>
            </a:r>
            <a:r>
              <a:rPr lang="en-US" sz="1800" dirty="0" smtClean="0"/>
              <a:t>CERN</a:t>
            </a:r>
            <a:r>
              <a:rPr lang="fa-IR" sz="1800" dirty="0" smtClean="0"/>
              <a:t> نیازمند مکانیزمی برای انتقال اطلاعات بودند که سریعتر از </a:t>
            </a:r>
            <a:r>
              <a:rPr lang="en-US" sz="1800" dirty="0" smtClean="0"/>
              <a:t>FTP</a:t>
            </a:r>
            <a:r>
              <a:rPr lang="fa-IR" sz="1800" dirty="0" smtClean="0"/>
              <a:t> بود. آنها مفهوم توصیف معنا را مطرح کردند که در ابتدا مطرح شد.یک برنامه کارگزار می تواند سندی را نمایش دهد ، و یک برنامه مشتری به نام مرورگر(</a:t>
            </a:r>
            <a:r>
              <a:rPr lang="en-US" sz="1800" dirty="0" smtClean="0"/>
              <a:t>browser</a:t>
            </a:r>
            <a:r>
              <a:rPr lang="fa-IR" sz="1800" dirty="0" smtClean="0"/>
              <a:t>) می تواند آن سند را بخواند و بشناسد. قدرت سیستم آنها این بود که سند نمایش داده شده در مرورگر، اشاره گرهایی به اسناد دیگر داشت که ابرمتن نامیده می شد.</a:t>
            </a:r>
          </a:p>
          <a:p>
            <a:pPr algn="r" rtl="1">
              <a:buNone/>
            </a:pPr>
            <a:r>
              <a:rPr lang="fa-IR" sz="1800" dirty="0" smtClean="0"/>
              <a:t>پروتکلی که بدین ترتیب به وجود آمد ، پروتکل انتقال ابرمتن(</a:t>
            </a:r>
            <a:r>
              <a:rPr lang="en-US" sz="1800" dirty="0" smtClean="0"/>
              <a:t>HTTP</a:t>
            </a:r>
            <a:r>
              <a:rPr lang="fa-IR" sz="1800" dirty="0" smtClean="0"/>
              <a:t>) نام داشت. </a:t>
            </a:r>
          </a:p>
          <a:p>
            <a:pPr algn="r" rtl="1">
              <a:buNone/>
            </a:pPr>
            <a:r>
              <a:rPr lang="fa-IR" sz="1800" dirty="0" smtClean="0"/>
              <a:t>تا زمانی که مرورگر و اسناد نمایش داده شده از پروتکل </a:t>
            </a:r>
            <a:r>
              <a:rPr lang="en-US" sz="1800" dirty="0" smtClean="0"/>
              <a:t>HTTP</a:t>
            </a:r>
            <a:r>
              <a:rPr lang="fa-IR" sz="1800" dirty="0" smtClean="0"/>
              <a:t> پیروی کنند، هر مرورگر می تواند با هر کارگزار وب ارتباط داشته باشد. بدین ترتیب اینترنت همه گیر شد.</a:t>
            </a:r>
            <a:endParaRPr lang="en-US" sz="1800" dirty="0"/>
          </a:p>
        </p:txBody>
      </p:sp>
      <p:sp>
        <p:nvSpPr>
          <p:cNvPr id="4" name="Flowchart: Punched Tape 3"/>
          <p:cNvSpPr/>
          <p:nvPr/>
        </p:nvSpPr>
        <p:spPr>
          <a:xfrm rot="19639841">
            <a:off x="236336" y="791067"/>
            <a:ext cx="1964027" cy="506178"/>
          </a:xfrm>
          <a:prstGeom prst="flowChartPunchedTap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1600" dirty="0" smtClean="0"/>
              <a:t>برنامه سازی شبکه</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381000"/>
            <a:ext cx="8229600" cy="1143000"/>
          </a:xfrm>
        </p:spPr>
        <p:txBody>
          <a:bodyPr>
            <a:normAutofit/>
          </a:bodyPr>
          <a:lstStyle/>
          <a:p>
            <a:pPr algn="r"/>
            <a:r>
              <a:rPr lang="fa-IR" sz="1800" dirty="0" smtClean="0"/>
              <a:t>دستیابی به صفحه وب</a:t>
            </a:r>
            <a:endParaRPr lang="en-US" sz="1800" dirty="0"/>
          </a:p>
        </p:txBody>
      </p:sp>
      <p:sp>
        <p:nvSpPr>
          <p:cNvPr id="4" name="Rounded Rectangle 3"/>
          <p:cNvSpPr/>
          <p:nvPr/>
        </p:nvSpPr>
        <p:spPr>
          <a:xfrm>
            <a:off x="1981200" y="2895600"/>
            <a:ext cx="762000" cy="9144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a-IR" sz="1100" dirty="0" smtClean="0"/>
              <a:t>مرورگر وب</a:t>
            </a:r>
            <a:endParaRPr lang="en-US" sz="1100" dirty="0"/>
          </a:p>
        </p:txBody>
      </p:sp>
      <p:sp>
        <p:nvSpPr>
          <p:cNvPr id="7" name="Rounded Rectangle 6"/>
          <p:cNvSpPr/>
          <p:nvPr/>
        </p:nvSpPr>
        <p:spPr>
          <a:xfrm>
            <a:off x="3733800" y="1371600"/>
            <a:ext cx="762000" cy="9144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r>
              <a:rPr lang="fa-IR" sz="1200" dirty="0" smtClean="0"/>
              <a:t>کارگزار نام دامنه (</a:t>
            </a:r>
            <a:r>
              <a:rPr lang="en-US" sz="1200" dirty="0" smtClean="0"/>
              <a:t>DNS</a:t>
            </a:r>
            <a:r>
              <a:rPr lang="fa-IR" sz="1200" dirty="0" smtClean="0"/>
              <a:t>)</a:t>
            </a:r>
            <a:endParaRPr lang="en-US" sz="1200" dirty="0"/>
          </a:p>
        </p:txBody>
      </p:sp>
      <p:sp>
        <p:nvSpPr>
          <p:cNvPr id="8" name="Rounded Rectangle 7"/>
          <p:cNvSpPr/>
          <p:nvPr/>
        </p:nvSpPr>
        <p:spPr>
          <a:xfrm>
            <a:off x="4724400" y="2667000"/>
            <a:ext cx="762000" cy="9144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a-IR" sz="1200" dirty="0" smtClean="0"/>
              <a:t>کارگزار وب</a:t>
            </a:r>
            <a:endParaRPr lang="en-US" sz="1200" dirty="0"/>
          </a:p>
        </p:txBody>
      </p:sp>
      <p:sp>
        <p:nvSpPr>
          <p:cNvPr id="9" name="Rounded Rectangle 8"/>
          <p:cNvSpPr/>
          <p:nvPr/>
        </p:nvSpPr>
        <p:spPr>
          <a:xfrm>
            <a:off x="7315200" y="2667000"/>
            <a:ext cx="762000" cy="9144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a-IR" sz="1200" dirty="0" smtClean="0"/>
              <a:t>کارگزار وب</a:t>
            </a:r>
            <a:endParaRPr lang="en-US" sz="1200" dirty="0"/>
          </a:p>
        </p:txBody>
      </p:sp>
      <p:sp>
        <p:nvSpPr>
          <p:cNvPr id="10" name="Flowchart: Magnetic Disk 9"/>
          <p:cNvSpPr/>
          <p:nvPr/>
        </p:nvSpPr>
        <p:spPr>
          <a:xfrm>
            <a:off x="4800600" y="4648200"/>
            <a:ext cx="914400" cy="1295400"/>
          </a:xfrm>
          <a:prstGeom prst="flowChartMagneticDisk">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1" name="Flowchart: Magnetic Disk 10"/>
          <p:cNvSpPr/>
          <p:nvPr/>
        </p:nvSpPr>
        <p:spPr>
          <a:xfrm>
            <a:off x="7315200" y="4724400"/>
            <a:ext cx="914400" cy="1295400"/>
          </a:xfrm>
          <a:prstGeom prst="flowChartMagneticDisk">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cxnSp>
        <p:nvCxnSpPr>
          <p:cNvPr id="15" name="Straight Arrow Connector 14"/>
          <p:cNvCxnSpPr>
            <a:endCxn id="4" idx="1"/>
          </p:cNvCxnSpPr>
          <p:nvPr/>
        </p:nvCxnSpPr>
        <p:spPr>
          <a:xfrm>
            <a:off x="1524000" y="3352800"/>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2514600" y="1905000"/>
            <a:ext cx="990600" cy="76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10800000" flipV="1">
            <a:off x="2743200" y="2209800"/>
            <a:ext cx="838200" cy="6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3048000" y="3276600"/>
            <a:ext cx="1447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rot="5400000">
            <a:off x="4763294" y="4152106"/>
            <a:ext cx="838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rot="5400000">
            <a:off x="7315200" y="4114800"/>
            <a:ext cx="762794"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5" name="Freeform 44"/>
          <p:cNvSpPr/>
          <p:nvPr/>
        </p:nvSpPr>
        <p:spPr>
          <a:xfrm>
            <a:off x="4489554" y="1536491"/>
            <a:ext cx="2795666" cy="3065489"/>
          </a:xfrm>
          <a:custGeom>
            <a:avLst/>
            <a:gdLst>
              <a:gd name="connsiteX0" fmla="*/ 876925 w 2795666"/>
              <a:gd name="connsiteY0" fmla="*/ 3065489 h 3065489"/>
              <a:gd name="connsiteX1" fmla="*/ 831954 w 2795666"/>
              <a:gd name="connsiteY1" fmla="*/ 427220 h 3065489"/>
              <a:gd name="connsiteX2" fmla="*/ 7495 w 2795666"/>
              <a:gd name="connsiteY2" fmla="*/ 502171 h 3065489"/>
              <a:gd name="connsiteX3" fmla="*/ 786984 w 2795666"/>
              <a:gd name="connsiteY3" fmla="*/ 1791325 h 3065489"/>
              <a:gd name="connsiteX4" fmla="*/ 2795666 w 2795666"/>
              <a:gd name="connsiteY4" fmla="*/ 1776335 h 30654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95666" h="3065489">
                <a:moveTo>
                  <a:pt x="876925" y="3065489"/>
                </a:moveTo>
                <a:cubicBezTo>
                  <a:pt x="926892" y="1959964"/>
                  <a:pt x="976859" y="854440"/>
                  <a:pt x="831954" y="427220"/>
                </a:cubicBezTo>
                <a:cubicBezTo>
                  <a:pt x="687049" y="0"/>
                  <a:pt x="14990" y="274820"/>
                  <a:pt x="7495" y="502171"/>
                </a:cubicBezTo>
                <a:cubicBezTo>
                  <a:pt x="0" y="729522"/>
                  <a:pt x="322289" y="1578964"/>
                  <a:pt x="786984" y="1791325"/>
                </a:cubicBezTo>
                <a:cubicBezTo>
                  <a:pt x="1251679" y="2003686"/>
                  <a:pt x="2023672" y="1890010"/>
                  <a:pt x="2795666" y="1776335"/>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Rectangle 45"/>
          <p:cNvSpPr/>
          <p:nvPr/>
        </p:nvSpPr>
        <p:spPr>
          <a:xfrm>
            <a:off x="4953000" y="5257800"/>
            <a:ext cx="609600" cy="3810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200" dirty="0" smtClean="0"/>
              <a:t>URL</a:t>
            </a:r>
            <a:endParaRPr lang="en-US" sz="1200" dirty="0"/>
          </a:p>
        </p:txBody>
      </p:sp>
      <p:sp>
        <p:nvSpPr>
          <p:cNvPr id="47" name="Rectangle 46"/>
          <p:cNvSpPr/>
          <p:nvPr/>
        </p:nvSpPr>
        <p:spPr>
          <a:xfrm>
            <a:off x="7467600" y="5334000"/>
            <a:ext cx="609600" cy="3810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a-IR" sz="900" dirty="0" smtClean="0"/>
              <a:t>صفحه وب کتاب</a:t>
            </a:r>
            <a:endParaRPr lang="en-US" sz="1200" dirty="0"/>
          </a:p>
        </p:txBody>
      </p:sp>
      <p:sp>
        <p:nvSpPr>
          <p:cNvPr id="48" name="Rectangle 47"/>
          <p:cNvSpPr/>
          <p:nvPr/>
        </p:nvSpPr>
        <p:spPr>
          <a:xfrm>
            <a:off x="685800" y="4038600"/>
            <a:ext cx="2743200" cy="3048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000" dirty="0" smtClean="0"/>
              <a:t>http://www.cs.umd.edu/users/mvz/pzbook</a:t>
            </a:r>
            <a:endParaRPr lang="en-US" sz="1000" dirty="0"/>
          </a:p>
        </p:txBody>
      </p:sp>
      <p:sp>
        <p:nvSpPr>
          <p:cNvPr id="49" name="Rectangle 48"/>
          <p:cNvSpPr/>
          <p:nvPr/>
        </p:nvSpPr>
        <p:spPr>
          <a:xfrm>
            <a:off x="2895600" y="3733800"/>
            <a:ext cx="1600200" cy="3048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100" dirty="0" smtClean="0"/>
              <a:t>(</a:t>
            </a:r>
            <a:r>
              <a:rPr lang="en-US" sz="800" dirty="0" smtClean="0"/>
              <a:t>128.8.128.80,users/</a:t>
            </a:r>
            <a:r>
              <a:rPr lang="en-US" sz="800" dirty="0" err="1" smtClean="0"/>
              <a:t>mvz</a:t>
            </a:r>
            <a:r>
              <a:rPr lang="en-US" sz="800" dirty="0" smtClean="0"/>
              <a:t>/</a:t>
            </a:r>
            <a:r>
              <a:rPr lang="en-US" sz="800" dirty="0" err="1" smtClean="0"/>
              <a:t>pzbook</a:t>
            </a:r>
            <a:endParaRPr lang="en-US" sz="1200" dirty="0"/>
          </a:p>
        </p:txBody>
      </p:sp>
      <p:sp>
        <p:nvSpPr>
          <p:cNvPr id="50" name="Rectangle 49"/>
          <p:cNvSpPr/>
          <p:nvPr/>
        </p:nvSpPr>
        <p:spPr>
          <a:xfrm>
            <a:off x="3352800" y="4267200"/>
            <a:ext cx="1676400" cy="3048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900" dirty="0" smtClean="0"/>
              <a:t>Users/</a:t>
            </a:r>
            <a:r>
              <a:rPr lang="en-US" sz="900" dirty="0" err="1" smtClean="0"/>
              <a:t>mvz</a:t>
            </a:r>
            <a:r>
              <a:rPr lang="en-US" sz="900" dirty="0" smtClean="0"/>
              <a:t>/</a:t>
            </a:r>
            <a:r>
              <a:rPr lang="en-US" sz="900" dirty="0" err="1" smtClean="0"/>
              <a:t>pzbook</a:t>
            </a:r>
            <a:r>
              <a:rPr lang="en-US" sz="900" dirty="0" smtClean="0"/>
              <a:t>/index.html</a:t>
            </a:r>
            <a:endParaRPr lang="en-US" sz="1000" dirty="0"/>
          </a:p>
        </p:txBody>
      </p:sp>
      <p:sp>
        <p:nvSpPr>
          <p:cNvPr id="52" name="Rectangle 51"/>
          <p:cNvSpPr/>
          <p:nvPr/>
        </p:nvSpPr>
        <p:spPr>
          <a:xfrm>
            <a:off x="5715000" y="4343400"/>
            <a:ext cx="1447800" cy="3810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050" dirty="0" smtClean="0"/>
              <a:t>www.prenticehall.com</a:t>
            </a:r>
            <a:endParaRPr lang="en-US" sz="1200" dirty="0"/>
          </a:p>
        </p:txBody>
      </p:sp>
      <p:sp>
        <p:nvSpPr>
          <p:cNvPr id="53" name="Rectangle 52"/>
          <p:cNvSpPr/>
          <p:nvPr/>
        </p:nvSpPr>
        <p:spPr>
          <a:xfrm>
            <a:off x="1295400" y="2133600"/>
            <a:ext cx="1447800" cy="3810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200" dirty="0" smtClean="0"/>
              <a:t>WWW.cs.umd.edu</a:t>
            </a:r>
            <a:endParaRPr lang="en-US" sz="1200" dirty="0"/>
          </a:p>
        </p:txBody>
      </p:sp>
      <p:sp>
        <p:nvSpPr>
          <p:cNvPr id="54" name="Rectangle 53"/>
          <p:cNvSpPr/>
          <p:nvPr/>
        </p:nvSpPr>
        <p:spPr>
          <a:xfrm>
            <a:off x="5791200" y="2590800"/>
            <a:ext cx="1066800" cy="3810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200" dirty="0" smtClean="0"/>
              <a:t>63.69.110.94</a:t>
            </a:r>
            <a:endParaRPr lang="en-US" sz="1200" dirty="0"/>
          </a:p>
        </p:txBody>
      </p:sp>
      <p:sp>
        <p:nvSpPr>
          <p:cNvPr id="55" name="Rectangle 54"/>
          <p:cNvSpPr/>
          <p:nvPr/>
        </p:nvSpPr>
        <p:spPr>
          <a:xfrm>
            <a:off x="6705600" y="3810000"/>
            <a:ext cx="914400" cy="3810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400" dirty="0" smtClean="0"/>
              <a:t>I</a:t>
            </a:r>
            <a:r>
              <a:rPr lang="en-US" sz="1200" dirty="0" smtClean="0"/>
              <a:t>ndex.html</a:t>
            </a:r>
            <a:endParaRPr lang="en-US" sz="1400" dirty="0"/>
          </a:p>
        </p:txBody>
      </p:sp>
      <p:sp>
        <p:nvSpPr>
          <p:cNvPr id="56" name="Rectangle 55"/>
          <p:cNvSpPr/>
          <p:nvPr/>
        </p:nvSpPr>
        <p:spPr>
          <a:xfrm>
            <a:off x="3505200" y="2514600"/>
            <a:ext cx="914400" cy="3810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050" dirty="0" smtClean="0"/>
              <a:t>128.8.128.80</a:t>
            </a:r>
            <a:endParaRPr lang="en-US" sz="1200" dirty="0"/>
          </a:p>
        </p:txBody>
      </p:sp>
      <p:sp>
        <p:nvSpPr>
          <p:cNvPr id="57" name="Rectangle 56"/>
          <p:cNvSpPr/>
          <p:nvPr/>
        </p:nvSpPr>
        <p:spPr>
          <a:xfrm>
            <a:off x="533400" y="3200400"/>
            <a:ext cx="914400" cy="3810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fa-IR" sz="1200" dirty="0" smtClean="0"/>
              <a:t>کاربر</a:t>
            </a:r>
            <a:endParaRPr lang="en-US" sz="1200" dirty="0"/>
          </a:p>
        </p:txBody>
      </p:sp>
      <p:cxnSp>
        <p:nvCxnSpPr>
          <p:cNvPr id="59" name="Straight Arrow Connector 58"/>
          <p:cNvCxnSpPr/>
          <p:nvPr/>
        </p:nvCxnSpPr>
        <p:spPr>
          <a:xfrm rot="10800000">
            <a:off x="1143000" y="3505200"/>
            <a:ext cx="685800" cy="533400"/>
          </a:xfrm>
          <a:prstGeom prst="straightConnector1">
            <a:avLst/>
          </a:prstGeom>
          <a:ln>
            <a:prstDash val="sysDash"/>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rot="5400000" flipH="1" flipV="1">
            <a:off x="3544094" y="3542506"/>
            <a:ext cx="381000" cy="1588"/>
          </a:xfrm>
          <a:prstGeom prst="straightConnector1">
            <a:avLst/>
          </a:prstGeom>
          <a:ln>
            <a:prstDash val="sysDash"/>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rot="10800000" flipV="1">
            <a:off x="5410200" y="4648200"/>
            <a:ext cx="990600" cy="609600"/>
          </a:xfrm>
          <a:prstGeom prst="straightConnector1">
            <a:avLst/>
          </a:prstGeom>
          <a:ln>
            <a:prstDash val="sysDash"/>
            <a:tailEnd type="arrow"/>
          </a:ln>
        </p:spPr>
        <p:style>
          <a:lnRef idx="1">
            <a:schemeClr val="accent1"/>
          </a:lnRef>
          <a:fillRef idx="0">
            <a:schemeClr val="accent1"/>
          </a:fillRef>
          <a:effectRef idx="0">
            <a:schemeClr val="accent1"/>
          </a:effectRef>
          <a:fontRef idx="minor">
            <a:schemeClr val="tx1"/>
          </a:fontRef>
        </p:style>
      </p:cxnSp>
      <p:sp>
        <p:nvSpPr>
          <p:cNvPr id="31" name="Flowchart: Punched Tape 30"/>
          <p:cNvSpPr/>
          <p:nvPr/>
        </p:nvSpPr>
        <p:spPr>
          <a:xfrm rot="19639841">
            <a:off x="236336" y="791067"/>
            <a:ext cx="1964027" cy="506178"/>
          </a:xfrm>
          <a:prstGeom prst="flowChartPunchedTap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1600" dirty="0" smtClean="0"/>
              <a:t>برنامه سازی شبکه</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457200"/>
            <a:ext cx="8229600" cy="1143000"/>
          </a:xfrm>
        </p:spPr>
        <p:txBody>
          <a:bodyPr>
            <a:normAutofit/>
          </a:bodyPr>
          <a:lstStyle/>
          <a:p>
            <a:pPr algn="r"/>
            <a:r>
              <a:rPr lang="fa-IR" sz="2800" dirty="0" smtClean="0"/>
              <a:t>ورود به وب</a:t>
            </a:r>
            <a:endParaRPr lang="en-US" sz="2800" dirty="0"/>
          </a:p>
        </p:txBody>
      </p:sp>
      <p:sp>
        <p:nvSpPr>
          <p:cNvPr id="3" name="Text Placeholder 2"/>
          <p:cNvSpPr>
            <a:spLocks noGrp="1"/>
          </p:cNvSpPr>
          <p:nvPr>
            <p:ph type="body" idx="4294967295"/>
          </p:nvPr>
        </p:nvSpPr>
        <p:spPr>
          <a:xfrm>
            <a:off x="457200" y="1600200"/>
            <a:ext cx="8229600" cy="4525963"/>
          </a:xfrm>
        </p:spPr>
        <p:txBody>
          <a:bodyPr>
            <a:normAutofit/>
          </a:bodyPr>
          <a:lstStyle/>
          <a:p>
            <a:pPr algn="r" rtl="1">
              <a:buNone/>
            </a:pPr>
            <a:r>
              <a:rPr lang="fa-IR" sz="1800" dirty="0" smtClean="0"/>
              <a:t>برای مرور آسانتر ، بعضی از وب سایت ها به عنوان سایتهای ورود به وب شناخته شده اند. این سایتها برنامه هایی به نام موتور جستجو دارند.موتور جستجو یک پردازنده تقاضا است که کاربر پرسشی را در آن مطرح می کند. پاسخ آن لیستی از محلهای وب جهانی است که به آن پرسش پاسخ می دهد. کاربر می تواند با کلیک کردن بر روی پیوند مناسب، محلهای گوناگونی را ببیند و اطلاعات جدیدی به دست آورد.</a:t>
            </a:r>
          </a:p>
          <a:p>
            <a:pPr algn="r" rtl="1">
              <a:buNone/>
            </a:pPr>
            <a:r>
              <a:rPr lang="fa-IR" sz="1800" dirty="0" smtClean="0"/>
              <a:t>به عنوان مثال ، اساتید دانشگاه ممکن است صفحات وب داشته باشند. در آن صفحات ممکن است پیوندهایی به صفحات گروههای آموزشی یا دانشگاه وجود داشته باشد و این روند ادامه یابد و کل اینترنت دستیابی شود.</a:t>
            </a:r>
          </a:p>
          <a:p>
            <a:pPr algn="r" rtl="1">
              <a:buNone/>
            </a:pPr>
            <a:r>
              <a:rPr lang="fa-IR" sz="1800" dirty="0" smtClean="0"/>
              <a:t>موتور های جستجوی مختلف ، اطلاعات را به شیوه های گوناگونی دسته بندی می کنند. اغلب اینها اطلاعات مفیدی اند، ولی موتورهای جستجو ممکن است به یک تقاضا پاسخ های متفاوتی بدهند.</a:t>
            </a:r>
            <a:endParaRPr lang="en-US" sz="1800" dirty="0"/>
          </a:p>
        </p:txBody>
      </p:sp>
      <p:sp>
        <p:nvSpPr>
          <p:cNvPr id="4" name="Flowchart: Punched Tape 3"/>
          <p:cNvSpPr/>
          <p:nvPr/>
        </p:nvSpPr>
        <p:spPr>
          <a:xfrm rot="19639841">
            <a:off x="236336" y="791067"/>
            <a:ext cx="1964027" cy="506178"/>
          </a:xfrm>
          <a:prstGeom prst="flowChartPunchedTap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1600" dirty="0" smtClean="0"/>
              <a:t>برنامه سازی شبکه</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8229600" cy="1143000"/>
          </a:xfrm>
        </p:spPr>
        <p:txBody>
          <a:bodyPr/>
          <a:lstStyle/>
          <a:p>
            <a:pPr algn="r"/>
            <a:r>
              <a:rPr lang="en-US" dirty="0" smtClean="0"/>
              <a:t>HTML</a:t>
            </a:r>
            <a:endParaRPr lang="en-US" dirty="0"/>
          </a:p>
        </p:txBody>
      </p:sp>
      <p:sp>
        <p:nvSpPr>
          <p:cNvPr id="3" name="Text Placeholder 2"/>
          <p:cNvSpPr>
            <a:spLocks noGrp="1"/>
          </p:cNvSpPr>
          <p:nvPr>
            <p:ph type="body" idx="4294967295"/>
          </p:nvPr>
        </p:nvSpPr>
        <p:spPr>
          <a:xfrm>
            <a:off x="457200" y="1600200"/>
            <a:ext cx="8229600" cy="4525963"/>
          </a:xfrm>
        </p:spPr>
        <p:txBody>
          <a:bodyPr>
            <a:normAutofit/>
          </a:bodyPr>
          <a:lstStyle/>
          <a:p>
            <a:pPr algn="r" rtl="1">
              <a:buNone/>
            </a:pPr>
            <a:r>
              <a:rPr lang="fa-IR" sz="1800" dirty="0" smtClean="0"/>
              <a:t>یکی از مهمترین بخشهای مرور در اینترنت، توانایی نمایش صفحات وب از کارگزار وب و یافتن و فعال کردن </a:t>
            </a:r>
            <a:r>
              <a:rPr lang="en-US" sz="1800" dirty="0" smtClean="0"/>
              <a:t>URL</a:t>
            </a:r>
            <a:r>
              <a:rPr lang="fa-IR" sz="1800" dirty="0" smtClean="0"/>
              <a:t> برای انتقال از یک وب سایت به دیگری است. </a:t>
            </a:r>
            <a:r>
              <a:rPr lang="en-US" sz="1800" dirty="0" smtClean="0"/>
              <a:t>HTML</a:t>
            </a:r>
            <a:r>
              <a:rPr lang="fa-IR" sz="1800" dirty="0" smtClean="0"/>
              <a:t> یک زبان توصیف معنا است که توسط گروه </a:t>
            </a:r>
            <a:r>
              <a:rPr lang="en-US" sz="1800" dirty="0" smtClean="0"/>
              <a:t>CERN</a:t>
            </a:r>
            <a:r>
              <a:rPr lang="fa-IR" sz="1800" dirty="0" smtClean="0"/>
              <a:t> به وجود آمد. </a:t>
            </a:r>
            <a:r>
              <a:rPr lang="en-US" sz="1800" dirty="0" smtClean="0"/>
              <a:t>HTML</a:t>
            </a:r>
            <a:r>
              <a:rPr lang="fa-IR" sz="1800" dirty="0" smtClean="0"/>
              <a:t> یک ماشین مجازی را ایجاد می کند که مرورگرهای وب برنامه نویسی می شوند تا کارهای وب را انجام دهند. برای ایجاد این پروتکل جدید، </a:t>
            </a:r>
            <a:r>
              <a:rPr lang="en-US" sz="1800" dirty="0" smtClean="0"/>
              <a:t>CERN</a:t>
            </a:r>
            <a:r>
              <a:rPr lang="fa-IR" sz="1800" dirty="0" smtClean="0"/>
              <a:t> از نسخه ایی از زبان علامت دار متنی استاندارد (</a:t>
            </a:r>
            <a:r>
              <a:rPr lang="en-US" sz="1800" dirty="0" smtClean="0"/>
              <a:t>SGML</a:t>
            </a:r>
            <a:r>
              <a:rPr lang="fa-IR" sz="1800" dirty="0" smtClean="0"/>
              <a:t>) استفاده کرد که نامش را </a:t>
            </a:r>
            <a:r>
              <a:rPr lang="en-US" sz="1800" dirty="0" smtClean="0"/>
              <a:t>HTML</a:t>
            </a:r>
            <a:r>
              <a:rPr lang="fa-IR" sz="1800" dirty="0" smtClean="0"/>
              <a:t> گذاشت.</a:t>
            </a:r>
            <a:endParaRPr lang="en-US" sz="1800" dirty="0"/>
          </a:p>
        </p:txBody>
      </p:sp>
      <p:sp>
        <p:nvSpPr>
          <p:cNvPr id="4" name="Flowchart: Punched Tape 3"/>
          <p:cNvSpPr/>
          <p:nvPr/>
        </p:nvSpPr>
        <p:spPr>
          <a:xfrm rot="19639841">
            <a:off x="236336" y="791067"/>
            <a:ext cx="1964027" cy="506178"/>
          </a:xfrm>
          <a:prstGeom prst="flowChartPunchedTap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1600" dirty="0" smtClean="0"/>
              <a:t>برنامه سازی شبکه</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33400" y="381000"/>
            <a:ext cx="8229600" cy="1143000"/>
          </a:xfrm>
        </p:spPr>
        <p:txBody>
          <a:bodyPr/>
          <a:lstStyle/>
          <a:p>
            <a:pPr algn="r"/>
            <a:r>
              <a:rPr lang="en-US" dirty="0" smtClean="0"/>
              <a:t>SGML</a:t>
            </a:r>
            <a:endParaRPr lang="en-US" dirty="0"/>
          </a:p>
        </p:txBody>
      </p:sp>
      <p:sp>
        <p:nvSpPr>
          <p:cNvPr id="3" name="Text Placeholder 2"/>
          <p:cNvSpPr>
            <a:spLocks noGrp="1"/>
          </p:cNvSpPr>
          <p:nvPr>
            <p:ph type="body" idx="4294967295"/>
          </p:nvPr>
        </p:nvSpPr>
        <p:spPr>
          <a:xfrm>
            <a:off x="533400" y="1676400"/>
            <a:ext cx="8229600" cy="4525963"/>
          </a:xfrm>
        </p:spPr>
        <p:txBody>
          <a:bodyPr>
            <a:normAutofit/>
          </a:bodyPr>
          <a:lstStyle/>
          <a:p>
            <a:pPr algn="r" rtl="1">
              <a:buNone/>
            </a:pPr>
            <a:r>
              <a:rPr lang="fa-IR" sz="1800" dirty="0" smtClean="0"/>
              <a:t>تاریخچه </a:t>
            </a:r>
            <a:r>
              <a:rPr lang="en-US" sz="1800" dirty="0" smtClean="0"/>
              <a:t>SGML</a:t>
            </a:r>
            <a:r>
              <a:rPr lang="fa-IR" sz="1800" dirty="0" smtClean="0"/>
              <a:t>: </a:t>
            </a:r>
          </a:p>
          <a:p>
            <a:pPr algn="r" rtl="1">
              <a:buNone/>
            </a:pPr>
            <a:r>
              <a:rPr lang="fa-IR" sz="1800" dirty="0" smtClean="0"/>
              <a:t>1960: توسعه زبان </a:t>
            </a:r>
            <a:r>
              <a:rPr lang="en-US" sz="1800" dirty="0" smtClean="0"/>
              <a:t>SGML</a:t>
            </a:r>
            <a:r>
              <a:rPr lang="fa-IR" sz="1800" dirty="0" smtClean="0"/>
              <a:t> از اواخر دهه 1960 شروع شد تا بتواند از طریق دستورات توصیفی، سند خاصی را فرمت کند. به جای استفاده از کلمات کلیدی اختصاصی، سند می تواند بر اساس اصطلاحات از پیش تعیین شده ای مثل سرآیند پخش،عنوان،شکل و غیره دسته بندی شود. بدین ترتیب، اطلاعات معنایی مربوط به سند می توانست همراه با محتویات واقعی ارسا شود. در اواخر دهه 1960 کمیته ایی به نام </a:t>
            </a:r>
            <a:r>
              <a:rPr lang="en-US" sz="1800" dirty="0" smtClean="0"/>
              <a:t>GCAC</a:t>
            </a:r>
            <a:r>
              <a:rPr lang="fa-IR" sz="1800" dirty="0" smtClean="0"/>
              <a:t> مفهوم </a:t>
            </a:r>
            <a:r>
              <a:rPr lang="en-US" sz="1800" dirty="0" err="1" smtClean="0"/>
              <a:t>GenCode</a:t>
            </a:r>
            <a:r>
              <a:rPr lang="en-US" sz="1800" dirty="0" smtClean="0"/>
              <a:t>(R)</a:t>
            </a:r>
            <a:r>
              <a:rPr lang="fa-IR" sz="1800" dirty="0" smtClean="0"/>
              <a:t> را ایجاد کرد تا مشخص کند که برای اسناد مختلف، کدهای متفاوتی نیاز است.</a:t>
            </a:r>
          </a:p>
          <a:p>
            <a:pPr algn="r" rtl="1">
              <a:buNone/>
            </a:pPr>
            <a:r>
              <a:rPr lang="fa-IR" sz="1800" dirty="0" smtClean="0"/>
              <a:t>1969: شرکت </a:t>
            </a:r>
            <a:r>
              <a:rPr lang="en-US" sz="1800" dirty="0" smtClean="0"/>
              <a:t>IBM</a:t>
            </a:r>
            <a:r>
              <a:rPr lang="fa-IR" sz="1800" dirty="0" smtClean="0"/>
              <a:t> زبان </a:t>
            </a:r>
            <a:r>
              <a:rPr lang="en-US" sz="1800" dirty="0" smtClean="0"/>
              <a:t>GML</a:t>
            </a:r>
            <a:r>
              <a:rPr lang="fa-IR" sz="1800" dirty="0" smtClean="0"/>
              <a:t> را ایجاد کرد تا اجرای یک سند را به نحو تودرتوی ویژه ایی شناسایی کند.</a:t>
            </a:r>
          </a:p>
          <a:p>
            <a:pPr algn="r" rtl="1">
              <a:buNone/>
            </a:pPr>
            <a:r>
              <a:rPr lang="fa-IR" sz="1800" dirty="0" smtClean="0"/>
              <a:t>1678:موسسه </a:t>
            </a:r>
            <a:r>
              <a:rPr lang="en-US" sz="1800" dirty="0" smtClean="0"/>
              <a:t>ANSI</a:t>
            </a:r>
            <a:r>
              <a:rPr lang="fa-IR" sz="1800" dirty="0" smtClean="0"/>
              <a:t> یک گروه استاندارد را به وجود آورد تا مفاهیم </a:t>
            </a:r>
            <a:r>
              <a:rPr lang="en-US" sz="1800" dirty="0" err="1" smtClean="0"/>
              <a:t>GenCode</a:t>
            </a:r>
            <a:r>
              <a:rPr lang="en-US" sz="1800" dirty="0" smtClean="0"/>
              <a:t>(R)</a:t>
            </a:r>
            <a:r>
              <a:rPr lang="fa-IR" sz="1800" dirty="0" smtClean="0"/>
              <a:t> و </a:t>
            </a:r>
            <a:r>
              <a:rPr lang="en-US" sz="1800" dirty="0" smtClean="0"/>
              <a:t>GML</a:t>
            </a:r>
            <a:r>
              <a:rPr lang="fa-IR" sz="1800" dirty="0" smtClean="0"/>
              <a:t> را ادغام کند.</a:t>
            </a:r>
          </a:p>
          <a:p>
            <a:pPr algn="r" rtl="1">
              <a:buNone/>
            </a:pPr>
            <a:r>
              <a:rPr lang="fa-IR" sz="1800" dirty="0" smtClean="0"/>
              <a:t>1986: </a:t>
            </a:r>
            <a:r>
              <a:rPr lang="en-US" sz="1800" dirty="0" smtClean="0"/>
              <a:t>SGML</a:t>
            </a:r>
            <a:r>
              <a:rPr lang="fa-IR" sz="1800" dirty="0" smtClean="0"/>
              <a:t> به صورت استاندارد در آمد.</a:t>
            </a:r>
            <a:endParaRPr lang="en-US" sz="1800" dirty="0"/>
          </a:p>
        </p:txBody>
      </p:sp>
      <p:sp>
        <p:nvSpPr>
          <p:cNvPr id="4" name="Flowchart: Punched Tape 3"/>
          <p:cNvSpPr/>
          <p:nvPr/>
        </p:nvSpPr>
        <p:spPr>
          <a:xfrm rot="19639841">
            <a:off x="236336" y="791067"/>
            <a:ext cx="1964027" cy="506178"/>
          </a:xfrm>
          <a:prstGeom prst="flowChartPunchedTap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1600" dirty="0" smtClean="0"/>
              <a:t>برنامه سازی شبکه</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4294967295"/>
          </p:nvPr>
        </p:nvSpPr>
        <p:spPr>
          <a:xfrm>
            <a:off x="457200" y="1295400"/>
            <a:ext cx="8229600" cy="4525963"/>
          </a:xfrm>
        </p:spPr>
        <p:txBody>
          <a:bodyPr>
            <a:normAutofit/>
          </a:bodyPr>
          <a:lstStyle/>
          <a:p>
            <a:pPr algn="r" rtl="1">
              <a:buNone/>
            </a:pPr>
            <a:r>
              <a:rPr lang="fa-IR" sz="1600" dirty="0" smtClean="0"/>
              <a:t>نحو </a:t>
            </a:r>
            <a:r>
              <a:rPr lang="en-US" sz="1600" dirty="0" smtClean="0"/>
              <a:t>SGML</a:t>
            </a:r>
            <a:r>
              <a:rPr lang="fa-IR" sz="1600" dirty="0" smtClean="0"/>
              <a:t>: هر سند متشکل از متنی است که از دنباله ایی از کارکترها به وجود می آید. در داخل متن می توان از عناصر </a:t>
            </a:r>
            <a:r>
              <a:rPr lang="en-US" sz="1600" dirty="0" smtClean="0"/>
              <a:t>SGML</a:t>
            </a:r>
            <a:r>
              <a:rPr lang="fa-IR" sz="1600" dirty="0" smtClean="0"/>
              <a:t> استفاده کرد. معنای عناصر مشخص نشده است ولی نحو آنها معین است. هر یک از عناصر دارای برچسب شروع و برچسب پایان هستند. </a:t>
            </a:r>
          </a:p>
          <a:p>
            <a:pPr algn="r" rtl="1">
              <a:buNone/>
            </a:pPr>
            <a:r>
              <a:rPr lang="fa-IR" sz="1600" dirty="0" smtClean="0"/>
              <a:t>اگر گزارشی را به عنوان سند </a:t>
            </a:r>
            <a:r>
              <a:rPr lang="en-US" sz="1600" dirty="0" smtClean="0"/>
              <a:t>SGML</a:t>
            </a:r>
            <a:r>
              <a:rPr lang="fa-IR" sz="1600" dirty="0" smtClean="0"/>
              <a:t> تعریف کنیم که حاوی عنوان، مولف،خلاصه،و بدنه متن باشد، می توانیم آن را به صورت زیر توصیف کنیم:</a:t>
            </a:r>
          </a:p>
          <a:p>
            <a:pPr algn="r" rtl="1">
              <a:buNone/>
            </a:pPr>
            <a:endParaRPr lang="fa-IR" sz="1800" dirty="0" smtClean="0"/>
          </a:p>
        </p:txBody>
      </p:sp>
      <p:sp>
        <p:nvSpPr>
          <p:cNvPr id="4" name="Rectangle 3"/>
          <p:cNvSpPr/>
          <p:nvPr/>
        </p:nvSpPr>
        <p:spPr>
          <a:xfrm>
            <a:off x="838200" y="3048000"/>
            <a:ext cx="2667000" cy="30480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en-US" dirty="0" smtClean="0"/>
              <a:t>&lt;report&gt;</a:t>
            </a:r>
          </a:p>
          <a:p>
            <a:r>
              <a:rPr lang="en-US" dirty="0" smtClean="0"/>
              <a:t>&lt;title&gt; text &lt;/title&gt;</a:t>
            </a:r>
          </a:p>
          <a:p>
            <a:r>
              <a:rPr lang="en-US" dirty="0" smtClean="0"/>
              <a:t>&lt;author&gt; text &lt;/author&gt;</a:t>
            </a:r>
          </a:p>
          <a:p>
            <a:r>
              <a:rPr lang="en-US" dirty="0" smtClean="0"/>
              <a:t>&lt;abstract&gt; text &lt;/abstract&gt;</a:t>
            </a:r>
          </a:p>
          <a:p>
            <a:r>
              <a:rPr lang="en-US" dirty="0" smtClean="0"/>
              <a:t>&lt;body&gt; text &lt;/body&gt;</a:t>
            </a:r>
          </a:p>
          <a:p>
            <a:r>
              <a:rPr lang="en-US" dirty="0" smtClean="0"/>
              <a:t>&lt;/report&gt;</a:t>
            </a:r>
          </a:p>
        </p:txBody>
      </p:sp>
      <p:sp>
        <p:nvSpPr>
          <p:cNvPr id="5" name="Rectangle 4"/>
          <p:cNvSpPr/>
          <p:nvPr/>
        </p:nvSpPr>
        <p:spPr>
          <a:xfrm>
            <a:off x="5715000" y="3200400"/>
            <a:ext cx="2667000" cy="30480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en-US" dirty="0" smtClean="0"/>
              <a:t>&lt;report&gt;</a:t>
            </a:r>
          </a:p>
          <a:p>
            <a:r>
              <a:rPr lang="en-US" dirty="0" smtClean="0"/>
              <a:t>&lt;title&gt; text </a:t>
            </a:r>
          </a:p>
          <a:p>
            <a:r>
              <a:rPr lang="en-US" dirty="0" smtClean="0"/>
              <a:t>&lt;author&gt; text </a:t>
            </a:r>
          </a:p>
          <a:p>
            <a:r>
              <a:rPr lang="en-US" dirty="0" smtClean="0"/>
              <a:t>&lt;abstract&gt; text </a:t>
            </a:r>
          </a:p>
          <a:p>
            <a:r>
              <a:rPr lang="en-US" dirty="0" smtClean="0"/>
              <a:t>&lt;body&gt; text </a:t>
            </a:r>
          </a:p>
          <a:p>
            <a:r>
              <a:rPr lang="en-US" dirty="0" smtClean="0"/>
              <a:t>&lt;/report&gt;</a:t>
            </a:r>
          </a:p>
        </p:txBody>
      </p:sp>
      <p:sp>
        <p:nvSpPr>
          <p:cNvPr id="6" name="Notched Right Arrow 5"/>
          <p:cNvSpPr/>
          <p:nvPr/>
        </p:nvSpPr>
        <p:spPr>
          <a:xfrm>
            <a:off x="3657600" y="3962400"/>
            <a:ext cx="1905000" cy="1066800"/>
          </a:xfrm>
          <a:prstGeom prst="notched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a-IR" sz="1400" dirty="0" smtClean="0"/>
              <a:t>به این صورت نیز می توان نوشت</a:t>
            </a:r>
            <a:endParaRPr lang="en-US" dirty="0"/>
          </a:p>
        </p:txBody>
      </p:sp>
      <p:sp>
        <p:nvSpPr>
          <p:cNvPr id="7" name="Flowchart: Punched Tape 6"/>
          <p:cNvSpPr/>
          <p:nvPr/>
        </p:nvSpPr>
        <p:spPr>
          <a:xfrm rot="19639841">
            <a:off x="236336" y="791067"/>
            <a:ext cx="1964027" cy="506178"/>
          </a:xfrm>
          <a:prstGeom prst="flowChartPunchedTap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1600" dirty="0" smtClean="0"/>
              <a:t>برنامه سازی شبکه</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33400" y="457200"/>
            <a:ext cx="8229600" cy="1143000"/>
          </a:xfrm>
        </p:spPr>
        <p:txBody>
          <a:bodyPr/>
          <a:lstStyle/>
          <a:p>
            <a:pPr algn="r"/>
            <a:r>
              <a:rPr lang="fa-IR" dirty="0" smtClean="0"/>
              <a:t>مقدمه:</a:t>
            </a:r>
            <a:endParaRPr lang="en-US" dirty="0"/>
          </a:p>
        </p:txBody>
      </p:sp>
      <p:sp>
        <p:nvSpPr>
          <p:cNvPr id="3" name="Text Placeholder 2"/>
          <p:cNvSpPr>
            <a:spLocks noGrp="1"/>
          </p:cNvSpPr>
          <p:nvPr>
            <p:ph type="body" idx="4294967295"/>
          </p:nvPr>
        </p:nvSpPr>
        <p:spPr>
          <a:xfrm>
            <a:off x="457200" y="1524000"/>
            <a:ext cx="8229600" cy="4525963"/>
          </a:xfrm>
        </p:spPr>
        <p:txBody>
          <a:bodyPr>
            <a:normAutofit/>
          </a:bodyPr>
          <a:lstStyle/>
          <a:p>
            <a:pPr algn="r">
              <a:buNone/>
            </a:pPr>
            <a:r>
              <a:rPr lang="fa-IR" sz="2000" dirty="0" smtClean="0"/>
              <a:t>کامپیوتر ها اغلب به عنوان ماشین حساب الکترونیکی یا تجزیه و تحلیل کننده اعداد تصور می شوند و این تصور به کاربرد اولیه آنها برای محاسبه جدول های پرتاب شناسی ، پردازش داده های حقوق و دستمزد ، یا حل معادلات دیفرانسیل یا پیش بینی وضع هوا برمی گردد.</a:t>
            </a:r>
          </a:p>
          <a:p>
            <a:pPr algn="r">
              <a:buNone/>
            </a:pPr>
            <a:r>
              <a:rPr lang="fa-IR" sz="2000" dirty="0" smtClean="0"/>
              <a:t>اما امروزه با به کارگیری کامپیوتر ها در پرواز هواپیماها ، راندن اتومبیل ها ، بازی ها ، پردازش اسناد ، و صحبت کردن ، ماهیت محاسبات را تغییر داده است. با اعمال این گرایش ها به کاربرد های غیر عددی ، طراحی زبان به طور مناسب تغییر می کند.</a:t>
            </a:r>
          </a:p>
          <a:p>
            <a:pPr algn="r">
              <a:buNone/>
            </a:pPr>
            <a:r>
              <a:rPr lang="fa-IR" sz="2000" dirty="0" smtClean="0"/>
              <a:t>در این سمینار تکامل اطلاعات متنی را بررسی می کنیم.</a:t>
            </a:r>
          </a:p>
          <a:p>
            <a:pPr algn="r">
              <a:buNone/>
            </a:pPr>
            <a:r>
              <a:rPr lang="fa-IR" sz="2000" dirty="0" smtClean="0"/>
              <a:t>در این سمینار ، پست اسکریپت را به عنوان زبانی برای توصیف اسناد بررسی می کنیم. سپس به وب و زبان هایی که در وب به کار میروند می پردازیم. </a:t>
            </a:r>
          </a:p>
        </p:txBody>
      </p:sp>
      <p:sp>
        <p:nvSpPr>
          <p:cNvPr id="4" name="Flowchart: Punched Tape 3"/>
          <p:cNvSpPr/>
          <p:nvPr/>
        </p:nvSpPr>
        <p:spPr>
          <a:xfrm rot="19639841">
            <a:off x="236336" y="791067"/>
            <a:ext cx="1964027" cy="506178"/>
          </a:xfrm>
          <a:prstGeom prst="flowChartPunchedTap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1600" dirty="0" smtClean="0"/>
              <a:t>برنامه سازی شبکه</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4294967295"/>
          </p:nvPr>
        </p:nvSpPr>
        <p:spPr>
          <a:xfrm>
            <a:off x="533400" y="1447800"/>
            <a:ext cx="8229600" cy="4525963"/>
          </a:xfrm>
        </p:spPr>
        <p:txBody>
          <a:bodyPr>
            <a:normAutofit/>
          </a:bodyPr>
          <a:lstStyle/>
          <a:p>
            <a:pPr algn="r" rtl="1">
              <a:buNone/>
            </a:pPr>
            <a:r>
              <a:rPr lang="fa-IR" sz="1800" dirty="0" smtClean="0"/>
              <a:t>اگر بدنه گزارش را به صورت دنباله ایی از بخش ها تعریف کنیم که هر بخش شامل بخشهای تودرتوی زیادی باشد، هر بخش را می توان با نحو زیر تعریف کرد:</a:t>
            </a:r>
          </a:p>
          <a:p>
            <a:pPr algn="l">
              <a:buNone/>
            </a:pPr>
            <a:r>
              <a:rPr lang="en-US" sz="1800" dirty="0" smtClean="0"/>
              <a:t>&lt;section&gt; text &lt;/section&gt;</a:t>
            </a:r>
          </a:p>
          <a:p>
            <a:pPr algn="r" rtl="1">
              <a:buNone/>
            </a:pPr>
            <a:r>
              <a:rPr lang="fa-IR" sz="1800" dirty="0" smtClean="0"/>
              <a:t>اما در این حالت نیاز به برچسب پایانی است، زیرا انتهای هر بخش مبهم است.</a:t>
            </a:r>
          </a:p>
          <a:p>
            <a:pPr algn="r" rtl="1">
              <a:buNone/>
            </a:pPr>
            <a:r>
              <a:rPr lang="fa-IR" sz="1800" dirty="0" smtClean="0"/>
              <a:t>مهمترین قسمت </a:t>
            </a:r>
            <a:r>
              <a:rPr lang="en-US" sz="1800" dirty="0" smtClean="0"/>
              <a:t>SGML</a:t>
            </a:r>
            <a:r>
              <a:rPr lang="fa-IR" sz="1800" dirty="0" smtClean="0"/>
              <a:t> این است که صفات یک سند را از نمایش آن تفکیک می کند. می توانیم تمام عناصر و متنهای سند را با هر فونتی بنویسیم.این موضوع خارج از حوزه سند است. همانطور که خواهیم دید، وقتی </a:t>
            </a:r>
            <a:r>
              <a:rPr lang="en-US" sz="1800" dirty="0" smtClean="0"/>
              <a:t>HTML</a:t>
            </a:r>
            <a:r>
              <a:rPr lang="fa-IR" sz="1800" dirty="0" smtClean="0"/>
              <a:t> هم توصیفگر محتویات صفحه و هم توصیفگر چگونگی نمایش آن باشد، این موضوع </a:t>
            </a:r>
            <a:r>
              <a:rPr lang="en-US" sz="1800" dirty="0" smtClean="0"/>
              <a:t>HTML</a:t>
            </a:r>
            <a:r>
              <a:rPr lang="fa-IR" sz="1800" dirty="0" smtClean="0"/>
              <a:t> را دچار مشکل می کند.</a:t>
            </a:r>
          </a:p>
          <a:p>
            <a:pPr algn="r" rtl="1">
              <a:buNone/>
            </a:pPr>
            <a:r>
              <a:rPr lang="en-US" sz="1800" dirty="0" smtClean="0"/>
              <a:t>SGML</a:t>
            </a:r>
            <a:r>
              <a:rPr lang="fa-IR" sz="1800" dirty="0" smtClean="0"/>
              <a:t> می تواند بعضی از مشکلات نمایش را حل کند. به عنوان مثال تاریخ در کشورهای مختلف به شکلهای گوناگونی نمایش داده می شود که در </a:t>
            </a:r>
            <a:r>
              <a:rPr lang="en-US" sz="1800" dirty="0" smtClean="0"/>
              <a:t>SGML</a:t>
            </a:r>
            <a:r>
              <a:rPr lang="fa-IR" sz="1800" dirty="0" smtClean="0"/>
              <a:t> می توانیم از دستور </a:t>
            </a:r>
            <a:r>
              <a:rPr lang="en-US" sz="1800" dirty="0" smtClean="0"/>
              <a:t>&lt;date&gt;</a:t>
            </a:r>
            <a:r>
              <a:rPr lang="fa-IR" sz="1800" dirty="0" smtClean="0"/>
              <a:t> استفاده کنیم:</a:t>
            </a:r>
          </a:p>
          <a:p>
            <a:pPr algn="l">
              <a:buNone/>
            </a:pPr>
            <a:r>
              <a:rPr lang="en-US" sz="1800" dirty="0" smtClean="0"/>
              <a:t>&lt; date&gt; &lt;month&gt; 11 &lt;day&gt; 10 &lt;year&gt; 2001 &lt;/date&gt;</a:t>
            </a:r>
          </a:p>
          <a:p>
            <a:pPr algn="r" rtl="1">
              <a:buNone/>
            </a:pPr>
            <a:r>
              <a:rPr lang="fa-IR" sz="1800" dirty="0" smtClean="0"/>
              <a:t>مجموعه ایی از عناصر که در اجزای </a:t>
            </a:r>
            <a:r>
              <a:rPr lang="en-US" sz="1800" dirty="0" smtClean="0"/>
              <a:t>SGML</a:t>
            </a:r>
            <a:r>
              <a:rPr lang="fa-IR" sz="1800" dirty="0" smtClean="0"/>
              <a:t> توصیف شدند، اعلان نوع سند(</a:t>
            </a:r>
            <a:r>
              <a:rPr lang="en-US" sz="1800" dirty="0" smtClean="0"/>
              <a:t>DTD</a:t>
            </a:r>
            <a:r>
              <a:rPr lang="fa-IR" sz="1800" dirty="0" smtClean="0"/>
              <a:t>) نام دارند که برای توصیف گرامرهای برچسب های مربوط به یک سند به کار می روند.</a:t>
            </a:r>
            <a:endParaRPr lang="en-US" sz="1800" dirty="0"/>
          </a:p>
        </p:txBody>
      </p:sp>
      <p:sp>
        <p:nvSpPr>
          <p:cNvPr id="4" name="Flowchart: Punched Tape 3"/>
          <p:cNvSpPr/>
          <p:nvPr/>
        </p:nvSpPr>
        <p:spPr>
          <a:xfrm rot="19639841">
            <a:off x="236336" y="791067"/>
            <a:ext cx="1964027" cy="506178"/>
          </a:xfrm>
          <a:prstGeom prst="flowChartPunchedTap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1600" dirty="0" smtClean="0"/>
              <a:t>برنامه سازی شبکه</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381000"/>
            <a:ext cx="8229600" cy="1143000"/>
          </a:xfrm>
        </p:spPr>
        <p:txBody>
          <a:bodyPr/>
          <a:lstStyle/>
          <a:p>
            <a:pPr algn="r" rtl="1"/>
            <a:r>
              <a:rPr lang="fa-IR" dirty="0" smtClean="0"/>
              <a:t>معنا و نحو </a:t>
            </a:r>
            <a:r>
              <a:rPr lang="en-US" dirty="0" smtClean="0"/>
              <a:t>HTML</a:t>
            </a:r>
            <a:endParaRPr lang="en-US" dirty="0"/>
          </a:p>
        </p:txBody>
      </p:sp>
      <p:sp>
        <p:nvSpPr>
          <p:cNvPr id="3" name="Text Placeholder 2"/>
          <p:cNvSpPr>
            <a:spLocks noGrp="1"/>
          </p:cNvSpPr>
          <p:nvPr>
            <p:ph type="body" idx="4294967295"/>
          </p:nvPr>
        </p:nvSpPr>
        <p:spPr>
          <a:xfrm>
            <a:off x="457200" y="1600200"/>
            <a:ext cx="8229600" cy="4525963"/>
          </a:xfrm>
        </p:spPr>
        <p:txBody>
          <a:bodyPr>
            <a:normAutofit/>
          </a:bodyPr>
          <a:lstStyle/>
          <a:p>
            <a:pPr algn="r" rtl="1">
              <a:buNone/>
            </a:pPr>
            <a:r>
              <a:rPr lang="fa-IR" sz="1800" dirty="0" smtClean="0"/>
              <a:t>وقتی </a:t>
            </a:r>
            <a:r>
              <a:rPr lang="en-US" sz="1800" dirty="0" smtClean="0"/>
              <a:t>CERN</a:t>
            </a:r>
            <a:r>
              <a:rPr lang="fa-IR" sz="1800" dirty="0" smtClean="0"/>
              <a:t> مفهوم اولیه مرورگر ابرمتن را ایجاد کرد،</a:t>
            </a:r>
            <a:r>
              <a:rPr lang="en-US" sz="1800" dirty="0" smtClean="0"/>
              <a:t>SGML</a:t>
            </a:r>
            <a:r>
              <a:rPr lang="fa-IR" sz="1800" dirty="0" smtClean="0"/>
              <a:t> مبنایی برای نشانه گذاری آنها شد. این زبان، زبان علامتدار ابرمتن(</a:t>
            </a:r>
            <a:r>
              <a:rPr lang="en-US" sz="1800" dirty="0" smtClean="0"/>
              <a:t>HTML</a:t>
            </a:r>
            <a:r>
              <a:rPr lang="fa-IR" sz="1800" dirty="0" smtClean="0"/>
              <a:t>) نامیده شد و پسوند فایلهای آن </a:t>
            </a:r>
            <a:r>
              <a:rPr lang="en-US" sz="1800" dirty="0" smtClean="0"/>
              <a:t>.html</a:t>
            </a:r>
            <a:r>
              <a:rPr lang="fa-IR" sz="1800" dirty="0" smtClean="0"/>
              <a:t> انتخاب شده است. در </a:t>
            </a:r>
            <a:r>
              <a:rPr lang="en-US" sz="1800" dirty="0" smtClean="0"/>
              <a:t>PC</a:t>
            </a:r>
            <a:r>
              <a:rPr lang="fa-IR" sz="1800" dirty="0" smtClean="0"/>
              <a:t>ها که پسوند فایل سه حرفی است،</a:t>
            </a:r>
            <a:r>
              <a:rPr lang="en-US" sz="1800" dirty="0" smtClean="0"/>
              <a:t>.</a:t>
            </a:r>
            <a:r>
              <a:rPr lang="en-US" sz="1800" dirty="0" err="1" smtClean="0"/>
              <a:t>htm</a:t>
            </a:r>
            <a:r>
              <a:rPr lang="fa-IR" sz="1800" dirty="0" smtClean="0"/>
              <a:t> منظور ی شود.در دستیابی به یک وب سایت معمولا فایل </a:t>
            </a:r>
            <a:r>
              <a:rPr lang="en-US" sz="1800" dirty="0" smtClean="0"/>
              <a:t>index.html</a:t>
            </a:r>
            <a:r>
              <a:rPr lang="fa-IR" sz="1800" dirty="0" smtClean="0"/>
              <a:t> بازیابی می شود.</a:t>
            </a:r>
          </a:p>
          <a:p>
            <a:pPr algn="r" rtl="1">
              <a:buNone/>
            </a:pPr>
            <a:r>
              <a:rPr lang="fa-IR" sz="1800" dirty="0" smtClean="0"/>
              <a:t>نحو فایلهای </a:t>
            </a:r>
            <a:r>
              <a:rPr lang="en-US" sz="1800" dirty="0" smtClean="0"/>
              <a:t>HTML</a:t>
            </a:r>
            <a:r>
              <a:rPr lang="fa-IR" sz="1800" dirty="0" smtClean="0"/>
              <a:t> مثل </a:t>
            </a:r>
            <a:r>
              <a:rPr lang="en-US" sz="1800" dirty="0" smtClean="0"/>
              <a:t>SGML</a:t>
            </a:r>
            <a:r>
              <a:rPr lang="fa-IR" sz="1800" dirty="0" smtClean="0"/>
              <a:t> است،کوچکترین سند </a:t>
            </a:r>
            <a:r>
              <a:rPr lang="en-US" sz="1800" dirty="0" smtClean="0"/>
              <a:t>HTML</a:t>
            </a:r>
            <a:r>
              <a:rPr lang="fa-IR" sz="1800" dirty="0" smtClean="0"/>
              <a:t> دارای نحو زیر است:</a:t>
            </a:r>
          </a:p>
          <a:p>
            <a:pPr algn="l">
              <a:buNone/>
            </a:pPr>
            <a:r>
              <a:rPr lang="en-US" sz="1800" dirty="0" smtClean="0"/>
              <a:t>&lt;html&gt;</a:t>
            </a:r>
          </a:p>
          <a:p>
            <a:pPr algn="l">
              <a:buNone/>
            </a:pPr>
            <a:r>
              <a:rPr lang="en-US" sz="1800" dirty="0" smtClean="0"/>
              <a:t>&lt;title&gt; Document title &lt;/title&gt;</a:t>
            </a:r>
          </a:p>
          <a:p>
            <a:pPr algn="l">
              <a:buNone/>
            </a:pPr>
            <a:r>
              <a:rPr lang="en-US" sz="1800" dirty="0" smtClean="0"/>
              <a:t>&lt;body&gt; text of document &lt;/body&gt;</a:t>
            </a:r>
          </a:p>
          <a:p>
            <a:pPr algn="l">
              <a:buNone/>
            </a:pPr>
            <a:r>
              <a:rPr lang="en-US" sz="1800" dirty="0" smtClean="0"/>
              <a:t>&lt;/html&gt;</a:t>
            </a:r>
          </a:p>
          <a:p>
            <a:pPr algn="r" rtl="1">
              <a:buNone/>
            </a:pPr>
            <a:r>
              <a:rPr lang="fa-IR" sz="1800" dirty="0" smtClean="0"/>
              <a:t>چون در </a:t>
            </a:r>
            <a:r>
              <a:rPr lang="en-US" sz="1800" dirty="0" smtClean="0"/>
              <a:t>HTML</a:t>
            </a:r>
            <a:r>
              <a:rPr lang="fa-IR" sz="1800" dirty="0" smtClean="0"/>
              <a:t> حروف کوچک و بزرگ تفاوتی ندارند،</a:t>
            </a:r>
            <a:r>
              <a:rPr lang="en-US" sz="1800" dirty="0" smtClean="0"/>
              <a:t>&lt;html&gt; </a:t>
            </a:r>
            <a:r>
              <a:rPr lang="fa-IR" sz="1800" dirty="0" smtClean="0"/>
              <a:t> و </a:t>
            </a:r>
            <a:r>
              <a:rPr lang="en-US" sz="1800" dirty="0" smtClean="0"/>
              <a:t>&lt;HTML&gt;</a:t>
            </a:r>
            <a:r>
              <a:rPr lang="fa-IR" sz="1800" dirty="0" smtClean="0"/>
              <a:t> یک معنی دارند.</a:t>
            </a:r>
            <a:endParaRPr lang="en-US" sz="1800" dirty="0"/>
          </a:p>
        </p:txBody>
      </p:sp>
      <p:sp>
        <p:nvSpPr>
          <p:cNvPr id="4" name="Flowchart: Punched Tape 3"/>
          <p:cNvSpPr/>
          <p:nvPr/>
        </p:nvSpPr>
        <p:spPr>
          <a:xfrm rot="19639841">
            <a:off x="236336" y="791067"/>
            <a:ext cx="1964027" cy="506178"/>
          </a:xfrm>
          <a:prstGeom prst="flowChartPunchedTap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1600" dirty="0" smtClean="0"/>
              <a:t>برنامه سازی شبکه</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381000"/>
            <a:ext cx="8229600" cy="1143000"/>
          </a:xfrm>
        </p:spPr>
        <p:txBody>
          <a:bodyPr/>
          <a:lstStyle/>
          <a:p>
            <a:pPr algn="r" rtl="1"/>
            <a:r>
              <a:rPr lang="fa-IR" dirty="0" smtClean="0"/>
              <a:t>بعضی از عناصر مهم </a:t>
            </a:r>
            <a:r>
              <a:rPr lang="en-US" dirty="0" smtClean="0"/>
              <a:t>HTML</a:t>
            </a:r>
            <a:endParaRPr lang="en-US" dirty="0"/>
          </a:p>
        </p:txBody>
      </p:sp>
      <p:sp>
        <p:nvSpPr>
          <p:cNvPr id="3" name="Text Placeholder 2"/>
          <p:cNvSpPr>
            <a:spLocks noGrp="1"/>
          </p:cNvSpPr>
          <p:nvPr>
            <p:ph type="body" idx="4294967295"/>
          </p:nvPr>
        </p:nvSpPr>
        <p:spPr>
          <a:xfrm>
            <a:off x="457200" y="1676400"/>
            <a:ext cx="8229600" cy="4525963"/>
          </a:xfrm>
        </p:spPr>
        <p:txBody>
          <a:bodyPr>
            <a:normAutofit/>
          </a:bodyPr>
          <a:lstStyle/>
          <a:p>
            <a:pPr algn="r" rtl="1">
              <a:buNone/>
            </a:pPr>
            <a:r>
              <a:rPr lang="fa-IR" sz="1800" dirty="0" smtClean="0"/>
              <a:t>1- بخشها: اینها قسمتهای یک سند را از هم تفکیک می کند.</a:t>
            </a:r>
          </a:p>
          <a:p>
            <a:pPr algn="r" rtl="1">
              <a:buNone/>
            </a:pPr>
            <a:r>
              <a:rPr lang="fa-IR" sz="1800" dirty="0" smtClean="0"/>
              <a:t>مثال: </a:t>
            </a:r>
            <a:r>
              <a:rPr lang="en-US" sz="1800" dirty="0" smtClean="0"/>
              <a:t>&lt;h1&gt;</a:t>
            </a:r>
            <a:r>
              <a:rPr lang="fa-IR" sz="1800" dirty="0" smtClean="0"/>
              <a:t> : این برچسب </a:t>
            </a:r>
            <a:r>
              <a:rPr lang="en-US" sz="1800" dirty="0" smtClean="0"/>
              <a:t>&lt;h1&gt;</a:t>
            </a:r>
            <a:r>
              <a:rPr lang="fa-IR" sz="1800" dirty="0" smtClean="0"/>
              <a:t> محتویات معنا(عنوان درشت صفحه وب) را با اصول نمایش (استفاده از فونت بزرگ)، ترکیب می کند.</a:t>
            </a:r>
          </a:p>
          <a:p>
            <a:pPr algn="r" rtl="1">
              <a:buNone/>
            </a:pPr>
            <a:r>
              <a:rPr lang="fa-IR" sz="1800" dirty="0" smtClean="0"/>
              <a:t>2- نمایش: اینها چگونگی ظهور صفحه را تحت تاثیر قرار می دهند. </a:t>
            </a:r>
          </a:p>
          <a:p>
            <a:pPr algn="r" rtl="1">
              <a:buNone/>
            </a:pPr>
            <a:r>
              <a:rPr lang="fa-IR" sz="1800" dirty="0" smtClean="0"/>
              <a:t>مثال: </a:t>
            </a:r>
            <a:r>
              <a:rPr lang="en-US" sz="1800" dirty="0" smtClean="0"/>
              <a:t>&lt;b&gt;</a:t>
            </a:r>
            <a:r>
              <a:rPr lang="fa-IR" sz="1800" dirty="0" smtClean="0"/>
              <a:t> متن را پررنگ نمایش می دهد و </a:t>
            </a:r>
            <a:r>
              <a:rPr lang="en-US" sz="1800" dirty="0" smtClean="0"/>
              <a:t>&lt;</a:t>
            </a:r>
            <a:r>
              <a:rPr lang="en-US" sz="1800" dirty="0" err="1" smtClean="0"/>
              <a:t>i</a:t>
            </a:r>
            <a:r>
              <a:rPr lang="en-US" sz="1800" dirty="0" smtClean="0"/>
              <a:t>&gt;</a:t>
            </a:r>
            <a:r>
              <a:rPr lang="fa-IR" sz="1800" dirty="0" smtClean="0"/>
              <a:t> ایتالیک است. </a:t>
            </a:r>
            <a:r>
              <a:rPr lang="en-US" sz="1800" dirty="0" smtClean="0"/>
              <a:t>&lt;blink&gt;</a:t>
            </a:r>
            <a:r>
              <a:rPr lang="fa-IR" sz="1800" dirty="0" smtClean="0"/>
              <a:t> متن را چشمک زن می کند. </a:t>
            </a:r>
          </a:p>
          <a:p>
            <a:pPr algn="r" rtl="1">
              <a:buNone/>
            </a:pPr>
            <a:r>
              <a:rPr lang="fa-IR" sz="1800" dirty="0" smtClean="0"/>
              <a:t>3- لیستها:لیستهایی از عناصر را می توان به شکلهای مختلفی نمایش داد.</a:t>
            </a:r>
          </a:p>
          <a:p>
            <a:pPr algn="r" rtl="1">
              <a:buNone/>
            </a:pPr>
            <a:r>
              <a:rPr lang="fa-IR" sz="1800" dirty="0" smtClean="0"/>
              <a:t>مثال: </a:t>
            </a:r>
            <a:r>
              <a:rPr lang="en-US" sz="1800" dirty="0" smtClean="0"/>
              <a:t>&lt;</a:t>
            </a:r>
            <a:r>
              <a:rPr lang="en-US" sz="1800" dirty="0" err="1" smtClean="0"/>
              <a:t>li</a:t>
            </a:r>
            <a:r>
              <a:rPr lang="en-US" sz="1800" dirty="0" smtClean="0"/>
              <a:t>&gt;</a:t>
            </a:r>
            <a:r>
              <a:rPr lang="fa-IR" sz="1800" dirty="0" smtClean="0"/>
              <a:t> عنصر بعدی لیست را شروع می کند</a:t>
            </a:r>
          </a:p>
          <a:p>
            <a:pPr algn="r" rtl="1">
              <a:buNone/>
            </a:pPr>
            <a:endParaRPr lang="en-US" sz="1800" dirty="0"/>
          </a:p>
        </p:txBody>
      </p:sp>
      <p:sp>
        <p:nvSpPr>
          <p:cNvPr id="4" name="Flowchart: Punched Tape 3"/>
          <p:cNvSpPr/>
          <p:nvPr/>
        </p:nvSpPr>
        <p:spPr>
          <a:xfrm rot="19639841">
            <a:off x="236336" y="791067"/>
            <a:ext cx="1964027" cy="506178"/>
          </a:xfrm>
          <a:prstGeom prst="flowChartPunchedTap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1600" dirty="0" smtClean="0"/>
              <a:t>برنامه سازی شبکه</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4294967295"/>
          </p:nvPr>
        </p:nvSpPr>
        <p:spPr>
          <a:xfrm>
            <a:off x="457200" y="1676400"/>
            <a:ext cx="8229600" cy="4525963"/>
          </a:xfrm>
        </p:spPr>
        <p:txBody>
          <a:bodyPr>
            <a:normAutofit lnSpcReduction="10000"/>
          </a:bodyPr>
          <a:lstStyle/>
          <a:p>
            <a:pPr algn="r" rtl="1">
              <a:buNone/>
            </a:pPr>
            <a:r>
              <a:rPr lang="fa-IR" sz="1800" dirty="0" smtClean="0"/>
              <a:t>4- </a:t>
            </a:r>
            <a:r>
              <a:rPr lang="en-US" sz="1800" dirty="0" smtClean="0"/>
              <a:t>URL</a:t>
            </a:r>
            <a:r>
              <a:rPr lang="fa-IR" sz="1800" dirty="0" smtClean="0"/>
              <a:t> ها: قدرت </a:t>
            </a:r>
            <a:r>
              <a:rPr lang="en-US" sz="1800" dirty="0" smtClean="0"/>
              <a:t>HTML</a:t>
            </a:r>
            <a:r>
              <a:rPr lang="fa-IR" sz="1800" dirty="0" smtClean="0"/>
              <a:t> پیوند آن به منابع</a:t>
            </a:r>
            <a:r>
              <a:rPr lang="en-US" sz="1800" dirty="0" smtClean="0"/>
              <a:t>HTML</a:t>
            </a:r>
            <a:r>
              <a:rPr lang="fa-IR" sz="1800" dirty="0" smtClean="0"/>
              <a:t> است. نحو کلی </a:t>
            </a:r>
            <a:r>
              <a:rPr lang="en-US" sz="1800" dirty="0" smtClean="0"/>
              <a:t>URL</a:t>
            </a:r>
            <a:r>
              <a:rPr lang="fa-IR" sz="1800" dirty="0" smtClean="0"/>
              <a:t>به صورت زیر است:</a:t>
            </a:r>
          </a:p>
          <a:p>
            <a:pPr algn="l">
              <a:buNone/>
            </a:pPr>
            <a:r>
              <a:rPr lang="en-US" sz="1800" dirty="0" smtClean="0">
                <a:hlinkClick r:id="rId2"/>
              </a:rPr>
              <a:t>http://location/pathname/file</a:t>
            </a:r>
            <a:endParaRPr lang="en-US" sz="1800" dirty="0" smtClean="0"/>
          </a:p>
          <a:p>
            <a:pPr algn="r" rtl="1">
              <a:buNone/>
            </a:pPr>
            <a:r>
              <a:rPr lang="en-US" sz="1800" dirty="0" smtClean="0"/>
              <a:t>http</a:t>
            </a:r>
            <a:r>
              <a:rPr lang="fa-IR" sz="1800" dirty="0" smtClean="0"/>
              <a:t>:مشخص می کند که مقصد مورد نظر یک سند </a:t>
            </a:r>
            <a:r>
              <a:rPr lang="en-US" sz="1800" dirty="0" smtClean="0"/>
              <a:t>HTML</a:t>
            </a:r>
            <a:r>
              <a:rPr lang="fa-IR" sz="1800" dirty="0" smtClean="0"/>
              <a:t> است ک از پروتکل </a:t>
            </a:r>
            <a:r>
              <a:rPr lang="en-US" sz="1800" dirty="0" smtClean="0"/>
              <a:t>HTTP</a:t>
            </a:r>
            <a:r>
              <a:rPr lang="fa-IR" sz="1800" dirty="0" smtClean="0"/>
              <a:t> استفاده می کند.</a:t>
            </a:r>
          </a:p>
          <a:p>
            <a:pPr algn="r" rtl="1">
              <a:buNone/>
            </a:pPr>
            <a:r>
              <a:rPr lang="fa-IR" sz="1800" dirty="0" smtClean="0"/>
              <a:t>//: مشخص می کند که مقصد در ماشین دیگری قرار دارد.</a:t>
            </a:r>
          </a:p>
          <a:p>
            <a:pPr algn="r" rtl="1">
              <a:buNone/>
            </a:pPr>
            <a:r>
              <a:rPr lang="en-US" sz="1800" dirty="0" smtClean="0"/>
              <a:t>Location</a:t>
            </a:r>
            <a:r>
              <a:rPr lang="fa-IR" sz="1800" dirty="0" smtClean="0"/>
              <a:t>: نام دامنه آن ماشین در اینترنت است.</a:t>
            </a:r>
          </a:p>
          <a:p>
            <a:pPr algn="r" rtl="1">
              <a:buNone/>
            </a:pPr>
            <a:r>
              <a:rPr lang="en-US" sz="1800" dirty="0" smtClean="0"/>
              <a:t>Pathname/file</a:t>
            </a:r>
            <a:r>
              <a:rPr lang="fa-IR" sz="1800" dirty="0" smtClean="0"/>
              <a:t> محلی فایل در ماشینی با آدرس </a:t>
            </a:r>
            <a:r>
              <a:rPr lang="en-US" sz="1800" dirty="0" smtClean="0"/>
              <a:t>location</a:t>
            </a:r>
            <a:r>
              <a:rPr lang="fa-IR" sz="1800" dirty="0" smtClean="0"/>
              <a:t> است.</a:t>
            </a:r>
          </a:p>
          <a:p>
            <a:pPr algn="r" rtl="1">
              <a:buNone/>
            </a:pPr>
            <a:r>
              <a:rPr lang="en-US" sz="1800" dirty="0" smtClean="0"/>
              <a:t>&lt;a&gt;</a:t>
            </a:r>
            <a:r>
              <a:rPr lang="fa-IR" sz="1800" dirty="0" smtClean="0"/>
              <a:t> پیوند ایجاد می کند. دستور </a:t>
            </a:r>
            <a:r>
              <a:rPr lang="en-US" sz="1800" dirty="0" smtClean="0"/>
              <a:t>&lt;a HREF=</a:t>
            </a:r>
            <a:r>
              <a:rPr lang="en-US" sz="1800" dirty="0" err="1" smtClean="0"/>
              <a:t>url</a:t>
            </a:r>
            <a:r>
              <a:rPr lang="en-US" sz="1800" dirty="0" smtClean="0"/>
              <a:t> location &gt;text &lt;/a&gt;</a:t>
            </a:r>
            <a:r>
              <a:rPr lang="fa-IR" sz="1800" dirty="0" smtClean="0"/>
              <a:t> موجب می شود تا </a:t>
            </a:r>
            <a:r>
              <a:rPr lang="en-US" sz="1800" dirty="0" smtClean="0"/>
              <a:t>text</a:t>
            </a:r>
            <a:r>
              <a:rPr lang="fa-IR" sz="1800" dirty="0" smtClean="0"/>
              <a:t> به طریقی توسط مرورگر برجسته شود.</a:t>
            </a:r>
          </a:p>
          <a:p>
            <a:pPr algn="r" rtl="1">
              <a:buNone/>
            </a:pPr>
            <a:r>
              <a:rPr lang="fa-IR" sz="1800" dirty="0" smtClean="0"/>
              <a:t>5-</a:t>
            </a:r>
            <a:r>
              <a:rPr lang="en-US" sz="1800" dirty="0" smtClean="0"/>
              <a:t>URL</a:t>
            </a:r>
            <a:r>
              <a:rPr lang="fa-IR" sz="1800" dirty="0" smtClean="0"/>
              <a:t>های تصویر: دستور </a:t>
            </a:r>
            <a:r>
              <a:rPr lang="en-US" sz="1800" dirty="0" smtClean="0"/>
              <a:t>&lt;IMG SRC=file location ALT=text&gt;</a:t>
            </a:r>
            <a:r>
              <a:rPr lang="fa-IR" sz="1800" dirty="0" smtClean="0"/>
              <a:t> موجب می شود تا تصویر موجود در </a:t>
            </a:r>
            <a:r>
              <a:rPr lang="en-US" sz="1800" dirty="0" smtClean="0"/>
              <a:t>file location</a:t>
            </a:r>
            <a:r>
              <a:rPr lang="fa-IR" sz="1800" dirty="0" smtClean="0"/>
              <a:t> در صفحه به نمایش درآید. </a:t>
            </a:r>
            <a:r>
              <a:rPr lang="en-US" sz="1800" dirty="0" smtClean="0"/>
              <a:t>ALT</a:t>
            </a:r>
            <a:r>
              <a:rPr lang="fa-IR" sz="1800" dirty="0" smtClean="0"/>
              <a:t> متنی را مشخص می کند که در صورت عدم پشتیبانی مرورگر از دستور </a:t>
            </a:r>
            <a:r>
              <a:rPr lang="en-US" sz="1800" dirty="0" smtClean="0"/>
              <a:t>&lt;IMG&gt;</a:t>
            </a:r>
            <a:r>
              <a:rPr lang="fa-IR" sz="1800" dirty="0" smtClean="0"/>
              <a:t> به نمایش در می آید.  فرمت تصاویر می تواند </a:t>
            </a:r>
            <a:r>
              <a:rPr lang="en-US" sz="1800" dirty="0" smtClean="0"/>
              <a:t>GIF</a:t>
            </a:r>
            <a:r>
              <a:rPr lang="fa-IR" sz="1800" dirty="0" smtClean="0"/>
              <a:t> یا </a:t>
            </a:r>
            <a:r>
              <a:rPr lang="en-US" sz="1800" dirty="0" smtClean="0"/>
              <a:t>JPEG</a:t>
            </a:r>
            <a:r>
              <a:rPr lang="fa-IR" sz="1800" dirty="0" smtClean="0"/>
              <a:t> باشد.</a:t>
            </a:r>
          </a:p>
          <a:p>
            <a:pPr algn="r" rtl="1">
              <a:buNone/>
            </a:pPr>
            <a:r>
              <a:rPr lang="fa-IR" sz="1800" dirty="0" smtClean="0"/>
              <a:t>6- جدولها: با دستور </a:t>
            </a:r>
            <a:r>
              <a:rPr lang="en-US" sz="1800" dirty="0" smtClean="0"/>
              <a:t>&lt;table&gt;</a:t>
            </a:r>
            <a:r>
              <a:rPr lang="fa-IR" sz="1800" dirty="0" smtClean="0"/>
              <a:t> می توان جدولها را ایجاد کرد. </a:t>
            </a:r>
            <a:endParaRPr lang="en-US" sz="1800" dirty="0" smtClean="0"/>
          </a:p>
          <a:p>
            <a:pPr algn="r" rtl="1">
              <a:buNone/>
            </a:pPr>
            <a:endParaRPr lang="en-US" sz="1800" dirty="0" smtClean="0"/>
          </a:p>
          <a:p>
            <a:pPr algn="r" rtl="1">
              <a:buNone/>
            </a:pPr>
            <a:endParaRPr lang="en-US" sz="1800" dirty="0"/>
          </a:p>
        </p:txBody>
      </p:sp>
      <p:sp>
        <p:nvSpPr>
          <p:cNvPr id="4" name="Flowchart: Punched Tape 3"/>
          <p:cNvSpPr/>
          <p:nvPr/>
        </p:nvSpPr>
        <p:spPr>
          <a:xfrm rot="19639841">
            <a:off x="236336" y="791067"/>
            <a:ext cx="1964027" cy="506178"/>
          </a:xfrm>
          <a:prstGeom prst="flowChartPunchedTap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1600" dirty="0" smtClean="0"/>
              <a:t>برنامه سازی شبکه</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4294967295"/>
          </p:nvPr>
        </p:nvSpPr>
        <p:spPr>
          <a:xfrm>
            <a:off x="533400" y="1676400"/>
            <a:ext cx="8229600" cy="4525963"/>
          </a:xfrm>
        </p:spPr>
        <p:txBody>
          <a:bodyPr>
            <a:normAutofit fontScale="92500" lnSpcReduction="10000"/>
          </a:bodyPr>
          <a:lstStyle/>
          <a:p>
            <a:pPr algn="r" rtl="1">
              <a:buNone/>
            </a:pPr>
            <a:r>
              <a:rPr lang="fa-IR" sz="1800" dirty="0" smtClean="0"/>
              <a:t>در تعریف یک </a:t>
            </a:r>
            <a:r>
              <a:rPr lang="en-US" sz="1800" dirty="0" smtClean="0"/>
              <a:t>URL</a:t>
            </a:r>
            <a:r>
              <a:rPr lang="fa-IR" sz="1800" dirty="0" smtClean="0"/>
              <a:t> گزینه</a:t>
            </a:r>
            <a:r>
              <a:rPr lang="en-US" sz="1800" dirty="0" smtClean="0"/>
              <a:t> </a:t>
            </a:r>
            <a:r>
              <a:rPr lang="fa-IR" sz="1800" dirty="0" smtClean="0"/>
              <a:t> </a:t>
            </a:r>
            <a:r>
              <a:rPr lang="en-US" sz="1800" dirty="0" smtClean="0"/>
              <a:t>“http:”</a:t>
            </a:r>
            <a:r>
              <a:rPr lang="fa-IR" sz="1800" dirty="0" smtClean="0"/>
              <a:t> وجود دارد که پروتکل </a:t>
            </a:r>
            <a:r>
              <a:rPr lang="en-US" sz="1800" dirty="0" smtClean="0"/>
              <a:t>HTTP</a:t>
            </a:r>
            <a:r>
              <a:rPr lang="fa-IR" sz="1800" dirty="0" smtClean="0"/>
              <a:t> را مشخص می کند. در استفاده از پروتکلهای دیگر،شکل کلی </a:t>
            </a:r>
            <a:r>
              <a:rPr lang="en-US" sz="1800" dirty="0" smtClean="0"/>
              <a:t>URL</a:t>
            </a:r>
            <a:r>
              <a:rPr lang="fa-IR" sz="1800" dirty="0" smtClean="0"/>
              <a:t> به صورت زیر است:</a:t>
            </a:r>
          </a:p>
          <a:p>
            <a:pPr algn="l">
              <a:buNone/>
            </a:pPr>
            <a:r>
              <a:rPr lang="en-US" sz="1800" dirty="0" smtClean="0"/>
              <a:t>Method://location/pathname/file</a:t>
            </a:r>
            <a:endParaRPr lang="fa-IR" sz="1800" dirty="0" smtClean="0"/>
          </a:p>
          <a:p>
            <a:pPr algn="r" rtl="1">
              <a:buNone/>
            </a:pPr>
            <a:r>
              <a:rPr lang="fa-IR" sz="1800" dirty="0" smtClean="0"/>
              <a:t>این شکل کلی مشخص می کند که </a:t>
            </a:r>
            <a:r>
              <a:rPr lang="en-US" sz="1800" dirty="0" smtClean="0"/>
              <a:t>URL</a:t>
            </a:r>
            <a:r>
              <a:rPr lang="fa-IR" sz="1800" dirty="0" smtClean="0"/>
              <a:t> باید با پروتکل </a:t>
            </a:r>
            <a:r>
              <a:rPr lang="en-US" sz="1800" dirty="0" smtClean="0"/>
              <a:t>method</a:t>
            </a:r>
            <a:r>
              <a:rPr lang="fa-IR" sz="1800" dirty="0" smtClean="0"/>
              <a:t> دستیابی شود. متدهای دیگر عبارتنداز:</a:t>
            </a:r>
          </a:p>
          <a:p>
            <a:pPr algn="r" rtl="1"/>
            <a:r>
              <a:rPr lang="en-US" sz="1800" dirty="0" smtClean="0"/>
              <a:t>FTP</a:t>
            </a:r>
            <a:r>
              <a:rPr lang="fa-IR" sz="1800" dirty="0" smtClean="0"/>
              <a:t>:پروتکل </a:t>
            </a:r>
            <a:r>
              <a:rPr lang="en-US" sz="1800" dirty="0" smtClean="0"/>
              <a:t>FTP</a:t>
            </a:r>
            <a:r>
              <a:rPr lang="fa-IR" sz="1800" dirty="0" smtClean="0"/>
              <a:t> به </a:t>
            </a:r>
            <a:r>
              <a:rPr lang="en-US" sz="1800" dirty="0" smtClean="0"/>
              <a:t>URL</a:t>
            </a:r>
            <a:r>
              <a:rPr lang="fa-IR" sz="1800" dirty="0" smtClean="0"/>
              <a:t> دستیابی دارد. این پروتکل برای انتقال فایل به مرورگر به کار می رود.(مخصوصا فایلهای غیر </a:t>
            </a:r>
            <a:r>
              <a:rPr lang="en-US" sz="1800" dirty="0" smtClean="0"/>
              <a:t>HTML</a:t>
            </a:r>
            <a:r>
              <a:rPr lang="fa-IR" sz="1800" dirty="0" smtClean="0"/>
              <a:t>).فایلهای </a:t>
            </a:r>
            <a:r>
              <a:rPr lang="en-US" sz="1800" dirty="0" smtClean="0"/>
              <a:t>HTML</a:t>
            </a:r>
            <a:r>
              <a:rPr lang="fa-IR" sz="1800" dirty="0" smtClean="0"/>
              <a:t> مستقیما توسط مرورگر منتقل می شوند.</a:t>
            </a:r>
          </a:p>
          <a:p>
            <a:pPr algn="r" rtl="1"/>
            <a:r>
              <a:rPr lang="en-US" sz="1800" dirty="0" smtClean="0"/>
              <a:t>GOPHER</a:t>
            </a:r>
            <a:r>
              <a:rPr lang="fa-IR" sz="1800" dirty="0" smtClean="0"/>
              <a:t>: با پروتکل گوفر با </a:t>
            </a:r>
            <a:r>
              <a:rPr lang="en-US" sz="1800" dirty="0" smtClean="0"/>
              <a:t>URL</a:t>
            </a:r>
            <a:r>
              <a:rPr lang="fa-IR" sz="1800" dirty="0" smtClean="0"/>
              <a:t> دستیابی دارد. گوفر پروتکل قدیمی برای دستیابی به اطلاعات اینترنت بود که </a:t>
            </a:r>
            <a:r>
              <a:rPr lang="en-US" sz="1800" dirty="0" smtClean="0"/>
              <a:t>HTML</a:t>
            </a:r>
            <a:r>
              <a:rPr lang="fa-IR" sz="1800" dirty="0" smtClean="0"/>
              <a:t> جایگزین آن شد.</a:t>
            </a:r>
          </a:p>
          <a:p>
            <a:pPr algn="r" rtl="1"/>
            <a:r>
              <a:rPr lang="en-US" sz="1800" dirty="0" smtClean="0"/>
              <a:t>MAILTO</a:t>
            </a:r>
            <a:r>
              <a:rPr lang="fa-IR" sz="1800" dirty="0" smtClean="0"/>
              <a:t>: در این حالت،</a:t>
            </a:r>
            <a:r>
              <a:rPr lang="en-US" sz="1800" dirty="0" smtClean="0"/>
              <a:t>URL</a:t>
            </a:r>
            <a:r>
              <a:rPr lang="fa-IR" sz="1800" dirty="0" smtClean="0"/>
              <a:t> آدرس پست الکترونیکی است و با کلیک کردن بر روی این </a:t>
            </a:r>
            <a:r>
              <a:rPr lang="en-US" sz="1800" dirty="0" smtClean="0"/>
              <a:t>URL</a:t>
            </a:r>
            <a:r>
              <a:rPr lang="fa-IR" sz="1800" dirty="0" smtClean="0"/>
              <a:t>، کارگزار وب یک پیام پستی ایجاد می کند که به آن آدرس ارسال می شود.</a:t>
            </a:r>
          </a:p>
          <a:p>
            <a:pPr algn="r" rtl="1"/>
            <a:r>
              <a:rPr lang="en-US" sz="1800" dirty="0" smtClean="0"/>
              <a:t>FILE</a:t>
            </a:r>
            <a:r>
              <a:rPr lang="fa-IR" sz="1800" dirty="0" smtClean="0"/>
              <a:t>: در این پروتکل، </a:t>
            </a:r>
            <a:r>
              <a:rPr lang="en-US" sz="1800" dirty="0" smtClean="0"/>
              <a:t>URL</a:t>
            </a:r>
            <a:r>
              <a:rPr lang="fa-IR" sz="1800" dirty="0" smtClean="0"/>
              <a:t> مشخص شده، یک فایل محلی است. بر حسب پسوند فایل، مجری خاصی فراخوانی می شود.</a:t>
            </a:r>
          </a:p>
          <a:p>
            <a:pPr algn="r" rtl="1"/>
            <a:r>
              <a:rPr lang="en-US" sz="1800" dirty="0" smtClean="0"/>
              <a:t>NEWS</a:t>
            </a:r>
            <a:r>
              <a:rPr lang="fa-IR" sz="1800" dirty="0" smtClean="0"/>
              <a:t>: در این پروتکل </a:t>
            </a:r>
            <a:r>
              <a:rPr lang="en-US" sz="1800" dirty="0" smtClean="0"/>
              <a:t>URL</a:t>
            </a:r>
            <a:r>
              <a:rPr lang="fa-IR" sz="1800" dirty="0" smtClean="0"/>
              <a:t> مربوط به </a:t>
            </a:r>
            <a:r>
              <a:rPr lang="en-US" sz="1800" dirty="0" err="1" smtClean="0"/>
              <a:t>news.group</a:t>
            </a:r>
            <a:r>
              <a:rPr lang="fa-IR" sz="1800" dirty="0" smtClean="0"/>
              <a:t> کارگزار اخبار محلی را فراخوانی می کند تا به آن گروه خبری دستیابی داشته باشد.</a:t>
            </a:r>
          </a:p>
          <a:p>
            <a:pPr algn="r" rtl="1">
              <a:buNone/>
            </a:pPr>
            <a:r>
              <a:rPr lang="fa-IR" sz="1800" dirty="0" smtClean="0"/>
              <a:t>    </a:t>
            </a:r>
            <a:endParaRPr lang="en-US" sz="1800" dirty="0"/>
          </a:p>
        </p:txBody>
      </p:sp>
      <p:sp>
        <p:nvSpPr>
          <p:cNvPr id="4" name="Flowchart: Punched Tape 3"/>
          <p:cNvSpPr/>
          <p:nvPr/>
        </p:nvSpPr>
        <p:spPr>
          <a:xfrm rot="19639841">
            <a:off x="236336" y="791067"/>
            <a:ext cx="1964027" cy="506178"/>
          </a:xfrm>
          <a:prstGeom prst="flowChartPunchedTap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1600" dirty="0" smtClean="0"/>
              <a:t>برنامه سازی شبکه</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33400" y="533400"/>
            <a:ext cx="8229600" cy="1143000"/>
          </a:xfrm>
        </p:spPr>
        <p:txBody>
          <a:bodyPr/>
          <a:lstStyle/>
          <a:p>
            <a:pPr algn="r"/>
            <a:r>
              <a:rPr lang="fa-IR" dirty="0" smtClean="0"/>
              <a:t>اپلت ها</a:t>
            </a:r>
            <a:endParaRPr lang="en-US" dirty="0"/>
          </a:p>
        </p:txBody>
      </p:sp>
      <p:sp>
        <p:nvSpPr>
          <p:cNvPr id="3" name="Text Placeholder 2"/>
          <p:cNvSpPr>
            <a:spLocks noGrp="1"/>
          </p:cNvSpPr>
          <p:nvPr>
            <p:ph type="body" idx="4294967295"/>
          </p:nvPr>
        </p:nvSpPr>
        <p:spPr>
          <a:xfrm>
            <a:off x="457200" y="1600200"/>
            <a:ext cx="8229600" cy="4525963"/>
          </a:xfrm>
        </p:spPr>
        <p:txBody>
          <a:bodyPr>
            <a:normAutofit/>
          </a:bodyPr>
          <a:lstStyle/>
          <a:p>
            <a:pPr algn="r" rtl="1">
              <a:buNone/>
            </a:pPr>
            <a:r>
              <a:rPr lang="fa-IR" sz="1800" dirty="0" smtClean="0"/>
              <a:t>همانطور که گفته شد ،</a:t>
            </a:r>
            <a:r>
              <a:rPr lang="en-US" sz="1800" dirty="0" smtClean="0"/>
              <a:t>HTML</a:t>
            </a:r>
            <a:r>
              <a:rPr lang="fa-IR" sz="1800" dirty="0" smtClean="0"/>
              <a:t> یک زبان غیرفعال است.مرورگر صفحات وب را در </a:t>
            </a:r>
            <a:r>
              <a:rPr lang="en-US" sz="1800" dirty="0" smtClean="0"/>
              <a:t>HTML</a:t>
            </a:r>
            <a:r>
              <a:rPr lang="fa-IR" sz="1800" dirty="0" smtClean="0"/>
              <a:t> نمایش می دهد و با استفاده از </a:t>
            </a:r>
            <a:r>
              <a:rPr lang="en-US" sz="1800" dirty="0" smtClean="0"/>
              <a:t>URL</a:t>
            </a:r>
            <a:r>
              <a:rPr lang="fa-IR" sz="1800" dirty="0" smtClean="0"/>
              <a:t> از یک فایل </a:t>
            </a:r>
            <a:r>
              <a:rPr lang="en-US" sz="1800" dirty="0" smtClean="0"/>
              <a:t>HTML</a:t>
            </a:r>
            <a:r>
              <a:rPr lang="fa-IR" sz="1800" dirty="0" smtClean="0"/>
              <a:t> به فایل </a:t>
            </a:r>
            <a:r>
              <a:rPr lang="en-US" sz="1800" dirty="0" smtClean="0"/>
              <a:t>HTML</a:t>
            </a:r>
            <a:r>
              <a:rPr lang="fa-IR" sz="1800" dirty="0" smtClean="0"/>
              <a:t> دیگر می رود.</a:t>
            </a:r>
          </a:p>
          <a:p>
            <a:pPr algn="r" rtl="1">
              <a:buNone/>
            </a:pPr>
            <a:r>
              <a:rPr lang="fa-IR" sz="1800" dirty="0" smtClean="0"/>
              <a:t>اما، کارگزاران وب ویژگی های دیگری دارند که نقش فعالتری را برای کارگزار قائل می شود. کارگزار می تواند اطلاعاتی را از مرورگر مشتری به دست آورد و برای رفتار دیگری آماده شود. از مرورگر وب برای اجرای برنامه ها استفاده می کنیم و برنامه نویس صفحات وب تغییراتی را در الگوهای برنامه نویسی ایجاد نمودند. این صفحات اجرایی را اپلت یا برنامه های کاربردی کوچک می نامند.</a:t>
            </a:r>
          </a:p>
        </p:txBody>
      </p:sp>
      <p:sp>
        <p:nvSpPr>
          <p:cNvPr id="4" name="Flowchart: Punched Tape 3"/>
          <p:cNvSpPr/>
          <p:nvPr/>
        </p:nvSpPr>
        <p:spPr>
          <a:xfrm rot="19639841">
            <a:off x="236336" y="791067"/>
            <a:ext cx="1964027" cy="506178"/>
          </a:xfrm>
          <a:prstGeom prst="flowChartPunchedTap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1600" dirty="0" smtClean="0"/>
              <a:t>برنامه سازی شبکه</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4294967295"/>
          </p:nvPr>
        </p:nvSpPr>
        <p:spPr>
          <a:xfrm>
            <a:off x="533400" y="1676400"/>
            <a:ext cx="8229600" cy="4525963"/>
          </a:xfrm>
        </p:spPr>
        <p:txBody>
          <a:bodyPr>
            <a:normAutofit/>
          </a:bodyPr>
          <a:lstStyle/>
          <a:p>
            <a:pPr algn="r" rtl="1">
              <a:buNone/>
            </a:pPr>
            <a:r>
              <a:rPr lang="fa-IR" sz="2000" dirty="0" smtClean="0"/>
              <a:t>فرمها: فرمها روشی برای ارسال اطلاعات بین کاربر در مرورگر وب و کارگزار وب است. اطلاعات توسط کاربر وارد می شود. این اطلاعات به برنامه ایی در سیستم کارگزار ارسال می گردد. این برنامه </a:t>
            </a:r>
            <a:r>
              <a:rPr lang="en-US" sz="2000" dirty="0" smtClean="0"/>
              <a:t>CGI</a:t>
            </a:r>
            <a:r>
              <a:rPr lang="fa-IR" sz="2000" dirty="0" smtClean="0"/>
              <a:t> نام دارد. کارگزاران وب دارای دایرکتوری </a:t>
            </a:r>
            <a:r>
              <a:rPr lang="en-US" sz="2000" dirty="0" err="1" smtClean="0"/>
              <a:t>cgi</a:t>
            </a:r>
            <a:r>
              <a:rPr lang="en-US" sz="2000" dirty="0" smtClean="0"/>
              <a:t>-bin</a:t>
            </a:r>
            <a:r>
              <a:rPr lang="fa-IR" sz="2000" dirty="0" smtClean="0"/>
              <a:t> هستند که برنامه های </a:t>
            </a:r>
            <a:r>
              <a:rPr lang="en-US" sz="2000" dirty="0" smtClean="0"/>
              <a:t>CGI</a:t>
            </a:r>
            <a:r>
              <a:rPr lang="fa-IR" sz="2000" dirty="0" smtClean="0"/>
              <a:t> در آنجا ذخیره می شوند. </a:t>
            </a:r>
          </a:p>
          <a:p>
            <a:pPr algn="r" rtl="1">
              <a:buNone/>
            </a:pPr>
            <a:r>
              <a:rPr lang="fa-IR" sz="2000" dirty="0" smtClean="0"/>
              <a:t>نحو عنصر </a:t>
            </a:r>
            <a:r>
              <a:rPr lang="en-US" sz="2000" dirty="0" smtClean="0"/>
              <a:t>&lt;form&gt; </a:t>
            </a:r>
            <a:r>
              <a:rPr lang="fa-IR" sz="2000" dirty="0" smtClean="0"/>
              <a:t> به صورت زیر است:</a:t>
            </a:r>
          </a:p>
          <a:p>
            <a:pPr>
              <a:buNone/>
            </a:pPr>
            <a:r>
              <a:rPr lang="en-US" sz="2000" dirty="0" smtClean="0"/>
              <a:t>&lt;form  method=“type” action=“</a:t>
            </a:r>
            <a:r>
              <a:rPr lang="en-US" sz="2000" dirty="0" err="1" smtClean="0"/>
              <a:t>cgi</a:t>
            </a:r>
            <a:r>
              <a:rPr lang="en-US" sz="2000" dirty="0" smtClean="0"/>
              <a:t> script to execute”&gt;text&lt;/form&gt;</a:t>
            </a:r>
          </a:p>
          <a:p>
            <a:pPr algn="r" rtl="1">
              <a:buNone/>
            </a:pPr>
            <a:r>
              <a:rPr lang="fa-IR" sz="2000" dirty="0" smtClean="0"/>
              <a:t>در این شکل کاربرد، </a:t>
            </a:r>
            <a:r>
              <a:rPr lang="en-US" sz="2000" dirty="0" smtClean="0"/>
              <a:t>type</a:t>
            </a:r>
            <a:r>
              <a:rPr lang="fa-IR" sz="2000" dirty="0" smtClean="0"/>
              <a:t> می تواند </a:t>
            </a:r>
            <a:r>
              <a:rPr lang="en-US" sz="2000" dirty="0" smtClean="0"/>
              <a:t>get</a:t>
            </a:r>
            <a:r>
              <a:rPr lang="fa-IR" sz="2000" dirty="0" smtClean="0"/>
              <a:t> یا </a:t>
            </a:r>
            <a:r>
              <a:rPr lang="en-US" sz="2000" dirty="0" smtClean="0"/>
              <a:t>post </a:t>
            </a:r>
            <a:r>
              <a:rPr lang="fa-IR" sz="2000" dirty="0" smtClean="0"/>
              <a:t> باشد. در روش </a:t>
            </a:r>
            <a:r>
              <a:rPr lang="en-US" sz="2000" dirty="0" smtClean="0"/>
              <a:t>get</a:t>
            </a:r>
            <a:r>
              <a:rPr lang="fa-IR" sz="2000" dirty="0" smtClean="0"/>
              <a:t> داده ها از طریق فرآیند خواندن عادی به برنامه </a:t>
            </a:r>
            <a:r>
              <a:rPr lang="en-US" sz="2000" dirty="0" smtClean="0"/>
              <a:t>CGI</a:t>
            </a:r>
            <a:r>
              <a:rPr lang="fa-IR" sz="2000" dirty="0" smtClean="0"/>
              <a:t> ارسال می شود.</a:t>
            </a:r>
            <a:endParaRPr lang="en-US" sz="2000" dirty="0" smtClean="0"/>
          </a:p>
          <a:p>
            <a:pPr>
              <a:buNone/>
            </a:pPr>
            <a:endParaRPr lang="en-US" dirty="0"/>
          </a:p>
        </p:txBody>
      </p:sp>
      <p:sp>
        <p:nvSpPr>
          <p:cNvPr id="5" name="Flowchart: Punched Tape 4"/>
          <p:cNvSpPr/>
          <p:nvPr/>
        </p:nvSpPr>
        <p:spPr>
          <a:xfrm rot="19639841">
            <a:off x="236336" y="791067"/>
            <a:ext cx="1964027" cy="506178"/>
          </a:xfrm>
          <a:prstGeom prst="flowChartPunchedTap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1600" dirty="0" smtClean="0"/>
              <a:t>برنامه سازی شبکه</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81000" y="457200"/>
            <a:ext cx="8229600" cy="1143000"/>
          </a:xfrm>
        </p:spPr>
        <p:txBody>
          <a:bodyPr>
            <a:normAutofit/>
          </a:bodyPr>
          <a:lstStyle/>
          <a:p>
            <a:pPr algn="r" rtl="1"/>
            <a:r>
              <a:rPr lang="fa-IR" sz="2000" dirty="0" smtClean="0"/>
              <a:t>چند عنصر برای اطلاعاتی که می توانند به </a:t>
            </a:r>
            <a:r>
              <a:rPr lang="en-US" sz="2000" dirty="0" smtClean="0"/>
              <a:t>CGI</a:t>
            </a:r>
            <a:r>
              <a:rPr lang="fa-IR" sz="2000" dirty="0" smtClean="0"/>
              <a:t> انتقال یابند:</a:t>
            </a:r>
            <a:endParaRPr lang="en-US" sz="2800" dirty="0"/>
          </a:p>
        </p:txBody>
      </p:sp>
      <p:sp>
        <p:nvSpPr>
          <p:cNvPr id="3" name="Text Placeholder 2"/>
          <p:cNvSpPr>
            <a:spLocks noGrp="1"/>
          </p:cNvSpPr>
          <p:nvPr>
            <p:ph type="body" idx="4294967295"/>
          </p:nvPr>
        </p:nvSpPr>
        <p:spPr>
          <a:xfrm>
            <a:off x="457200" y="1600200"/>
            <a:ext cx="8229600" cy="4525963"/>
          </a:xfrm>
        </p:spPr>
        <p:txBody>
          <a:bodyPr>
            <a:normAutofit fontScale="92500" lnSpcReduction="20000"/>
          </a:bodyPr>
          <a:lstStyle/>
          <a:p>
            <a:pPr algn="r" rtl="1"/>
            <a:r>
              <a:rPr lang="en-US" sz="1800" dirty="0" smtClean="0"/>
              <a:t>&lt;input type =</a:t>
            </a:r>
            <a:r>
              <a:rPr lang="en-US" sz="1800" dirty="0" err="1" smtClean="0"/>
              <a:t>textname</a:t>
            </a:r>
            <a:r>
              <a:rPr lang="en-US" sz="1800" dirty="0" smtClean="0"/>
              <a:t>=“name” size=number&gt;</a:t>
            </a:r>
            <a:r>
              <a:rPr lang="fa-IR" sz="1800" dirty="0" smtClean="0"/>
              <a:t> : موجب می شود پنجره ایی به اندازه </a:t>
            </a:r>
            <a:r>
              <a:rPr lang="en-US" sz="1800" dirty="0" smtClean="0"/>
              <a:t>number</a:t>
            </a:r>
            <a:r>
              <a:rPr lang="fa-IR" sz="1800" dirty="0" smtClean="0"/>
              <a:t> کارکتر در صفحه باز شود. جفت (</a:t>
            </a:r>
            <a:r>
              <a:rPr lang="en-US" sz="1800" dirty="0" err="1" smtClean="0"/>
              <a:t>name,user</a:t>
            </a:r>
            <a:r>
              <a:rPr lang="en-US" sz="1800" dirty="0" smtClean="0"/>
              <a:t> input</a:t>
            </a:r>
            <a:r>
              <a:rPr lang="fa-IR" sz="1800" dirty="0" smtClean="0"/>
              <a:t>) هنگام تحویل داده ها به برنامه </a:t>
            </a:r>
            <a:r>
              <a:rPr lang="en-US" sz="1800" dirty="0" smtClean="0"/>
              <a:t>CGI</a:t>
            </a:r>
            <a:r>
              <a:rPr lang="fa-IR" sz="1800" dirty="0" smtClean="0"/>
              <a:t> فرستاده می شوند.</a:t>
            </a:r>
          </a:p>
          <a:p>
            <a:pPr algn="r" rtl="1"/>
            <a:r>
              <a:rPr lang="fa-IR" sz="1800" dirty="0" smtClean="0"/>
              <a:t>برچسب</a:t>
            </a:r>
            <a:r>
              <a:rPr lang="en-US" sz="1800" dirty="0" smtClean="0"/>
              <a:t>&lt;input type=submit  value=“send”&gt;</a:t>
            </a:r>
            <a:r>
              <a:rPr lang="fa-IR" sz="1800" dirty="0" smtClean="0"/>
              <a:t> : دکمه ایی به نام </a:t>
            </a:r>
            <a:r>
              <a:rPr lang="en-US" sz="1800" dirty="0" smtClean="0"/>
              <a:t>send</a:t>
            </a:r>
            <a:r>
              <a:rPr lang="fa-IR" sz="1800" dirty="0" smtClean="0"/>
              <a:t> را ایجاد می کند که وقتی بر روی آن کلیک شد، داده های وارد شده به فرم به برنامه </a:t>
            </a:r>
            <a:r>
              <a:rPr lang="en-US" sz="1800" dirty="0" smtClean="0"/>
              <a:t>CGI</a:t>
            </a:r>
            <a:r>
              <a:rPr lang="fa-IR" sz="1800" dirty="0" smtClean="0"/>
              <a:t> فرستاده می شوند.</a:t>
            </a:r>
          </a:p>
          <a:p>
            <a:pPr algn="r" rtl="1"/>
            <a:r>
              <a:rPr lang="fa-IR" sz="1800" dirty="0" smtClean="0"/>
              <a:t>برچسب </a:t>
            </a:r>
            <a:r>
              <a:rPr lang="en-US" sz="1800" dirty="0" smtClean="0"/>
              <a:t>&lt;input type=“reset” value=“Reset Form”&gt;</a:t>
            </a:r>
            <a:r>
              <a:rPr lang="fa-IR" sz="1800" dirty="0" smtClean="0"/>
              <a:t> : دکمه ایی به نام </a:t>
            </a:r>
            <a:r>
              <a:rPr lang="en-US" sz="1800" dirty="0" smtClean="0"/>
              <a:t>Reset Form</a:t>
            </a:r>
            <a:r>
              <a:rPr lang="fa-IR" sz="1800" dirty="0" smtClean="0"/>
              <a:t> ایجاد می کند و با کلیک بر روی آن، تمام داده های فرم(قبل از تحویل دادن) حذف می گردد.</a:t>
            </a:r>
          </a:p>
          <a:p>
            <a:pPr algn="r" rtl="1"/>
            <a:r>
              <a:rPr lang="en-US" sz="1800" dirty="0" smtClean="0"/>
              <a:t>&lt;input type=password&gt;</a:t>
            </a:r>
            <a:r>
              <a:rPr lang="fa-IR" sz="1800" dirty="0" smtClean="0"/>
              <a:t> : همانند </a:t>
            </a:r>
            <a:r>
              <a:rPr lang="en-US" sz="1800" dirty="0" smtClean="0"/>
              <a:t>text</a:t>
            </a:r>
            <a:r>
              <a:rPr lang="fa-IR" sz="1800" dirty="0" smtClean="0"/>
              <a:t> است با این تفاوت که ورودی در صفحه مرورگر ظاهر نمی شود.</a:t>
            </a:r>
          </a:p>
          <a:p>
            <a:pPr algn="r" rtl="1"/>
            <a:r>
              <a:rPr lang="en-US" sz="1800" dirty="0" smtClean="0"/>
              <a:t>&lt;input type=checkbox&gt;</a:t>
            </a:r>
            <a:r>
              <a:rPr lang="fa-IR" sz="1800" dirty="0" smtClean="0"/>
              <a:t> : کادری ایجاد می کند که می تواند انتخاب شود.</a:t>
            </a:r>
          </a:p>
          <a:p>
            <a:pPr algn="r" rtl="1"/>
            <a:r>
              <a:rPr lang="en-US" sz="1800" dirty="0" smtClean="0"/>
              <a:t>&lt;input type=radio&gt;</a:t>
            </a:r>
            <a:r>
              <a:rPr lang="fa-IR" sz="1800" dirty="0" smtClean="0"/>
              <a:t> : یک دکمه رادیویی را ایجاد می کند.</a:t>
            </a:r>
          </a:p>
          <a:p>
            <a:pPr algn="r" rtl="1"/>
            <a:r>
              <a:rPr lang="en-US" sz="1800" dirty="0" smtClean="0"/>
              <a:t>&lt;</a:t>
            </a:r>
            <a:r>
              <a:rPr lang="en-US" sz="1800" dirty="0" err="1" smtClean="0"/>
              <a:t>textarea</a:t>
            </a:r>
            <a:r>
              <a:rPr lang="en-US" sz="1800" dirty="0" smtClean="0"/>
              <a:t> name=“name” row=“num1” cols=“</a:t>
            </a:r>
            <a:r>
              <a:rPr lang="en-US" sz="1800" dirty="0" err="1" smtClean="0"/>
              <a:t>numz</a:t>
            </a:r>
            <a:r>
              <a:rPr lang="en-US" sz="1800" dirty="0" smtClean="0"/>
              <a:t>”&gt;</a:t>
            </a:r>
            <a:r>
              <a:rPr lang="fa-IR" sz="1800" dirty="0" smtClean="0"/>
              <a:t> :مانند </a:t>
            </a:r>
            <a:r>
              <a:rPr lang="en-US" sz="1800" dirty="0" smtClean="0"/>
              <a:t>&lt;input&gt;</a:t>
            </a:r>
            <a:r>
              <a:rPr lang="fa-IR" sz="1800" dirty="0" smtClean="0"/>
              <a:t> است، با این تفاوت که کادری به اندازه </a:t>
            </a:r>
            <a:r>
              <a:rPr lang="en-US" sz="1800" dirty="0" smtClean="0"/>
              <a:t>num1*num2</a:t>
            </a:r>
            <a:r>
              <a:rPr lang="fa-IR" sz="1800" dirty="0" smtClean="0"/>
              <a:t> در پنجره مرورگر وب باز می شود.</a:t>
            </a:r>
          </a:p>
          <a:p>
            <a:pPr algn="r" rtl="1">
              <a:buNone/>
            </a:pPr>
            <a:r>
              <a:rPr lang="fa-IR" sz="1800" dirty="0" smtClean="0"/>
              <a:t> با استفاده از فرمها، اسکریپتهای </a:t>
            </a:r>
            <a:r>
              <a:rPr lang="en-US" sz="1800" dirty="0" smtClean="0"/>
              <a:t>CGI</a:t>
            </a:r>
            <a:r>
              <a:rPr lang="fa-IR" sz="1800" dirty="0" smtClean="0"/>
              <a:t>،و ساختن فایلهای </a:t>
            </a:r>
            <a:r>
              <a:rPr lang="en-US" sz="1800" dirty="0" smtClean="0"/>
              <a:t>HTML</a:t>
            </a:r>
            <a:r>
              <a:rPr lang="fa-IR" sz="1800" dirty="0" smtClean="0"/>
              <a:t> به طور پویا، وب همانند هر محیط محاسباتی دیگر در آمده است.افراد می توانند سیستمهای تقاضا،بازیها و سایر خواص را بسازند.</a:t>
            </a:r>
            <a:endParaRPr lang="en-US" sz="1800" dirty="0"/>
          </a:p>
        </p:txBody>
      </p:sp>
      <p:sp>
        <p:nvSpPr>
          <p:cNvPr id="4" name="Flowchart: Punched Tape 3"/>
          <p:cNvSpPr/>
          <p:nvPr/>
        </p:nvSpPr>
        <p:spPr>
          <a:xfrm rot="19639841">
            <a:off x="236336" y="791067"/>
            <a:ext cx="1964027" cy="506178"/>
          </a:xfrm>
          <a:prstGeom prst="flowChartPunchedTap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1600" dirty="0" smtClean="0"/>
              <a:t>برنامه سازی شبکه</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09600" y="0"/>
            <a:ext cx="8229600" cy="1143000"/>
          </a:xfrm>
        </p:spPr>
        <p:txBody>
          <a:bodyPr>
            <a:normAutofit/>
          </a:bodyPr>
          <a:lstStyle/>
          <a:p>
            <a:pPr algn="r" rtl="1"/>
            <a:r>
              <a:rPr lang="fa-IR" sz="3200" dirty="0" smtClean="0"/>
              <a:t>اسکریپت های </a:t>
            </a:r>
            <a:r>
              <a:rPr lang="en-US" sz="3200" dirty="0" smtClean="0"/>
              <a:t>CGI</a:t>
            </a:r>
            <a:endParaRPr lang="en-US" sz="3200" dirty="0"/>
          </a:p>
        </p:txBody>
      </p:sp>
      <p:sp>
        <p:nvSpPr>
          <p:cNvPr id="3" name="Text Placeholder 2"/>
          <p:cNvSpPr>
            <a:spLocks noGrp="1"/>
          </p:cNvSpPr>
          <p:nvPr>
            <p:ph type="body" idx="4294967295"/>
          </p:nvPr>
        </p:nvSpPr>
        <p:spPr>
          <a:xfrm>
            <a:off x="914400" y="1295400"/>
            <a:ext cx="7924800" cy="4648200"/>
          </a:xfrm>
        </p:spPr>
        <p:txBody>
          <a:bodyPr>
            <a:normAutofit/>
          </a:bodyPr>
          <a:lstStyle/>
          <a:p>
            <a:pPr algn="r" rtl="1">
              <a:buNone/>
            </a:pPr>
            <a:endParaRPr lang="en-US" sz="1800" dirty="0" smtClean="0"/>
          </a:p>
        </p:txBody>
      </p:sp>
      <p:pic>
        <p:nvPicPr>
          <p:cNvPr id="1027" name="Picture 3"/>
          <p:cNvPicPr>
            <a:picLocks noChangeAspect="1" noChangeArrowheads="1"/>
          </p:cNvPicPr>
          <p:nvPr/>
        </p:nvPicPr>
        <p:blipFill>
          <a:blip r:embed="rId3"/>
          <a:srcRect/>
          <a:stretch>
            <a:fillRect/>
          </a:stretch>
        </p:blipFill>
        <p:spPr bwMode="auto">
          <a:xfrm>
            <a:off x="1371600" y="1371600"/>
            <a:ext cx="7315200" cy="4419600"/>
          </a:xfrm>
          <a:prstGeom prst="rect">
            <a:avLst/>
          </a:prstGeom>
          <a:noFill/>
          <a:ln w="9525">
            <a:noFill/>
            <a:miter lim="800000"/>
            <a:headEnd/>
            <a:tailEnd/>
          </a:ln>
          <a:effectLst/>
        </p:spPr>
      </p:pic>
      <p:sp>
        <p:nvSpPr>
          <p:cNvPr id="27" name="Flowchart: Punched Tape 26"/>
          <p:cNvSpPr/>
          <p:nvPr/>
        </p:nvSpPr>
        <p:spPr>
          <a:xfrm rot="19639841">
            <a:off x="236336" y="791067"/>
            <a:ext cx="1964027" cy="506178"/>
          </a:xfrm>
          <a:prstGeom prst="flowChartPunchedTap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1600" dirty="0" smtClean="0"/>
              <a:t>برنامه سازی شبکه</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4294967295"/>
          </p:nvPr>
        </p:nvSpPr>
        <p:spPr>
          <a:xfrm>
            <a:off x="533400" y="1295400"/>
            <a:ext cx="8229600" cy="5257800"/>
          </a:xfrm>
        </p:spPr>
        <p:txBody>
          <a:bodyPr numCol="2">
            <a:normAutofit lnSpcReduction="10000"/>
          </a:bodyPr>
          <a:lstStyle/>
          <a:p>
            <a:pPr>
              <a:buNone/>
            </a:pPr>
            <a:r>
              <a:rPr lang="en-US" sz="1200" dirty="0" smtClean="0"/>
              <a:t>&lt;</a:t>
            </a:r>
            <a:r>
              <a:rPr lang="en-US" sz="1400" dirty="0" smtClean="0"/>
              <a:t>HTML&gt;</a:t>
            </a:r>
          </a:p>
          <a:p>
            <a:pPr>
              <a:buNone/>
            </a:pPr>
            <a:r>
              <a:rPr lang="en-US" sz="1400" dirty="0" smtClean="0"/>
              <a:t>&lt;HEAD&gt;</a:t>
            </a:r>
          </a:p>
          <a:p>
            <a:pPr>
              <a:buNone/>
            </a:pPr>
            <a:r>
              <a:rPr lang="en-US" sz="1400" dirty="0" smtClean="0"/>
              <a:t>&lt;TITLE&gt; </a:t>
            </a:r>
            <a:r>
              <a:rPr lang="en-US" sz="1400" dirty="0" err="1" smtClean="0"/>
              <a:t>cgi</a:t>
            </a:r>
            <a:r>
              <a:rPr lang="en-US" sz="1400" dirty="0" smtClean="0"/>
              <a:t>-test &lt;/TITLE&gt;</a:t>
            </a:r>
          </a:p>
          <a:p>
            <a:pPr>
              <a:buNone/>
            </a:pPr>
            <a:r>
              <a:rPr lang="en-US" sz="1400" dirty="0" smtClean="0"/>
              <a:t>&lt;/HEAD&gt;</a:t>
            </a:r>
          </a:p>
          <a:p>
            <a:pPr>
              <a:buNone/>
            </a:pPr>
            <a:r>
              <a:rPr lang="en-US" sz="1400" dirty="0" smtClean="0"/>
              <a:t>&lt;BODY&gt;</a:t>
            </a:r>
          </a:p>
          <a:p>
            <a:pPr>
              <a:buNone/>
            </a:pPr>
            <a:r>
              <a:rPr lang="en-US" sz="1400" dirty="0" smtClean="0"/>
              <a:t>&lt;P&gt; This is a sample page to read</a:t>
            </a:r>
          </a:p>
          <a:p>
            <a:pPr>
              <a:buNone/>
            </a:pPr>
            <a:r>
              <a:rPr lang="en-US" sz="1400" dirty="0" smtClean="0"/>
              <a:t>Two data items from the web page:</a:t>
            </a:r>
          </a:p>
          <a:p>
            <a:pPr>
              <a:buNone/>
            </a:pPr>
            <a:r>
              <a:rPr lang="en-US" sz="1400" dirty="0" smtClean="0"/>
              <a:t>&lt;form action = “</a:t>
            </a:r>
            <a:r>
              <a:rPr lang="en-US" sz="1400" dirty="0" err="1" smtClean="0"/>
              <a:t>cgi</a:t>
            </a:r>
            <a:r>
              <a:rPr lang="en-US" sz="1400" dirty="0" smtClean="0"/>
              <a:t>-bin/</a:t>
            </a:r>
            <a:r>
              <a:rPr lang="en-US" sz="1400" dirty="0" err="1" smtClean="0"/>
              <a:t>xaction”method</a:t>
            </a:r>
            <a:r>
              <a:rPr lang="en-US" sz="1400" dirty="0" smtClean="0"/>
              <a:t>=get</a:t>
            </a:r>
          </a:p>
          <a:p>
            <a:pPr>
              <a:buNone/>
            </a:pPr>
            <a:r>
              <a:rPr lang="en-US" sz="1400" dirty="0" smtClean="0"/>
              <a:t>&lt;p&gt; First name =&lt;input type=text name=</a:t>
            </a:r>
            <a:r>
              <a:rPr lang="en-US" sz="1400" dirty="0" err="1" smtClean="0"/>
              <a:t>xfirst</a:t>
            </a:r>
            <a:r>
              <a:rPr lang="en-US" sz="1400" dirty="0" smtClean="0"/>
              <a:t> size=10&gt;</a:t>
            </a:r>
          </a:p>
          <a:p>
            <a:pPr>
              <a:buNone/>
            </a:pPr>
            <a:r>
              <a:rPr lang="en-US" sz="1400" dirty="0" smtClean="0"/>
              <a:t>&lt;p&gt; last name=&lt;input type=text name=</a:t>
            </a:r>
            <a:r>
              <a:rPr lang="en-US" sz="1400" dirty="0" err="1" smtClean="0"/>
              <a:t>xlast</a:t>
            </a:r>
            <a:r>
              <a:rPr lang="en-US" sz="1400" dirty="0" smtClean="0"/>
              <a:t> size=20&gt;</a:t>
            </a:r>
          </a:p>
          <a:p>
            <a:pPr>
              <a:buNone/>
            </a:pPr>
            <a:r>
              <a:rPr lang="en-US" sz="1400" dirty="0" smtClean="0"/>
              <a:t>&lt;</a:t>
            </a:r>
            <a:r>
              <a:rPr lang="en-US" sz="1400" dirty="0" err="1" smtClean="0"/>
              <a:t>br</a:t>
            </a:r>
            <a:r>
              <a:rPr lang="en-US" sz="1400" dirty="0" smtClean="0"/>
              <a:t>&gt; &lt;input type=submit value=SEND&gt;</a:t>
            </a:r>
          </a:p>
          <a:p>
            <a:pPr>
              <a:buNone/>
            </a:pPr>
            <a:r>
              <a:rPr lang="en-US" sz="1400" dirty="0" smtClean="0"/>
              <a:t>&lt;input type=reset value=RESET&gt;</a:t>
            </a:r>
          </a:p>
          <a:p>
            <a:pPr>
              <a:buNone/>
            </a:pPr>
            <a:r>
              <a:rPr lang="en-US" sz="1400" dirty="0" smtClean="0"/>
              <a:t>&lt;/form&gt;</a:t>
            </a:r>
          </a:p>
          <a:p>
            <a:pPr>
              <a:buNone/>
            </a:pPr>
            <a:r>
              <a:rPr lang="en-US" sz="1400" dirty="0" smtClean="0"/>
              <a:t>&lt;/BODY&gt;</a:t>
            </a:r>
          </a:p>
          <a:p>
            <a:pPr>
              <a:buNone/>
            </a:pPr>
            <a:r>
              <a:rPr lang="en-US" sz="1400" dirty="0" smtClean="0"/>
              <a:t>&lt;/HTML&gt;</a:t>
            </a:r>
          </a:p>
          <a:p>
            <a:pPr>
              <a:buNone/>
            </a:pPr>
            <a:endParaRPr lang="en-US" sz="1100" dirty="0" smtClean="0"/>
          </a:p>
          <a:p>
            <a:pPr>
              <a:buNone/>
            </a:pPr>
            <a:endParaRPr lang="en-US" sz="1100" dirty="0" smtClean="0"/>
          </a:p>
          <a:p>
            <a:pPr>
              <a:buNone/>
            </a:pPr>
            <a:endParaRPr lang="en-US" sz="1100" dirty="0" smtClean="0"/>
          </a:p>
          <a:p>
            <a:pPr algn="ctr">
              <a:buNone/>
            </a:pPr>
            <a:r>
              <a:rPr lang="fa-IR" sz="1200" dirty="0" smtClean="0"/>
              <a:t> </a:t>
            </a:r>
            <a:r>
              <a:rPr lang="fa-IR" sz="1600" dirty="0" smtClean="0"/>
              <a:t>صفحه وب</a:t>
            </a:r>
            <a:endParaRPr lang="en-US" sz="1600" dirty="0" smtClean="0"/>
          </a:p>
          <a:p>
            <a:pPr>
              <a:buNone/>
            </a:pPr>
            <a:endParaRPr lang="en-US" sz="1100" dirty="0" smtClean="0"/>
          </a:p>
          <a:p>
            <a:pPr>
              <a:buNone/>
            </a:pPr>
            <a:r>
              <a:rPr lang="en-US" sz="1400" dirty="0" smtClean="0"/>
              <a:t>#!/</a:t>
            </a:r>
            <a:r>
              <a:rPr lang="en-US" sz="1400" dirty="0" err="1" smtClean="0"/>
              <a:t>usr</a:t>
            </a:r>
            <a:r>
              <a:rPr lang="en-US" sz="1400" dirty="0" smtClean="0"/>
              <a:t>/bin/</a:t>
            </a:r>
            <a:r>
              <a:rPr lang="en-US" sz="1400" dirty="0" err="1" smtClean="0"/>
              <a:t>perl</a:t>
            </a:r>
            <a:endParaRPr lang="en-US" sz="1400" dirty="0" smtClean="0"/>
          </a:p>
          <a:p>
            <a:pPr>
              <a:buNone/>
            </a:pPr>
            <a:r>
              <a:rPr lang="en-US" sz="1400" dirty="0" smtClean="0"/>
              <a:t>Print “Content-</a:t>
            </a:r>
            <a:r>
              <a:rPr lang="en-US" sz="1400" dirty="0" err="1" smtClean="0"/>
              <a:t>Type:text</a:t>
            </a:r>
            <a:r>
              <a:rPr lang="en-US" sz="1400" dirty="0" smtClean="0"/>
              <a:t>/html\n\n”;</a:t>
            </a:r>
          </a:p>
          <a:p>
            <a:pPr>
              <a:buNone/>
            </a:pPr>
            <a:r>
              <a:rPr lang="en-US" sz="1400" dirty="0" smtClean="0"/>
              <a:t>Print”&lt;html&gt;&lt;head&gt;\n;</a:t>
            </a:r>
          </a:p>
          <a:p>
            <a:pPr>
              <a:buNone/>
            </a:pPr>
            <a:r>
              <a:rPr lang="en-US" sz="1400" dirty="0" smtClean="0"/>
              <a:t>Print”&lt;title&gt; Sample PERL script&lt;/title&gt;\n”;</a:t>
            </a:r>
          </a:p>
          <a:p>
            <a:pPr>
              <a:buNone/>
            </a:pPr>
            <a:r>
              <a:rPr lang="en-US" sz="1400" dirty="0" smtClean="0"/>
              <a:t>Print”&lt;/head&gt;&lt;body&gt;\n;</a:t>
            </a:r>
          </a:p>
          <a:p>
            <a:pPr>
              <a:buNone/>
            </a:pPr>
            <a:r>
              <a:rPr lang="en-US" sz="1400" dirty="0" smtClean="0"/>
              <a:t>Print”&lt;p&gt; </a:t>
            </a:r>
            <a:r>
              <a:rPr lang="en-US" sz="1400" dirty="0" err="1" smtClean="0"/>
              <a:t>Query_string</a:t>
            </a:r>
            <a:r>
              <a:rPr lang="en-US" sz="1400" dirty="0" smtClean="0"/>
              <a:t> is $ENV{‘QUERY_STRING’}\n;</a:t>
            </a:r>
          </a:p>
          <a:p>
            <a:pPr>
              <a:buNone/>
            </a:pPr>
            <a:r>
              <a:rPr lang="en-US" sz="1400" dirty="0" err="1" smtClean="0"/>
              <a:t>Foreach</a:t>
            </a:r>
            <a:r>
              <a:rPr lang="en-US" sz="1400" dirty="0" smtClean="0"/>
              <a:t>(split(/&amp;/, $ENV{‘QUERY_STRING’}))</a:t>
            </a:r>
          </a:p>
          <a:p>
            <a:pPr>
              <a:buNone/>
            </a:pPr>
            <a:r>
              <a:rPr lang="en-US" sz="1400" dirty="0" smtClean="0"/>
              <a:t>          {($</a:t>
            </a:r>
            <a:r>
              <a:rPr lang="en-US" sz="1400" dirty="0" err="1" smtClean="0"/>
              <a:t>key,$val</a:t>
            </a:r>
            <a:r>
              <a:rPr lang="en-US" sz="1400" dirty="0" smtClean="0"/>
              <a:t>) = split(/=, $_2);</a:t>
            </a:r>
          </a:p>
          <a:p>
            <a:pPr>
              <a:buNone/>
            </a:pPr>
            <a:r>
              <a:rPr lang="en-US" sz="1400" dirty="0" smtClean="0"/>
              <a:t>          $</a:t>
            </a:r>
            <a:r>
              <a:rPr lang="en-US" sz="1400" dirty="0" err="1" smtClean="0"/>
              <a:t>stmp</a:t>
            </a:r>
            <a:r>
              <a:rPr lang="en-US" sz="1400" dirty="0" smtClean="0"/>
              <a:t>{$key} = $</a:t>
            </a:r>
            <a:r>
              <a:rPr lang="en-US" sz="1400" dirty="0" err="1" smtClean="0"/>
              <a:t>val</a:t>
            </a:r>
            <a:r>
              <a:rPr lang="en-US" sz="1400" dirty="0" smtClean="0"/>
              <a:t>;}</a:t>
            </a:r>
          </a:p>
          <a:p>
            <a:pPr>
              <a:buNone/>
            </a:pPr>
            <a:r>
              <a:rPr lang="en-US" sz="1400" dirty="0" smtClean="0"/>
              <a:t>Print”&lt;p&gt; First name is &lt;b&gt; $</a:t>
            </a:r>
            <a:r>
              <a:rPr lang="en-US" sz="1400" dirty="0" err="1" smtClean="0"/>
              <a:t>tmp’xfirst</a:t>
            </a:r>
            <a:r>
              <a:rPr lang="en-US" sz="1400" dirty="0" smtClean="0"/>
              <a:t>’&lt;/b&gt;\n”;</a:t>
            </a:r>
          </a:p>
          <a:p>
            <a:pPr>
              <a:buNone/>
            </a:pPr>
            <a:r>
              <a:rPr lang="en-US" sz="1400" dirty="0" smtClean="0"/>
              <a:t>Print “&lt;p&gt; Last name is  &lt;b&gt; $</a:t>
            </a:r>
            <a:r>
              <a:rPr lang="en-US" sz="1400" dirty="0" err="1" smtClean="0"/>
              <a:t>tmp’xlast</a:t>
            </a:r>
            <a:r>
              <a:rPr lang="en-US" sz="1400" dirty="0" smtClean="0"/>
              <a:t>’&lt;/b&gt;\n”;</a:t>
            </a:r>
          </a:p>
          <a:p>
            <a:pPr>
              <a:buNone/>
            </a:pPr>
            <a:r>
              <a:rPr lang="en-US" sz="1400" dirty="0" smtClean="0"/>
              <a:t>Print “&lt;/body&gt;&lt;/html</a:t>
            </a:r>
            <a:r>
              <a:rPr lang="en-US" sz="1600" dirty="0" smtClean="0"/>
              <a:t>&gt;\n”</a:t>
            </a:r>
            <a:endParaRPr lang="fa-IR" sz="1600" dirty="0" smtClean="0"/>
          </a:p>
          <a:p>
            <a:pPr>
              <a:buNone/>
            </a:pPr>
            <a:endParaRPr lang="fa-IR" sz="1600" dirty="0" smtClean="0"/>
          </a:p>
          <a:p>
            <a:pPr>
              <a:buNone/>
            </a:pPr>
            <a:endParaRPr lang="fa-IR" sz="1600" dirty="0" smtClean="0"/>
          </a:p>
          <a:p>
            <a:pPr>
              <a:buNone/>
            </a:pPr>
            <a:endParaRPr lang="fa-IR" sz="1600" dirty="0" smtClean="0"/>
          </a:p>
          <a:p>
            <a:pPr algn="r" rtl="1">
              <a:buNone/>
            </a:pPr>
            <a:r>
              <a:rPr lang="fa-IR" sz="1600" dirty="0" smtClean="0"/>
              <a:t>                     اسکریپت </a:t>
            </a:r>
            <a:r>
              <a:rPr lang="en-US" sz="1600" dirty="0" err="1" smtClean="0"/>
              <a:t>xaction</a:t>
            </a:r>
            <a:r>
              <a:rPr lang="fa-IR" sz="1600" dirty="0" smtClean="0"/>
              <a:t>(در پرل)</a:t>
            </a:r>
          </a:p>
        </p:txBody>
      </p:sp>
      <p:sp>
        <p:nvSpPr>
          <p:cNvPr id="3" name="Title 2"/>
          <p:cNvSpPr>
            <a:spLocks noGrp="1"/>
          </p:cNvSpPr>
          <p:nvPr>
            <p:ph type="title" idx="4294967295"/>
          </p:nvPr>
        </p:nvSpPr>
        <p:spPr>
          <a:xfrm>
            <a:off x="533400" y="152400"/>
            <a:ext cx="8229600" cy="1143000"/>
          </a:xfrm>
        </p:spPr>
        <p:txBody>
          <a:bodyPr>
            <a:normAutofit/>
          </a:bodyPr>
          <a:lstStyle/>
          <a:p>
            <a:pPr algn="r" rtl="1"/>
            <a:r>
              <a:rPr lang="fa-IR" sz="1800" dirty="0" smtClean="0"/>
              <a:t>برنامه ای که منجر به تعامل بین صفحه وب و اسکریپت </a:t>
            </a:r>
            <a:r>
              <a:rPr lang="en-US" sz="1800" dirty="0" err="1" smtClean="0"/>
              <a:t>cgi</a:t>
            </a:r>
            <a:r>
              <a:rPr lang="fa-IR" sz="1800" dirty="0" smtClean="0"/>
              <a:t> طبق شکل قبل می شود:</a:t>
            </a:r>
            <a:endParaRPr lang="en-U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33400" y="533400"/>
            <a:ext cx="8229600" cy="1143000"/>
          </a:xfrm>
        </p:spPr>
        <p:txBody>
          <a:bodyPr/>
          <a:lstStyle/>
          <a:p>
            <a:pPr algn="r"/>
            <a:r>
              <a:rPr lang="fa-IR" dirty="0" smtClean="0"/>
              <a:t>مدل</a:t>
            </a:r>
            <a:r>
              <a:rPr lang="fa-IR" baseline="0" dirty="0" smtClean="0"/>
              <a:t> های ترجمه</a:t>
            </a:r>
            <a:endParaRPr lang="en-US" dirty="0"/>
          </a:p>
        </p:txBody>
      </p:sp>
      <p:sp>
        <p:nvSpPr>
          <p:cNvPr id="3" name="Text Placeholder 2"/>
          <p:cNvSpPr>
            <a:spLocks noGrp="1"/>
          </p:cNvSpPr>
          <p:nvPr>
            <p:ph type="body" idx="4294967295"/>
          </p:nvPr>
        </p:nvSpPr>
        <p:spPr>
          <a:xfrm>
            <a:off x="457200" y="1676400"/>
            <a:ext cx="8229600" cy="4525963"/>
          </a:xfrm>
        </p:spPr>
        <p:txBody>
          <a:bodyPr>
            <a:normAutofit/>
          </a:bodyPr>
          <a:lstStyle/>
          <a:p>
            <a:pPr algn="r">
              <a:buNone/>
            </a:pPr>
            <a:endParaRPr lang="fa-IR" sz="1800" dirty="0" smtClean="0"/>
          </a:p>
          <a:p>
            <a:pPr marL="457200" indent="-457200" algn="r" rtl="1"/>
            <a:r>
              <a:rPr lang="fa-IR" sz="1800" dirty="0" smtClean="0"/>
              <a:t>تفسیر: خروجی، راه حل مسئله ایی است که به مترجم تحمیل شده است.</a:t>
            </a:r>
          </a:p>
          <a:p>
            <a:pPr marL="457200" indent="-457200" algn="r" rtl="1"/>
            <a:r>
              <a:rPr lang="fa-IR" sz="1800" dirty="0" smtClean="0"/>
              <a:t>کامپایل : در این حالت ، مترجم الگوریتمی را تولید می کند که پاسخ را محاسبه نماید. این عملکرد مانند عملکرد کامپایلر معمولی است.</a:t>
            </a:r>
            <a:endParaRPr lang="en-US" sz="1800" dirty="0" smtClean="0"/>
          </a:p>
          <a:p>
            <a:pPr marL="457200" indent="-457200" algn="r" rtl="1"/>
            <a:r>
              <a:rPr lang="fa-IR" sz="1800" dirty="0" smtClean="0"/>
              <a:t>توصیف معنایی : مترجم توصیفی از خروجی را تولید می کند.</a:t>
            </a:r>
            <a:endParaRPr lang="en-US" sz="1800" dirty="0" smtClean="0"/>
          </a:p>
          <a:p>
            <a:pPr marL="457200" indent="-457200" algn="r" rtl="1">
              <a:buNone/>
            </a:pPr>
            <a:r>
              <a:rPr lang="fa-IR" sz="1800" dirty="0" smtClean="0"/>
              <a:t>توصیف معنا حاوی اطلاعات معنایی برای تفسیر پاسخ در هر قاب ارجاع ، استفاده از هر مبنا و چاپ با هر مجموعه کاراکتر است. یعنی الزاما نباید از اعداد عربی استفاده شود.</a:t>
            </a:r>
          </a:p>
          <a:p>
            <a:pPr marL="457200" indent="-457200" algn="r" rtl="1">
              <a:buNone/>
            </a:pPr>
            <a:endParaRPr lang="fa-IR" sz="1800" dirty="0" smtClean="0"/>
          </a:p>
          <a:p>
            <a:pPr marL="457200" indent="-457200" algn="r" rtl="1">
              <a:buNone/>
            </a:pPr>
            <a:r>
              <a:rPr lang="fa-IR" sz="1800" dirty="0" smtClean="0"/>
              <a:t>  </a:t>
            </a:r>
            <a:endParaRPr lang="en-US" sz="1800" dirty="0"/>
          </a:p>
        </p:txBody>
      </p:sp>
      <p:sp>
        <p:nvSpPr>
          <p:cNvPr id="4" name="Flowchart: Punched Tape 3"/>
          <p:cNvSpPr/>
          <p:nvPr/>
        </p:nvSpPr>
        <p:spPr>
          <a:xfrm rot="19639841">
            <a:off x="236336" y="791067"/>
            <a:ext cx="1964027" cy="506178"/>
          </a:xfrm>
          <a:prstGeom prst="flowChartPunchedTap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1600" dirty="0" smtClean="0"/>
              <a:t>برنامه سازی شبکه</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33400" y="381000"/>
            <a:ext cx="8229600" cy="1143000"/>
          </a:xfrm>
        </p:spPr>
        <p:txBody>
          <a:bodyPr/>
          <a:lstStyle/>
          <a:p>
            <a:pPr algn="r" rtl="1"/>
            <a:r>
              <a:rPr lang="fa-IR" dirty="0" smtClean="0"/>
              <a:t>محدودیت های </a:t>
            </a:r>
            <a:r>
              <a:rPr lang="en-US" dirty="0" smtClean="0"/>
              <a:t>html</a:t>
            </a:r>
            <a:endParaRPr lang="en-US" dirty="0"/>
          </a:p>
        </p:txBody>
      </p:sp>
      <p:sp>
        <p:nvSpPr>
          <p:cNvPr id="3" name="Text Placeholder 2"/>
          <p:cNvSpPr>
            <a:spLocks noGrp="1"/>
          </p:cNvSpPr>
          <p:nvPr>
            <p:ph type="body" idx="4294967295"/>
          </p:nvPr>
        </p:nvSpPr>
        <p:spPr>
          <a:xfrm>
            <a:off x="457200" y="1524000"/>
            <a:ext cx="8229600" cy="4525963"/>
          </a:xfrm>
        </p:spPr>
        <p:txBody>
          <a:bodyPr>
            <a:normAutofit/>
          </a:bodyPr>
          <a:lstStyle/>
          <a:p>
            <a:pPr algn="r" rtl="1">
              <a:buNone/>
            </a:pPr>
            <a:r>
              <a:rPr lang="fa-IR" sz="1800" dirty="0" smtClean="0"/>
              <a:t>ساختار وب موجود به همراه اسناد</a:t>
            </a:r>
            <a:r>
              <a:rPr lang="en-US" sz="1800" dirty="0" smtClean="0"/>
              <a:t>HTML</a:t>
            </a:r>
            <a:r>
              <a:rPr lang="fa-IR" sz="1800" dirty="0" smtClean="0"/>
              <a:t> که توسط مرورگر وب خوانده و نمایش داده می شود، چهار محدودیت دارد:</a:t>
            </a:r>
          </a:p>
          <a:p>
            <a:pPr algn="r" rtl="1">
              <a:buFont typeface="Wingdings" pitchFamily="2" charset="2"/>
              <a:buChar char="§"/>
            </a:pPr>
            <a:r>
              <a:rPr lang="fa-IR" sz="1800" dirty="0" smtClean="0"/>
              <a:t>با تغییر پروتکل موجود یا اضافه شدن پروتکل جدید، تمام مرورگرها باید نوسازی شوند. فقط تغییر کارگزار کافی نیست، زیرا فرآیند نمایش در مشتری مرورگر انجام می شود.</a:t>
            </a:r>
          </a:p>
          <a:p>
            <a:pPr algn="r" rtl="1">
              <a:buFont typeface="Wingdings" pitchFamily="2" charset="2"/>
              <a:buChar char="§"/>
            </a:pPr>
            <a:r>
              <a:rPr lang="fa-IR" sz="1800" dirty="0" smtClean="0"/>
              <a:t>میزان اطلاعاتی که یک فرآیند </a:t>
            </a:r>
            <a:r>
              <a:rPr lang="en-US" sz="1800" dirty="0" smtClean="0"/>
              <a:t>HTML</a:t>
            </a:r>
            <a:r>
              <a:rPr lang="fa-IR" sz="1800" dirty="0" smtClean="0"/>
              <a:t> می تواند دستیابی داشته باشد، به ورود داده هایی محدود می شود که توسط دستور </a:t>
            </a:r>
            <a:r>
              <a:rPr lang="en-US" sz="1800" dirty="0" smtClean="0"/>
              <a:t>&lt;form&gt;</a:t>
            </a:r>
            <a:r>
              <a:rPr lang="fa-IR" sz="1800" dirty="0" smtClean="0"/>
              <a:t> تولید می گردد. </a:t>
            </a:r>
          </a:p>
          <a:p>
            <a:pPr algn="r" rtl="1">
              <a:buFont typeface="Wingdings" pitchFamily="2" charset="2"/>
              <a:buChar char="§"/>
            </a:pPr>
            <a:r>
              <a:rPr lang="fa-IR" sz="1800" dirty="0" smtClean="0"/>
              <a:t>کارگزار وب از طریق فرمانهای </a:t>
            </a:r>
            <a:r>
              <a:rPr lang="en-US" sz="1800" dirty="0" smtClean="0"/>
              <a:t>HTML</a:t>
            </a:r>
            <a:r>
              <a:rPr lang="fa-IR" sz="1800" dirty="0" smtClean="0"/>
              <a:t> که در صفحه وب وجود دارد، تعامل بین کارگزار و مشتری را کنترل می کند. این کار در سایتهایی که مشتریان زیادی دارد، کارگزار وب را دچار مشکل می کند. بهتر است کنترل توسط مرورگر انجام شود و کارگزار نقش پشتیبان را داشته باشد.</a:t>
            </a:r>
          </a:p>
          <a:p>
            <a:pPr algn="r" rtl="1">
              <a:buFont typeface="Wingdings" pitchFamily="2" charset="2"/>
              <a:buChar char="§"/>
            </a:pPr>
            <a:r>
              <a:rPr lang="fa-IR" sz="1800" dirty="0" smtClean="0"/>
              <a:t>نمایش صفحات وب با سرعت انتقال خطوط ارتباطی محدود می شود. </a:t>
            </a:r>
          </a:p>
          <a:p>
            <a:pPr algn="r" rtl="1">
              <a:buNone/>
            </a:pPr>
            <a:r>
              <a:rPr lang="fa-IR" sz="1800" dirty="0" smtClean="0"/>
              <a:t>یک روش حل این محدودیت ها این است که بعضی از تعامل های کارگزار در محیط مرورگر انجام شود.به جای انتقال داده های </a:t>
            </a:r>
            <a:r>
              <a:rPr lang="en-US" sz="1800" dirty="0" smtClean="0"/>
              <a:t>HTML</a:t>
            </a:r>
            <a:r>
              <a:rPr lang="fa-IR" sz="1800" dirty="0" smtClean="0"/>
              <a:t> به کارگزار،کارگزار می تواند یک برنامه کوچک را به مرورگر بفرستد و برنامه کاربردی را در ماشین مجازی اجرا  کند. </a:t>
            </a:r>
            <a:endParaRPr lang="en-US" sz="1800" dirty="0" smtClean="0"/>
          </a:p>
          <a:p>
            <a:pPr algn="r" rtl="1">
              <a:buFont typeface="Wingdings" pitchFamily="2" charset="2"/>
              <a:buChar char="§"/>
            </a:pPr>
            <a:endParaRPr lang="en-US" sz="1800" dirty="0"/>
          </a:p>
        </p:txBody>
      </p:sp>
      <p:sp>
        <p:nvSpPr>
          <p:cNvPr id="4" name="Flowchart: Punched Tape 3"/>
          <p:cNvSpPr/>
          <p:nvPr/>
        </p:nvSpPr>
        <p:spPr>
          <a:xfrm rot="19639841">
            <a:off x="236336" y="791067"/>
            <a:ext cx="1964027" cy="506178"/>
          </a:xfrm>
          <a:prstGeom prst="flowChartPunchedTap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1600" dirty="0" smtClean="0"/>
              <a:t>برنامه سازی شبکه</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33400" y="457200"/>
            <a:ext cx="8229600" cy="1143000"/>
          </a:xfrm>
        </p:spPr>
        <p:txBody>
          <a:bodyPr/>
          <a:lstStyle/>
          <a:p>
            <a:pPr algn="r"/>
            <a:r>
              <a:rPr lang="fa-IR" dirty="0" smtClean="0"/>
              <a:t>اپلت های جاوا</a:t>
            </a:r>
            <a:endParaRPr lang="en-US" dirty="0"/>
          </a:p>
        </p:txBody>
      </p:sp>
      <p:sp>
        <p:nvSpPr>
          <p:cNvPr id="3" name="Text Placeholder 2"/>
          <p:cNvSpPr>
            <a:spLocks noGrp="1"/>
          </p:cNvSpPr>
          <p:nvPr>
            <p:ph type="body" idx="4294967295"/>
          </p:nvPr>
        </p:nvSpPr>
        <p:spPr>
          <a:xfrm>
            <a:off x="533400" y="1676400"/>
            <a:ext cx="8229600" cy="4525963"/>
          </a:xfrm>
        </p:spPr>
        <p:txBody>
          <a:bodyPr>
            <a:normAutofit/>
          </a:bodyPr>
          <a:lstStyle/>
          <a:p>
            <a:pPr algn="r" rtl="1">
              <a:buNone/>
            </a:pPr>
            <a:r>
              <a:rPr lang="fa-IR" sz="1800" dirty="0" smtClean="0"/>
              <a:t>جاوا یک زبان برنامه سازی است که نحوی مشابه </a:t>
            </a:r>
            <a:r>
              <a:rPr lang="en-US" sz="1800" dirty="0" smtClean="0"/>
              <a:t>C++</a:t>
            </a:r>
            <a:r>
              <a:rPr lang="fa-IR" sz="1800" dirty="0" smtClean="0"/>
              <a:t> دارد و معنای آن از </a:t>
            </a:r>
            <a:r>
              <a:rPr lang="en-US" sz="1800" dirty="0" smtClean="0"/>
              <a:t>C++</a:t>
            </a:r>
            <a:r>
              <a:rPr lang="fa-IR" sz="1800" dirty="0" smtClean="0"/>
              <a:t> و اسمالتاک است.</a:t>
            </a:r>
          </a:p>
          <a:p>
            <a:pPr algn="r" rtl="1">
              <a:buNone/>
            </a:pPr>
            <a:r>
              <a:rPr lang="fa-IR" sz="1800" dirty="0" smtClean="0"/>
              <a:t>برنامه های جاوا به بایت کد تبدیل می شود که برای مفسر قابل فهم است و مستقل از ماشین می باشد.جاوا طراحی شد تا برنامه ها را در مرورگر مشتری اجرا کند.</a:t>
            </a:r>
          </a:p>
          <a:p>
            <a:pPr algn="r" rtl="1">
              <a:buNone/>
            </a:pPr>
            <a:r>
              <a:rPr lang="fa-IR" sz="1800" dirty="0" smtClean="0"/>
              <a:t>جاوا ویژگی جدیدی به مرورگر وب اضافه می کند.بر خلاف مرورگرهای قبلی که نیاز به داشتن اطلاعاتی راجع به تمام پروتکلها و فرمتهای فایل بود مرورگر جاوا نیاز به هیچگونه اطلاعاتی راجع به آنها ندارد.وقتی یک </a:t>
            </a:r>
            <a:r>
              <a:rPr lang="en-US" sz="1800" dirty="0" err="1" smtClean="0"/>
              <a:t>url</a:t>
            </a:r>
            <a:r>
              <a:rPr lang="fa-IR" sz="1800" dirty="0" smtClean="0"/>
              <a:t> ابرمتن فعال شد، متد مورد نظر (پروتکل) بررسی می شود: اگر وجود نداشت، مرورگر آن را در سیستم مرورگر و سپس در سیستم کارگزار جستجو می کند. وقتی آن را پیدا کرد( در صورت لزوم) آن را به مشتری مرورگر انتقال می دهد و به عنوان اپلت محلی اجرا می کند.</a:t>
            </a:r>
          </a:p>
          <a:p>
            <a:pPr algn="r" rtl="1">
              <a:buNone/>
            </a:pPr>
            <a:r>
              <a:rPr lang="fa-IR" sz="1800" dirty="0" smtClean="0"/>
              <a:t>اثر جانبی این روش این است که وقتی اپلت در سیستم مشتری در حال اجرا است می تواند به سیستم فایل کاربر دستیابی داشته باشد. ماشین مجازی جاوا تضمین می کند که چنین وضعیتی  پیش نیاید. البته یک نکته مهم، امنیت سیستم کاربر است. </a:t>
            </a:r>
            <a:endParaRPr lang="en-US" sz="1800" dirty="0"/>
          </a:p>
        </p:txBody>
      </p:sp>
      <p:sp>
        <p:nvSpPr>
          <p:cNvPr id="4" name="Flowchart: Punched Tape 3"/>
          <p:cNvSpPr/>
          <p:nvPr/>
        </p:nvSpPr>
        <p:spPr>
          <a:xfrm rot="19639841">
            <a:off x="236336" y="791067"/>
            <a:ext cx="1964027" cy="506178"/>
          </a:xfrm>
          <a:prstGeom prst="flowChartPunchedTap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1600" dirty="0" smtClean="0"/>
              <a:t>برنامه سازی شبکه</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457200"/>
            <a:ext cx="8229600" cy="1143000"/>
          </a:xfrm>
        </p:spPr>
        <p:txBody>
          <a:bodyPr>
            <a:normAutofit/>
          </a:bodyPr>
          <a:lstStyle/>
          <a:p>
            <a:pPr algn="r" rtl="1"/>
            <a:r>
              <a:rPr lang="fa-IR" sz="2400" dirty="0" smtClean="0"/>
              <a:t>اپلت های فعال</a:t>
            </a:r>
            <a:endParaRPr lang="en-US" sz="2400" dirty="0"/>
          </a:p>
        </p:txBody>
      </p:sp>
      <p:sp>
        <p:nvSpPr>
          <p:cNvPr id="3" name="Text Placeholder 2"/>
          <p:cNvSpPr>
            <a:spLocks noGrp="1"/>
          </p:cNvSpPr>
          <p:nvPr>
            <p:ph type="body" idx="4294967295"/>
          </p:nvPr>
        </p:nvSpPr>
        <p:spPr>
          <a:xfrm>
            <a:off x="457200" y="1676400"/>
            <a:ext cx="8229600" cy="4525963"/>
          </a:xfrm>
        </p:spPr>
        <p:txBody>
          <a:bodyPr>
            <a:normAutofit/>
          </a:bodyPr>
          <a:lstStyle/>
          <a:p>
            <a:pPr algn="r" rtl="1">
              <a:buNone/>
            </a:pPr>
            <a:r>
              <a:rPr lang="fa-IR" sz="1800" dirty="0" smtClean="0"/>
              <a:t>استفاده از اسکریپت های </a:t>
            </a:r>
            <a:r>
              <a:rPr lang="en-US" sz="1800" dirty="0" smtClean="0"/>
              <a:t>CGI</a:t>
            </a:r>
            <a:r>
              <a:rPr lang="fa-IR" sz="1800" dirty="0" smtClean="0"/>
              <a:t> به طراح صفحه وب این امکان را می دهد که اطلاعات به وسیله مرورگر وب، بین مرورگر و کارگزار تبادل شود.اما کاربرد اسکریپت های </a:t>
            </a:r>
            <a:r>
              <a:rPr lang="en-US" sz="1800" dirty="0" smtClean="0"/>
              <a:t>CGI</a:t>
            </a:r>
            <a:r>
              <a:rPr lang="fa-IR" sz="1800" dirty="0" smtClean="0"/>
              <a:t> محدود است زیرا اطلاعاتی که به دستور</a:t>
            </a:r>
            <a:r>
              <a:rPr lang="en-US" sz="1800" dirty="0" smtClean="0"/>
              <a:t>&lt;form&gt;</a:t>
            </a:r>
            <a:r>
              <a:rPr lang="fa-IR" sz="1800" dirty="0" smtClean="0"/>
              <a:t> ارائه می شود محدود است. اپلت های جاوا باعث می شوند تا اطلاعات بیشتری پردازش شوند، زیرا یک زبان برنامه سازی کامل است و تنها برای پرکردن فرم </a:t>
            </a:r>
            <a:r>
              <a:rPr lang="en-US" sz="1800" dirty="0" smtClean="0"/>
              <a:t>HTML</a:t>
            </a:r>
            <a:r>
              <a:rPr lang="fa-IR" sz="1800" dirty="0" smtClean="0"/>
              <a:t> به کار نمی آید.</a:t>
            </a:r>
          </a:p>
          <a:p>
            <a:pPr algn="r" rtl="1">
              <a:buNone/>
            </a:pPr>
            <a:r>
              <a:rPr lang="fa-IR" sz="1800" dirty="0" smtClean="0"/>
              <a:t>برای پردازش برنامه های منبع جاوا در </a:t>
            </a:r>
            <a:r>
              <a:rPr lang="en-US" sz="1800" dirty="0" smtClean="0"/>
              <a:t>HTML</a:t>
            </a:r>
            <a:r>
              <a:rPr lang="fa-IR" sz="1800" dirty="0" smtClean="0"/>
              <a:t> از دستور </a:t>
            </a:r>
            <a:r>
              <a:rPr lang="en-US" sz="1800" dirty="0" smtClean="0"/>
              <a:t>&lt;applet&gt;</a:t>
            </a:r>
            <a:r>
              <a:rPr lang="fa-IR" sz="1800" dirty="0" smtClean="0"/>
              <a:t> استفاده می شود:</a:t>
            </a:r>
          </a:p>
          <a:p>
            <a:pPr rtl="1">
              <a:buNone/>
            </a:pPr>
            <a:r>
              <a:rPr lang="en-US" sz="1800" dirty="0" smtClean="0"/>
              <a:t>&lt;applet code=Java </a:t>
            </a:r>
            <a:r>
              <a:rPr lang="en-US" sz="1800" dirty="0" err="1" smtClean="0"/>
              <a:t>bytecode</a:t>
            </a:r>
            <a:r>
              <a:rPr lang="en-US" sz="1800" dirty="0" smtClean="0"/>
              <a:t> width=num1 </a:t>
            </a:r>
            <a:r>
              <a:rPr lang="en-US" sz="1800" dirty="0" err="1" smtClean="0"/>
              <a:t>hight</a:t>
            </a:r>
            <a:r>
              <a:rPr lang="en-US" sz="1800" dirty="0" smtClean="0"/>
              <a:t>=num2&gt;</a:t>
            </a:r>
          </a:p>
          <a:p>
            <a:pPr algn="r" rtl="1">
              <a:buNone/>
            </a:pPr>
            <a:r>
              <a:rPr lang="fa-IR" sz="1800" dirty="0" smtClean="0"/>
              <a:t>این کد باعث می شود </a:t>
            </a:r>
            <a:r>
              <a:rPr lang="en-US" sz="1800" dirty="0" smtClean="0"/>
              <a:t>Java </a:t>
            </a:r>
            <a:r>
              <a:rPr lang="en-US" sz="1800" dirty="0" err="1" smtClean="0"/>
              <a:t>bytecode</a:t>
            </a:r>
            <a:r>
              <a:rPr lang="fa-IR" sz="1800" dirty="0" smtClean="0"/>
              <a:t> اجرا شود.نتیجه اجرا در کادری با ابعاد </a:t>
            </a:r>
            <a:r>
              <a:rPr lang="en-US" sz="1800" dirty="0" smtClean="0"/>
              <a:t>num1*num2</a:t>
            </a:r>
            <a:r>
              <a:rPr lang="fa-IR" sz="1800" dirty="0" smtClean="0"/>
              <a:t> قرار گیرد.</a:t>
            </a:r>
            <a:endParaRPr lang="en-US" sz="1800" dirty="0"/>
          </a:p>
        </p:txBody>
      </p:sp>
      <p:sp>
        <p:nvSpPr>
          <p:cNvPr id="4" name="Flowchart: Punched Tape 3"/>
          <p:cNvSpPr/>
          <p:nvPr/>
        </p:nvSpPr>
        <p:spPr>
          <a:xfrm rot="19639841">
            <a:off x="236336" y="791067"/>
            <a:ext cx="1964027" cy="506178"/>
          </a:xfrm>
          <a:prstGeom prst="flowChartPunchedTap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1600" dirty="0" smtClean="0"/>
              <a:t>برنامه سازی شبکه</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33400" y="381000"/>
            <a:ext cx="8229600" cy="1143000"/>
          </a:xfrm>
        </p:spPr>
        <p:txBody>
          <a:bodyPr/>
          <a:lstStyle/>
          <a:p>
            <a:pPr algn="r"/>
            <a:r>
              <a:rPr lang="fa-IR" dirty="0" smtClean="0"/>
              <a:t>مثال</a:t>
            </a:r>
            <a:endParaRPr lang="en-US" dirty="0"/>
          </a:p>
        </p:txBody>
      </p:sp>
      <p:sp>
        <p:nvSpPr>
          <p:cNvPr id="3" name="Text Placeholder 2"/>
          <p:cNvSpPr>
            <a:spLocks noGrp="1"/>
          </p:cNvSpPr>
          <p:nvPr>
            <p:ph type="body" idx="4294967295"/>
          </p:nvPr>
        </p:nvSpPr>
        <p:spPr>
          <a:xfrm>
            <a:off x="457200" y="1524000"/>
            <a:ext cx="8229600" cy="4525963"/>
          </a:xfrm>
        </p:spPr>
        <p:txBody>
          <a:bodyPr numCol="2">
            <a:normAutofit/>
          </a:bodyPr>
          <a:lstStyle/>
          <a:p>
            <a:pPr>
              <a:buNone/>
            </a:pPr>
            <a:endParaRPr lang="en-US" sz="1600" dirty="0" smtClean="0"/>
          </a:p>
          <a:p>
            <a:pPr>
              <a:buNone/>
            </a:pPr>
            <a:endParaRPr lang="en-US" sz="1600" dirty="0" smtClean="0"/>
          </a:p>
          <a:p>
            <a:pPr>
              <a:buNone/>
            </a:pPr>
            <a:r>
              <a:rPr lang="en-US" sz="1600" dirty="0" smtClean="0"/>
              <a:t>Import  java.awt.*;/*</a:t>
            </a:r>
            <a:r>
              <a:rPr lang="fa-IR" sz="1600" dirty="0" smtClean="0"/>
              <a:t>کتابخانه اپلت </a:t>
            </a:r>
            <a:r>
              <a:rPr lang="en-US" sz="1600" dirty="0" smtClean="0"/>
              <a:t> */</a:t>
            </a:r>
          </a:p>
          <a:p>
            <a:pPr>
              <a:buNone/>
            </a:pPr>
            <a:r>
              <a:rPr lang="en-US" sz="1600" dirty="0" smtClean="0"/>
              <a:t>Public  class  hello  extends  </a:t>
            </a:r>
            <a:r>
              <a:rPr lang="en-US" sz="1600" dirty="0" err="1" smtClean="0"/>
              <a:t>java.applet.Applet</a:t>
            </a:r>
            <a:r>
              <a:rPr lang="en-US" sz="1600" dirty="0" smtClean="0"/>
              <a:t>{</a:t>
            </a:r>
          </a:p>
          <a:p>
            <a:pPr>
              <a:buNone/>
            </a:pPr>
            <a:r>
              <a:rPr lang="en-US" sz="1600" dirty="0" smtClean="0"/>
              <a:t>    public void paint(Graphics  x) {</a:t>
            </a:r>
          </a:p>
          <a:p>
            <a:pPr>
              <a:buNone/>
            </a:pPr>
            <a:r>
              <a:rPr lang="en-US" sz="1600" dirty="0" smtClean="0"/>
              <a:t>         </a:t>
            </a:r>
            <a:r>
              <a:rPr lang="en-US" sz="1600" dirty="0" err="1" smtClean="0"/>
              <a:t>x.drawString</a:t>
            </a:r>
            <a:r>
              <a:rPr lang="en-US" sz="1600" dirty="0" smtClean="0"/>
              <a:t>(“Hello World” , 100,100);</a:t>
            </a:r>
          </a:p>
          <a:p>
            <a:pPr>
              <a:buNone/>
            </a:pPr>
            <a:r>
              <a:rPr lang="en-US" sz="1600" dirty="0" smtClean="0"/>
              <a:t>    }</a:t>
            </a:r>
          </a:p>
          <a:p>
            <a:pPr>
              <a:buNone/>
            </a:pPr>
            <a:r>
              <a:rPr lang="en-US" sz="1600" dirty="0" smtClean="0"/>
              <a:t>}</a:t>
            </a:r>
          </a:p>
          <a:p>
            <a:pPr>
              <a:buNone/>
            </a:pPr>
            <a:endParaRPr lang="en-US" sz="1600" dirty="0" smtClean="0"/>
          </a:p>
          <a:p>
            <a:pPr>
              <a:buNone/>
            </a:pPr>
            <a:endParaRPr lang="en-US" sz="1600" dirty="0" smtClean="0"/>
          </a:p>
          <a:p>
            <a:pPr>
              <a:buNone/>
            </a:pPr>
            <a:endParaRPr lang="en-US" sz="1600" dirty="0" smtClean="0"/>
          </a:p>
          <a:p>
            <a:pPr algn="r" rtl="1">
              <a:buNone/>
            </a:pPr>
            <a:r>
              <a:rPr lang="fa-IR" sz="1200" dirty="0" smtClean="0"/>
              <a:t>برنامه جاوا که پس از کامپایل شدن فایل </a:t>
            </a:r>
            <a:r>
              <a:rPr lang="en-US" sz="1200" dirty="0" err="1" smtClean="0"/>
              <a:t>java.class</a:t>
            </a:r>
            <a:r>
              <a:rPr lang="fa-IR" sz="1200" dirty="0" smtClean="0"/>
              <a:t> را ایجاد میکند.</a:t>
            </a:r>
            <a:endParaRPr lang="en-US" sz="12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r>
              <a:rPr lang="en-US" sz="1600" dirty="0" smtClean="0"/>
              <a:t>   &lt;html&gt;</a:t>
            </a:r>
          </a:p>
          <a:p>
            <a:pPr>
              <a:buNone/>
            </a:pPr>
            <a:r>
              <a:rPr lang="en-US" sz="1600" dirty="0" smtClean="0"/>
              <a:t>   &lt;body&gt;</a:t>
            </a:r>
          </a:p>
          <a:p>
            <a:pPr>
              <a:buNone/>
            </a:pPr>
            <a:r>
              <a:rPr lang="en-US" sz="1600" dirty="0" smtClean="0"/>
              <a:t>   &lt;applet code =“</a:t>
            </a:r>
            <a:r>
              <a:rPr lang="en-US" sz="1600" dirty="0" err="1" smtClean="0"/>
              <a:t>hello.class</a:t>
            </a:r>
            <a:r>
              <a:rPr lang="en-US" sz="1600" dirty="0" smtClean="0"/>
              <a:t>” width=200  height=200&gt;  </a:t>
            </a:r>
          </a:p>
          <a:p>
            <a:pPr>
              <a:buNone/>
            </a:pPr>
            <a:r>
              <a:rPr lang="en-US" sz="1600" dirty="0" smtClean="0"/>
              <a:t>    &lt;/applet&gt;</a:t>
            </a:r>
          </a:p>
          <a:p>
            <a:pPr>
              <a:buNone/>
            </a:pPr>
            <a:r>
              <a:rPr lang="en-US" sz="1600" dirty="0" smtClean="0"/>
              <a:t>    &lt;/html&gt;  </a:t>
            </a:r>
          </a:p>
          <a:p>
            <a:pPr>
              <a:buNone/>
            </a:pPr>
            <a:r>
              <a:rPr lang="en-US" sz="1600" dirty="0" smtClean="0"/>
              <a:t>     </a:t>
            </a:r>
            <a:endParaRPr lang="en-US" sz="1600" dirty="0"/>
          </a:p>
        </p:txBody>
      </p:sp>
      <p:graphicFrame>
        <p:nvGraphicFramePr>
          <p:cNvPr id="7" name="Table 6"/>
          <p:cNvGraphicFramePr>
            <a:graphicFrameLocks noGrp="1"/>
          </p:cNvGraphicFramePr>
          <p:nvPr/>
        </p:nvGraphicFramePr>
        <p:xfrm>
          <a:off x="449705" y="1708879"/>
          <a:ext cx="8049718" cy="3312826"/>
        </p:xfrm>
        <a:graphic>
          <a:graphicData uri="http://schemas.openxmlformats.org/drawingml/2006/table">
            <a:tbl>
              <a:tblPr/>
              <a:tblGrid>
                <a:gridCol w="8049718"/>
              </a:tblGrid>
              <a:tr h="3312826">
                <a:tc>
                  <a:txBody>
                    <a:bodyPr/>
                    <a:lstStyle/>
                    <a:p>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cxnSp>
        <p:nvCxnSpPr>
          <p:cNvPr id="12" name="Straight Connector 11"/>
          <p:cNvCxnSpPr/>
          <p:nvPr/>
        </p:nvCxnSpPr>
        <p:spPr>
          <a:xfrm rot="5400000">
            <a:off x="2895600" y="3352800"/>
            <a:ext cx="33528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6172200" y="5181600"/>
            <a:ext cx="628890" cy="276999"/>
          </a:xfrm>
          <a:prstGeom prst="rect">
            <a:avLst/>
          </a:prstGeom>
          <a:noFill/>
        </p:spPr>
        <p:txBody>
          <a:bodyPr wrap="none" rtlCol="0">
            <a:spAutoFit/>
          </a:bodyPr>
          <a:lstStyle/>
          <a:p>
            <a:pPr algn="ctr" rtl="1"/>
            <a:r>
              <a:rPr lang="fa-IR" sz="1200" dirty="0" smtClean="0"/>
              <a:t>کد </a:t>
            </a:r>
            <a:r>
              <a:rPr lang="en-US" sz="1200" dirty="0" smtClean="0"/>
              <a:t>html</a:t>
            </a:r>
            <a:endParaRPr lang="en-US" sz="1200" dirty="0"/>
          </a:p>
        </p:txBody>
      </p:sp>
      <p:sp>
        <p:nvSpPr>
          <p:cNvPr id="8" name="Flowchart: Punched Tape 7"/>
          <p:cNvSpPr/>
          <p:nvPr/>
        </p:nvSpPr>
        <p:spPr>
          <a:xfrm rot="19639841">
            <a:off x="236336" y="791067"/>
            <a:ext cx="1964027" cy="506178"/>
          </a:xfrm>
          <a:prstGeom prst="flowChartPunchedTap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1600" dirty="0" smtClean="0"/>
              <a:t>برنامه سازی شبکه</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381000"/>
            <a:ext cx="8229600" cy="1143000"/>
          </a:xfrm>
        </p:spPr>
        <p:txBody>
          <a:bodyPr/>
          <a:lstStyle/>
          <a:p>
            <a:pPr algn="r" rtl="1"/>
            <a:r>
              <a:rPr lang="fa-IR" dirty="0" smtClean="0"/>
              <a:t>زبان </a:t>
            </a:r>
            <a:r>
              <a:rPr lang="en-US" dirty="0" smtClean="0"/>
              <a:t>XML</a:t>
            </a:r>
            <a:endParaRPr lang="en-US" dirty="0"/>
          </a:p>
        </p:txBody>
      </p:sp>
      <p:sp>
        <p:nvSpPr>
          <p:cNvPr id="3" name="Text Placeholder 2"/>
          <p:cNvSpPr>
            <a:spLocks noGrp="1"/>
          </p:cNvSpPr>
          <p:nvPr>
            <p:ph type="body" idx="4294967295"/>
          </p:nvPr>
        </p:nvSpPr>
        <p:spPr>
          <a:xfrm>
            <a:off x="457200" y="1600200"/>
            <a:ext cx="8229600" cy="4525963"/>
          </a:xfrm>
        </p:spPr>
        <p:txBody>
          <a:bodyPr>
            <a:normAutofit/>
          </a:bodyPr>
          <a:lstStyle/>
          <a:p>
            <a:pPr algn="r" rtl="1">
              <a:buNone/>
            </a:pPr>
            <a:r>
              <a:rPr lang="en-US" sz="1800" dirty="0" smtClean="0"/>
              <a:t>XML</a:t>
            </a:r>
            <a:r>
              <a:rPr lang="fa-IR" sz="1800" dirty="0" smtClean="0"/>
              <a:t> نمونه دیگری از </a:t>
            </a:r>
            <a:r>
              <a:rPr lang="en-US" sz="1800" dirty="0" smtClean="0"/>
              <a:t>SGML</a:t>
            </a:r>
            <a:r>
              <a:rPr lang="fa-IR" sz="1800" dirty="0" smtClean="0"/>
              <a:t> است. هر سند </a:t>
            </a:r>
            <a:r>
              <a:rPr lang="en-US" sz="1800" dirty="0" smtClean="0"/>
              <a:t>XML</a:t>
            </a:r>
            <a:r>
              <a:rPr lang="fa-IR" sz="1800" dirty="0" smtClean="0"/>
              <a:t> متشکل از مجموعه ایی از دستورات است که از نحو </a:t>
            </a:r>
            <a:r>
              <a:rPr lang="en-US" sz="1800" dirty="0" smtClean="0"/>
              <a:t>&lt;element  name&gt;</a:t>
            </a:r>
            <a:r>
              <a:rPr lang="fa-IR" sz="1800" dirty="0" smtClean="0"/>
              <a:t> پیروی می کند. همانند اسناد </a:t>
            </a:r>
            <a:r>
              <a:rPr lang="en-US" sz="1800" dirty="0" smtClean="0"/>
              <a:t>SGML</a:t>
            </a:r>
            <a:r>
              <a:rPr lang="fa-IR" sz="1800" dirty="0" smtClean="0"/>
              <a:t>، سن اعلان نوع سند</a:t>
            </a:r>
            <a:r>
              <a:rPr lang="en-US" sz="1800" dirty="0" smtClean="0"/>
              <a:t>(DTD)</a:t>
            </a:r>
            <a:r>
              <a:rPr lang="fa-IR" sz="1800" dirty="0" smtClean="0"/>
              <a:t>، معنای هر نوع  دستور را توصیف می کند.اما همانند </a:t>
            </a:r>
            <a:r>
              <a:rPr lang="en-US" sz="1800" dirty="0" smtClean="0"/>
              <a:t>HTML</a:t>
            </a:r>
            <a:r>
              <a:rPr lang="fa-IR" sz="1800" dirty="0" smtClean="0"/>
              <a:t> بعضی از اینها استاندارد شده اند، بسیاری از اسناد </a:t>
            </a:r>
            <a:r>
              <a:rPr lang="en-US" sz="1800" dirty="0" smtClean="0"/>
              <a:t>XML</a:t>
            </a:r>
            <a:r>
              <a:rPr lang="fa-IR" sz="1800" dirty="0" smtClean="0"/>
              <a:t> بدون </a:t>
            </a:r>
            <a:r>
              <a:rPr lang="en-US" sz="1800" dirty="0" smtClean="0"/>
              <a:t>DTD</a:t>
            </a:r>
            <a:r>
              <a:rPr lang="fa-IR" sz="1800" dirty="0" smtClean="0"/>
              <a:t> خارجی قابل اجرایند.</a:t>
            </a:r>
          </a:p>
          <a:p>
            <a:pPr algn="r" rtl="1">
              <a:buNone/>
            </a:pPr>
            <a:r>
              <a:rPr lang="fa-IR" sz="1800" dirty="0" smtClean="0"/>
              <a:t>سند </a:t>
            </a:r>
            <a:r>
              <a:rPr lang="en-US" sz="1800" dirty="0" smtClean="0"/>
              <a:t>XML</a:t>
            </a:r>
            <a:r>
              <a:rPr lang="fa-IR" sz="1800" dirty="0" smtClean="0"/>
              <a:t> با </a:t>
            </a:r>
            <a:r>
              <a:rPr lang="en-US" sz="1800" dirty="0" smtClean="0"/>
              <a:t>&lt;?xml  </a:t>
            </a:r>
            <a:r>
              <a:rPr lang="en-US" sz="1800" dirty="0" err="1" smtClean="0"/>
              <a:t>XML</a:t>
            </a:r>
            <a:r>
              <a:rPr lang="en-US" sz="1800" dirty="0" smtClean="0"/>
              <a:t> </a:t>
            </a:r>
            <a:r>
              <a:rPr lang="en-US" sz="1800" dirty="0" err="1" smtClean="0"/>
              <a:t>VersionNumber</a:t>
            </a:r>
            <a:r>
              <a:rPr lang="en-US" sz="1800" dirty="0" smtClean="0"/>
              <a:t> ?&gt;</a:t>
            </a:r>
            <a:r>
              <a:rPr lang="fa-IR" sz="1800" dirty="0" smtClean="0"/>
              <a:t> شروع می شود و شامل دستورات </a:t>
            </a:r>
            <a:r>
              <a:rPr lang="en-US" sz="1800" dirty="0" smtClean="0"/>
              <a:t>&lt;name&gt; text &lt;/name&gt; </a:t>
            </a:r>
            <a:r>
              <a:rPr lang="fa-IR" sz="1800" dirty="0" smtClean="0"/>
              <a:t> به صورت تودرتو است.</a:t>
            </a:r>
          </a:p>
          <a:p>
            <a:pPr algn="r" rtl="1">
              <a:buNone/>
            </a:pPr>
            <a:r>
              <a:rPr lang="en-US" sz="1800" dirty="0" smtClean="0"/>
              <a:t> </a:t>
            </a:r>
            <a:r>
              <a:rPr lang="fa-IR" sz="1800" dirty="0" smtClean="0"/>
              <a:t>بسیاری از مفاهیم </a:t>
            </a:r>
            <a:r>
              <a:rPr lang="en-US" sz="1800" dirty="0" smtClean="0"/>
              <a:t>XML</a:t>
            </a:r>
            <a:r>
              <a:rPr lang="fa-IR" sz="1800" dirty="0" smtClean="0"/>
              <a:t> از</a:t>
            </a:r>
            <a:r>
              <a:rPr lang="en-US" sz="1800" dirty="0" smtClean="0"/>
              <a:t>HTML</a:t>
            </a:r>
            <a:r>
              <a:rPr lang="fa-IR" sz="1800" dirty="0" smtClean="0"/>
              <a:t> گرفته شده اند. </a:t>
            </a:r>
            <a:r>
              <a:rPr lang="en-US" sz="1800" dirty="0" smtClean="0"/>
              <a:t>URL</a:t>
            </a:r>
            <a:r>
              <a:rPr lang="fa-IR" sz="1800" dirty="0" smtClean="0"/>
              <a:t>های </a:t>
            </a:r>
            <a:r>
              <a:rPr lang="en-US" sz="1800" dirty="0" smtClean="0"/>
              <a:t>HTML</a:t>
            </a:r>
            <a:r>
              <a:rPr lang="fa-IR" sz="1800" dirty="0" smtClean="0"/>
              <a:t> همان </a:t>
            </a:r>
            <a:r>
              <a:rPr lang="en-US" sz="1800" dirty="0" smtClean="0"/>
              <a:t>URL</a:t>
            </a:r>
            <a:r>
              <a:rPr lang="fa-IR" sz="1800" dirty="0" smtClean="0"/>
              <a:t> در </a:t>
            </a:r>
            <a:r>
              <a:rPr lang="en-US" sz="1800" dirty="0" smtClean="0"/>
              <a:t>XML</a:t>
            </a:r>
            <a:r>
              <a:rPr lang="fa-IR" sz="1800" dirty="0" smtClean="0"/>
              <a:t> هستند و به صورت یک پیوند ساده مشخص می شوند:</a:t>
            </a:r>
          </a:p>
          <a:p>
            <a:pPr rtl="1">
              <a:buNone/>
            </a:pPr>
            <a:r>
              <a:rPr lang="en-US" sz="1800" dirty="0" smtClean="0"/>
              <a:t>&lt;a  </a:t>
            </a:r>
            <a:r>
              <a:rPr lang="en-US" sz="1800" dirty="0" err="1" smtClean="0"/>
              <a:t>xml:link</a:t>
            </a:r>
            <a:r>
              <a:rPr lang="en-US" sz="1800" dirty="0" smtClean="0"/>
              <a:t>=“simple” </a:t>
            </a:r>
            <a:r>
              <a:rPr lang="en-US" sz="1800" dirty="0" err="1" smtClean="0"/>
              <a:t>href</a:t>
            </a:r>
            <a:r>
              <a:rPr lang="en-US" sz="1800" dirty="0" smtClean="0"/>
              <a:t>=“usual http URL”&gt;</a:t>
            </a:r>
            <a:endParaRPr lang="en-US" sz="1800" dirty="0"/>
          </a:p>
        </p:txBody>
      </p:sp>
      <p:sp>
        <p:nvSpPr>
          <p:cNvPr id="4" name="Flowchart: Punched Tape 3"/>
          <p:cNvSpPr/>
          <p:nvPr/>
        </p:nvSpPr>
        <p:spPr>
          <a:xfrm rot="19639841">
            <a:off x="236336" y="791067"/>
            <a:ext cx="1964027" cy="506178"/>
          </a:xfrm>
          <a:prstGeom prst="flowChartPunchedTap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1600" dirty="0" smtClean="0"/>
              <a:t>برنامه سازی شبکه</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33400" y="228600"/>
            <a:ext cx="8229600" cy="1143000"/>
          </a:xfrm>
        </p:spPr>
        <p:txBody>
          <a:bodyPr/>
          <a:lstStyle/>
          <a:p>
            <a:pPr algn="r" rtl="1"/>
            <a:r>
              <a:rPr lang="fa-IR" dirty="0" smtClean="0"/>
              <a:t>شش نوع علامت در </a:t>
            </a:r>
            <a:r>
              <a:rPr lang="en-US" dirty="0" smtClean="0"/>
              <a:t>XML</a:t>
            </a:r>
            <a:endParaRPr lang="en-US" dirty="0"/>
          </a:p>
        </p:txBody>
      </p:sp>
      <p:sp>
        <p:nvSpPr>
          <p:cNvPr id="3" name="Text Placeholder 2"/>
          <p:cNvSpPr>
            <a:spLocks noGrp="1"/>
          </p:cNvSpPr>
          <p:nvPr>
            <p:ph type="body" idx="4294967295"/>
          </p:nvPr>
        </p:nvSpPr>
        <p:spPr>
          <a:xfrm>
            <a:off x="533400" y="1600200"/>
            <a:ext cx="8229600" cy="4525963"/>
          </a:xfrm>
        </p:spPr>
        <p:txBody>
          <a:bodyPr>
            <a:normAutofit fontScale="92500" lnSpcReduction="20000"/>
          </a:bodyPr>
          <a:lstStyle/>
          <a:p>
            <a:pPr algn="r" rtl="1"/>
            <a:r>
              <a:rPr lang="fa-IR" sz="1800" dirty="0" smtClean="0"/>
              <a:t>عناصر: همان عناصر در </a:t>
            </a:r>
            <a:r>
              <a:rPr lang="en-US" sz="1800" dirty="0" smtClean="0"/>
              <a:t>HTML</a:t>
            </a:r>
            <a:r>
              <a:rPr lang="fa-IR" sz="1800" dirty="0" smtClean="0"/>
              <a:t> هستند و به صورت </a:t>
            </a:r>
            <a:r>
              <a:rPr lang="en-US" sz="1800" dirty="0" smtClean="0"/>
              <a:t>&lt;name&gt; text &lt;/name&gt;</a:t>
            </a:r>
            <a:r>
              <a:rPr lang="fa-IR" sz="1800" dirty="0" smtClean="0"/>
              <a:t> هستند.</a:t>
            </a:r>
          </a:p>
          <a:p>
            <a:pPr algn="r" rtl="1"/>
            <a:r>
              <a:rPr lang="fa-IR" sz="1800" dirty="0" smtClean="0"/>
              <a:t>صفات: برچسب هایی برای شروع هر عنصر می باشند. </a:t>
            </a:r>
          </a:p>
          <a:p>
            <a:pPr algn="r" rtl="1"/>
            <a:r>
              <a:rPr lang="fa-IR" sz="1800" dirty="0" smtClean="0"/>
              <a:t>ارجاع نهادها:نمادهایی مثل &gt; معنای خاصی دارند. برای قرار دادن این نماد در سند، از یک ارجاع  نهاد مثل </a:t>
            </a:r>
            <a:r>
              <a:rPr lang="en-US" sz="1800" dirty="0" smtClean="0"/>
              <a:t>&amp;It</a:t>
            </a:r>
            <a:r>
              <a:rPr lang="fa-IR" sz="1800" dirty="0" smtClean="0"/>
              <a:t> استفاده می شود. </a:t>
            </a:r>
            <a:r>
              <a:rPr lang="en-US" sz="1800" dirty="0" smtClean="0"/>
              <a:t>&amp;</a:t>
            </a:r>
            <a:r>
              <a:rPr lang="en-US" sz="1800" dirty="0" err="1" smtClean="0"/>
              <a:t>It;start</a:t>
            </a:r>
            <a:r>
              <a:rPr lang="en-US" sz="1800" dirty="0" smtClean="0"/>
              <a:t>&gt;</a:t>
            </a:r>
            <a:r>
              <a:rPr lang="fa-IR" sz="1800" dirty="0" smtClean="0"/>
              <a:t> همانند &lt;</a:t>
            </a:r>
            <a:r>
              <a:rPr lang="en-US" sz="1800" dirty="0" smtClean="0"/>
              <a:t>start</a:t>
            </a:r>
            <a:r>
              <a:rPr lang="fa-IR" sz="1800" dirty="0" smtClean="0"/>
              <a:t>&gt;</a:t>
            </a:r>
            <a:r>
              <a:rPr lang="en-US" sz="1800" dirty="0" smtClean="0"/>
              <a:t> </a:t>
            </a:r>
            <a:r>
              <a:rPr lang="fa-IR" sz="1800" dirty="0" smtClean="0"/>
              <a:t> است.</a:t>
            </a:r>
          </a:p>
          <a:p>
            <a:pPr algn="r" rtl="1"/>
            <a:r>
              <a:rPr lang="fa-IR" sz="1800" dirty="0" smtClean="0"/>
              <a:t>توضیحات: توضیحات با  </a:t>
            </a:r>
            <a:r>
              <a:rPr lang="en-US" sz="1800" dirty="0" smtClean="0"/>
              <a:t>&lt;!- -text</a:t>
            </a:r>
            <a:r>
              <a:rPr lang="en-US" sz="1800" dirty="0" smtClean="0">
                <a:sym typeface="Wingdings" pitchFamily="2" charset="2"/>
              </a:rPr>
              <a:t>-- &gt;</a:t>
            </a:r>
            <a:r>
              <a:rPr lang="fa-IR" sz="1800" dirty="0" smtClean="0">
                <a:sym typeface="Wingdings" pitchFamily="2" charset="2"/>
              </a:rPr>
              <a:t> نمایش داده می شود.</a:t>
            </a:r>
          </a:p>
          <a:p>
            <a:pPr algn="r" rtl="1"/>
            <a:r>
              <a:rPr lang="fa-IR" sz="1800" dirty="0" smtClean="0">
                <a:sym typeface="Wingdings" pitchFamily="2" charset="2"/>
              </a:rPr>
              <a:t>دستورات پردازشی: این دستورات به صورت </a:t>
            </a:r>
            <a:r>
              <a:rPr lang="en-US" sz="1800" dirty="0" smtClean="0">
                <a:sym typeface="Wingdings" pitchFamily="2" charset="2"/>
              </a:rPr>
              <a:t>&lt;?name </a:t>
            </a:r>
            <a:r>
              <a:rPr lang="en-US" sz="1800" dirty="0" err="1" smtClean="0">
                <a:sym typeface="Wingdings" pitchFamily="2" charset="2"/>
              </a:rPr>
              <a:t>PIName</a:t>
            </a:r>
            <a:r>
              <a:rPr lang="en-US" sz="1800" dirty="0" smtClean="0">
                <a:sym typeface="Wingdings" pitchFamily="2" charset="2"/>
              </a:rPr>
              <a:t> ?&gt;</a:t>
            </a:r>
            <a:r>
              <a:rPr lang="fa-IR" sz="1800" dirty="0" smtClean="0">
                <a:sym typeface="Wingdings" pitchFamily="2" charset="2"/>
              </a:rPr>
              <a:t> هستند. برنامه های کاربردی باید برنامه های کاربردی </a:t>
            </a:r>
            <a:r>
              <a:rPr lang="en-US" sz="1800" dirty="0" err="1" smtClean="0">
                <a:sym typeface="Wingdings" pitchFamily="2" charset="2"/>
              </a:rPr>
              <a:t>PIName</a:t>
            </a:r>
            <a:r>
              <a:rPr lang="fa-IR" sz="1800" dirty="0" smtClean="0">
                <a:sym typeface="Wingdings" pitchFamily="2" charset="2"/>
              </a:rPr>
              <a:t> را پردازش کنند که توسط آنها تخصیص داده می شود.این مکانیزم برای ارسال اطلاعات پروتکل خاصی به برنامه کاربردیی به کار می رود که صفحه </a:t>
            </a:r>
            <a:r>
              <a:rPr lang="en-US" sz="1800" dirty="0" smtClean="0">
                <a:sym typeface="Wingdings" pitchFamily="2" charset="2"/>
              </a:rPr>
              <a:t>XML</a:t>
            </a:r>
            <a:r>
              <a:rPr lang="fa-IR" sz="1800" dirty="0" smtClean="0">
                <a:sym typeface="Wingdings" pitchFamily="2" charset="2"/>
              </a:rPr>
              <a:t> را پردازش می کند.</a:t>
            </a:r>
          </a:p>
          <a:p>
            <a:pPr algn="r" rtl="1"/>
            <a:r>
              <a:rPr lang="en-US" sz="1800" dirty="0" smtClean="0">
                <a:sym typeface="Wingdings" pitchFamily="2" charset="2"/>
              </a:rPr>
              <a:t>CDATA</a:t>
            </a:r>
            <a:r>
              <a:rPr lang="fa-IR" sz="1800" dirty="0" smtClean="0">
                <a:sym typeface="Wingdings" pitchFamily="2" charset="2"/>
              </a:rPr>
              <a:t>: اینها کارکترهایی هستند که نادیده گرفته می شوند و توسط </a:t>
            </a:r>
            <a:r>
              <a:rPr lang="en-US" sz="1800" dirty="0" smtClean="0">
                <a:sym typeface="Wingdings" pitchFamily="2" charset="2"/>
              </a:rPr>
              <a:t>&lt;!DOCTYPE…&gt;</a:t>
            </a:r>
            <a:r>
              <a:rPr lang="fa-IR" sz="1800" dirty="0" smtClean="0">
                <a:sym typeface="Wingdings" pitchFamily="2" charset="2"/>
              </a:rPr>
              <a:t> برای دستورات مشخص می شود.این دستور نحو و معنا را برای سند </a:t>
            </a:r>
            <a:r>
              <a:rPr lang="en-US" sz="1800" dirty="0" smtClean="0">
                <a:sym typeface="Wingdings" pitchFamily="2" charset="2"/>
              </a:rPr>
              <a:t>XML</a:t>
            </a:r>
            <a:r>
              <a:rPr lang="fa-IR" sz="1800" dirty="0" smtClean="0">
                <a:sym typeface="Wingdings" pitchFamily="2" charset="2"/>
              </a:rPr>
              <a:t> مشخص می کند که مقادیر پیش فرض برچسب های </a:t>
            </a:r>
            <a:r>
              <a:rPr lang="en-US" sz="1800" dirty="0" smtClean="0">
                <a:sym typeface="Wingdings" pitchFamily="2" charset="2"/>
              </a:rPr>
              <a:t>HTML</a:t>
            </a:r>
            <a:r>
              <a:rPr lang="fa-IR" sz="1800" dirty="0" smtClean="0">
                <a:sym typeface="Wingdings" pitchFamily="2" charset="2"/>
              </a:rPr>
              <a:t> نیستند.به عنوان مثال صفحات </a:t>
            </a:r>
            <a:r>
              <a:rPr lang="en-US" sz="1800" dirty="0" smtClean="0">
                <a:sym typeface="Wingdings" pitchFamily="2" charset="2"/>
              </a:rPr>
              <a:t>HTML</a:t>
            </a:r>
            <a:r>
              <a:rPr lang="fa-IR" sz="1800" dirty="0" smtClean="0">
                <a:sym typeface="Wingdings" pitchFamily="2" charset="2"/>
              </a:rPr>
              <a:t> در </a:t>
            </a:r>
            <a:r>
              <a:rPr lang="en-US" sz="1800" dirty="0" smtClean="0">
                <a:sym typeface="Wingdings" pitchFamily="2" charset="2"/>
              </a:rPr>
              <a:t>XML</a:t>
            </a:r>
            <a:r>
              <a:rPr lang="fa-IR" sz="1800" dirty="0" smtClean="0">
                <a:sym typeface="Wingdings" pitchFamily="2" charset="2"/>
              </a:rPr>
              <a:t> با استفاده از </a:t>
            </a:r>
            <a:r>
              <a:rPr lang="en-US" sz="1800" dirty="0" smtClean="0">
                <a:sym typeface="Wingdings" pitchFamily="2" charset="2"/>
              </a:rPr>
              <a:t>DTD</a:t>
            </a:r>
            <a:r>
              <a:rPr lang="fa-IR" sz="1800" dirty="0" smtClean="0">
                <a:sym typeface="Wingdings" pitchFamily="2" charset="2"/>
              </a:rPr>
              <a:t> به صورت زیر مشخص می شوند.:</a:t>
            </a:r>
          </a:p>
          <a:p>
            <a:pPr rtl="1">
              <a:buNone/>
            </a:pPr>
            <a:r>
              <a:rPr lang="en-US" sz="1800" dirty="0" smtClean="0">
                <a:sym typeface="Wingdings" pitchFamily="2" charset="2"/>
              </a:rPr>
              <a:t>&lt;!DOCTYPE HTML PUBLIC “HTML specification document URL”&gt;</a:t>
            </a:r>
          </a:p>
          <a:p>
            <a:pPr algn="r" rtl="1">
              <a:buNone/>
            </a:pPr>
            <a:r>
              <a:rPr lang="fa-IR" sz="1800" dirty="0" smtClean="0">
                <a:sym typeface="Wingdings" pitchFamily="2" charset="2"/>
              </a:rPr>
              <a:t>هر صنعتی می تواند یک </a:t>
            </a:r>
            <a:r>
              <a:rPr lang="en-US" sz="1800" dirty="0" smtClean="0">
                <a:sym typeface="Wingdings" pitchFamily="2" charset="2"/>
              </a:rPr>
              <a:t>DTD</a:t>
            </a:r>
            <a:r>
              <a:rPr lang="fa-IR" sz="1800" dirty="0" smtClean="0">
                <a:sym typeface="Wingdings" pitchFamily="2" charset="2"/>
              </a:rPr>
              <a:t> را تعریف کند که معنای اطلاعاتی را مشخص می کند که نیاز به پردازش دارد. بدین ترتیب صفحات </a:t>
            </a:r>
            <a:r>
              <a:rPr lang="en-US" sz="1800" dirty="0" smtClean="0">
                <a:sym typeface="Wingdings" pitchFamily="2" charset="2"/>
              </a:rPr>
              <a:t>XML</a:t>
            </a:r>
            <a:r>
              <a:rPr lang="fa-IR" sz="1800" dirty="0" smtClean="0">
                <a:sym typeface="Wingdings" pitchFamily="2" charset="2"/>
              </a:rPr>
              <a:t> کارآمدتر از صفحات وب </a:t>
            </a:r>
            <a:r>
              <a:rPr lang="en-US" sz="1800" dirty="0" smtClean="0">
                <a:sym typeface="Wingdings" pitchFamily="2" charset="2"/>
              </a:rPr>
              <a:t>HTML</a:t>
            </a:r>
            <a:r>
              <a:rPr lang="fa-IR" sz="1800" dirty="0" smtClean="0">
                <a:sym typeface="Wingdings" pitchFamily="2" charset="2"/>
              </a:rPr>
              <a:t> اجرا می شوند.</a:t>
            </a:r>
            <a:endParaRPr lang="en-US" sz="1800" dirty="0" smtClean="0">
              <a:sym typeface="Wingdings" pitchFamily="2" charset="2"/>
            </a:endParaRPr>
          </a:p>
          <a:p>
            <a:pPr algn="r" rtl="1"/>
            <a:endParaRPr lang="en-US" sz="1800" dirty="0"/>
          </a:p>
        </p:txBody>
      </p:sp>
      <p:sp>
        <p:nvSpPr>
          <p:cNvPr id="4" name="Flowchart: Punched Tape 3"/>
          <p:cNvSpPr/>
          <p:nvPr/>
        </p:nvSpPr>
        <p:spPr>
          <a:xfrm rot="19639841">
            <a:off x="236336" y="791067"/>
            <a:ext cx="1964027" cy="506178"/>
          </a:xfrm>
          <a:prstGeom prst="flowChartPunchedTap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1600" dirty="0" smtClean="0"/>
              <a:t>برنامه سازی شبکه</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4294967295"/>
          </p:nvPr>
        </p:nvSpPr>
        <p:spPr>
          <a:xfrm>
            <a:off x="457200" y="1600200"/>
            <a:ext cx="8229600" cy="4525963"/>
          </a:xfrm>
        </p:spPr>
        <p:txBody>
          <a:bodyPr>
            <a:normAutofit lnSpcReduction="10000"/>
          </a:bodyPr>
          <a:lstStyle/>
          <a:p>
            <a:pPr algn="r" rtl="1">
              <a:buNone/>
            </a:pPr>
            <a:r>
              <a:rPr lang="fa-IR" sz="1800" dirty="0" smtClean="0"/>
              <a:t>برای زبان هایی که متن ها را پردازش می کنند، علاوه بر پاسخ باید قالب ارجاع (</a:t>
            </a:r>
            <a:r>
              <a:rPr lang="en-US" sz="1800" dirty="0" smtClean="0"/>
              <a:t>reference frame</a:t>
            </a:r>
            <a:r>
              <a:rPr lang="fa-IR" sz="1800" dirty="0" smtClean="0"/>
              <a:t> ) را نگهداری کنند. برای کاربرد های متنی ، سه شکل ترجمه ایی که مطرح شدند ، معنای زیر را دارند:</a:t>
            </a:r>
          </a:p>
          <a:p>
            <a:pPr algn="r" rtl="1"/>
            <a:r>
              <a:rPr lang="fa-IR" sz="1800" dirty="0" smtClean="0"/>
              <a:t>تفسیر: در این شکل ترجمه، خروجی فرمت خاصی دارد. برای متن خروجی می تواند مجموعه ایی از بیت ها باشد که صفحه ایی را مشخص نماید که باید نمایش داده شود.که البته این روش به حافظه زیادی نیاز دارد و به همین دلیل برای این کاربرد ها مناسب نیست.</a:t>
            </a:r>
          </a:p>
          <a:p>
            <a:pPr algn="r" rtl="1"/>
            <a:r>
              <a:rPr lang="fa-IR" sz="1800" dirty="0" smtClean="0"/>
              <a:t>کامپایل: در این مدل ، مترجم سند را به یک برنامه اجرایی تبدیل می کند که اجرا می شود تا تصویرش را به وجود آورد. یعنی ، برنامه ایی که برای یک ماشین مجازی نوشته شده است ، مجموعه ایی از فرمان ها را برای ایجاد یک تصویر ایجاد می کند. این فرایند توسط پست اسکریپت به کار گرفته می شود و ماشین مجازی پست اسکریپت این فرمانها را اجرا می کند.</a:t>
            </a:r>
          </a:p>
          <a:p>
            <a:pPr algn="r" rtl="1"/>
            <a:r>
              <a:rPr lang="fa-IR" sz="1800" dirty="0" smtClean="0"/>
              <a:t>توصیف معنا: در این حالت صفات نهایی سند را توصیف می کنیم، اما جزئیات واقعی آن را بیان نخواهیم کرد . به عنوان مثال، مایکروسافت اسناد را با استفاده از واژه پردازه ها به فرمت </a:t>
            </a:r>
            <a:r>
              <a:rPr lang="en-US" sz="1800" dirty="0" smtClean="0"/>
              <a:t>RTF</a:t>
            </a:r>
            <a:r>
              <a:rPr lang="fa-IR" sz="1800" dirty="0" smtClean="0"/>
              <a:t>(</a:t>
            </a:r>
            <a:r>
              <a:rPr lang="en-US" sz="1800" dirty="0" smtClean="0"/>
              <a:t>Rich Text Format</a:t>
            </a:r>
            <a:r>
              <a:rPr lang="fa-IR" sz="1800" dirty="0" smtClean="0"/>
              <a:t> ) ذخیره می کند.می توان پردازنده هایی نوشت که فرمت </a:t>
            </a:r>
            <a:r>
              <a:rPr lang="en-US" sz="1800" dirty="0" smtClean="0"/>
              <a:t>RTF</a:t>
            </a:r>
            <a:r>
              <a:rPr lang="fa-IR" sz="1800" dirty="0" smtClean="0"/>
              <a:t> را بخوانند و بنویسند.بدین ترتیب مجموعه ایی از فرمان ها به وجود می آید که هر کدام از صفات سند را توصیف می کند.</a:t>
            </a:r>
            <a:endParaRPr lang="en-US" sz="1800" dirty="0"/>
          </a:p>
        </p:txBody>
      </p:sp>
      <p:sp>
        <p:nvSpPr>
          <p:cNvPr id="4" name="Flowchart: Punched Tape 3"/>
          <p:cNvSpPr/>
          <p:nvPr/>
        </p:nvSpPr>
        <p:spPr>
          <a:xfrm rot="19639841">
            <a:off x="236336" y="791067"/>
            <a:ext cx="1964027" cy="506178"/>
          </a:xfrm>
          <a:prstGeom prst="flowChartPunchedTap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1600" dirty="0" smtClean="0"/>
              <a:t>برنامه سازی شبکه</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8229600" cy="1143000"/>
          </a:xfrm>
        </p:spPr>
        <p:txBody>
          <a:bodyPr/>
          <a:lstStyle/>
          <a:p>
            <a:pPr algn="r"/>
            <a:r>
              <a:rPr lang="fa-IR" dirty="0" smtClean="0"/>
              <a:t>نشر رومیزی </a:t>
            </a:r>
            <a:endParaRPr lang="en-US" dirty="0"/>
          </a:p>
        </p:txBody>
      </p:sp>
      <p:sp>
        <p:nvSpPr>
          <p:cNvPr id="3" name="Text Placeholder 2"/>
          <p:cNvSpPr>
            <a:spLocks noGrp="1"/>
          </p:cNvSpPr>
          <p:nvPr>
            <p:ph type="body" idx="4294967295"/>
          </p:nvPr>
        </p:nvSpPr>
        <p:spPr>
          <a:xfrm>
            <a:off x="381000" y="1600200"/>
            <a:ext cx="8229600" cy="4525963"/>
          </a:xfrm>
        </p:spPr>
        <p:txBody>
          <a:bodyPr>
            <a:normAutofit/>
          </a:bodyPr>
          <a:lstStyle/>
          <a:p>
            <a:pPr algn="r">
              <a:buNone/>
            </a:pPr>
            <a:r>
              <a:rPr lang="fa-IR" sz="1800" dirty="0" smtClean="0"/>
              <a:t>اساس زبان های برنامه نویسی که در این کتاب مطرح میشوند، مفاهیم زبان برنامه نویسی قدیمی است که در آن، برنامه های منبع توسط ماشین مجازی کامپایل می شوند تا به اجرا در آیند. داده ها تحت کنترل این ماشین مجازی خوانده شده ، پردازش می شوند و نتایج به چاپ می رسند. در این مدل برنامه نویسی ، برنامه ها پیاده سازی می شوند و سپس مستنداتی نوشته می شود تا برنامه ها را توصیف کند.</a:t>
            </a:r>
          </a:p>
          <a:p>
            <a:pPr algn="r">
              <a:buNone/>
            </a:pPr>
            <a:r>
              <a:rPr lang="fa-IR" sz="1800" dirty="0" smtClean="0"/>
              <a:t>مستندات شکل دیگری از داده ها است و نوشتن مستندات شامل مفاهیمی شبیه نوشتن برنامه است. به عنوان مثال این کتاب دارای یک طراحی سطح بالا بر حسب موضوعات فصل ها و موضوعات بخش ها در داخل فصل هاست. وقتی متن کتاب نوشته شد ، ارجاع به محل هایی از کتاب تعریف شدند و به جاهای دیگری ارجاع شده است. این کتاب سبک هایی بر حسب اندازه هر صفحه ، محل شماره صفحه و عنوان هر صفحه ، فونت متن ، جای شکل ها ، جدول و غیره دارد. گرچه این متن قبلا با استفاده از ماشین های ساده ای مثل ماشین تحریر آماده شده است ، رشد بازار محاسبات شخصی منجر به نشر رومیزی شد.</a:t>
            </a:r>
            <a:endParaRPr lang="en-US" sz="1800" dirty="0"/>
          </a:p>
        </p:txBody>
      </p:sp>
      <p:sp>
        <p:nvSpPr>
          <p:cNvPr id="4" name="Flowchart: Punched Tape 3"/>
          <p:cNvSpPr/>
          <p:nvPr/>
        </p:nvSpPr>
        <p:spPr>
          <a:xfrm rot="19639841">
            <a:off x="236336" y="791067"/>
            <a:ext cx="1964027" cy="506178"/>
          </a:xfrm>
          <a:prstGeom prst="flowChartPunchedTap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1600" dirty="0" smtClean="0"/>
              <a:t>برنامه سازی شبکه</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457200"/>
            <a:ext cx="8229600" cy="1143000"/>
          </a:xfrm>
        </p:spPr>
        <p:txBody>
          <a:bodyPr/>
          <a:lstStyle/>
          <a:p>
            <a:pPr algn="r"/>
            <a:r>
              <a:rPr lang="fa-IR" dirty="0" smtClean="0"/>
              <a:t> آماده سازی سند لاتکس</a:t>
            </a:r>
            <a:endParaRPr lang="en-US" dirty="0"/>
          </a:p>
        </p:txBody>
      </p:sp>
      <p:sp>
        <p:nvSpPr>
          <p:cNvPr id="3" name="Text Placeholder 2"/>
          <p:cNvSpPr>
            <a:spLocks noGrp="1"/>
          </p:cNvSpPr>
          <p:nvPr>
            <p:ph type="body" idx="4294967295"/>
          </p:nvPr>
        </p:nvSpPr>
        <p:spPr>
          <a:xfrm>
            <a:off x="457200" y="1676400"/>
            <a:ext cx="8229600" cy="4525963"/>
          </a:xfrm>
        </p:spPr>
        <p:txBody>
          <a:bodyPr>
            <a:normAutofit/>
          </a:bodyPr>
          <a:lstStyle/>
          <a:p>
            <a:pPr algn="r" rtl="1">
              <a:buNone/>
            </a:pPr>
            <a:r>
              <a:rPr lang="fa-IR" sz="1800" dirty="0" smtClean="0"/>
              <a:t>در نشر رومیزی، کاربر مسئول ایجاد تمام جنبه های آماده سازی متن است. برای سهولت این فرایند ، زبان های پردازش متن به وجود آمدند.</a:t>
            </a:r>
          </a:p>
          <a:p>
            <a:pPr algn="r" rtl="1">
              <a:buNone/>
            </a:pPr>
            <a:r>
              <a:rPr lang="en-US" sz="1800" dirty="0" smtClean="0"/>
              <a:t>TEX</a:t>
            </a:r>
            <a:r>
              <a:rPr lang="fa-IR" sz="1800" dirty="0" smtClean="0"/>
              <a:t> خیلی شبیه به کامپایلر معمولی اجرا می شود. گذر اول </a:t>
            </a:r>
            <a:r>
              <a:rPr lang="en-US" sz="1800" dirty="0" smtClean="0"/>
              <a:t>TEX</a:t>
            </a:r>
            <a:r>
              <a:rPr lang="fa-IR" sz="1800" dirty="0" smtClean="0"/>
              <a:t> جدول نمادی را ایجاد می کند تا شماره بخشها، شماره صفحات و شماره شکل ها را نگهداری کند. در گذر دوم یک فرمت خروجی تولید می شود که مقادیر صحیح در سند گنجانده شده اند.</a:t>
            </a:r>
            <a:r>
              <a:rPr lang="en-US" sz="1800" dirty="0" smtClean="0"/>
              <a:t>TEX</a:t>
            </a:r>
            <a:r>
              <a:rPr lang="fa-IR" sz="1800" dirty="0" smtClean="0"/>
              <a:t> توسط ماکروهای </a:t>
            </a:r>
            <a:r>
              <a:rPr lang="en-US" sz="1800" dirty="0" smtClean="0"/>
              <a:t>LATEX</a:t>
            </a:r>
            <a:r>
              <a:rPr lang="fa-IR" sz="1800" dirty="0" smtClean="0"/>
              <a:t> ایجاد شده است.</a:t>
            </a:r>
          </a:p>
          <a:p>
            <a:pPr algn="r" rtl="1">
              <a:buNone/>
            </a:pPr>
            <a:r>
              <a:rPr lang="fa-IR" sz="1800" dirty="0" smtClean="0"/>
              <a:t>اما برخلاف مفاهیم کامپایل معمولی مثل ذخیره سازی داده ها ، فراخوانی زیر برنامه و انواع ، برنامه نشر با طرح صفحه و فضای آن سروکار دارد. </a:t>
            </a:r>
          </a:p>
          <a:p>
            <a:pPr algn="r" rtl="1">
              <a:buNone/>
            </a:pPr>
            <a:r>
              <a:rPr lang="en-US" sz="1800" dirty="0" smtClean="0"/>
              <a:t>LATEX</a:t>
            </a:r>
            <a:r>
              <a:rPr lang="fa-IR" sz="1800" dirty="0" smtClean="0"/>
              <a:t> محیط هایی را به وجود می آورد که کاربرد </a:t>
            </a:r>
            <a:r>
              <a:rPr lang="en-US" sz="1800" dirty="0" smtClean="0"/>
              <a:t>TEX</a:t>
            </a:r>
            <a:r>
              <a:rPr lang="fa-IR" sz="1800" dirty="0" smtClean="0"/>
              <a:t> را آسان می کند.</a:t>
            </a:r>
            <a:endParaRPr lang="en-US" sz="1800" dirty="0"/>
          </a:p>
        </p:txBody>
      </p:sp>
      <p:sp>
        <p:nvSpPr>
          <p:cNvPr id="4" name="Flowchart: Punched Tape 3"/>
          <p:cNvSpPr/>
          <p:nvPr/>
        </p:nvSpPr>
        <p:spPr>
          <a:xfrm rot="19639841">
            <a:off x="236336" y="791067"/>
            <a:ext cx="1964027" cy="506178"/>
          </a:xfrm>
          <a:prstGeom prst="flowChartPunchedTap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1600" dirty="0" smtClean="0"/>
              <a:t>برنامه سازی شبکه</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704538" y="533400"/>
          <a:ext cx="7600013" cy="4953000"/>
        </p:xfrm>
        <a:graphic>
          <a:graphicData uri="http://schemas.openxmlformats.org/drawingml/2006/table">
            <a:tbl>
              <a:tblPr/>
              <a:tblGrid>
                <a:gridCol w="7600013"/>
              </a:tblGrid>
              <a:tr h="4953000">
                <a:tc>
                  <a:txBody>
                    <a:bodyPr/>
                    <a:lstStyle/>
                    <a:p>
                      <a:endParaRPr lang="fa-IR" dirty="0" smtClean="0"/>
                    </a:p>
                    <a:p>
                      <a:r>
                        <a:rPr lang="fa-IR" dirty="0" smtClean="0"/>
                        <a:t> </a:t>
                      </a:r>
                      <a:r>
                        <a:rPr lang="en-US" dirty="0" smtClean="0"/>
                        <a:t>\</a:t>
                      </a:r>
                      <a:r>
                        <a:rPr lang="en-US" dirty="0" err="1" smtClean="0"/>
                        <a:t>documentstyle</a:t>
                      </a:r>
                      <a:r>
                        <a:rPr lang="en-US" dirty="0" smtClean="0"/>
                        <a:t>[11pt,</a:t>
                      </a:r>
                      <a:r>
                        <a:rPr lang="en-US" baseline="0" dirty="0" smtClean="0"/>
                        <a:t> </a:t>
                      </a:r>
                      <a:r>
                        <a:rPr lang="en-US" baseline="0" dirty="0" err="1" smtClean="0"/>
                        <a:t>mystyle</a:t>
                      </a:r>
                      <a:r>
                        <a:rPr lang="en-US" baseline="0" dirty="0" smtClean="0"/>
                        <a:t>] {article}</a:t>
                      </a:r>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sp>
        <p:nvSpPr>
          <p:cNvPr id="3" name="Rectangle 2"/>
          <p:cNvSpPr/>
          <p:nvPr/>
        </p:nvSpPr>
        <p:spPr>
          <a:xfrm>
            <a:off x="2667000" y="1676400"/>
            <a:ext cx="4876800" cy="3352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4" name="Rectangle 3"/>
          <p:cNvSpPr/>
          <p:nvPr/>
        </p:nvSpPr>
        <p:spPr>
          <a:xfrm>
            <a:off x="3581400" y="1981200"/>
            <a:ext cx="914400" cy="6096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200" dirty="0" smtClean="0"/>
              <a:t>Latex.tex</a:t>
            </a:r>
            <a:endParaRPr lang="en-US" sz="1200" dirty="0"/>
          </a:p>
        </p:txBody>
      </p:sp>
      <p:sp>
        <p:nvSpPr>
          <p:cNvPr id="5" name="Rectangle 4"/>
          <p:cNvSpPr/>
          <p:nvPr/>
        </p:nvSpPr>
        <p:spPr>
          <a:xfrm>
            <a:off x="3581400" y="2895600"/>
            <a:ext cx="914400" cy="609600"/>
          </a:xfrm>
          <a:prstGeom prst="rect">
            <a:avLst/>
          </a:prstGeom>
          <a:ln>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200" dirty="0" smtClean="0"/>
              <a:t>Art11.sty</a:t>
            </a:r>
            <a:endParaRPr lang="en-US" sz="1200" dirty="0"/>
          </a:p>
        </p:txBody>
      </p:sp>
      <p:sp>
        <p:nvSpPr>
          <p:cNvPr id="6" name="Rectangle 5"/>
          <p:cNvSpPr/>
          <p:nvPr/>
        </p:nvSpPr>
        <p:spPr>
          <a:xfrm>
            <a:off x="3581400" y="3886200"/>
            <a:ext cx="914400" cy="609600"/>
          </a:xfrm>
          <a:prstGeom prst="rect">
            <a:avLst/>
          </a:prstGeom>
          <a:ln>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200" dirty="0" smtClean="0"/>
              <a:t>Article.sty</a:t>
            </a:r>
            <a:endParaRPr lang="en-US" sz="1200" dirty="0"/>
          </a:p>
        </p:txBody>
      </p:sp>
      <p:sp>
        <p:nvSpPr>
          <p:cNvPr id="7" name="Rectangle 6"/>
          <p:cNvSpPr/>
          <p:nvPr/>
        </p:nvSpPr>
        <p:spPr>
          <a:xfrm>
            <a:off x="5943600" y="2895600"/>
            <a:ext cx="914400" cy="6096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TEX</a:t>
            </a:r>
            <a:endParaRPr lang="en-US" dirty="0"/>
          </a:p>
        </p:txBody>
      </p:sp>
      <p:cxnSp>
        <p:nvCxnSpPr>
          <p:cNvPr id="9" name="Elbow Connector 8"/>
          <p:cNvCxnSpPr>
            <a:stCxn id="4" idx="3"/>
          </p:cNvCxnSpPr>
          <p:nvPr/>
        </p:nvCxnSpPr>
        <p:spPr>
          <a:xfrm>
            <a:off x="4495800" y="2286000"/>
            <a:ext cx="1371600" cy="6858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Elbow Connector 10"/>
          <p:cNvCxnSpPr>
            <a:stCxn id="6" idx="3"/>
          </p:cNvCxnSpPr>
          <p:nvPr/>
        </p:nvCxnSpPr>
        <p:spPr>
          <a:xfrm flipV="1">
            <a:off x="4495800" y="3429000"/>
            <a:ext cx="1371600" cy="7620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5" idx="3"/>
          </p:cNvCxnSpPr>
          <p:nvPr/>
        </p:nvCxnSpPr>
        <p:spPr>
          <a:xfrm>
            <a:off x="4495800" y="3200400"/>
            <a:ext cx="1371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1219200" y="2971800"/>
            <a:ext cx="914400" cy="6096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200" dirty="0" smtClean="0"/>
              <a:t>Mystyle.sty</a:t>
            </a:r>
            <a:endParaRPr lang="en-US" sz="1200" dirty="0"/>
          </a:p>
        </p:txBody>
      </p:sp>
      <p:cxnSp>
        <p:nvCxnSpPr>
          <p:cNvPr id="22" name="Straight Arrow Connector 21"/>
          <p:cNvCxnSpPr/>
          <p:nvPr/>
        </p:nvCxnSpPr>
        <p:spPr>
          <a:xfrm>
            <a:off x="2209800" y="32766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hape 23"/>
          <p:cNvCxnSpPr>
            <a:endCxn id="5" idx="1"/>
          </p:cNvCxnSpPr>
          <p:nvPr/>
        </p:nvCxnSpPr>
        <p:spPr>
          <a:xfrm rot="16200000" flipH="1">
            <a:off x="1981200" y="1600200"/>
            <a:ext cx="2133600" cy="1066800"/>
          </a:xfrm>
          <a:prstGeom prst="bentConnector2">
            <a:avLst/>
          </a:prstGeom>
          <a:ln>
            <a:prstDash val="sysDash"/>
            <a:tailEnd type="arrow"/>
          </a:ln>
        </p:spPr>
        <p:style>
          <a:lnRef idx="1">
            <a:schemeClr val="accent2"/>
          </a:lnRef>
          <a:fillRef idx="0">
            <a:schemeClr val="accent2"/>
          </a:fillRef>
          <a:effectRef idx="0">
            <a:schemeClr val="accent2"/>
          </a:effectRef>
          <a:fontRef idx="minor">
            <a:schemeClr val="tx1"/>
          </a:fontRef>
        </p:style>
      </p:cxnSp>
      <p:cxnSp>
        <p:nvCxnSpPr>
          <p:cNvPr id="26" name="Elbow Connector 25"/>
          <p:cNvCxnSpPr/>
          <p:nvPr/>
        </p:nvCxnSpPr>
        <p:spPr>
          <a:xfrm rot="5400000">
            <a:off x="1524000" y="1143000"/>
            <a:ext cx="1905000" cy="1600200"/>
          </a:xfrm>
          <a:prstGeom prst="bentConnector3">
            <a:avLst>
              <a:gd name="adj1" fmla="val 50000"/>
            </a:avLst>
          </a:prstGeom>
          <a:ln>
            <a:prstDash val="sysDash"/>
            <a:tailEnd type="arrow"/>
          </a:ln>
        </p:spPr>
        <p:style>
          <a:lnRef idx="1">
            <a:schemeClr val="accent1"/>
          </a:lnRef>
          <a:fillRef idx="0">
            <a:schemeClr val="accent1"/>
          </a:fillRef>
          <a:effectRef idx="0">
            <a:schemeClr val="accent1"/>
          </a:effectRef>
          <a:fontRef idx="minor">
            <a:schemeClr val="tx1"/>
          </a:fontRef>
        </p:style>
      </p:cxnSp>
      <p:cxnSp>
        <p:nvCxnSpPr>
          <p:cNvPr id="38" name="Shape 37"/>
          <p:cNvCxnSpPr/>
          <p:nvPr/>
        </p:nvCxnSpPr>
        <p:spPr>
          <a:xfrm rot="16200000" flipH="1">
            <a:off x="2933700" y="2552700"/>
            <a:ext cx="3200400" cy="76200"/>
          </a:xfrm>
          <a:prstGeom prst="bentConnector4">
            <a:avLst>
              <a:gd name="adj1" fmla="val 45238"/>
              <a:gd name="adj2" fmla="val 400000"/>
            </a:avLst>
          </a:prstGeom>
          <a:ln>
            <a:prstDash val="sysDash"/>
            <a:tailEnd type="arrow"/>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4038600" y="5562600"/>
            <a:ext cx="1371600" cy="369332"/>
          </a:xfrm>
          <a:prstGeom prst="rect">
            <a:avLst/>
          </a:prstGeom>
          <a:noFill/>
        </p:spPr>
        <p:txBody>
          <a:bodyPr wrap="square" rtlCol="0">
            <a:spAutoFit/>
          </a:bodyPr>
          <a:lstStyle/>
          <a:p>
            <a:pPr algn="r" rtl="1"/>
            <a:r>
              <a:rPr lang="fa-IR" dirty="0" smtClean="0"/>
              <a:t>ساختار </a:t>
            </a:r>
            <a:r>
              <a:rPr lang="en-US" dirty="0" smtClean="0"/>
              <a:t>LATEX</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4294967295"/>
          </p:nvPr>
        </p:nvSpPr>
        <p:spPr>
          <a:xfrm>
            <a:off x="381000" y="1676400"/>
            <a:ext cx="8229600" cy="4525963"/>
          </a:xfrm>
        </p:spPr>
        <p:txBody>
          <a:bodyPr>
            <a:normAutofit/>
          </a:bodyPr>
          <a:lstStyle/>
          <a:p>
            <a:pPr algn="r">
              <a:buNone/>
            </a:pPr>
            <a:r>
              <a:rPr lang="fa-IR" sz="1800" dirty="0" smtClean="0"/>
              <a:t>پیاده سازی: </a:t>
            </a:r>
          </a:p>
          <a:p>
            <a:pPr algn="r" rtl="1">
              <a:buNone/>
            </a:pPr>
            <a:r>
              <a:rPr lang="fa-IR" sz="1800" dirty="0" smtClean="0"/>
              <a:t>سیستم هایی مثل </a:t>
            </a:r>
            <a:r>
              <a:rPr lang="en-US" sz="1800" dirty="0" smtClean="0"/>
              <a:t>LATEX</a:t>
            </a:r>
            <a:r>
              <a:rPr lang="fa-IR" sz="1800" dirty="0" smtClean="0"/>
              <a:t> سند را کامپایل می کنند تا در ماشین مجازی یک واژه پرداز اجرا شود. یک فرمت متداول ، پست اسکریپت است که در ادامه بحث می شود. پس از کامپایل کردن سند، فایل خروجی در ماشین مجازی پست اسکریپت اجرا می شود تا مشاهده یا چاپ گردد. امتیاز این روش این است که سند اصلی، متن اسکی است و توسط هر ویراستاری قابل مشاهده است.</a:t>
            </a:r>
          </a:p>
          <a:p>
            <a:pPr algn="r" rtl="1">
              <a:buNone/>
            </a:pPr>
            <a:r>
              <a:rPr lang="en-US" sz="1800" dirty="0" smtClean="0"/>
              <a:t>LATEX</a:t>
            </a:r>
            <a:r>
              <a:rPr lang="fa-IR" sz="1800" dirty="0" smtClean="0"/>
              <a:t> از سبکی استفاده می کند تا کامپایل کردن سند انجام شود، بدین ترتیب، سبک سند و متن می تواند به طور جداگانه نگهداری شود.</a:t>
            </a:r>
            <a:endParaRPr lang="en-US" sz="1800" dirty="0"/>
          </a:p>
        </p:txBody>
      </p:sp>
      <p:sp>
        <p:nvSpPr>
          <p:cNvPr id="4" name="Flowchart: Punched Tape 3"/>
          <p:cNvSpPr/>
          <p:nvPr/>
        </p:nvSpPr>
        <p:spPr>
          <a:xfrm rot="19639841">
            <a:off x="236336" y="791067"/>
            <a:ext cx="1964027" cy="506178"/>
          </a:xfrm>
          <a:prstGeom prst="flowChartPunchedTap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1600" dirty="0" smtClean="0"/>
              <a:t>برنامه سازی شبکه</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1034</TotalTime>
  <Words>6234</Words>
  <Application>Microsoft Office PowerPoint</Application>
  <PresentationFormat>On-screen Show (4:3)</PresentationFormat>
  <Paragraphs>388</Paragraphs>
  <Slides>45</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45</vt:i4>
      </vt:variant>
    </vt:vector>
  </HeadingPairs>
  <TitlesOfParts>
    <vt:vector size="52" baseType="lpstr">
      <vt:lpstr>Arial</vt:lpstr>
      <vt:lpstr>Wingdings 2</vt:lpstr>
      <vt:lpstr>Wingdings</vt:lpstr>
      <vt:lpstr>Tahoma</vt:lpstr>
      <vt:lpstr>Verdana</vt:lpstr>
      <vt:lpstr>Calibri</vt:lpstr>
      <vt:lpstr>Aspect</vt:lpstr>
      <vt:lpstr>PowerPoint Presentation</vt:lpstr>
      <vt:lpstr>PowerPoint Presentation</vt:lpstr>
      <vt:lpstr>مقدمه:</vt:lpstr>
      <vt:lpstr>مدل های ترجمه</vt:lpstr>
      <vt:lpstr>PowerPoint Presentation</vt:lpstr>
      <vt:lpstr>نشر رومیزی </vt:lpstr>
      <vt:lpstr> آماده سازی سند لاتکس</vt:lpstr>
      <vt:lpstr>PowerPoint Presentation</vt:lpstr>
      <vt:lpstr>PowerPoint Presentation</vt:lpstr>
      <vt:lpstr> ویراستارهای WYSIWYG</vt:lpstr>
      <vt:lpstr>زبان های توصیف صفحه</vt:lpstr>
      <vt:lpstr>پست اسکریپت</vt:lpstr>
      <vt:lpstr>ماشین مجازی پست اسکریپت</vt:lpstr>
      <vt:lpstr>PowerPoint Presentation</vt:lpstr>
      <vt:lpstr>PowerPoint Presentation</vt:lpstr>
      <vt:lpstr>نمونه ایی از برنامه پست اسکریپت را در زیر می بینیم:</vt:lpstr>
      <vt:lpstr>PowerPoint Presentation</vt:lpstr>
      <vt:lpstr>PowerPoint Presentation</vt:lpstr>
      <vt:lpstr>PowerPoint Presentation</vt:lpstr>
      <vt:lpstr>PowerPoint Presentation</vt:lpstr>
      <vt:lpstr> وب جهانی</vt:lpstr>
      <vt:lpstr> اینترنت</vt:lpstr>
      <vt:lpstr>PowerPoint Presentation</vt:lpstr>
      <vt:lpstr>ایجاد وب</vt:lpstr>
      <vt:lpstr>دستیابی به صفحه وب</vt:lpstr>
      <vt:lpstr>ورود به وب</vt:lpstr>
      <vt:lpstr>HTML</vt:lpstr>
      <vt:lpstr>SGML</vt:lpstr>
      <vt:lpstr>PowerPoint Presentation</vt:lpstr>
      <vt:lpstr>PowerPoint Presentation</vt:lpstr>
      <vt:lpstr>معنا و نحو HTML</vt:lpstr>
      <vt:lpstr>بعضی از عناصر مهم HTML</vt:lpstr>
      <vt:lpstr>PowerPoint Presentation</vt:lpstr>
      <vt:lpstr>PowerPoint Presentation</vt:lpstr>
      <vt:lpstr>اپلت ها</vt:lpstr>
      <vt:lpstr>PowerPoint Presentation</vt:lpstr>
      <vt:lpstr>چند عنصر برای اطلاعاتی که می توانند به CGI انتقال یابند:</vt:lpstr>
      <vt:lpstr>اسکریپت های CGI</vt:lpstr>
      <vt:lpstr>برنامه ای که منجر به تعامل بین صفحه وب و اسکریپت cgi طبق شکل قبل می شود:</vt:lpstr>
      <vt:lpstr>محدودیت های html</vt:lpstr>
      <vt:lpstr>اپلت های جاوا</vt:lpstr>
      <vt:lpstr>اپلت های فعال</vt:lpstr>
      <vt:lpstr>مثال</vt:lpstr>
      <vt:lpstr>زبان XML</vt:lpstr>
      <vt:lpstr>شش نوع علامت در XML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برنامه نویسی شبکه</dc:title>
  <cp:lastModifiedBy>Win-Peyman</cp:lastModifiedBy>
  <cp:revision>346</cp:revision>
  <dcterms:created xsi:type="dcterms:W3CDTF">2012-01-02T11:06:55Z</dcterms:created>
  <dcterms:modified xsi:type="dcterms:W3CDTF">2016-10-31T23:44:55Z</dcterms:modified>
</cp:coreProperties>
</file>