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8" autoAdjust="0"/>
    <p:restoredTop sz="94660"/>
  </p:normalViewPr>
  <p:slideViewPr>
    <p:cSldViewPr snapToGrid="0">
      <p:cViewPr varScale="1">
        <p:scale>
          <a:sx n="60" d="100"/>
          <a:sy n="60" d="100"/>
        </p:scale>
        <p:origin x="2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5.wmf"/><Relationship Id="rId2" Type="http://schemas.openxmlformats.org/officeDocument/2006/relationships/image" Target="../media/image44.wmf"/><Relationship Id="rId1" Type="http://schemas.openxmlformats.org/officeDocument/2006/relationships/image" Target="../media/image43.wmf"/><Relationship Id="rId5" Type="http://schemas.openxmlformats.org/officeDocument/2006/relationships/image" Target="../media/image47.wmf"/><Relationship Id="rId4" Type="http://schemas.openxmlformats.org/officeDocument/2006/relationships/image" Target="../media/image46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image" Target="../media/image50.wmf"/><Relationship Id="rId1" Type="http://schemas.openxmlformats.org/officeDocument/2006/relationships/image" Target="../media/image49.wmf"/><Relationship Id="rId4" Type="http://schemas.openxmlformats.org/officeDocument/2006/relationships/image" Target="../media/image52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drawings/_rels/vmlDrawing18.v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19.vml.rels><?xml version="1.0" encoding="UTF-8" standalone="yes"?>
<Relationships xmlns="http://schemas.openxmlformats.org/package/2006/relationships"><Relationship Id="rId2" Type="http://schemas.openxmlformats.org/officeDocument/2006/relationships/image" Target="../media/image63.wmf"/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9.wmf"/><Relationship Id="rId2" Type="http://schemas.openxmlformats.org/officeDocument/2006/relationships/image" Target="../media/image68.wmf"/><Relationship Id="rId1" Type="http://schemas.openxmlformats.org/officeDocument/2006/relationships/image" Target="../media/image67.wmf"/><Relationship Id="rId4" Type="http://schemas.openxmlformats.org/officeDocument/2006/relationships/image" Target="../media/image70.wmf"/></Relationships>
</file>

<file path=ppt/drawings/_rels/vmlDrawing22.vml.rels><?xml version="1.0" encoding="UTF-8" standalone="yes"?>
<Relationships xmlns="http://schemas.openxmlformats.org/package/2006/relationships"><Relationship Id="rId8" Type="http://schemas.openxmlformats.org/officeDocument/2006/relationships/image" Target="../media/image78.wmf"/><Relationship Id="rId3" Type="http://schemas.openxmlformats.org/officeDocument/2006/relationships/image" Target="../media/image73.wmf"/><Relationship Id="rId7" Type="http://schemas.openxmlformats.org/officeDocument/2006/relationships/image" Target="../media/image77.wmf"/><Relationship Id="rId2" Type="http://schemas.openxmlformats.org/officeDocument/2006/relationships/image" Target="../media/image72.wmf"/><Relationship Id="rId1" Type="http://schemas.openxmlformats.org/officeDocument/2006/relationships/image" Target="../media/image71.wmf"/><Relationship Id="rId6" Type="http://schemas.openxmlformats.org/officeDocument/2006/relationships/image" Target="../media/image76.wmf"/><Relationship Id="rId5" Type="http://schemas.openxmlformats.org/officeDocument/2006/relationships/image" Target="../media/image75.wmf"/><Relationship Id="rId4" Type="http://schemas.openxmlformats.org/officeDocument/2006/relationships/image" Target="../media/image74.wmf"/><Relationship Id="rId9" Type="http://schemas.openxmlformats.org/officeDocument/2006/relationships/image" Target="../media/image79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2.wmf"/><Relationship Id="rId2" Type="http://schemas.openxmlformats.org/officeDocument/2006/relationships/image" Target="../media/image81.wmf"/><Relationship Id="rId1" Type="http://schemas.openxmlformats.org/officeDocument/2006/relationships/image" Target="../media/image80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5.wmf"/><Relationship Id="rId2" Type="http://schemas.openxmlformats.org/officeDocument/2006/relationships/image" Target="../media/image84.wmf"/><Relationship Id="rId1" Type="http://schemas.openxmlformats.org/officeDocument/2006/relationships/image" Target="../media/image83.wmf"/><Relationship Id="rId4" Type="http://schemas.openxmlformats.org/officeDocument/2006/relationships/image" Target="../media/image86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91.wmf"/><Relationship Id="rId1" Type="http://schemas.openxmlformats.org/officeDocument/2006/relationships/image" Target="../media/image90.wmf"/></Relationships>
</file>

<file path=ppt/drawings/_rels/vmlDrawing27.vml.rels><?xml version="1.0" encoding="UTF-8" standalone="yes"?>
<Relationships xmlns="http://schemas.openxmlformats.org/package/2006/relationships"><Relationship Id="rId2" Type="http://schemas.openxmlformats.org/officeDocument/2006/relationships/image" Target="../media/image93.wmf"/><Relationship Id="rId1" Type="http://schemas.openxmlformats.org/officeDocument/2006/relationships/image" Target="../media/image92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95.wmf"/><Relationship Id="rId2" Type="http://schemas.openxmlformats.org/officeDocument/2006/relationships/image" Target="../media/image94.wmf"/><Relationship Id="rId1" Type="http://schemas.openxmlformats.org/officeDocument/2006/relationships/image" Target="../media/image93.wmf"/><Relationship Id="rId4" Type="http://schemas.openxmlformats.org/officeDocument/2006/relationships/image" Target="../media/image96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99.wmf"/><Relationship Id="rId2" Type="http://schemas.openxmlformats.org/officeDocument/2006/relationships/image" Target="../media/image98.wmf"/><Relationship Id="rId1" Type="http://schemas.openxmlformats.org/officeDocument/2006/relationships/image" Target="../media/image97.wmf"/><Relationship Id="rId6" Type="http://schemas.openxmlformats.org/officeDocument/2006/relationships/image" Target="../media/image102.wmf"/><Relationship Id="rId5" Type="http://schemas.openxmlformats.org/officeDocument/2006/relationships/image" Target="../media/image101.wmf"/><Relationship Id="rId4" Type="http://schemas.openxmlformats.org/officeDocument/2006/relationships/image" Target="../media/image100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3.wmf"/></Relationships>
</file>

<file path=ppt/drawings/_rels/vmlDrawing3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1.wmf"/><Relationship Id="rId3" Type="http://schemas.openxmlformats.org/officeDocument/2006/relationships/image" Target="../media/image106.wmf"/><Relationship Id="rId7" Type="http://schemas.openxmlformats.org/officeDocument/2006/relationships/image" Target="../media/image110.wmf"/><Relationship Id="rId2" Type="http://schemas.openxmlformats.org/officeDocument/2006/relationships/image" Target="../media/image105.wmf"/><Relationship Id="rId1" Type="http://schemas.openxmlformats.org/officeDocument/2006/relationships/image" Target="../media/image104.wmf"/><Relationship Id="rId6" Type="http://schemas.openxmlformats.org/officeDocument/2006/relationships/image" Target="../media/image109.wmf"/><Relationship Id="rId5" Type="http://schemas.openxmlformats.org/officeDocument/2006/relationships/image" Target="../media/image108.wmf"/><Relationship Id="rId4" Type="http://schemas.openxmlformats.org/officeDocument/2006/relationships/image" Target="../media/image107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4.wmf"/><Relationship Id="rId2" Type="http://schemas.openxmlformats.org/officeDocument/2006/relationships/image" Target="../media/image113.wmf"/><Relationship Id="rId1" Type="http://schemas.openxmlformats.org/officeDocument/2006/relationships/image" Target="../media/image112.wmf"/><Relationship Id="rId5" Type="http://schemas.openxmlformats.org/officeDocument/2006/relationships/image" Target="../media/image116.wmf"/><Relationship Id="rId4" Type="http://schemas.openxmlformats.org/officeDocument/2006/relationships/image" Target="../media/image1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image" Target="../media/image27.wmf"/><Relationship Id="rId7" Type="http://schemas.openxmlformats.org/officeDocument/2006/relationships/image" Target="../media/image31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64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97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722748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595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958710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0984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769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04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DD10F-9462-4104-9305-7F125A2525E4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21070156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9144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CB575-B283-4D9E-9699-8344B4812E1D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082596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631B8E-2D11-4FAE-BEC5-19FFAB344825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375724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872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381000"/>
            <a:ext cx="10668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295400"/>
            <a:ext cx="508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2954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695700"/>
            <a:ext cx="5080000" cy="22479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FCAFD-0CC9-4347-9124-22DA22A6D6AB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96569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341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27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229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246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260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72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256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A252-15D2-4B82-9223-2063D3564CE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E5AF961-F973-47EB-BB92-009F7ADDCB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7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3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0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1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32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29.wmf"/><Relationship Id="rId17" Type="http://schemas.openxmlformats.org/officeDocument/2006/relationships/oleObject" Target="../embeddings/oleObject31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3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26.wmf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30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3.bin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36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36.bin"/><Relationship Id="rId7" Type="http://schemas.openxmlformats.org/officeDocument/2006/relationships/oleObject" Target="../embeddings/oleObject3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7.bin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1.wmf"/><Relationship Id="rId5" Type="http://schemas.openxmlformats.org/officeDocument/2006/relationships/oleObject" Target="../embeddings/oleObject40.bin"/><Relationship Id="rId4" Type="http://schemas.openxmlformats.org/officeDocument/2006/relationships/image" Target="../media/image40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oleObject" Target="../embeddings/oleObject42.bin"/><Relationship Id="rId7" Type="http://schemas.openxmlformats.org/officeDocument/2006/relationships/oleObject" Target="../embeddings/oleObject44.bin"/><Relationship Id="rId12" Type="http://schemas.openxmlformats.org/officeDocument/2006/relationships/image" Target="../media/image47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4.wmf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3.bin"/><Relationship Id="rId10" Type="http://schemas.openxmlformats.org/officeDocument/2006/relationships/image" Target="../media/image46.wmf"/><Relationship Id="rId4" Type="http://schemas.openxmlformats.org/officeDocument/2006/relationships/image" Target="../media/image43.wmf"/><Relationship Id="rId9" Type="http://schemas.openxmlformats.org/officeDocument/2006/relationships/oleObject" Target="../embeddings/oleObject4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48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0.wmf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2.wmf"/><Relationship Id="rId4" Type="http://schemas.openxmlformats.org/officeDocument/2006/relationships/image" Target="../media/image49.wmf"/><Relationship Id="rId9" Type="http://schemas.openxmlformats.org/officeDocument/2006/relationships/oleObject" Target="../embeddings/oleObject51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7.vml"/><Relationship Id="rId4" Type="http://schemas.openxmlformats.org/officeDocument/2006/relationships/image" Target="../media/image53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61.wmf"/><Relationship Id="rId3" Type="http://schemas.openxmlformats.org/officeDocument/2006/relationships/oleObject" Target="../embeddings/oleObject53.bin"/><Relationship Id="rId7" Type="http://schemas.openxmlformats.org/officeDocument/2006/relationships/oleObject" Target="../embeddings/oleObject55.bin"/><Relationship Id="rId12" Type="http://schemas.openxmlformats.org/officeDocument/2006/relationships/image" Target="../media/image58.wmf"/><Relationship Id="rId17" Type="http://schemas.openxmlformats.org/officeDocument/2006/relationships/oleObject" Target="../embeddings/oleObject60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60.wmf"/><Relationship Id="rId1" Type="http://schemas.openxmlformats.org/officeDocument/2006/relationships/vmlDrawing" Target="../drawings/vmlDrawing18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4.bin"/><Relationship Id="rId15" Type="http://schemas.openxmlformats.org/officeDocument/2006/relationships/oleObject" Target="../embeddings/oleObject59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5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63.wmf"/><Relationship Id="rId5" Type="http://schemas.openxmlformats.org/officeDocument/2006/relationships/oleObject" Target="../embeddings/oleObject62.bin"/><Relationship Id="rId4" Type="http://schemas.openxmlformats.org/officeDocument/2006/relationships/image" Target="../media/image62.wmf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65.wmf"/><Relationship Id="rId5" Type="http://schemas.openxmlformats.org/officeDocument/2006/relationships/oleObject" Target="../embeddings/oleObject64.bin"/><Relationship Id="rId4" Type="http://schemas.openxmlformats.org/officeDocument/2006/relationships/image" Target="../media/image64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wmf"/><Relationship Id="rId3" Type="http://schemas.openxmlformats.org/officeDocument/2006/relationships/oleObject" Target="../embeddings/oleObject66.bin"/><Relationship Id="rId7" Type="http://schemas.openxmlformats.org/officeDocument/2006/relationships/oleObject" Target="../embeddings/oleObject6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68.wmf"/><Relationship Id="rId5" Type="http://schemas.openxmlformats.org/officeDocument/2006/relationships/oleObject" Target="../embeddings/oleObject67.bin"/><Relationship Id="rId10" Type="http://schemas.openxmlformats.org/officeDocument/2006/relationships/image" Target="../media/image70.wmf"/><Relationship Id="rId4" Type="http://schemas.openxmlformats.org/officeDocument/2006/relationships/image" Target="../media/image67.wmf"/><Relationship Id="rId9" Type="http://schemas.openxmlformats.org/officeDocument/2006/relationships/oleObject" Target="../embeddings/oleObject69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13" Type="http://schemas.openxmlformats.org/officeDocument/2006/relationships/oleObject" Target="../embeddings/oleObject75.bin"/><Relationship Id="rId18" Type="http://schemas.openxmlformats.org/officeDocument/2006/relationships/image" Target="../media/image78.wmf"/><Relationship Id="rId3" Type="http://schemas.openxmlformats.org/officeDocument/2006/relationships/oleObject" Target="../embeddings/oleObject70.bin"/><Relationship Id="rId7" Type="http://schemas.openxmlformats.org/officeDocument/2006/relationships/oleObject" Target="../embeddings/oleObject72.bin"/><Relationship Id="rId12" Type="http://schemas.openxmlformats.org/officeDocument/2006/relationships/image" Target="../media/image75.wmf"/><Relationship Id="rId17" Type="http://schemas.openxmlformats.org/officeDocument/2006/relationships/oleObject" Target="../embeddings/oleObject77.bin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77.wmf"/><Relationship Id="rId20" Type="http://schemas.openxmlformats.org/officeDocument/2006/relationships/image" Target="../media/image79.wmf"/><Relationship Id="rId1" Type="http://schemas.openxmlformats.org/officeDocument/2006/relationships/vmlDrawing" Target="../drawings/vmlDrawing22.vml"/><Relationship Id="rId6" Type="http://schemas.openxmlformats.org/officeDocument/2006/relationships/image" Target="../media/image72.wmf"/><Relationship Id="rId11" Type="http://schemas.openxmlformats.org/officeDocument/2006/relationships/oleObject" Target="../embeddings/oleObject74.bin"/><Relationship Id="rId5" Type="http://schemas.openxmlformats.org/officeDocument/2006/relationships/oleObject" Target="../embeddings/oleObject71.bin"/><Relationship Id="rId15" Type="http://schemas.openxmlformats.org/officeDocument/2006/relationships/oleObject" Target="../embeddings/oleObject76.bin"/><Relationship Id="rId10" Type="http://schemas.openxmlformats.org/officeDocument/2006/relationships/image" Target="../media/image74.wmf"/><Relationship Id="rId19" Type="http://schemas.openxmlformats.org/officeDocument/2006/relationships/oleObject" Target="../embeddings/oleObject78.bin"/><Relationship Id="rId4" Type="http://schemas.openxmlformats.org/officeDocument/2006/relationships/image" Target="../media/image71.wmf"/><Relationship Id="rId9" Type="http://schemas.openxmlformats.org/officeDocument/2006/relationships/oleObject" Target="../embeddings/oleObject73.bin"/><Relationship Id="rId14" Type="http://schemas.openxmlformats.org/officeDocument/2006/relationships/image" Target="../media/image76.wmf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wmf"/><Relationship Id="rId3" Type="http://schemas.openxmlformats.org/officeDocument/2006/relationships/oleObject" Target="../embeddings/oleObject79.bin"/><Relationship Id="rId7" Type="http://schemas.openxmlformats.org/officeDocument/2006/relationships/oleObject" Target="../embeddings/oleObject8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81.wmf"/><Relationship Id="rId5" Type="http://schemas.openxmlformats.org/officeDocument/2006/relationships/oleObject" Target="../embeddings/oleObject80.bin"/><Relationship Id="rId4" Type="http://schemas.openxmlformats.org/officeDocument/2006/relationships/image" Target="../media/image80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5.wmf"/><Relationship Id="rId3" Type="http://schemas.openxmlformats.org/officeDocument/2006/relationships/oleObject" Target="../embeddings/oleObject82.bin"/><Relationship Id="rId7" Type="http://schemas.openxmlformats.org/officeDocument/2006/relationships/oleObject" Target="../embeddings/oleObject8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84.wmf"/><Relationship Id="rId5" Type="http://schemas.openxmlformats.org/officeDocument/2006/relationships/oleObject" Target="../embeddings/oleObject83.bin"/><Relationship Id="rId10" Type="http://schemas.openxmlformats.org/officeDocument/2006/relationships/image" Target="../media/image86.wmf"/><Relationship Id="rId4" Type="http://schemas.openxmlformats.org/officeDocument/2006/relationships/image" Target="../media/image83.wmf"/><Relationship Id="rId9" Type="http://schemas.openxmlformats.org/officeDocument/2006/relationships/oleObject" Target="../embeddings/oleObject85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9.wmf"/><Relationship Id="rId3" Type="http://schemas.openxmlformats.org/officeDocument/2006/relationships/oleObject" Target="../embeddings/oleObject86.bin"/><Relationship Id="rId7" Type="http://schemas.openxmlformats.org/officeDocument/2006/relationships/oleObject" Target="../embeddings/oleObject88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88.wmf"/><Relationship Id="rId5" Type="http://schemas.openxmlformats.org/officeDocument/2006/relationships/oleObject" Target="../embeddings/oleObject87.bin"/><Relationship Id="rId4" Type="http://schemas.openxmlformats.org/officeDocument/2006/relationships/image" Target="../media/image87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91.wmf"/><Relationship Id="rId5" Type="http://schemas.openxmlformats.org/officeDocument/2006/relationships/oleObject" Target="../embeddings/oleObject90.bin"/><Relationship Id="rId4" Type="http://schemas.openxmlformats.org/officeDocument/2006/relationships/image" Target="../media/image90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1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93.wmf"/><Relationship Id="rId5" Type="http://schemas.openxmlformats.org/officeDocument/2006/relationships/oleObject" Target="../embeddings/oleObject92.bin"/><Relationship Id="rId4" Type="http://schemas.openxmlformats.org/officeDocument/2006/relationships/image" Target="../media/image92.wmf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5.wmf"/><Relationship Id="rId3" Type="http://schemas.openxmlformats.org/officeDocument/2006/relationships/oleObject" Target="../embeddings/oleObject93.bin"/><Relationship Id="rId7" Type="http://schemas.openxmlformats.org/officeDocument/2006/relationships/oleObject" Target="../embeddings/oleObject95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94.wmf"/><Relationship Id="rId5" Type="http://schemas.openxmlformats.org/officeDocument/2006/relationships/oleObject" Target="../embeddings/oleObject94.bin"/><Relationship Id="rId10" Type="http://schemas.openxmlformats.org/officeDocument/2006/relationships/image" Target="../media/image96.wmf"/><Relationship Id="rId4" Type="http://schemas.openxmlformats.org/officeDocument/2006/relationships/image" Target="../media/image93.wmf"/><Relationship Id="rId9" Type="http://schemas.openxmlformats.org/officeDocument/2006/relationships/oleObject" Target="../embeddings/oleObject96.bin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9.wmf"/><Relationship Id="rId13" Type="http://schemas.openxmlformats.org/officeDocument/2006/relationships/oleObject" Target="../embeddings/oleObject102.bin"/><Relationship Id="rId3" Type="http://schemas.openxmlformats.org/officeDocument/2006/relationships/oleObject" Target="../embeddings/oleObject97.bin"/><Relationship Id="rId7" Type="http://schemas.openxmlformats.org/officeDocument/2006/relationships/oleObject" Target="../embeddings/oleObject99.bin"/><Relationship Id="rId12" Type="http://schemas.openxmlformats.org/officeDocument/2006/relationships/image" Target="../media/image101.w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98.wmf"/><Relationship Id="rId11" Type="http://schemas.openxmlformats.org/officeDocument/2006/relationships/oleObject" Target="../embeddings/oleObject101.bin"/><Relationship Id="rId5" Type="http://schemas.openxmlformats.org/officeDocument/2006/relationships/oleObject" Target="../embeddings/oleObject98.bin"/><Relationship Id="rId10" Type="http://schemas.openxmlformats.org/officeDocument/2006/relationships/image" Target="../media/image100.wmf"/><Relationship Id="rId4" Type="http://schemas.openxmlformats.org/officeDocument/2006/relationships/image" Target="../media/image97.wmf"/><Relationship Id="rId9" Type="http://schemas.openxmlformats.org/officeDocument/2006/relationships/oleObject" Target="../embeddings/oleObject100.bin"/><Relationship Id="rId14" Type="http://schemas.openxmlformats.org/officeDocument/2006/relationships/image" Target="../media/image102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3.bin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30.vml"/><Relationship Id="rId4" Type="http://schemas.openxmlformats.org/officeDocument/2006/relationships/image" Target="../media/image103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6.wmf"/><Relationship Id="rId13" Type="http://schemas.openxmlformats.org/officeDocument/2006/relationships/oleObject" Target="../embeddings/oleObject109.bin"/><Relationship Id="rId18" Type="http://schemas.openxmlformats.org/officeDocument/2006/relationships/image" Target="../media/image111.wmf"/><Relationship Id="rId3" Type="http://schemas.openxmlformats.org/officeDocument/2006/relationships/oleObject" Target="../embeddings/oleObject104.bin"/><Relationship Id="rId7" Type="http://schemas.openxmlformats.org/officeDocument/2006/relationships/oleObject" Target="../embeddings/oleObject106.bin"/><Relationship Id="rId12" Type="http://schemas.openxmlformats.org/officeDocument/2006/relationships/image" Target="../media/image108.wmf"/><Relationship Id="rId17" Type="http://schemas.openxmlformats.org/officeDocument/2006/relationships/oleObject" Target="../embeddings/oleObject111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110.wmf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05.wmf"/><Relationship Id="rId11" Type="http://schemas.openxmlformats.org/officeDocument/2006/relationships/oleObject" Target="../embeddings/oleObject108.bin"/><Relationship Id="rId5" Type="http://schemas.openxmlformats.org/officeDocument/2006/relationships/oleObject" Target="../embeddings/oleObject105.bin"/><Relationship Id="rId15" Type="http://schemas.openxmlformats.org/officeDocument/2006/relationships/oleObject" Target="../embeddings/oleObject110.bin"/><Relationship Id="rId10" Type="http://schemas.openxmlformats.org/officeDocument/2006/relationships/image" Target="../media/image107.wmf"/><Relationship Id="rId4" Type="http://schemas.openxmlformats.org/officeDocument/2006/relationships/image" Target="../media/image104.wmf"/><Relationship Id="rId9" Type="http://schemas.openxmlformats.org/officeDocument/2006/relationships/oleObject" Target="../embeddings/oleObject107.bin"/><Relationship Id="rId14" Type="http://schemas.openxmlformats.org/officeDocument/2006/relationships/image" Target="../media/image109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wmf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4.bin"/><Relationship Id="rId12" Type="http://schemas.openxmlformats.org/officeDocument/2006/relationships/image" Target="../media/image1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113.wmf"/><Relationship Id="rId11" Type="http://schemas.openxmlformats.org/officeDocument/2006/relationships/oleObject" Target="../embeddings/oleObject116.bin"/><Relationship Id="rId5" Type="http://schemas.openxmlformats.org/officeDocument/2006/relationships/oleObject" Target="../embeddings/oleObject113.bin"/><Relationship Id="rId10" Type="http://schemas.openxmlformats.org/officeDocument/2006/relationships/image" Target="../media/image115.wmf"/><Relationship Id="rId4" Type="http://schemas.openxmlformats.org/officeDocument/2006/relationships/image" Target="../media/image112.wmf"/><Relationship Id="rId9" Type="http://schemas.openxmlformats.org/officeDocument/2006/relationships/oleObject" Target="../embeddings/oleObject115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10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24" name="WordArt 4"/>
          <p:cNvSpPr>
            <a:spLocks noChangeArrowheads="1" noChangeShapeType="1" noTextEdit="1"/>
          </p:cNvSpPr>
          <p:nvPr/>
        </p:nvSpPr>
        <p:spPr bwMode="auto">
          <a:xfrm>
            <a:off x="8328025" y="687389"/>
            <a:ext cx="1658938" cy="796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>
                <a:ln w="12700" cap="sq">
                  <a:solidFill>
                    <a:srgbClr val="3333CC"/>
                  </a:solidFill>
                  <a:round/>
                  <a:headEnd type="none" w="lg" len="lg"/>
                  <a:tailEnd type="none" w="lg" len="lg"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B Nazanin"/>
              </a:rPr>
              <a:t>فصل يازدهم </a:t>
            </a:r>
            <a:endParaRPr lang="en-US" sz="3600" b="1" kern="10">
              <a:ln w="12700" cap="sq">
                <a:solidFill>
                  <a:srgbClr val="3333CC"/>
                </a:solidFill>
                <a:round/>
                <a:headEnd type="none" w="lg" len="lg"/>
                <a:tailEnd type="none" w="lg" len="lg"/>
              </a:ln>
              <a:solidFill>
                <a:srgbClr val="B2B2B2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B Nazanin"/>
            </a:endParaRPr>
          </a:p>
        </p:txBody>
      </p:sp>
      <p:sp>
        <p:nvSpPr>
          <p:cNvPr id="1157126" name="WordArt 6"/>
          <p:cNvSpPr>
            <a:spLocks noChangeArrowheads="1" noChangeShapeType="1" noTextEdit="1"/>
          </p:cNvSpPr>
          <p:nvPr/>
        </p:nvSpPr>
        <p:spPr bwMode="auto">
          <a:xfrm>
            <a:off x="3355975" y="2708276"/>
            <a:ext cx="5462588" cy="180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/>
            <a:r>
              <a:rPr lang="fa-IR" sz="3600" b="1" kern="10" dirty="0">
                <a:ln w="9525" cap="sq">
                  <a:solidFill>
                    <a:schemeClr val="accent2"/>
                  </a:solidFill>
                  <a:round/>
                  <a:headEnd type="none" w="lg" len="lg"/>
                  <a:tailEnd type="none" w="lg" len="lg"/>
                </a:ln>
                <a:solidFill>
                  <a:srgbClr val="05E34A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 Nazanin"/>
              </a:rPr>
              <a:t>القائيدگي يا خودالقايي </a:t>
            </a:r>
            <a:endParaRPr lang="en-US" sz="3600" b="1" kern="10" dirty="0">
              <a:ln w="9525" cap="sq">
                <a:solidFill>
                  <a:schemeClr val="accent2"/>
                </a:solidFill>
                <a:round/>
                <a:headEnd type="none" w="lg" len="lg"/>
                <a:tailEnd type="none" w="lg" len="lg"/>
              </a:ln>
              <a:solidFill>
                <a:srgbClr val="05E34A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B Nazanin"/>
            </a:endParaRPr>
          </a:p>
        </p:txBody>
      </p:sp>
    </p:spTree>
    <p:extLst>
      <p:ext uri="{BB962C8B-B14F-4D97-AF65-F5344CB8AC3E}">
        <p14:creationId xmlns:p14="http://schemas.microsoft.com/office/powerpoint/2010/main" val="25398574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571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57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57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57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57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57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57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7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57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24" grpId="0" animBg="1"/>
      <p:bldP spid="11571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51075" y="14668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2 </a:t>
            </a:r>
            <a:endParaRPr lang="en-US" altLang="en-US" smtClean="0"/>
          </a:p>
        </p:txBody>
      </p:sp>
      <p:sp>
        <p:nvSpPr>
          <p:cNvPr id="1166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63763" y="2924175"/>
            <a:ext cx="7918450" cy="1270000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يك القاگر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10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H</a:t>
            </a:r>
            <a:r>
              <a:rPr lang="fa-IR" altLang="en-US" smtClean="0"/>
              <a:t> حامل جريان ثابت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en-US" altLang="en-US" smtClean="0">
                <a:solidFill>
                  <a:srgbClr val="000000"/>
                </a:solidFill>
                <a:latin typeface="B Nazanin" pitchFamily="2" charset="-78"/>
              </a:rPr>
              <a:t>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Amp</a:t>
            </a:r>
            <a:r>
              <a:rPr lang="fa-IR" altLang="en-US" smtClean="0"/>
              <a:t> است . با چه تغيير جرياني يك نيروي محركۀ خود‌القايي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100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Volt</a:t>
            </a:r>
            <a:r>
              <a:rPr lang="fa-IR" altLang="en-US" smtClean="0"/>
              <a:t> در آن توليد مي‌شود؟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41743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66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66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66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6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6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6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6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66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6338" grpId="0"/>
      <p:bldP spid="116633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8620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2 </a:t>
            </a:r>
            <a:endParaRPr lang="en-US" altLang="en-US" smtClean="0"/>
          </a:p>
        </p:txBody>
      </p:sp>
      <p:graphicFrame>
        <p:nvGraphicFramePr>
          <p:cNvPr id="1167364" name="Object 4"/>
          <p:cNvGraphicFramePr>
            <a:graphicFrameLocks noChangeAspect="1"/>
          </p:cNvGraphicFramePr>
          <p:nvPr>
            <p:ph idx="1"/>
          </p:nvPr>
        </p:nvGraphicFramePr>
        <p:xfrm>
          <a:off x="3216276" y="3068639"/>
          <a:ext cx="1884363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647419" imgH="393529" progId="Equation.3">
                  <p:embed/>
                </p:oleObj>
              </mc:Choice>
              <mc:Fallback>
                <p:oleObj name="Equation" r:id="rId3" imgW="64741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16276" y="3068639"/>
                        <a:ext cx="1884363" cy="1144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7366" name="Object 6"/>
          <p:cNvGraphicFramePr>
            <a:graphicFrameLocks noChangeAspect="1"/>
          </p:cNvGraphicFramePr>
          <p:nvPr/>
        </p:nvGraphicFramePr>
        <p:xfrm>
          <a:off x="5094288" y="3068639"/>
          <a:ext cx="4227512" cy="1239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473200" imgH="431800" progId="Equation.3">
                  <p:embed/>
                </p:oleObj>
              </mc:Choice>
              <mc:Fallback>
                <p:oleObj name="Equation" r:id="rId5" imgW="14732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4288" y="3068639"/>
                        <a:ext cx="4227512" cy="1239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009745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673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67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67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67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7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7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673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67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67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1673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673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6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6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7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7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36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8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9" y="1412876"/>
            <a:ext cx="7921625" cy="1196975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ضريب خودالقاء سيملوله‌اي به طول </a:t>
            </a:r>
            <a:r>
              <a:rPr lang="en-US" altLang="en-US" smtClean="0">
                <a:solidFill>
                  <a:srgbClr val="000000"/>
                </a:solidFill>
              </a:rPr>
              <a:t>l</a:t>
            </a:r>
            <a:r>
              <a:rPr lang="fa-IR" altLang="en-US" smtClean="0"/>
              <a:t> و سطح مقطع </a:t>
            </a: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fa-IR" altLang="en-US" smtClean="0"/>
              <a:t> كه داراي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fa-IR" altLang="en-US" smtClean="0"/>
              <a:t> دور سيم در واحد طول و جريان عبوري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است . </a:t>
            </a:r>
            <a:endParaRPr lang="en-US" altLang="en-US" smtClean="0"/>
          </a:p>
        </p:txBody>
      </p:sp>
      <p:graphicFrame>
        <p:nvGraphicFramePr>
          <p:cNvPr id="11683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581276" y="2881313"/>
          <a:ext cx="1566863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558558" imgH="203112" progId="Equation.3">
                  <p:embed/>
                </p:oleObj>
              </mc:Choice>
              <mc:Fallback>
                <p:oleObj name="Equation" r:id="rId3" imgW="55855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6" y="2881313"/>
                        <a:ext cx="1566863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8391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4727576" y="2824163"/>
          <a:ext cx="1655763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Equation" r:id="rId5" imgW="558558" imgH="215806" progId="Equation.3">
                  <p:embed/>
                </p:oleObj>
              </mc:Choice>
              <mc:Fallback>
                <p:oleObj name="Equation" r:id="rId5" imgW="55855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7576" y="2824163"/>
                        <a:ext cx="1655763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8394" name="Object 10"/>
          <p:cNvGraphicFramePr>
            <a:graphicFrameLocks noChangeAspect="1"/>
          </p:cNvGraphicFramePr>
          <p:nvPr/>
        </p:nvGraphicFramePr>
        <p:xfrm>
          <a:off x="2581276" y="4105275"/>
          <a:ext cx="1520825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Equation" r:id="rId7" imgW="545626" imgH="203024" progId="Equation.3">
                  <p:embed/>
                </p:oleObj>
              </mc:Choice>
              <mc:Fallback>
                <p:oleObj name="Equation" r:id="rId7" imgW="545626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1276" y="4105275"/>
                        <a:ext cx="1520825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8395" name="Object 11"/>
          <p:cNvGraphicFramePr>
            <a:graphicFrameLocks noChangeAspect="1"/>
          </p:cNvGraphicFramePr>
          <p:nvPr/>
        </p:nvGraphicFramePr>
        <p:xfrm>
          <a:off x="3863976" y="5145088"/>
          <a:ext cx="2327275" cy="717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" name="Equation" r:id="rId9" imgW="863225" imgH="266584" progId="Equation.3">
                  <p:embed/>
                </p:oleObj>
              </mc:Choice>
              <mc:Fallback>
                <p:oleObj name="Equation" r:id="rId9" imgW="863225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63976" y="5145088"/>
                        <a:ext cx="2327275" cy="717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8396" name="Object 12"/>
          <p:cNvGraphicFramePr>
            <a:graphicFrameLocks noChangeAspect="1"/>
          </p:cNvGraphicFramePr>
          <p:nvPr/>
        </p:nvGraphicFramePr>
        <p:xfrm>
          <a:off x="4079876" y="4105275"/>
          <a:ext cx="2582863" cy="565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11" imgW="926698" imgH="203112" progId="Equation.3">
                  <p:embed/>
                </p:oleObj>
              </mc:Choice>
              <mc:Fallback>
                <p:oleObj name="Equation" r:id="rId11" imgW="92669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9876" y="4105275"/>
                        <a:ext cx="2582863" cy="565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8397" name="Object 13"/>
          <p:cNvGraphicFramePr>
            <a:graphicFrameLocks noChangeAspect="1"/>
          </p:cNvGraphicFramePr>
          <p:nvPr/>
        </p:nvGraphicFramePr>
        <p:xfrm>
          <a:off x="2582864" y="5041900"/>
          <a:ext cx="1163637" cy="1060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13" imgW="431613" imgH="393529" progId="Equation.3">
                  <p:embed/>
                </p:oleObj>
              </mc:Choice>
              <mc:Fallback>
                <p:oleObj name="Equation" r:id="rId13" imgW="43161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2864" y="5041900"/>
                        <a:ext cx="1163637" cy="1060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8399" name="Rectangle 15"/>
          <p:cNvSpPr>
            <a:spLocks noChangeArrowheads="1"/>
          </p:cNvSpPr>
          <p:nvPr/>
        </p:nvSpPr>
        <p:spPr bwMode="auto">
          <a:xfrm>
            <a:off x="4324350" y="2925763"/>
            <a:ext cx="3145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و</a:t>
            </a:r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43920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6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6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68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683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68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68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68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68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68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68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68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68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68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68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68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839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839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68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68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68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68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683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683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8387" grpId="0" build="p"/>
      <p:bldP spid="116839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663826"/>
            <a:ext cx="7773988" cy="16287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چون ضريب خودالقاي سيملوله با مجذور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fa-IR" altLang="en-US" smtClean="0"/>
              <a:t> متناسب است هرگاه تعداد دورها در واحد طول سيملوله‌اي </a:t>
            </a:r>
            <a:r>
              <a:rPr lang="fa-IR" altLang="en-US" sz="3200">
                <a:solidFill>
                  <a:srgbClr val="000000"/>
                </a:solidFill>
              </a:rPr>
              <a:t>5</a:t>
            </a:r>
            <a:r>
              <a:rPr lang="fa-IR" altLang="en-US" smtClean="0"/>
              <a:t> برابر شود ، القاييدگي آن </a:t>
            </a:r>
            <a:r>
              <a:rPr lang="fa-IR" altLang="en-US" sz="3200">
                <a:solidFill>
                  <a:srgbClr val="000000"/>
                </a:solidFill>
              </a:rPr>
              <a:t>25</a:t>
            </a:r>
            <a:r>
              <a:rPr lang="fa-IR" altLang="en-US" smtClean="0"/>
              <a:t> برابر مي‌شود.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24203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6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6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69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9411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0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10525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3 </a:t>
            </a:r>
            <a:endParaRPr lang="en-US" altLang="en-US" smtClean="0"/>
          </a:p>
        </p:txBody>
      </p:sp>
      <p:sp>
        <p:nvSpPr>
          <p:cNvPr id="1170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9476" y="2446338"/>
            <a:ext cx="7921625" cy="2062162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سيملوله‌اي با يك لايه سيم به قطر مقطع </a:t>
            </a:r>
            <a:r>
              <a:rPr lang="en-US" altLang="en-US" smtClean="0">
                <a:solidFill>
                  <a:srgbClr val="000000"/>
                </a:solidFill>
              </a:rPr>
              <a:t>d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0/25</a:t>
            </a:r>
            <a:r>
              <a:rPr lang="en-US" altLang="en-US" smtClean="0">
                <a:solidFill>
                  <a:srgbClr val="000000"/>
                </a:solidFill>
              </a:rPr>
              <a:t> Cm</a:t>
            </a:r>
            <a:r>
              <a:rPr lang="fa-IR" altLang="en-US" smtClean="0"/>
              <a:t> پيچيده شده است، قطر سيملوله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4</a:t>
            </a:r>
            <a:r>
              <a:rPr lang="en-US" altLang="en-US" smtClean="0">
                <a:solidFill>
                  <a:srgbClr val="000000"/>
                </a:solidFill>
              </a:rPr>
              <a:t> Cm</a:t>
            </a:r>
            <a:r>
              <a:rPr lang="fa-IR" altLang="en-US" smtClean="0"/>
              <a:t> و طولش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200</a:t>
            </a:r>
            <a:r>
              <a:rPr lang="fa-IR" altLang="en-US" smtClean="0"/>
              <a:t> ، است ، سيمها به هم چسبيده و ضخامت رساناي سيم ناچيز است ، القاييدگي واحد طول در نزديكي مركز سيملوله چقدر است ؟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252080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04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0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0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0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0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0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70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70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70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0434" grpId="0"/>
      <p:bldP spid="117043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41550" y="9080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3 </a:t>
            </a:r>
            <a:endParaRPr lang="en-US" altLang="en-US" smtClean="0"/>
          </a:p>
        </p:txBody>
      </p:sp>
      <p:graphicFrame>
        <p:nvGraphicFramePr>
          <p:cNvPr id="117146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332164" y="2349501"/>
          <a:ext cx="1800225" cy="1033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685800" imgH="393700" progId="Equation.3">
                  <p:embed/>
                </p:oleObj>
              </mc:Choice>
              <mc:Fallback>
                <p:oleObj name="Equation" r:id="rId3" imgW="685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32164" y="2349501"/>
                        <a:ext cx="1800225" cy="1033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1462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035175" y="3619500"/>
          <a:ext cx="3240088" cy="1138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193800" imgH="419100" progId="Equation.3">
                  <p:embed/>
                </p:oleObj>
              </mc:Choice>
              <mc:Fallback>
                <p:oleObj name="Equation" r:id="rId5" imgW="11938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3619500"/>
                        <a:ext cx="3240088" cy="1138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1464" name="Object 8"/>
          <p:cNvGraphicFramePr>
            <a:graphicFrameLocks noChangeAspect="1"/>
          </p:cNvGraphicFramePr>
          <p:nvPr/>
        </p:nvGraphicFramePr>
        <p:xfrm>
          <a:off x="5722939" y="2868613"/>
          <a:ext cx="4319587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1688367" imgH="444307" progId="Equation.3">
                  <p:embed/>
                </p:oleObj>
              </mc:Choice>
              <mc:Fallback>
                <p:oleObj name="Equation" r:id="rId7" imgW="1688367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2939" y="2868613"/>
                        <a:ext cx="4319587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1466" name="Rectangle 10"/>
          <p:cNvSpPr>
            <a:spLocks noChangeArrowheads="1"/>
          </p:cNvSpPr>
          <p:nvPr/>
        </p:nvSpPr>
        <p:spPr bwMode="auto">
          <a:xfrm>
            <a:off x="7511342" y="4652964"/>
            <a:ext cx="250260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كه :    </a:t>
            </a:r>
            <a:r>
              <a:rPr lang="en-US" altLang="en-US">
                <a:solidFill>
                  <a:srgbClr val="000000"/>
                </a:solidFill>
              </a:rPr>
              <a:t>D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0/04</a:t>
            </a:r>
            <a:r>
              <a:rPr lang="en-US" altLang="en-US">
                <a:solidFill>
                  <a:srgbClr val="000000"/>
                </a:solidFill>
              </a:rPr>
              <a:t> m</a:t>
            </a:r>
            <a:r>
              <a:rPr lang="fa-IR" altLang="en-US"/>
              <a:t> </a:t>
            </a:r>
            <a:endParaRPr lang="en-US" altLang="en-US"/>
          </a:p>
        </p:txBody>
      </p:sp>
      <p:sp>
        <p:nvSpPr>
          <p:cNvPr id="1171467" name="AutoShape 11"/>
          <p:cNvSpPr>
            <a:spLocks/>
          </p:cNvSpPr>
          <p:nvPr/>
        </p:nvSpPr>
        <p:spPr bwMode="auto">
          <a:xfrm>
            <a:off x="5289551" y="2538413"/>
            <a:ext cx="288925" cy="1943100"/>
          </a:xfrm>
          <a:prstGeom prst="rightBrace">
            <a:avLst>
              <a:gd name="adj1" fmla="val 56044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94587296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14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14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1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1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714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71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1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714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1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71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714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71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71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800" decel="100000"/>
                                        <p:tgtEl>
                                          <p:spTgt spid="11714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1714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71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71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14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14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1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11714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11714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11714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1458" grpId="0"/>
      <p:bldP spid="117146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2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7651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4 </a:t>
            </a:r>
            <a:endParaRPr lang="en-US" altLang="en-US" smtClean="0"/>
          </a:p>
        </p:txBody>
      </p:sp>
      <p:sp>
        <p:nvSpPr>
          <p:cNvPr id="1172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76450" y="1844676"/>
            <a:ext cx="8123238" cy="2709863"/>
          </a:xfrm>
        </p:spPr>
        <p:txBody>
          <a:bodyPr/>
          <a:lstStyle/>
          <a:p>
            <a:pPr marL="0" indent="0" algn="just">
              <a:lnSpc>
                <a:spcPct val="120000"/>
              </a:lnSpc>
              <a:buNone/>
            </a:pPr>
            <a:r>
              <a:rPr lang="fa-IR" altLang="en-US" smtClean="0"/>
              <a:t>القاييدگي چنبره اي با مقطع مستطيل را با مشخصات زير  به دست آوريد. </a:t>
            </a:r>
            <a:endParaRPr lang="en-US" altLang="en-US" smtClean="0"/>
          </a:p>
          <a:p>
            <a:pPr lvl="1" algn="just" eaLnBrk="1" hangingPunct="1">
              <a:lnSpc>
                <a:spcPct val="12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B</a:t>
            </a:r>
            <a:r>
              <a:rPr lang="fa-IR" altLang="en-US" smtClean="0"/>
              <a:t> : شدت ميدان داخل چنبره 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fa-IR" altLang="en-US" smtClean="0"/>
              <a:t> : تعداد دورها 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en-US" altLang="en-US" sz="2800" baseline="-25000">
                <a:solidFill>
                  <a:srgbClr val="000000"/>
                </a:solidFill>
                <a:latin typeface="B Nazanin" pitchFamily="2" charset="-78"/>
              </a:rPr>
              <a:t>0</a:t>
            </a:r>
            <a:r>
              <a:rPr lang="fa-IR" altLang="en-US" smtClean="0"/>
              <a:t> : جريان هر دو سيم </a:t>
            </a:r>
          </a:p>
          <a:p>
            <a:pPr lvl="1" algn="just" eaLnBrk="1" hangingPunct="1">
              <a:lnSpc>
                <a:spcPct val="120000"/>
              </a:lnSpc>
            </a:pP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fa-IR" altLang="en-US" smtClean="0"/>
              <a:t> : جريان كل محصور در شعاع فرضي </a:t>
            </a:r>
            <a:r>
              <a:rPr lang="en-US" altLang="en-US" smtClean="0">
                <a:solidFill>
                  <a:srgbClr val="000000"/>
                </a:solidFill>
              </a:rPr>
              <a:t>r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pic>
        <p:nvPicPr>
          <p:cNvPr id="1172486" name="Picture 6" descr="4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573463"/>
            <a:ext cx="3797300" cy="247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3624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2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2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2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2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2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2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7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7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72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12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7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7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2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4120"/>
                            </p:stCondLst>
                            <p:childTnLst>
                              <p:par>
                                <p:cTn id="26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7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7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72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512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7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7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72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612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7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7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72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7120"/>
                            </p:stCondLst>
                            <p:childTnLst>
                              <p:par>
                                <p:cTn id="4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724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72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72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2482" grpId="0"/>
      <p:bldP spid="117248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3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41550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4 </a:t>
            </a:r>
            <a:endParaRPr lang="en-US" altLang="en-US" smtClean="0"/>
          </a:p>
        </p:txBody>
      </p:sp>
      <p:graphicFrame>
        <p:nvGraphicFramePr>
          <p:cNvPr id="117350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378076" y="1171575"/>
          <a:ext cx="1368425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558558" imgH="215806" progId="Equation.3">
                  <p:embed/>
                </p:oleObj>
              </mc:Choice>
              <mc:Fallback>
                <p:oleObj name="Equation" r:id="rId3" imgW="558558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8076" y="1171575"/>
                        <a:ext cx="1368425" cy="52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351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393950" y="2136776"/>
          <a:ext cx="1798638" cy="70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5" imgW="710891" imgH="279279" progId="Equation.3">
                  <p:embed/>
                </p:oleObj>
              </mc:Choice>
              <mc:Fallback>
                <p:oleObj name="Equation" r:id="rId5" imgW="710891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2136776"/>
                        <a:ext cx="1798638" cy="708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3512" name="Object 8"/>
          <p:cNvGraphicFramePr>
            <a:graphicFrameLocks noChangeAspect="1"/>
          </p:cNvGraphicFramePr>
          <p:nvPr/>
        </p:nvGraphicFramePr>
        <p:xfrm>
          <a:off x="4487864" y="3098801"/>
          <a:ext cx="2155825" cy="1027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Equation" r:id="rId7" imgW="825500" imgH="393700" progId="Equation.3">
                  <p:embed/>
                </p:oleObj>
              </mc:Choice>
              <mc:Fallback>
                <p:oleObj name="Equation" r:id="rId7" imgW="8255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7864" y="3098801"/>
                        <a:ext cx="2155825" cy="1027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3513" name="Object 9"/>
          <p:cNvGraphicFramePr>
            <a:graphicFrameLocks noChangeAspect="1"/>
          </p:cNvGraphicFramePr>
          <p:nvPr/>
        </p:nvGraphicFramePr>
        <p:xfrm>
          <a:off x="4810125" y="4349751"/>
          <a:ext cx="2063750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1" name="Equation" r:id="rId9" imgW="850531" imgH="393529" progId="Equation.3">
                  <p:embed/>
                </p:oleObj>
              </mc:Choice>
              <mc:Fallback>
                <p:oleObj name="Equation" r:id="rId9" imgW="85053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0125" y="4349751"/>
                        <a:ext cx="2063750" cy="955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3514" name="Object 10"/>
          <p:cNvGraphicFramePr>
            <a:graphicFrameLocks noChangeAspect="1"/>
          </p:cNvGraphicFramePr>
          <p:nvPr/>
        </p:nvGraphicFramePr>
        <p:xfrm>
          <a:off x="7018338" y="5100638"/>
          <a:ext cx="2952750" cy="1136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Equation" r:id="rId11" imgW="1155199" imgH="444307" progId="Equation.3">
                  <p:embed/>
                </p:oleObj>
              </mc:Choice>
              <mc:Fallback>
                <p:oleObj name="Equation" r:id="rId11" imgW="1155199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8338" y="5100638"/>
                        <a:ext cx="2952750" cy="1136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3515" name="Rectangle 11"/>
          <p:cNvSpPr>
            <a:spLocks noChangeArrowheads="1"/>
          </p:cNvSpPr>
          <p:nvPr/>
        </p:nvSpPr>
        <p:spPr bwMode="auto">
          <a:xfrm>
            <a:off x="6312472" y="5459413"/>
            <a:ext cx="5645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(1) </a:t>
            </a:r>
          </a:p>
        </p:txBody>
      </p:sp>
      <p:sp>
        <p:nvSpPr>
          <p:cNvPr id="1173516" name="Rectangle 12"/>
          <p:cNvSpPr>
            <a:spLocks noChangeArrowheads="1"/>
          </p:cNvSpPr>
          <p:nvPr/>
        </p:nvSpPr>
        <p:spPr bwMode="auto">
          <a:xfrm>
            <a:off x="7062788" y="2205038"/>
            <a:ext cx="2201862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ميدان در فاصلۀ </a:t>
            </a:r>
            <a:r>
              <a:rPr lang="en-US" altLang="en-US">
                <a:solidFill>
                  <a:srgbClr val="000000"/>
                </a:solidFill>
              </a:rPr>
              <a:t>r</a:t>
            </a:r>
            <a:r>
              <a:rPr lang="fa-IR" altLang="en-US"/>
              <a:t> : </a:t>
            </a:r>
          </a:p>
        </p:txBody>
      </p:sp>
      <p:sp>
        <p:nvSpPr>
          <p:cNvPr id="1173518" name="Rectangle 14"/>
          <p:cNvSpPr>
            <a:spLocks noChangeArrowheads="1"/>
          </p:cNvSpPr>
          <p:nvPr/>
        </p:nvSpPr>
        <p:spPr bwMode="auto">
          <a:xfrm>
            <a:off x="4162997" y="1158875"/>
            <a:ext cx="56457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(1) </a:t>
            </a:r>
          </a:p>
        </p:txBody>
      </p:sp>
      <p:graphicFrame>
        <p:nvGraphicFramePr>
          <p:cNvPr id="1173520" name="Object 16"/>
          <p:cNvGraphicFramePr>
            <a:graphicFrameLocks noChangeAspect="1"/>
          </p:cNvGraphicFramePr>
          <p:nvPr/>
        </p:nvGraphicFramePr>
        <p:xfrm>
          <a:off x="4164014" y="1787525"/>
          <a:ext cx="162877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13" imgW="647700" imgH="558800" progId="Equation.3">
                  <p:embed/>
                </p:oleObj>
              </mc:Choice>
              <mc:Fallback>
                <p:oleObj name="Equation" r:id="rId13" imgW="647700" imgH="558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014" y="1787525"/>
                        <a:ext cx="1628775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3521" name="Object 17"/>
          <p:cNvGraphicFramePr>
            <a:graphicFrameLocks noChangeAspect="1"/>
          </p:cNvGraphicFramePr>
          <p:nvPr/>
        </p:nvGraphicFramePr>
        <p:xfrm>
          <a:off x="2365376" y="3270251"/>
          <a:ext cx="2054225" cy="72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Equation" r:id="rId15" imgW="787400" imgH="279400" progId="Equation.3">
                  <p:embed/>
                </p:oleObj>
              </mc:Choice>
              <mc:Fallback>
                <p:oleObj name="Equation" r:id="rId15" imgW="7874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6" y="3270251"/>
                        <a:ext cx="2054225" cy="728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3522" name="Object 18"/>
          <p:cNvGraphicFramePr>
            <a:graphicFrameLocks noChangeAspect="1"/>
          </p:cNvGraphicFramePr>
          <p:nvPr/>
        </p:nvGraphicFramePr>
        <p:xfrm>
          <a:off x="2365375" y="4164014"/>
          <a:ext cx="2432050" cy="1355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5" name="Equation" r:id="rId17" imgW="1002865" imgH="558558" progId="Equation.3">
                  <p:embed/>
                </p:oleObj>
              </mc:Choice>
              <mc:Fallback>
                <p:oleObj name="Equation" r:id="rId17" imgW="1002865" imgH="55855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5375" y="4164014"/>
                        <a:ext cx="2432050" cy="1355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573934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3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35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3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3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735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73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3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735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11735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11735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11735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4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735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73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73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735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735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735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735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735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735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173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173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735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1735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1735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1735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1735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1735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351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351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73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3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800" decel="100000"/>
                                        <p:tgtEl>
                                          <p:spTgt spid="11735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11735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800" decel="100000" fill="hold"/>
                                        <p:tgtEl>
                                          <p:spTgt spid="1173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800" decel="100000" fill="hold"/>
                                        <p:tgtEl>
                                          <p:spTgt spid="1173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35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35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3506" grpId="0"/>
      <p:bldP spid="1173515" grpId="0"/>
      <p:bldP spid="1173516" grpId="0"/>
      <p:bldP spid="117351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0" y="574675"/>
            <a:ext cx="8001000" cy="838200"/>
          </a:xfrm>
        </p:spPr>
        <p:txBody>
          <a:bodyPr/>
          <a:lstStyle/>
          <a:p>
            <a:pPr algn="ctr" eaLnBrk="1" hangingPunct="1"/>
            <a:r>
              <a:rPr lang="fa-IR" altLang="en-US" smtClean="0"/>
              <a:t> مدار </a:t>
            </a:r>
            <a:r>
              <a:rPr lang="en-US" altLang="en-US" smtClean="0"/>
              <a:t>RL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grpSp>
        <p:nvGrpSpPr>
          <p:cNvPr id="1174587" name="Group 59"/>
          <p:cNvGrpSpPr>
            <a:grpSpLocks/>
          </p:cNvGrpSpPr>
          <p:nvPr/>
        </p:nvGrpSpPr>
        <p:grpSpPr bwMode="auto">
          <a:xfrm>
            <a:off x="3538538" y="2392364"/>
            <a:ext cx="5092700" cy="2116137"/>
            <a:chOff x="249" y="1742"/>
            <a:chExt cx="3208" cy="1333"/>
          </a:xfrm>
        </p:grpSpPr>
        <p:sp>
          <p:nvSpPr>
            <p:cNvPr id="461828" name="Rectangle 5"/>
            <p:cNvSpPr>
              <a:spLocks noChangeArrowheads="1"/>
            </p:cNvSpPr>
            <p:nvPr/>
          </p:nvSpPr>
          <p:spPr bwMode="auto">
            <a:xfrm>
              <a:off x="249" y="2262"/>
              <a:ext cx="25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4000">
                  <a:solidFill>
                    <a:srgbClr val="000000"/>
                  </a:solidFill>
                  <a:cs typeface="Times New Roman" panose="02020603050405020304" pitchFamily="18" charset="0"/>
                </a:rPr>
                <a:t>ε</a:t>
              </a:r>
            </a:p>
          </p:txBody>
        </p:sp>
        <p:sp>
          <p:nvSpPr>
            <p:cNvPr id="461829" name="Rectangle 6"/>
            <p:cNvSpPr>
              <a:spLocks noChangeArrowheads="1"/>
            </p:cNvSpPr>
            <p:nvPr/>
          </p:nvSpPr>
          <p:spPr bwMode="auto">
            <a:xfrm>
              <a:off x="3160" y="2353"/>
              <a:ext cx="297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4000">
                  <a:solidFill>
                    <a:srgbClr val="000000"/>
                  </a:solidFill>
                  <a:cs typeface="Times New Roman" panose="02020603050405020304" pitchFamily="18" charset="0"/>
                </a:rPr>
                <a:t>ε</a:t>
              </a:r>
              <a:r>
                <a:rPr lang="en-US" altLang="en-US" sz="32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l</a:t>
              </a:r>
              <a:endParaRPr lang="el-GR" altLang="en-US" sz="32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461830" name="Group 8"/>
            <p:cNvGrpSpPr>
              <a:grpSpLocks/>
            </p:cNvGrpSpPr>
            <p:nvPr/>
          </p:nvGrpSpPr>
          <p:grpSpPr bwMode="auto">
            <a:xfrm>
              <a:off x="492" y="2183"/>
              <a:ext cx="454" cy="884"/>
              <a:chOff x="1474" y="2659"/>
              <a:chExt cx="454" cy="907"/>
            </a:xfrm>
          </p:grpSpPr>
          <p:sp>
            <p:nvSpPr>
              <p:cNvPr id="461856" name="Line 9"/>
              <p:cNvSpPr>
                <a:spLocks noChangeShapeType="1"/>
              </p:cNvSpPr>
              <p:nvPr/>
            </p:nvSpPr>
            <p:spPr bwMode="auto">
              <a:xfrm rot="5400000">
                <a:off x="1479" y="2868"/>
                <a:ext cx="41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857" name="Line 10"/>
              <p:cNvSpPr>
                <a:spLocks noChangeShapeType="1"/>
              </p:cNvSpPr>
              <p:nvPr/>
            </p:nvSpPr>
            <p:spPr bwMode="auto">
              <a:xfrm rot="5400000">
                <a:off x="1701" y="2850"/>
                <a:ext cx="0" cy="45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858" name="Line 11"/>
              <p:cNvSpPr>
                <a:spLocks noChangeShapeType="1"/>
              </p:cNvSpPr>
              <p:nvPr/>
            </p:nvSpPr>
            <p:spPr bwMode="auto">
              <a:xfrm rot="5400000">
                <a:off x="1695" y="3080"/>
                <a:ext cx="0" cy="24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859" name="Line 12"/>
              <p:cNvSpPr>
                <a:spLocks noChangeShapeType="1"/>
              </p:cNvSpPr>
              <p:nvPr/>
            </p:nvSpPr>
            <p:spPr bwMode="auto">
              <a:xfrm rot="5400000">
                <a:off x="1517" y="3396"/>
                <a:ext cx="34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1831" name="Freeform 13"/>
            <p:cNvSpPr>
              <a:spLocks/>
            </p:cNvSpPr>
            <p:nvPr/>
          </p:nvSpPr>
          <p:spPr bwMode="auto">
            <a:xfrm>
              <a:off x="1775" y="2065"/>
              <a:ext cx="703" cy="212"/>
            </a:xfrm>
            <a:custGeom>
              <a:avLst/>
              <a:gdLst>
                <a:gd name="T0" fmla="*/ 0 w 703"/>
                <a:gd name="T1" fmla="*/ 115 h 212"/>
                <a:gd name="T2" fmla="*/ 197 w 703"/>
                <a:gd name="T3" fmla="*/ 115 h 212"/>
                <a:gd name="T4" fmla="*/ 255 w 703"/>
                <a:gd name="T5" fmla="*/ 0 h 212"/>
                <a:gd name="T6" fmla="*/ 306 w 703"/>
                <a:gd name="T7" fmla="*/ 212 h 212"/>
                <a:gd name="T8" fmla="*/ 410 w 703"/>
                <a:gd name="T9" fmla="*/ 0 h 212"/>
                <a:gd name="T10" fmla="*/ 478 w 703"/>
                <a:gd name="T11" fmla="*/ 212 h 212"/>
                <a:gd name="T12" fmla="*/ 581 w 703"/>
                <a:gd name="T13" fmla="*/ 0 h 212"/>
                <a:gd name="T14" fmla="*/ 650 w 703"/>
                <a:gd name="T15" fmla="*/ 212 h 212"/>
                <a:gd name="T16" fmla="*/ 703 w 703"/>
                <a:gd name="T17" fmla="*/ 115 h 21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703" h="212">
                  <a:moveTo>
                    <a:pt x="0" y="115"/>
                  </a:moveTo>
                  <a:lnTo>
                    <a:pt x="197" y="115"/>
                  </a:lnTo>
                  <a:lnTo>
                    <a:pt x="255" y="0"/>
                  </a:lnTo>
                  <a:lnTo>
                    <a:pt x="306" y="212"/>
                  </a:lnTo>
                  <a:lnTo>
                    <a:pt x="410" y="0"/>
                  </a:lnTo>
                  <a:lnTo>
                    <a:pt x="478" y="212"/>
                  </a:lnTo>
                  <a:lnTo>
                    <a:pt x="581" y="0"/>
                  </a:lnTo>
                  <a:lnTo>
                    <a:pt x="650" y="212"/>
                  </a:lnTo>
                  <a:lnTo>
                    <a:pt x="703" y="115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32" name="Line 14"/>
            <p:cNvSpPr>
              <a:spLocks noChangeShapeType="1"/>
            </p:cNvSpPr>
            <p:nvPr/>
          </p:nvSpPr>
          <p:spPr bwMode="auto">
            <a:xfrm>
              <a:off x="710" y="2176"/>
              <a:ext cx="825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33" name="Line 15"/>
            <p:cNvSpPr>
              <a:spLocks noChangeShapeType="1"/>
            </p:cNvSpPr>
            <p:nvPr/>
          </p:nvSpPr>
          <p:spPr bwMode="auto">
            <a:xfrm>
              <a:off x="705" y="3075"/>
              <a:ext cx="232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34" name="Line 16"/>
            <p:cNvSpPr>
              <a:spLocks noChangeShapeType="1"/>
            </p:cNvSpPr>
            <p:nvPr/>
          </p:nvSpPr>
          <p:spPr bwMode="auto">
            <a:xfrm flipV="1">
              <a:off x="1770" y="2401"/>
              <a:ext cx="0" cy="664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35" name="Oval 23"/>
            <p:cNvSpPr>
              <a:spLocks noChangeArrowheads="1"/>
            </p:cNvSpPr>
            <p:nvPr/>
          </p:nvSpPr>
          <p:spPr bwMode="auto">
            <a:xfrm>
              <a:off x="1728" y="2154"/>
              <a:ext cx="46" cy="4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61836" name="Oval 24"/>
            <p:cNvSpPr>
              <a:spLocks noChangeArrowheads="1"/>
            </p:cNvSpPr>
            <p:nvPr/>
          </p:nvSpPr>
          <p:spPr bwMode="auto">
            <a:xfrm>
              <a:off x="1749" y="2355"/>
              <a:ext cx="46" cy="4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61837" name="Oval 25"/>
            <p:cNvSpPr>
              <a:spLocks noChangeArrowheads="1"/>
            </p:cNvSpPr>
            <p:nvPr/>
          </p:nvSpPr>
          <p:spPr bwMode="auto">
            <a:xfrm>
              <a:off x="1550" y="2148"/>
              <a:ext cx="46" cy="4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61838" name="Arc 26"/>
            <p:cNvSpPr>
              <a:spLocks/>
            </p:cNvSpPr>
            <p:nvPr/>
          </p:nvSpPr>
          <p:spPr bwMode="auto">
            <a:xfrm flipH="1" flipV="1">
              <a:off x="1542" y="2185"/>
              <a:ext cx="224" cy="224"/>
            </a:xfrm>
            <a:custGeom>
              <a:avLst/>
              <a:gdLst>
                <a:gd name="T0" fmla="*/ 0 w 21590"/>
                <a:gd name="T1" fmla="*/ 0 h 21549"/>
                <a:gd name="T2" fmla="*/ 0 w 21590"/>
                <a:gd name="T3" fmla="*/ 0 h 21549"/>
                <a:gd name="T4" fmla="*/ 0 w 21590"/>
                <a:gd name="T5" fmla="*/ 0 h 2154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590" h="21549" fill="none" extrusionOk="0">
                  <a:moveTo>
                    <a:pt x="1479" y="-1"/>
                  </a:moveTo>
                  <a:cubicBezTo>
                    <a:pt x="12555" y="759"/>
                    <a:pt x="21251" y="9792"/>
                    <a:pt x="21589" y="20890"/>
                  </a:cubicBezTo>
                </a:path>
                <a:path w="21590" h="21549" stroke="0" extrusionOk="0">
                  <a:moveTo>
                    <a:pt x="1479" y="-1"/>
                  </a:moveTo>
                  <a:cubicBezTo>
                    <a:pt x="12555" y="759"/>
                    <a:pt x="21251" y="9792"/>
                    <a:pt x="21589" y="20890"/>
                  </a:cubicBezTo>
                  <a:lnTo>
                    <a:pt x="0" y="21549"/>
                  </a:lnTo>
                  <a:lnTo>
                    <a:pt x="1479" y="-1"/>
                  </a:lnTo>
                  <a:close/>
                </a:path>
              </a:pathLst>
            </a:custGeom>
            <a:noFill/>
            <a:ln w="12700" cap="rnd">
              <a:solidFill>
                <a:srgbClr val="FF9C85"/>
              </a:solidFill>
              <a:prstDash val="sysDot"/>
              <a:round/>
              <a:headEnd type="triangle" w="sm" len="sm"/>
              <a:tailEnd type="triangl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39" name="Line 27"/>
            <p:cNvSpPr>
              <a:spLocks noChangeShapeType="1"/>
            </p:cNvSpPr>
            <p:nvPr/>
          </p:nvSpPr>
          <p:spPr bwMode="auto">
            <a:xfrm flipH="1">
              <a:off x="1625" y="2194"/>
              <a:ext cx="109" cy="8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40" name="Oval 28"/>
            <p:cNvSpPr>
              <a:spLocks noChangeArrowheads="1"/>
            </p:cNvSpPr>
            <p:nvPr/>
          </p:nvSpPr>
          <p:spPr bwMode="auto">
            <a:xfrm>
              <a:off x="1580" y="2273"/>
              <a:ext cx="46" cy="46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61841" name="Line 29"/>
            <p:cNvSpPr>
              <a:spLocks noChangeShapeType="1"/>
            </p:cNvSpPr>
            <p:nvPr/>
          </p:nvSpPr>
          <p:spPr bwMode="auto">
            <a:xfrm>
              <a:off x="2109" y="2387"/>
              <a:ext cx="272" cy="0"/>
            </a:xfrm>
            <a:prstGeom prst="line">
              <a:avLst/>
            </a:prstGeom>
            <a:noFill/>
            <a:ln w="28575" cap="sq">
              <a:solidFill>
                <a:srgbClr val="FF0066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42" name="Line 30"/>
            <p:cNvSpPr>
              <a:spLocks noChangeShapeType="1"/>
            </p:cNvSpPr>
            <p:nvPr/>
          </p:nvSpPr>
          <p:spPr bwMode="auto">
            <a:xfrm rot="10800000">
              <a:off x="521" y="2251"/>
              <a:ext cx="0" cy="227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oval" w="sm" len="sm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1843" name="Rectangle 31"/>
            <p:cNvSpPr>
              <a:spLocks noChangeArrowheads="1"/>
            </p:cNvSpPr>
            <p:nvPr/>
          </p:nvSpPr>
          <p:spPr bwMode="auto">
            <a:xfrm>
              <a:off x="2348" y="2251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61844" name="Rectangle 32"/>
            <p:cNvSpPr>
              <a:spLocks noChangeArrowheads="1"/>
            </p:cNvSpPr>
            <p:nvPr/>
          </p:nvSpPr>
          <p:spPr bwMode="auto">
            <a:xfrm>
              <a:off x="1411" y="2276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00000"/>
                  </a:solidFill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461845" name="Rectangle 33"/>
            <p:cNvSpPr>
              <a:spLocks noChangeArrowheads="1"/>
            </p:cNvSpPr>
            <p:nvPr/>
          </p:nvSpPr>
          <p:spPr bwMode="auto">
            <a:xfrm>
              <a:off x="1350" y="1934"/>
              <a:ext cx="20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a</a:t>
              </a:r>
            </a:p>
          </p:txBody>
        </p:sp>
        <p:sp>
          <p:nvSpPr>
            <p:cNvPr id="461846" name="Rectangle 34"/>
            <p:cNvSpPr>
              <a:spLocks noChangeArrowheads="1"/>
            </p:cNvSpPr>
            <p:nvPr/>
          </p:nvSpPr>
          <p:spPr bwMode="auto">
            <a:xfrm>
              <a:off x="1777" y="2310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</a:rPr>
                <a:t>b</a:t>
              </a:r>
            </a:p>
          </p:txBody>
        </p:sp>
        <p:grpSp>
          <p:nvGrpSpPr>
            <p:cNvPr id="461847" name="Group 58"/>
            <p:cNvGrpSpPr>
              <a:grpSpLocks/>
            </p:cNvGrpSpPr>
            <p:nvPr/>
          </p:nvGrpSpPr>
          <p:grpSpPr bwMode="auto">
            <a:xfrm>
              <a:off x="2483" y="2175"/>
              <a:ext cx="692" cy="900"/>
              <a:chOff x="2515" y="2175"/>
              <a:chExt cx="692" cy="900"/>
            </a:xfrm>
          </p:grpSpPr>
          <p:sp>
            <p:nvSpPr>
              <p:cNvPr id="461849" name="Arc 37"/>
              <p:cNvSpPr>
                <a:spLocks/>
              </p:cNvSpPr>
              <p:nvPr/>
            </p:nvSpPr>
            <p:spPr bwMode="auto">
              <a:xfrm rot="10800000" flipH="1">
                <a:off x="2978" y="2851"/>
                <a:ext cx="226" cy="224"/>
              </a:xfrm>
              <a:custGeom>
                <a:avLst/>
                <a:gdLst>
                  <a:gd name="T0" fmla="*/ 0 w 37995"/>
                  <a:gd name="T1" fmla="*/ 0 h 43200"/>
                  <a:gd name="T2" fmla="*/ 0 w 37995"/>
                  <a:gd name="T3" fmla="*/ 0 h 43200"/>
                  <a:gd name="T4" fmla="*/ 0 w 379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995" h="43200" fill="none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</a:path>
                  <a:path w="37995" h="43200" stroke="0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  <a:lnTo>
                      <a:pt x="16395" y="21600"/>
                    </a:lnTo>
                    <a:lnTo>
                      <a:pt x="16168" y="1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850" name="Arc 38"/>
              <p:cNvSpPr>
                <a:spLocks/>
              </p:cNvSpPr>
              <p:nvPr/>
            </p:nvSpPr>
            <p:spPr bwMode="auto">
              <a:xfrm rot="10800000" flipH="1">
                <a:off x="2974" y="2716"/>
                <a:ext cx="233" cy="226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851" name="Arc 39"/>
              <p:cNvSpPr>
                <a:spLocks/>
              </p:cNvSpPr>
              <p:nvPr/>
            </p:nvSpPr>
            <p:spPr bwMode="auto">
              <a:xfrm rot="10800000" flipH="1">
                <a:off x="2973" y="2581"/>
                <a:ext cx="231" cy="225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852" name="Arc 40"/>
              <p:cNvSpPr>
                <a:spLocks/>
              </p:cNvSpPr>
              <p:nvPr/>
            </p:nvSpPr>
            <p:spPr bwMode="auto">
              <a:xfrm rot="10800000" flipH="1">
                <a:off x="2973" y="2447"/>
                <a:ext cx="231" cy="225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853" name="Arc 41"/>
              <p:cNvSpPr>
                <a:spLocks/>
              </p:cNvSpPr>
              <p:nvPr/>
            </p:nvSpPr>
            <p:spPr bwMode="auto">
              <a:xfrm rot="10800000" flipH="1">
                <a:off x="2973" y="2308"/>
                <a:ext cx="231" cy="228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854" name="Arc 42"/>
              <p:cNvSpPr>
                <a:spLocks/>
              </p:cNvSpPr>
              <p:nvPr/>
            </p:nvSpPr>
            <p:spPr bwMode="auto">
              <a:xfrm rot="10800000" flipH="1">
                <a:off x="2973" y="2175"/>
                <a:ext cx="231" cy="224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1855" name="Line 44"/>
              <p:cNvSpPr>
                <a:spLocks noChangeShapeType="1"/>
              </p:cNvSpPr>
              <p:nvPr/>
            </p:nvSpPr>
            <p:spPr bwMode="auto">
              <a:xfrm>
                <a:off x="2515" y="2177"/>
                <a:ext cx="54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61848" name="Rectangle 55"/>
            <p:cNvSpPr>
              <a:spLocks noChangeArrowheads="1"/>
            </p:cNvSpPr>
            <p:nvPr/>
          </p:nvSpPr>
          <p:spPr bwMode="auto">
            <a:xfrm>
              <a:off x="2064" y="1742"/>
              <a:ext cx="30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B0B73"/>
                  </a:solidFill>
                  <a:cs typeface="Times New Roman" panose="02020603050405020304" pitchFamily="18" charset="0"/>
                </a:rPr>
                <a:t>R</a:t>
              </a:r>
              <a:r>
                <a:rPr lang="en-US" altLang="en-US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  <a:endParaRPr lang="en-US" altLang="en-US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2698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4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4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4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4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4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4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4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745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745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45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74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45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5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22488" y="534988"/>
            <a:ext cx="80010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تغييرات جريان بر حسب زمان در يك مدار </a:t>
            </a:r>
            <a:r>
              <a:rPr lang="en-US" altLang="en-US" smtClean="0"/>
              <a:t>RL</a:t>
            </a:r>
          </a:p>
        </p:txBody>
      </p:sp>
      <p:graphicFrame>
        <p:nvGraphicFramePr>
          <p:cNvPr id="1175568" name="Object 16"/>
          <p:cNvGraphicFramePr>
            <a:graphicFrameLocks noChangeAspect="1"/>
          </p:cNvGraphicFramePr>
          <p:nvPr>
            <p:ph sz="quarter" idx="2"/>
          </p:nvPr>
        </p:nvGraphicFramePr>
        <p:xfrm>
          <a:off x="2220913" y="2138364"/>
          <a:ext cx="2355850" cy="581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875920" imgH="215806" progId="Equation.3">
                  <p:embed/>
                </p:oleObj>
              </mc:Choice>
              <mc:Fallback>
                <p:oleObj name="Equation" r:id="rId3" imgW="87592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20913" y="2138364"/>
                        <a:ext cx="2355850" cy="581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75567" name="Group 15"/>
          <p:cNvGrpSpPr>
            <a:grpSpLocks/>
          </p:cNvGrpSpPr>
          <p:nvPr/>
        </p:nvGrpSpPr>
        <p:grpSpPr bwMode="auto">
          <a:xfrm>
            <a:off x="2303464" y="3573464"/>
            <a:ext cx="3648075" cy="2528887"/>
            <a:chOff x="1111" y="1842"/>
            <a:chExt cx="2298" cy="1593"/>
          </a:xfrm>
        </p:grpSpPr>
        <p:sp>
          <p:nvSpPr>
            <p:cNvPr id="462856" name="Rectangle 5"/>
            <p:cNvSpPr>
              <a:spLocks noChangeArrowheads="1"/>
            </p:cNvSpPr>
            <p:nvPr/>
          </p:nvSpPr>
          <p:spPr bwMode="auto">
            <a:xfrm>
              <a:off x="1265" y="1842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62857" name="Rectangle 6"/>
            <p:cNvSpPr>
              <a:spLocks noChangeArrowheads="1"/>
            </p:cNvSpPr>
            <p:nvPr/>
          </p:nvSpPr>
          <p:spPr bwMode="auto">
            <a:xfrm>
              <a:off x="3240" y="3072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62858" name="Line 7"/>
            <p:cNvSpPr>
              <a:spLocks noChangeShapeType="1"/>
            </p:cNvSpPr>
            <p:nvPr/>
          </p:nvSpPr>
          <p:spPr bwMode="auto">
            <a:xfrm>
              <a:off x="1428" y="1984"/>
              <a:ext cx="0" cy="145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859" name="Line 8"/>
            <p:cNvSpPr>
              <a:spLocks noChangeShapeType="1"/>
            </p:cNvSpPr>
            <p:nvPr/>
          </p:nvSpPr>
          <p:spPr bwMode="auto">
            <a:xfrm>
              <a:off x="1111" y="3254"/>
              <a:ext cx="217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860" name="Line 10"/>
            <p:cNvSpPr>
              <a:spLocks noChangeShapeType="1"/>
            </p:cNvSpPr>
            <p:nvPr/>
          </p:nvSpPr>
          <p:spPr bwMode="auto">
            <a:xfrm>
              <a:off x="1405" y="2573"/>
              <a:ext cx="1451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861" name="Arc 11"/>
            <p:cNvSpPr>
              <a:spLocks/>
            </p:cNvSpPr>
            <p:nvPr/>
          </p:nvSpPr>
          <p:spPr bwMode="auto">
            <a:xfrm flipH="1">
              <a:off x="1445" y="2617"/>
              <a:ext cx="1200" cy="619"/>
            </a:xfrm>
            <a:custGeom>
              <a:avLst/>
              <a:gdLst>
                <a:gd name="T0" fmla="*/ 0 w 23321"/>
                <a:gd name="T1" fmla="*/ 0 h 21600"/>
                <a:gd name="T2" fmla="*/ 3 w 23321"/>
                <a:gd name="T3" fmla="*/ 1 h 21600"/>
                <a:gd name="T4" fmla="*/ 0 w 23321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321" h="21600" fill="none" extrusionOk="0">
                  <a:moveTo>
                    <a:pt x="-1" y="68"/>
                  </a:moveTo>
                  <a:cubicBezTo>
                    <a:pt x="572" y="22"/>
                    <a:pt x="1146" y="0"/>
                    <a:pt x="1721" y="0"/>
                  </a:cubicBezTo>
                  <a:cubicBezTo>
                    <a:pt x="13650" y="0"/>
                    <a:pt x="23321" y="9670"/>
                    <a:pt x="23321" y="21600"/>
                  </a:cubicBezTo>
                </a:path>
                <a:path w="23321" h="21600" stroke="0" extrusionOk="0">
                  <a:moveTo>
                    <a:pt x="-1" y="68"/>
                  </a:moveTo>
                  <a:cubicBezTo>
                    <a:pt x="572" y="22"/>
                    <a:pt x="1146" y="0"/>
                    <a:pt x="1721" y="0"/>
                  </a:cubicBezTo>
                  <a:cubicBezTo>
                    <a:pt x="13650" y="0"/>
                    <a:pt x="23321" y="9670"/>
                    <a:pt x="23321" y="21600"/>
                  </a:cubicBezTo>
                  <a:lnTo>
                    <a:pt x="1721" y="21600"/>
                  </a:lnTo>
                  <a:lnTo>
                    <a:pt x="-1" y="68"/>
                  </a:lnTo>
                  <a:close/>
                </a:path>
              </a:pathLst>
            </a:cu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2862" name="Rectangle 14"/>
            <p:cNvSpPr>
              <a:spLocks noChangeArrowheads="1"/>
            </p:cNvSpPr>
            <p:nvPr/>
          </p:nvSpPr>
          <p:spPr bwMode="auto">
            <a:xfrm>
              <a:off x="1202" y="2432"/>
              <a:ext cx="226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accent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accent1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000" baseline="-25000">
                  <a:solidFill>
                    <a:schemeClr val="accent1"/>
                  </a:solidFill>
                  <a:cs typeface="Times New Roman" panose="02020603050405020304" pitchFamily="18" charset="0"/>
                </a:rPr>
                <a:t>0</a:t>
              </a:r>
              <a:endParaRPr lang="en-US" altLang="en-US" sz="2000">
                <a:solidFill>
                  <a:schemeClr val="accent1"/>
                </a:solidFill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175570" name="Object 18"/>
          <p:cNvGraphicFramePr>
            <a:graphicFrameLocks noChangeAspect="1"/>
          </p:cNvGraphicFramePr>
          <p:nvPr>
            <p:ph sz="quarter" idx="3"/>
          </p:nvPr>
        </p:nvGraphicFramePr>
        <p:xfrm>
          <a:off x="4740275" y="2703514"/>
          <a:ext cx="2305050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Equation" r:id="rId5" imgW="863225" imgH="393529" progId="Equation.3">
                  <p:embed/>
                </p:oleObj>
              </mc:Choice>
              <mc:Fallback>
                <p:oleObj name="Equation" r:id="rId5" imgW="8632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0275" y="2703514"/>
                        <a:ext cx="2305050" cy="1049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5572" name="Object 20"/>
          <p:cNvGraphicFramePr>
            <a:graphicFrameLocks noChangeAspect="1"/>
          </p:cNvGraphicFramePr>
          <p:nvPr/>
        </p:nvGraphicFramePr>
        <p:xfrm>
          <a:off x="7188200" y="3324225"/>
          <a:ext cx="2954338" cy="104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Equation" r:id="rId7" imgW="1117115" imgH="393529" progId="Equation.3">
                  <p:embed/>
                </p:oleObj>
              </mc:Choice>
              <mc:Fallback>
                <p:oleObj name="Equation" r:id="rId7" imgW="111711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8200" y="3324225"/>
                        <a:ext cx="2954338" cy="104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5573" name="Rectangle 21"/>
          <p:cNvSpPr>
            <a:spLocks noChangeArrowheads="1"/>
          </p:cNvSpPr>
          <p:nvPr/>
        </p:nvSpPr>
        <p:spPr bwMode="auto">
          <a:xfrm>
            <a:off x="7750676" y="1470025"/>
            <a:ext cx="23775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( كليد در وضعيت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)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5013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5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55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5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5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755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755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755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75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5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75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75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75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75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755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755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75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7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5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5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5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755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755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755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755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5554" grpId="0"/>
      <p:bldP spid="11755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06613" y="2636839"/>
            <a:ext cx="7993062" cy="1557337"/>
          </a:xfrm>
        </p:spPr>
        <p:txBody>
          <a:bodyPr/>
          <a:lstStyle/>
          <a:p>
            <a:pPr marL="0" indent="0" algn="justLow">
              <a:buNone/>
            </a:pPr>
            <a:r>
              <a:rPr lang="fa-IR" altLang="en-US" smtClean="0"/>
              <a:t>بنابر قانون فاراده با عبور جريان متغير از يك </a:t>
            </a:r>
            <a:r>
              <a:rPr lang="fa-IR" altLang="en-US" smtClean="0">
                <a:solidFill>
                  <a:schemeClr val="tx2"/>
                </a:solidFill>
              </a:rPr>
              <a:t>( سيملوله ، پيچه ، چنبره )</a:t>
            </a:r>
            <a:endParaRPr lang="en-US" altLang="en-US" smtClean="0">
              <a:solidFill>
                <a:schemeClr val="tx2"/>
              </a:solidFill>
            </a:endParaRPr>
          </a:p>
          <a:p>
            <a:pPr marL="0" indent="0" algn="justLow">
              <a:buNone/>
            </a:pPr>
            <a:r>
              <a:rPr lang="fa-IR" altLang="en-US" smtClean="0"/>
              <a:t>علاوه بر پيچۀ مجاور ، در خود اينها نيز نيروي محركه اي ( نيروي محركۀ خودالقايي ) ايجاد مي‌شود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10461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5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5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5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280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115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115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115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814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6461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ثابت زماني در يك مدار </a:t>
            </a:r>
            <a:r>
              <a:rPr lang="en-US" altLang="en-US" smtClean="0"/>
              <a:t>RL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sp>
        <p:nvSpPr>
          <p:cNvPr id="1176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4679950"/>
            <a:ext cx="7848600" cy="12700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زماني است كه در يك مدار </a:t>
            </a:r>
            <a:r>
              <a:rPr lang="en-US" altLang="en-US" smtClean="0">
                <a:solidFill>
                  <a:srgbClr val="000000"/>
                </a:solidFill>
              </a:rPr>
              <a:t>RL</a:t>
            </a:r>
            <a:r>
              <a:rPr lang="fa-IR" altLang="en-US" smtClean="0"/>
              <a:t> در حالت </a:t>
            </a:r>
            <a:r>
              <a:rPr lang="en-US" altLang="en-US" smtClean="0">
                <a:solidFill>
                  <a:srgbClr val="000000"/>
                </a:solidFill>
              </a:rPr>
              <a:t>a</a:t>
            </a:r>
            <a:r>
              <a:rPr lang="fa-IR" altLang="en-US" smtClean="0"/>
              <a:t> ، جريان به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0/65</a:t>
            </a:r>
            <a:r>
              <a:rPr lang="fa-IR" altLang="en-US" smtClean="0"/>
              <a:t> مقدار حداكثرش </a:t>
            </a:r>
            <a:r>
              <a:rPr lang="el-GR" altLang="en-US" sz="4400" baseline="30000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el-GR" altLang="en-US" sz="3600">
                <a:solidFill>
                  <a:srgbClr val="000000"/>
                </a:solidFill>
                <a:cs typeface="Times New Roman" panose="02020603050405020304" pitchFamily="18" charset="0"/>
              </a:rPr>
              <a:t>⁄</a:t>
            </a:r>
            <a:r>
              <a:rPr lang="en-US" altLang="en-US" sz="36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R</a:t>
            </a:r>
            <a:r>
              <a:rPr lang="fa-IR" altLang="en-US" smtClean="0"/>
              <a:t> برسد. </a:t>
            </a:r>
            <a:endParaRPr lang="en-US" altLang="en-US" smtClean="0"/>
          </a:p>
        </p:txBody>
      </p:sp>
      <p:graphicFrame>
        <p:nvGraphicFramePr>
          <p:cNvPr id="1176580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332414" y="2205039"/>
          <a:ext cx="1501775" cy="1258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469696" imgH="393529" progId="Equation.3">
                  <p:embed/>
                </p:oleObj>
              </mc:Choice>
              <mc:Fallback>
                <p:oleObj name="Equation" r:id="rId3" imgW="46969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2414" y="2205039"/>
                        <a:ext cx="1501775" cy="1258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895204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6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6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765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765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765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76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17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17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176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6578" grpId="0"/>
      <p:bldP spid="11765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098675" y="577850"/>
            <a:ext cx="80010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تغييرات اختلاف پتانسيل دو سر مقاومت در مدار </a:t>
            </a:r>
            <a:r>
              <a:rPr lang="en-US" altLang="en-US" smtClean="0"/>
              <a:t>RL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graphicFrame>
        <p:nvGraphicFramePr>
          <p:cNvPr id="1177621" name="Object 21"/>
          <p:cNvGraphicFramePr>
            <a:graphicFrameLocks noChangeAspect="1"/>
          </p:cNvGraphicFramePr>
          <p:nvPr>
            <p:ph sz="quarter" idx="2"/>
          </p:nvPr>
        </p:nvGraphicFramePr>
        <p:xfrm>
          <a:off x="2295526" y="2062163"/>
          <a:ext cx="1439863" cy="56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545626" imgH="215713" progId="Equation.3">
                  <p:embed/>
                </p:oleObj>
              </mc:Choice>
              <mc:Fallback>
                <p:oleObj name="Equation" r:id="rId3" imgW="545626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5526" y="2062163"/>
                        <a:ext cx="1439863" cy="56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77612" name="Group 12"/>
          <p:cNvGrpSpPr>
            <a:grpSpLocks/>
          </p:cNvGrpSpPr>
          <p:nvPr/>
        </p:nvGrpSpPr>
        <p:grpSpPr bwMode="auto">
          <a:xfrm>
            <a:off x="2165351" y="3559175"/>
            <a:ext cx="3648075" cy="2528888"/>
            <a:chOff x="567" y="2251"/>
            <a:chExt cx="2298" cy="1593"/>
          </a:xfrm>
        </p:grpSpPr>
        <p:sp>
          <p:nvSpPr>
            <p:cNvPr id="464904" name="Rectangle 5"/>
            <p:cNvSpPr>
              <a:spLocks noChangeArrowheads="1"/>
            </p:cNvSpPr>
            <p:nvPr/>
          </p:nvSpPr>
          <p:spPr bwMode="auto">
            <a:xfrm>
              <a:off x="567" y="2251"/>
              <a:ext cx="34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V</a:t>
              </a:r>
              <a:r>
                <a:rPr lang="en-US" altLang="en-US" sz="24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R</a:t>
              </a:r>
              <a:endParaRPr lang="en-US" altLang="en-US" sz="24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64905" name="Rectangle 6"/>
            <p:cNvSpPr>
              <a:spLocks noChangeArrowheads="1"/>
            </p:cNvSpPr>
            <p:nvPr/>
          </p:nvSpPr>
          <p:spPr bwMode="auto">
            <a:xfrm>
              <a:off x="2696" y="3481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64906" name="Line 7"/>
            <p:cNvSpPr>
              <a:spLocks noChangeShapeType="1"/>
            </p:cNvSpPr>
            <p:nvPr/>
          </p:nvSpPr>
          <p:spPr bwMode="auto">
            <a:xfrm>
              <a:off x="884" y="2393"/>
              <a:ext cx="0" cy="145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07" name="Line 8"/>
            <p:cNvSpPr>
              <a:spLocks noChangeShapeType="1"/>
            </p:cNvSpPr>
            <p:nvPr/>
          </p:nvSpPr>
          <p:spPr bwMode="auto">
            <a:xfrm>
              <a:off x="567" y="3663"/>
              <a:ext cx="217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08" name="Line 9"/>
            <p:cNvSpPr>
              <a:spLocks noChangeShapeType="1"/>
            </p:cNvSpPr>
            <p:nvPr/>
          </p:nvSpPr>
          <p:spPr bwMode="auto">
            <a:xfrm>
              <a:off x="861" y="2982"/>
              <a:ext cx="1451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09" name="Arc 10"/>
            <p:cNvSpPr>
              <a:spLocks/>
            </p:cNvSpPr>
            <p:nvPr/>
          </p:nvSpPr>
          <p:spPr bwMode="auto">
            <a:xfrm flipH="1">
              <a:off x="901" y="3026"/>
              <a:ext cx="1200" cy="619"/>
            </a:xfrm>
            <a:custGeom>
              <a:avLst/>
              <a:gdLst>
                <a:gd name="T0" fmla="*/ 0 w 23321"/>
                <a:gd name="T1" fmla="*/ 0 h 21600"/>
                <a:gd name="T2" fmla="*/ 3 w 23321"/>
                <a:gd name="T3" fmla="*/ 1 h 21600"/>
                <a:gd name="T4" fmla="*/ 0 w 23321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321" h="21600" fill="none" extrusionOk="0">
                  <a:moveTo>
                    <a:pt x="-1" y="68"/>
                  </a:moveTo>
                  <a:cubicBezTo>
                    <a:pt x="572" y="22"/>
                    <a:pt x="1146" y="0"/>
                    <a:pt x="1721" y="0"/>
                  </a:cubicBezTo>
                  <a:cubicBezTo>
                    <a:pt x="13650" y="0"/>
                    <a:pt x="23321" y="9670"/>
                    <a:pt x="23321" y="21600"/>
                  </a:cubicBezTo>
                </a:path>
                <a:path w="23321" h="21600" stroke="0" extrusionOk="0">
                  <a:moveTo>
                    <a:pt x="-1" y="68"/>
                  </a:moveTo>
                  <a:cubicBezTo>
                    <a:pt x="572" y="22"/>
                    <a:pt x="1146" y="0"/>
                    <a:pt x="1721" y="0"/>
                  </a:cubicBezTo>
                  <a:cubicBezTo>
                    <a:pt x="13650" y="0"/>
                    <a:pt x="23321" y="9670"/>
                    <a:pt x="23321" y="21600"/>
                  </a:cubicBezTo>
                  <a:lnTo>
                    <a:pt x="1721" y="21600"/>
                  </a:lnTo>
                  <a:lnTo>
                    <a:pt x="-1" y="68"/>
                  </a:lnTo>
                  <a:close/>
                </a:path>
              </a:pathLst>
            </a:cu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4910" name="Rectangle 11"/>
            <p:cNvSpPr>
              <a:spLocks noChangeArrowheads="1"/>
            </p:cNvSpPr>
            <p:nvPr/>
          </p:nvSpPr>
          <p:spPr bwMode="auto">
            <a:xfrm>
              <a:off x="658" y="2779"/>
              <a:ext cx="21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accent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>
                  <a:solidFill>
                    <a:schemeClr val="accent1"/>
                  </a:solidFill>
                  <a:cs typeface="Times New Roman" panose="02020603050405020304" pitchFamily="18" charset="0"/>
                </a:rPr>
                <a:t>ε</a:t>
              </a:r>
            </a:p>
          </p:txBody>
        </p:sp>
      </p:grpSp>
      <p:graphicFrame>
        <p:nvGraphicFramePr>
          <p:cNvPr id="1177623" name="Object 23"/>
          <p:cNvGraphicFramePr>
            <a:graphicFrameLocks noChangeAspect="1"/>
          </p:cNvGraphicFramePr>
          <p:nvPr>
            <p:ph sz="quarter" idx="3"/>
          </p:nvPr>
        </p:nvGraphicFramePr>
        <p:xfrm>
          <a:off x="4067175" y="2522538"/>
          <a:ext cx="2592388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939392" imgH="393529" progId="Equation.3">
                  <p:embed/>
                </p:oleObj>
              </mc:Choice>
              <mc:Fallback>
                <p:oleObj name="Equation" r:id="rId5" imgW="93939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2522538"/>
                        <a:ext cx="2592388" cy="108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7625" name="Object 25"/>
          <p:cNvGraphicFramePr>
            <a:graphicFrameLocks noChangeAspect="1"/>
          </p:cNvGraphicFramePr>
          <p:nvPr/>
        </p:nvGraphicFramePr>
        <p:xfrm>
          <a:off x="6924675" y="3402013"/>
          <a:ext cx="3087688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7" imgW="1155700" imgH="292100" progId="Equation.3">
                  <p:embed/>
                </p:oleObj>
              </mc:Choice>
              <mc:Fallback>
                <p:oleObj name="Equation" r:id="rId7" imgW="1155700" imgH="292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24675" y="3402013"/>
                        <a:ext cx="3087688" cy="781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7626" name="Rectangle 26"/>
          <p:cNvSpPr>
            <a:spLocks noChangeArrowheads="1"/>
          </p:cNvSpPr>
          <p:nvPr/>
        </p:nvSpPr>
        <p:spPr bwMode="auto">
          <a:xfrm>
            <a:off x="7750676" y="1541463"/>
            <a:ext cx="23775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( كليد در وضعيت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)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2023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76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76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7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7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7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7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776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776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776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776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76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776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776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77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77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77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77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77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77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776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77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02" grpId="0"/>
      <p:bldP spid="11776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8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1" y="476251"/>
            <a:ext cx="7339013" cy="11033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تغييرات نيروي محركۀ خودالقايي سيملوله بر حسب زمان در مدار </a:t>
            </a:r>
            <a:r>
              <a:rPr lang="en-US" altLang="en-US" smtClean="0"/>
              <a:t>RL</a:t>
            </a:r>
            <a:r>
              <a:rPr lang="fa-IR" altLang="en-US" smtClean="0"/>
              <a:t> </a:t>
            </a:r>
            <a:endParaRPr lang="en-US" altLang="en-US" smtClean="0"/>
          </a:p>
        </p:txBody>
      </p:sp>
      <p:graphicFrame>
        <p:nvGraphicFramePr>
          <p:cNvPr id="1178637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2208214" y="2508251"/>
          <a:ext cx="2592387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990170" imgH="393529" progId="Equation.3">
                  <p:embed/>
                </p:oleObj>
              </mc:Choice>
              <mc:Fallback>
                <p:oleObj name="Equation" r:id="rId3" imgW="99017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4" y="2508251"/>
                        <a:ext cx="2592387" cy="911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78643" name="Group 19"/>
          <p:cNvGrpSpPr>
            <a:grpSpLocks/>
          </p:cNvGrpSpPr>
          <p:nvPr/>
        </p:nvGrpSpPr>
        <p:grpSpPr bwMode="auto">
          <a:xfrm>
            <a:off x="2317751" y="3543301"/>
            <a:ext cx="3648075" cy="2678113"/>
            <a:chOff x="567" y="2157"/>
            <a:chExt cx="2298" cy="1687"/>
          </a:xfrm>
        </p:grpSpPr>
        <p:sp>
          <p:nvSpPr>
            <p:cNvPr id="465928" name="Rectangle 5"/>
            <p:cNvSpPr>
              <a:spLocks noChangeArrowheads="1"/>
            </p:cNvSpPr>
            <p:nvPr/>
          </p:nvSpPr>
          <p:spPr bwMode="auto">
            <a:xfrm>
              <a:off x="583" y="2157"/>
              <a:ext cx="31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3600">
                  <a:solidFill>
                    <a:srgbClr val="0B0B73"/>
                  </a:solidFill>
                  <a:cs typeface="Times New Roman" panose="02020603050405020304" pitchFamily="18" charset="0"/>
                </a:rPr>
                <a:t>ε</a:t>
              </a:r>
              <a:r>
                <a:rPr lang="en-US" altLang="en-US" sz="20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R</a:t>
              </a:r>
              <a:endParaRPr lang="el-GR" altLang="en-US" sz="2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65929" name="Rectangle 6"/>
            <p:cNvSpPr>
              <a:spLocks noChangeArrowheads="1"/>
            </p:cNvSpPr>
            <p:nvPr/>
          </p:nvSpPr>
          <p:spPr bwMode="auto">
            <a:xfrm>
              <a:off x="2696" y="3481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65930" name="Line 7"/>
            <p:cNvSpPr>
              <a:spLocks noChangeShapeType="1"/>
            </p:cNvSpPr>
            <p:nvPr/>
          </p:nvSpPr>
          <p:spPr bwMode="auto">
            <a:xfrm>
              <a:off x="884" y="2393"/>
              <a:ext cx="0" cy="145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31" name="Line 8"/>
            <p:cNvSpPr>
              <a:spLocks noChangeShapeType="1"/>
            </p:cNvSpPr>
            <p:nvPr/>
          </p:nvSpPr>
          <p:spPr bwMode="auto">
            <a:xfrm>
              <a:off x="567" y="3657"/>
              <a:ext cx="217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32" name="Arc 10"/>
            <p:cNvSpPr>
              <a:spLocks/>
            </p:cNvSpPr>
            <p:nvPr/>
          </p:nvSpPr>
          <p:spPr bwMode="auto">
            <a:xfrm flipH="1">
              <a:off x="902" y="2990"/>
              <a:ext cx="1343" cy="619"/>
            </a:xfrm>
            <a:custGeom>
              <a:avLst/>
              <a:gdLst>
                <a:gd name="T0" fmla="*/ 5 w 22298"/>
                <a:gd name="T1" fmla="*/ 0 h 21600"/>
                <a:gd name="T2" fmla="*/ 0 w 22298"/>
                <a:gd name="T3" fmla="*/ 1 h 21600"/>
                <a:gd name="T4" fmla="*/ 0 w 22298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2298" h="21600" fill="none" extrusionOk="0">
                  <a:moveTo>
                    <a:pt x="22298" y="1078"/>
                  </a:moveTo>
                  <a:cubicBezTo>
                    <a:pt x="21723" y="12573"/>
                    <a:pt x="12235" y="21599"/>
                    <a:pt x="725" y="21599"/>
                  </a:cubicBezTo>
                  <a:cubicBezTo>
                    <a:pt x="483" y="21599"/>
                    <a:pt x="241" y="21595"/>
                    <a:pt x="0" y="21587"/>
                  </a:cubicBezTo>
                </a:path>
                <a:path w="22298" h="21600" stroke="0" extrusionOk="0">
                  <a:moveTo>
                    <a:pt x="22298" y="1078"/>
                  </a:moveTo>
                  <a:cubicBezTo>
                    <a:pt x="21723" y="12573"/>
                    <a:pt x="12235" y="21599"/>
                    <a:pt x="725" y="21599"/>
                  </a:cubicBezTo>
                  <a:cubicBezTo>
                    <a:pt x="483" y="21599"/>
                    <a:pt x="241" y="21595"/>
                    <a:pt x="0" y="21587"/>
                  </a:cubicBezTo>
                  <a:lnTo>
                    <a:pt x="725" y="0"/>
                  </a:lnTo>
                  <a:lnTo>
                    <a:pt x="22298" y="1078"/>
                  </a:lnTo>
                  <a:close/>
                </a:path>
              </a:pathLst>
            </a:cu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65933" name="Rectangle 11"/>
            <p:cNvSpPr>
              <a:spLocks noChangeArrowheads="1"/>
            </p:cNvSpPr>
            <p:nvPr/>
          </p:nvSpPr>
          <p:spPr bwMode="auto">
            <a:xfrm>
              <a:off x="658" y="2779"/>
              <a:ext cx="21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accent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>
                  <a:solidFill>
                    <a:schemeClr val="accent1"/>
                  </a:solidFill>
                  <a:cs typeface="Times New Roman" panose="02020603050405020304" pitchFamily="18" charset="0"/>
                </a:rPr>
                <a:t>ε</a:t>
              </a:r>
            </a:p>
          </p:txBody>
        </p:sp>
        <p:sp>
          <p:nvSpPr>
            <p:cNvPr id="465934" name="Line 12"/>
            <p:cNvSpPr>
              <a:spLocks noChangeShapeType="1"/>
            </p:cNvSpPr>
            <p:nvPr/>
          </p:nvSpPr>
          <p:spPr bwMode="auto">
            <a:xfrm>
              <a:off x="867" y="3010"/>
              <a:ext cx="45" cy="0"/>
            </a:xfrm>
            <a:prstGeom prst="line">
              <a:avLst/>
            </a:prstGeom>
            <a:noFill/>
            <a:ln w="19050" cap="sq">
              <a:solidFill>
                <a:srgbClr val="FF0000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aphicFrame>
        <p:nvGraphicFramePr>
          <p:cNvPr id="1178639" name="Object 15"/>
          <p:cNvGraphicFramePr>
            <a:graphicFrameLocks noChangeAspect="1"/>
          </p:cNvGraphicFramePr>
          <p:nvPr>
            <p:ph sz="quarter" idx="3"/>
          </p:nvPr>
        </p:nvGraphicFramePr>
        <p:xfrm>
          <a:off x="5045076" y="3270251"/>
          <a:ext cx="244157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774364" imgH="393529" progId="Equation.3">
                  <p:embed/>
                </p:oleObj>
              </mc:Choice>
              <mc:Fallback>
                <p:oleObj name="Equation" r:id="rId5" imgW="77436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5076" y="3270251"/>
                        <a:ext cx="2441575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78641" name="Object 17"/>
          <p:cNvGraphicFramePr>
            <a:graphicFrameLocks noChangeAspect="1"/>
          </p:cNvGraphicFramePr>
          <p:nvPr/>
        </p:nvGraphicFramePr>
        <p:xfrm>
          <a:off x="7550150" y="3962400"/>
          <a:ext cx="25209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7" imgW="837836" imgH="291973" progId="Equation.3">
                  <p:embed/>
                </p:oleObj>
              </mc:Choice>
              <mc:Fallback>
                <p:oleObj name="Equation" r:id="rId7" imgW="837836" imgH="29197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0150" y="3962400"/>
                        <a:ext cx="25209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8642" name="Rectangle 18"/>
          <p:cNvSpPr>
            <a:spLocks noChangeArrowheads="1"/>
          </p:cNvSpPr>
          <p:nvPr/>
        </p:nvSpPr>
        <p:spPr bwMode="auto">
          <a:xfrm>
            <a:off x="7567614" y="1743076"/>
            <a:ext cx="26892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 ( كليد در وضعيت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)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7048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78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78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7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7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786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786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786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786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78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78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786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78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78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11786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11786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1178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1178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8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78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8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786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1786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786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78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8626" grpId="0"/>
      <p:bldP spid="117864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655" name="Rectangle 7"/>
          <p:cNvSpPr>
            <a:spLocks noChangeArrowheads="1"/>
          </p:cNvSpPr>
          <p:nvPr/>
        </p:nvSpPr>
        <p:spPr bwMode="auto">
          <a:xfrm>
            <a:off x="7821907" y="1125538"/>
            <a:ext cx="22349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(كليد در وضعيت </a:t>
            </a:r>
            <a:r>
              <a:rPr lang="en-US" altLang="en-US">
                <a:solidFill>
                  <a:srgbClr val="000000"/>
                </a:solidFill>
              </a:rPr>
              <a:t>b</a:t>
            </a:r>
            <a:r>
              <a:rPr lang="fa-IR" altLang="en-US"/>
              <a:t>)</a:t>
            </a:r>
          </a:p>
        </p:txBody>
      </p:sp>
      <p:sp>
        <p:nvSpPr>
          <p:cNvPr id="1179656" name="Rectangle 8"/>
          <p:cNvSpPr>
            <a:spLocks noChangeArrowheads="1"/>
          </p:cNvSpPr>
          <p:nvPr/>
        </p:nvSpPr>
        <p:spPr bwMode="auto">
          <a:xfrm>
            <a:off x="3805292" y="3760788"/>
            <a:ext cx="455765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/>
              <a:t>بنابراين مشابه وضعيت قبل عمل مي‌شود.  </a:t>
            </a:r>
            <a:endParaRPr lang="en-US" altLang="en-US"/>
          </a:p>
        </p:txBody>
      </p:sp>
      <p:sp>
        <p:nvSpPr>
          <p:cNvPr id="1179658" name="Rectangle 10"/>
          <p:cNvSpPr>
            <a:spLocks noChangeArrowheads="1"/>
          </p:cNvSpPr>
          <p:nvPr/>
        </p:nvSpPr>
        <p:spPr bwMode="auto">
          <a:xfrm>
            <a:off x="4222750" y="2657475"/>
            <a:ext cx="1657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el-GR" altLang="en-US" sz="3600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en-US" altLang="en-US" sz="36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L</a:t>
            </a:r>
            <a:r>
              <a:rPr lang="en-US" altLang="en-US" sz="3600">
                <a:solidFill>
                  <a:srgbClr val="000000"/>
                </a:solidFill>
                <a:cs typeface="Times New Roman" panose="02020603050405020304" pitchFamily="18" charset="0"/>
              </a:rPr>
              <a:t> = -RI</a:t>
            </a:r>
          </a:p>
        </p:txBody>
      </p:sp>
      <p:sp>
        <p:nvSpPr>
          <p:cNvPr id="1179659" name="Rectangle 11"/>
          <p:cNvSpPr>
            <a:spLocks noChangeArrowheads="1"/>
          </p:cNvSpPr>
          <p:nvPr/>
        </p:nvSpPr>
        <p:spPr bwMode="auto">
          <a:xfrm>
            <a:off x="6891339" y="2693988"/>
            <a:ext cx="10763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el-GR" altLang="en-US" sz="3600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en-US" altLang="en-US" sz="3600">
                <a:solidFill>
                  <a:srgbClr val="000000"/>
                </a:solidFill>
                <a:cs typeface="Times New Roman" panose="02020603050405020304" pitchFamily="18" charset="0"/>
              </a:rPr>
              <a:t> = </a:t>
            </a:r>
            <a:r>
              <a:rPr lang="en-US" altLang="en-US" sz="3600">
                <a:solidFill>
                  <a:srgbClr val="000000"/>
                </a:solidFill>
                <a:latin typeface="B Nazanin" pitchFamily="2" charset="-78"/>
              </a:rPr>
              <a:t>0</a:t>
            </a:r>
          </a:p>
        </p:txBody>
      </p:sp>
      <p:sp>
        <p:nvSpPr>
          <p:cNvPr id="1179660" name="Line 12"/>
          <p:cNvSpPr>
            <a:spLocks noChangeShapeType="1"/>
          </p:cNvSpPr>
          <p:nvPr/>
        </p:nvSpPr>
        <p:spPr bwMode="auto">
          <a:xfrm>
            <a:off x="6096001" y="3025775"/>
            <a:ext cx="576263" cy="0"/>
          </a:xfrm>
          <a:prstGeom prst="line">
            <a:avLst/>
          </a:prstGeom>
          <a:noFill/>
          <a:ln w="57150" cap="sq" cmpd="thickThin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8549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796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7965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7965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796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796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796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17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796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796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796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79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24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796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1796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2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9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7965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7965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7965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9655" grpId="0"/>
      <p:bldP spid="1179656" grpId="0"/>
      <p:bldP spid="1179658" grpId="0"/>
      <p:bldP spid="1179659" grpId="0"/>
      <p:bldP spid="1179660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1539" y="1150938"/>
            <a:ext cx="8116887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5 </a:t>
            </a:r>
            <a:endParaRPr lang="en-US" altLang="en-US" smtClean="0"/>
          </a:p>
        </p:txBody>
      </p:sp>
      <p:sp>
        <p:nvSpPr>
          <p:cNvPr id="1180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2447925"/>
            <a:ext cx="7772400" cy="1917700"/>
          </a:xfrm>
        </p:spPr>
        <p:txBody>
          <a:bodyPr/>
          <a:lstStyle/>
          <a:p>
            <a:pPr marL="0" indent="0" algn="just">
              <a:lnSpc>
                <a:spcPct val="110000"/>
              </a:lnSpc>
              <a:buNone/>
            </a:pPr>
            <a:r>
              <a:rPr lang="fa-IR" altLang="en-US" smtClean="0"/>
              <a:t>القاييدگي يك سيملوله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50</a:t>
            </a:r>
            <a:r>
              <a:rPr lang="en-US" altLang="en-US" smtClean="0">
                <a:solidFill>
                  <a:srgbClr val="000000"/>
                </a:solidFill>
              </a:rPr>
              <a:t>H</a:t>
            </a:r>
            <a:r>
              <a:rPr lang="fa-IR" altLang="en-US" smtClean="0"/>
              <a:t> و مقاومت آن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30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Ω</a:t>
            </a:r>
            <a:r>
              <a:rPr lang="fa-IR" altLang="en-US" smtClean="0"/>
              <a:t> ، است . اگر اين سيملوله را به يك باتري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100</a:t>
            </a:r>
            <a:r>
              <a:rPr lang="fa-IR" altLang="en-US" smtClean="0"/>
              <a:t> ولتي وصل كنيم پس از آن چه زماني جريان به نصف مقدار نهايي‌اش مي‌رسد ؟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13130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0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0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8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8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80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0674" grpId="0"/>
      <p:bldP spid="11806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98688" y="8366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5 </a:t>
            </a:r>
            <a:endParaRPr lang="en-US" altLang="en-US" smtClean="0"/>
          </a:p>
        </p:txBody>
      </p:sp>
      <p:graphicFrame>
        <p:nvGraphicFramePr>
          <p:cNvPr id="1181700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179638" y="1196976"/>
          <a:ext cx="2582862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3" imgW="914400" imgH="393700" progId="Equation.3">
                  <p:embed/>
                </p:oleObj>
              </mc:Choice>
              <mc:Fallback>
                <p:oleObj name="Equation" r:id="rId3" imgW="9144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8" y="1196976"/>
                        <a:ext cx="2582862" cy="1109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1702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179639" y="2435226"/>
          <a:ext cx="2879725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5" imgW="1091726" imgH="393529" progId="Equation.3">
                  <p:embed/>
                </p:oleObj>
              </mc:Choice>
              <mc:Fallback>
                <p:oleObj name="Equation" r:id="rId5" imgW="109172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79639" y="2435226"/>
                        <a:ext cx="2879725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1704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2151064" y="3803651"/>
          <a:ext cx="3024187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0" name="Equation" r:id="rId7" imgW="1091726" imgH="393529" progId="Equation.3">
                  <p:embed/>
                </p:oleObj>
              </mc:Choice>
              <mc:Fallback>
                <p:oleObj name="Equation" r:id="rId7" imgW="109172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1064" y="3803651"/>
                        <a:ext cx="3024187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1706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2813051" y="5322888"/>
          <a:ext cx="230346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Equation" r:id="rId9" imgW="837836" imgH="177723" progId="Equation.3">
                  <p:embed/>
                </p:oleObj>
              </mc:Choice>
              <mc:Fallback>
                <p:oleObj name="Equation" r:id="rId9" imgW="837836" imgH="17772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051" y="5322888"/>
                        <a:ext cx="2303463" cy="488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1708" name="Object 12"/>
          <p:cNvGraphicFramePr>
            <a:graphicFrameLocks noChangeAspect="1"/>
          </p:cNvGraphicFramePr>
          <p:nvPr/>
        </p:nvGraphicFramePr>
        <p:xfrm>
          <a:off x="5664200" y="4605339"/>
          <a:ext cx="2554288" cy="617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Equation" r:id="rId11" imgW="901309" imgH="215806" progId="Equation.3">
                  <p:embed/>
                </p:oleObj>
              </mc:Choice>
              <mc:Fallback>
                <p:oleObj name="Equation" r:id="rId11" imgW="901309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4200" y="4605339"/>
                        <a:ext cx="2554288" cy="617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1709" name="AutoShape 13"/>
          <p:cNvSpPr>
            <a:spLocks/>
          </p:cNvSpPr>
          <p:nvPr/>
        </p:nvSpPr>
        <p:spPr bwMode="auto">
          <a:xfrm>
            <a:off x="5203825" y="4027489"/>
            <a:ext cx="287338" cy="1800225"/>
          </a:xfrm>
          <a:prstGeom prst="rightBrace">
            <a:avLst>
              <a:gd name="adj1" fmla="val 52210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5798484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16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16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1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1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817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817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817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817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1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81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817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81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81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817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817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817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817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1817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181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1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800" decel="100000"/>
                                        <p:tgtEl>
                                          <p:spTgt spid="11817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1817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181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1181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1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1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169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2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57425" y="14843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6 </a:t>
            </a:r>
            <a:endParaRPr lang="en-US" altLang="en-US" smtClean="0"/>
          </a:p>
        </p:txBody>
      </p:sp>
      <p:sp>
        <p:nvSpPr>
          <p:cNvPr id="1182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06613" y="2592389"/>
            <a:ext cx="7993062" cy="11969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يك مدار </a:t>
            </a:r>
            <a:r>
              <a:rPr lang="en-US" altLang="en-US" smtClean="0">
                <a:solidFill>
                  <a:srgbClr val="000000"/>
                </a:solidFill>
              </a:rPr>
              <a:t>RL</a:t>
            </a:r>
            <a:r>
              <a:rPr lang="fa-IR" altLang="en-US" smtClean="0"/>
              <a:t> جريان در مدت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5</a:t>
            </a:r>
            <a:r>
              <a:rPr lang="fa-IR" altLang="en-US" smtClean="0"/>
              <a:t> ثانيه به </a:t>
            </a:r>
            <a:r>
              <a:rPr lang="en-US" altLang="en-US" sz="4400" baseline="3000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en-US" altLang="en-US" sz="4400">
                <a:solidFill>
                  <a:srgbClr val="000000"/>
                </a:solidFill>
                <a:cs typeface="Times New Roman" panose="02020603050405020304" pitchFamily="18" charset="0"/>
              </a:rPr>
              <a:t>⁄</a:t>
            </a:r>
            <a:r>
              <a:rPr lang="en-US" altLang="en-US" sz="4400" baseline="-25000">
                <a:solidFill>
                  <a:srgbClr val="000000"/>
                </a:solidFill>
                <a:latin typeface="B Nazanin" pitchFamily="2" charset="-78"/>
              </a:rPr>
              <a:t>3</a:t>
            </a:r>
            <a:r>
              <a:rPr lang="fa-IR" altLang="en-US" smtClean="0"/>
              <a:t> مقدار حالت پاياي  خود مي‌رسد ، ثابت زماني القايي چقدر است ؟ </a:t>
            </a:r>
            <a:endParaRPr lang="en-US" altLang="en-US" smtClean="0"/>
          </a:p>
        </p:txBody>
      </p:sp>
      <p:graphicFrame>
        <p:nvGraphicFramePr>
          <p:cNvPr id="118272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327276" y="3716339"/>
          <a:ext cx="2112963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2" name="Equation" r:id="rId3" imgW="761669" imgH="393529" progId="Equation.3">
                  <p:embed/>
                </p:oleObj>
              </mc:Choice>
              <mc:Fallback>
                <p:oleObj name="Equation" r:id="rId3" imgW="7616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7276" y="3716339"/>
                        <a:ext cx="2112963" cy="935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87508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27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2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8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8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82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16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827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2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2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2722" grpId="0"/>
      <p:bldP spid="118272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374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57425" y="11969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6 </a:t>
            </a:r>
            <a:endParaRPr lang="en-US" altLang="en-US" smtClean="0"/>
          </a:p>
        </p:txBody>
      </p:sp>
      <p:graphicFrame>
        <p:nvGraphicFramePr>
          <p:cNvPr id="118374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3171826" y="2265363"/>
          <a:ext cx="122396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3" imgW="545863" imgH="393529" progId="Equation.3">
                  <p:embed/>
                </p:oleObj>
              </mc:Choice>
              <mc:Fallback>
                <p:oleObj name="Equation" r:id="rId3" imgW="545863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826" y="2265363"/>
                        <a:ext cx="122396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375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293939" y="3460751"/>
          <a:ext cx="2160587" cy="90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5" imgW="939392" imgH="393529" progId="Equation.3">
                  <p:embed/>
                </p:oleObj>
              </mc:Choice>
              <mc:Fallback>
                <p:oleObj name="Equation" r:id="rId5" imgW="93939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9" y="3460751"/>
                        <a:ext cx="2160587" cy="904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375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4987926" y="2924176"/>
          <a:ext cx="3743325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8" name="Equation" r:id="rId7" imgW="1574800" imgH="393700" progId="Equation.3">
                  <p:embed/>
                </p:oleObj>
              </mc:Choice>
              <mc:Fallback>
                <p:oleObj name="Equation" r:id="rId7" imgW="1574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7926" y="2924176"/>
                        <a:ext cx="3743325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3754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7148514" y="4432300"/>
          <a:ext cx="2835275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Equation" r:id="rId9" imgW="875920" imgH="215806" progId="Equation.3">
                  <p:embed/>
                </p:oleObj>
              </mc:Choice>
              <mc:Fallback>
                <p:oleObj name="Equation" r:id="rId9" imgW="87592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8514" y="4432300"/>
                        <a:ext cx="2835275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3756" name="AutoShape 12"/>
          <p:cNvSpPr>
            <a:spLocks/>
          </p:cNvSpPr>
          <p:nvPr/>
        </p:nvSpPr>
        <p:spPr bwMode="auto">
          <a:xfrm>
            <a:off x="4483100" y="2597150"/>
            <a:ext cx="287338" cy="1511300"/>
          </a:xfrm>
          <a:prstGeom prst="rightBrace">
            <a:avLst>
              <a:gd name="adj1" fmla="val 43830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4080494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37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37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3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3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3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3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837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83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83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837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37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837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837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837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837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83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837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837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3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11837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183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1183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1183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3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3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374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4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11969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7 </a:t>
            </a:r>
            <a:endParaRPr lang="en-US" altLang="en-US" smtClean="0"/>
          </a:p>
        </p:txBody>
      </p:sp>
      <p:sp>
        <p:nvSpPr>
          <p:cNvPr id="11847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22501" y="2406650"/>
            <a:ext cx="7821613" cy="123825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يك مدار </a:t>
            </a:r>
            <a:r>
              <a:rPr lang="en-US" altLang="en-US" smtClean="0">
                <a:solidFill>
                  <a:srgbClr val="000000"/>
                </a:solidFill>
              </a:rPr>
              <a:t>RL</a:t>
            </a:r>
            <a:r>
              <a:rPr lang="fa-IR" altLang="en-US" smtClean="0"/>
              <a:t> چند ثابت زماني بايد منتظر بماند تا جريان به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0/1</a:t>
            </a:r>
            <a:r>
              <a:rPr lang="fa-IR" altLang="en-US" smtClean="0"/>
              <a:t> درصد كمتر از مقدار نهايي‌اش برسد؟  </a:t>
            </a:r>
            <a:endParaRPr lang="en-US" altLang="en-US" smtClean="0"/>
          </a:p>
        </p:txBody>
      </p:sp>
      <p:graphicFrame>
        <p:nvGraphicFramePr>
          <p:cNvPr id="118477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424113" y="3573463"/>
          <a:ext cx="2087562" cy="506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3" imgW="634449" imgH="177646" progId="Equation.3">
                  <p:embed/>
                </p:oleObj>
              </mc:Choice>
              <mc:Fallback>
                <p:oleObj name="Equation" r:id="rId3" imgW="634449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4113" y="3573463"/>
                        <a:ext cx="2087562" cy="506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965963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47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4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8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8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84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408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847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4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4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4770" grpId="0"/>
      <p:bldP spid="1184771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794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7104064" y="719138"/>
            <a:ext cx="3125787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7 </a:t>
            </a:r>
            <a:endParaRPr lang="en-US" altLang="en-US" smtClean="0"/>
          </a:p>
        </p:txBody>
      </p:sp>
      <p:graphicFrame>
        <p:nvGraphicFramePr>
          <p:cNvPr id="1185800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7277100" y="4198938"/>
          <a:ext cx="214630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3" imgW="863225" imgH="431613" progId="Equation.3">
                  <p:embed/>
                </p:oleObj>
              </mc:Choice>
              <mc:Fallback>
                <p:oleObj name="Equation" r:id="rId3" imgW="86322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77100" y="4198938"/>
                        <a:ext cx="214630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5802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7823200" y="5551489"/>
          <a:ext cx="2376488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5" imgW="837836" imgH="215806" progId="Equation.3">
                  <p:embed/>
                </p:oleObj>
              </mc:Choice>
              <mc:Fallback>
                <p:oleObj name="Equation" r:id="rId5" imgW="83783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23200" y="5551489"/>
                        <a:ext cx="2376488" cy="612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5804" name="Object 12"/>
          <p:cNvGraphicFramePr>
            <a:graphicFrameLocks noChangeAspect="1"/>
          </p:cNvGraphicFramePr>
          <p:nvPr/>
        </p:nvGraphicFramePr>
        <p:xfrm>
          <a:off x="2193925" y="4221164"/>
          <a:ext cx="2019300" cy="661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name="Equation" r:id="rId7" imgW="812447" imgH="266584" progId="Equation.3">
                  <p:embed/>
                </p:oleObj>
              </mc:Choice>
              <mc:Fallback>
                <p:oleObj name="Equation" r:id="rId7" imgW="812447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3925" y="4221164"/>
                        <a:ext cx="2019300" cy="661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5805" name="Object 13"/>
          <p:cNvGraphicFramePr>
            <a:graphicFrameLocks noChangeAspect="1"/>
          </p:cNvGraphicFramePr>
          <p:nvPr/>
        </p:nvGraphicFramePr>
        <p:xfrm>
          <a:off x="4279901" y="4198938"/>
          <a:ext cx="2968625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7" name="Equation" r:id="rId9" imgW="1193800" imgH="431800" progId="Equation.3">
                  <p:embed/>
                </p:oleObj>
              </mc:Choice>
              <mc:Fallback>
                <p:oleObj name="Equation" r:id="rId9" imgW="1193800" imgH="431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79901" y="4198938"/>
                        <a:ext cx="2968625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5806" name="Object 14"/>
          <p:cNvGraphicFramePr>
            <a:graphicFrameLocks noChangeAspect="1"/>
          </p:cNvGraphicFramePr>
          <p:nvPr/>
        </p:nvGraphicFramePr>
        <p:xfrm>
          <a:off x="2143125" y="2679700"/>
          <a:ext cx="247015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8" name="Equation" r:id="rId11" imgW="939392" imgH="393529" progId="Equation.3">
                  <p:embed/>
                </p:oleObj>
              </mc:Choice>
              <mc:Fallback>
                <p:oleObj name="Equation" r:id="rId11" imgW="93939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3125" y="2679700"/>
                        <a:ext cx="247015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85833" name="Group 41"/>
          <p:cNvGrpSpPr>
            <a:grpSpLocks/>
          </p:cNvGrpSpPr>
          <p:nvPr/>
        </p:nvGrpSpPr>
        <p:grpSpPr bwMode="auto">
          <a:xfrm>
            <a:off x="2116138" y="1368427"/>
            <a:ext cx="2900362" cy="912813"/>
            <a:chOff x="373" y="863"/>
            <a:chExt cx="1827" cy="575"/>
          </a:xfrm>
        </p:grpSpPr>
        <p:graphicFrame>
          <p:nvGraphicFramePr>
            <p:cNvPr id="473109" name="Object 4"/>
            <p:cNvGraphicFramePr>
              <a:graphicFrameLocks noChangeAspect="1"/>
            </p:cNvGraphicFramePr>
            <p:nvPr/>
          </p:nvGraphicFramePr>
          <p:xfrm>
            <a:off x="373" y="968"/>
            <a:ext cx="1827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39" name="Equation" r:id="rId13" imgW="1040948" imgH="253890" progId="Equation.3">
                    <p:embed/>
                  </p:oleObj>
                </mc:Choice>
                <mc:Fallback>
                  <p:oleObj name="Equation" r:id="rId13" imgW="1040948" imgH="25389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" y="968"/>
                          <a:ext cx="1827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73110" name="Group 33"/>
            <p:cNvGrpSpPr>
              <a:grpSpLocks/>
            </p:cNvGrpSpPr>
            <p:nvPr/>
          </p:nvGrpSpPr>
          <p:grpSpPr bwMode="auto">
            <a:xfrm>
              <a:off x="811" y="881"/>
              <a:ext cx="419" cy="556"/>
              <a:chOff x="4332" y="1480"/>
              <a:chExt cx="419" cy="556"/>
            </a:xfrm>
          </p:grpSpPr>
          <p:sp>
            <p:nvSpPr>
              <p:cNvPr id="473115" name="Rectangle 18"/>
              <p:cNvSpPr>
                <a:spLocks noChangeArrowheads="1"/>
              </p:cNvSpPr>
              <p:nvPr/>
            </p:nvSpPr>
            <p:spPr bwMode="auto">
              <a:xfrm>
                <a:off x="4332" y="1480"/>
                <a:ext cx="392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000000"/>
                    </a:solidFill>
                    <a:latin typeface="B Nazanin" pitchFamily="2" charset="-78"/>
                  </a:rPr>
                  <a:t>100</a:t>
                </a:r>
              </a:p>
            </p:txBody>
          </p:sp>
          <p:sp>
            <p:nvSpPr>
              <p:cNvPr id="473116" name="Rectangle 28"/>
              <p:cNvSpPr>
                <a:spLocks noChangeArrowheads="1"/>
              </p:cNvSpPr>
              <p:nvPr/>
            </p:nvSpPr>
            <p:spPr bwMode="auto">
              <a:xfrm>
                <a:off x="4359" y="1706"/>
                <a:ext cx="392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000000"/>
                    </a:solidFill>
                    <a:latin typeface="B Nazanin" pitchFamily="2" charset="-78"/>
                  </a:rPr>
                  <a:t>100</a:t>
                </a:r>
              </a:p>
            </p:txBody>
          </p:sp>
          <p:sp>
            <p:nvSpPr>
              <p:cNvPr id="473117" name="Line 27"/>
              <p:cNvSpPr>
                <a:spLocks noChangeShapeType="1"/>
              </p:cNvSpPr>
              <p:nvPr/>
            </p:nvSpPr>
            <p:spPr bwMode="auto">
              <a:xfrm>
                <a:off x="4414" y="1734"/>
                <a:ext cx="295" cy="0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73111" name="Group 36"/>
            <p:cNvGrpSpPr>
              <a:grpSpLocks/>
            </p:cNvGrpSpPr>
            <p:nvPr/>
          </p:nvGrpSpPr>
          <p:grpSpPr bwMode="auto">
            <a:xfrm>
              <a:off x="1424" y="863"/>
              <a:ext cx="392" cy="575"/>
              <a:chOff x="2467" y="1887"/>
              <a:chExt cx="392" cy="575"/>
            </a:xfrm>
          </p:grpSpPr>
          <p:sp>
            <p:nvSpPr>
              <p:cNvPr id="473112" name="Rectangle 22"/>
              <p:cNvSpPr>
                <a:spLocks noChangeArrowheads="1"/>
              </p:cNvSpPr>
              <p:nvPr/>
            </p:nvSpPr>
            <p:spPr bwMode="auto">
              <a:xfrm>
                <a:off x="2472" y="1887"/>
                <a:ext cx="372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000000"/>
                    </a:solidFill>
                    <a:latin typeface="B Nazanin" pitchFamily="2" charset="-78"/>
                  </a:rPr>
                  <a:t>0/1</a:t>
                </a:r>
              </a:p>
            </p:txBody>
          </p:sp>
          <p:sp>
            <p:nvSpPr>
              <p:cNvPr id="473113" name="Rectangle 30"/>
              <p:cNvSpPr>
                <a:spLocks noChangeArrowheads="1"/>
              </p:cNvSpPr>
              <p:nvPr/>
            </p:nvSpPr>
            <p:spPr bwMode="auto">
              <a:xfrm>
                <a:off x="2467" y="2132"/>
                <a:ext cx="392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000000"/>
                    </a:solidFill>
                    <a:latin typeface="B Nazanin" pitchFamily="2" charset="-78"/>
                  </a:rPr>
                  <a:t>100</a:t>
                </a:r>
              </a:p>
            </p:txBody>
          </p:sp>
          <p:sp>
            <p:nvSpPr>
              <p:cNvPr id="473114" name="Line 32"/>
              <p:cNvSpPr>
                <a:spLocks noChangeShapeType="1"/>
              </p:cNvSpPr>
              <p:nvPr/>
            </p:nvSpPr>
            <p:spPr bwMode="auto">
              <a:xfrm>
                <a:off x="2517" y="2160"/>
                <a:ext cx="295" cy="0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85834" name="Group 42"/>
          <p:cNvGrpSpPr>
            <a:grpSpLocks/>
          </p:cNvGrpSpPr>
          <p:nvPr/>
        </p:nvGrpSpPr>
        <p:grpSpPr bwMode="auto">
          <a:xfrm>
            <a:off x="5038726" y="1355727"/>
            <a:ext cx="1446213" cy="914401"/>
            <a:chOff x="2981" y="926"/>
            <a:chExt cx="911" cy="576"/>
          </a:xfrm>
        </p:grpSpPr>
        <p:graphicFrame>
          <p:nvGraphicFramePr>
            <p:cNvPr id="473104" name="Object 15"/>
            <p:cNvGraphicFramePr>
              <a:graphicFrameLocks noChangeAspect="1"/>
            </p:cNvGraphicFramePr>
            <p:nvPr/>
          </p:nvGraphicFramePr>
          <p:xfrm>
            <a:off x="2981" y="926"/>
            <a:ext cx="911" cy="5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0" name="Equation" r:id="rId15" imgW="647419" imgH="393529" progId="Equation.3">
                    <p:embed/>
                  </p:oleObj>
                </mc:Choice>
                <mc:Fallback>
                  <p:oleObj name="Equation" r:id="rId15" imgW="647419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81" y="926"/>
                          <a:ext cx="911" cy="5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73105" name="Group 38"/>
            <p:cNvGrpSpPr>
              <a:grpSpLocks/>
            </p:cNvGrpSpPr>
            <p:nvPr/>
          </p:nvGrpSpPr>
          <p:grpSpPr bwMode="auto">
            <a:xfrm>
              <a:off x="3116" y="954"/>
              <a:ext cx="477" cy="548"/>
              <a:chOff x="984" y="1769"/>
              <a:chExt cx="477" cy="548"/>
            </a:xfrm>
          </p:grpSpPr>
          <p:sp>
            <p:nvSpPr>
              <p:cNvPr id="473106" name="Rectangle 26"/>
              <p:cNvSpPr>
                <a:spLocks noChangeArrowheads="1"/>
              </p:cNvSpPr>
              <p:nvPr/>
            </p:nvSpPr>
            <p:spPr bwMode="auto">
              <a:xfrm>
                <a:off x="984" y="1769"/>
                <a:ext cx="477" cy="3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000000"/>
                    </a:solidFill>
                    <a:latin typeface="B Nazanin" pitchFamily="2" charset="-78"/>
                  </a:rPr>
                  <a:t>99/9</a:t>
                </a:r>
              </a:p>
            </p:txBody>
          </p:sp>
          <p:sp>
            <p:nvSpPr>
              <p:cNvPr id="473107" name="Rectangle 35"/>
              <p:cNvSpPr>
                <a:spLocks noChangeArrowheads="1"/>
              </p:cNvSpPr>
              <p:nvPr/>
            </p:nvSpPr>
            <p:spPr bwMode="auto">
              <a:xfrm>
                <a:off x="1029" y="1987"/>
                <a:ext cx="392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000000"/>
                    </a:solidFill>
                    <a:latin typeface="B Nazanin" pitchFamily="2" charset="-78"/>
                  </a:rPr>
                  <a:t>100</a:t>
                </a:r>
              </a:p>
            </p:txBody>
          </p:sp>
          <p:sp>
            <p:nvSpPr>
              <p:cNvPr id="473108" name="Line 37"/>
              <p:cNvSpPr>
                <a:spLocks noChangeShapeType="1"/>
              </p:cNvSpPr>
              <p:nvPr/>
            </p:nvSpPr>
            <p:spPr bwMode="auto">
              <a:xfrm>
                <a:off x="1066" y="2024"/>
                <a:ext cx="363" cy="0"/>
              </a:xfrm>
              <a:prstGeom prst="line">
                <a:avLst/>
              </a:prstGeom>
              <a:noFill/>
              <a:ln w="3175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1185835" name="Group 43"/>
          <p:cNvGrpSpPr>
            <a:grpSpLocks/>
          </p:cNvGrpSpPr>
          <p:nvPr/>
        </p:nvGrpSpPr>
        <p:grpSpPr bwMode="auto">
          <a:xfrm>
            <a:off x="4727576" y="2722565"/>
            <a:ext cx="2720975" cy="941388"/>
            <a:chOff x="2880" y="1888"/>
            <a:chExt cx="1714" cy="593"/>
          </a:xfrm>
        </p:grpSpPr>
        <p:graphicFrame>
          <p:nvGraphicFramePr>
            <p:cNvPr id="473099" name="Object 6"/>
            <p:cNvGraphicFramePr>
              <a:graphicFrameLocks noChangeAspect="1"/>
            </p:cNvGraphicFramePr>
            <p:nvPr/>
          </p:nvGraphicFramePr>
          <p:xfrm>
            <a:off x="2880" y="1888"/>
            <a:ext cx="1714" cy="4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1" name="Equation" r:id="rId17" imgW="1054100" imgH="292100" progId="Equation.3">
                    <p:embed/>
                  </p:oleObj>
                </mc:Choice>
                <mc:Fallback>
                  <p:oleObj name="Equation" r:id="rId17" imgW="1054100" imgH="2921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1888"/>
                          <a:ext cx="1714" cy="4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473100" name="Group 40"/>
            <p:cNvGrpSpPr>
              <a:grpSpLocks/>
            </p:cNvGrpSpPr>
            <p:nvPr/>
          </p:nvGrpSpPr>
          <p:grpSpPr bwMode="auto">
            <a:xfrm>
              <a:off x="3189" y="1942"/>
              <a:ext cx="484" cy="539"/>
              <a:chOff x="2009" y="1906"/>
              <a:chExt cx="484" cy="539"/>
            </a:xfrm>
          </p:grpSpPr>
          <p:sp>
            <p:nvSpPr>
              <p:cNvPr id="473101" name="Rectangle 20"/>
              <p:cNvSpPr>
                <a:spLocks noChangeArrowheads="1"/>
              </p:cNvSpPr>
              <p:nvPr/>
            </p:nvSpPr>
            <p:spPr bwMode="auto">
              <a:xfrm>
                <a:off x="2009" y="2115"/>
                <a:ext cx="484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000000"/>
                    </a:solidFill>
                    <a:latin typeface="B Nazanin" pitchFamily="2" charset="-78"/>
                  </a:rPr>
                  <a:t>1000</a:t>
                </a:r>
              </a:p>
            </p:txBody>
          </p:sp>
          <p:sp>
            <p:nvSpPr>
              <p:cNvPr id="473102" name="Rectangle 24"/>
              <p:cNvSpPr>
                <a:spLocks noChangeArrowheads="1"/>
              </p:cNvSpPr>
              <p:nvPr/>
            </p:nvSpPr>
            <p:spPr bwMode="auto">
              <a:xfrm>
                <a:off x="2046" y="1906"/>
                <a:ext cx="392" cy="33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28575" cap="sq">
                    <a:solidFill>
                      <a:srgbClr val="000000"/>
                    </a:solidFill>
                    <a:miter lim="800000"/>
                    <a:headEnd type="none" w="lg" len="lg"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l" rtl="0">
                  <a:spcBef>
                    <a:spcPct val="0"/>
                  </a:spcBef>
                  <a:buClrTx/>
                  <a:buFontTx/>
                  <a:buNone/>
                </a:pPr>
                <a:r>
                  <a:rPr lang="en-US" altLang="en-US">
                    <a:solidFill>
                      <a:srgbClr val="000000"/>
                    </a:solidFill>
                    <a:latin typeface="B Nazanin" pitchFamily="2" charset="-78"/>
                  </a:rPr>
                  <a:t>999</a:t>
                </a:r>
              </a:p>
            </p:txBody>
          </p:sp>
          <p:sp>
            <p:nvSpPr>
              <p:cNvPr id="473103" name="Line 39"/>
              <p:cNvSpPr>
                <a:spLocks noChangeShapeType="1"/>
              </p:cNvSpPr>
              <p:nvPr/>
            </p:nvSpPr>
            <p:spPr bwMode="auto">
              <a:xfrm>
                <a:off x="2064" y="2160"/>
                <a:ext cx="408" cy="0"/>
              </a:xfrm>
              <a:prstGeom prst="line">
                <a:avLst/>
              </a:prstGeom>
              <a:noFill/>
              <a:ln w="19050" cap="sq">
                <a:solidFill>
                  <a:srgbClr val="000000"/>
                </a:solidFill>
                <a:round/>
                <a:headEnd type="none" w="lg" len="lg"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8411861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57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57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5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5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858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85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85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858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5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85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858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85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85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858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85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85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85804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85804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85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1858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858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800" decel="100000"/>
                                        <p:tgtEl>
                                          <p:spTgt spid="11858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11858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118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118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5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5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5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1858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185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185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579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51064" y="908051"/>
            <a:ext cx="7920037" cy="1871663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در شكل زير انتظار داريم كه با وصل كليد </a:t>
            </a:r>
            <a:r>
              <a:rPr lang="en-US" altLang="en-US" smtClean="0">
                <a:solidFill>
                  <a:srgbClr val="000000"/>
                </a:solidFill>
              </a:rPr>
              <a:t>K</a:t>
            </a:r>
            <a:r>
              <a:rPr lang="fa-IR" altLang="en-US" smtClean="0"/>
              <a:t> ، جريان مدار مطابق قسمت خط چين نمودار ناگهان حداكثر شود ولي </a:t>
            </a:r>
            <a:r>
              <a:rPr lang="fa-IR" altLang="en-US" smtClean="0">
                <a:solidFill>
                  <a:schemeClr val="tx2"/>
                </a:solidFill>
              </a:rPr>
              <a:t>بنابر قانون لنز</a:t>
            </a:r>
            <a:r>
              <a:rPr lang="fa-IR" altLang="en-US" smtClean="0"/>
              <a:t> با وصل كليد جريان خود‌القايي در جهتي ايجاد مي‌شود كه </a:t>
            </a:r>
            <a:r>
              <a:rPr lang="fa-IR" altLang="en-US" smtClean="0">
                <a:solidFill>
                  <a:schemeClr val="tx2"/>
                </a:solidFill>
              </a:rPr>
              <a:t>با افزايش سريع جريان مخالفت مي‌كند . </a:t>
            </a:r>
            <a:endParaRPr lang="en-US" altLang="en-US" smtClean="0">
              <a:solidFill>
                <a:schemeClr val="tx2"/>
              </a:solidFill>
            </a:endParaRPr>
          </a:p>
        </p:txBody>
      </p:sp>
      <p:grpSp>
        <p:nvGrpSpPr>
          <p:cNvPr id="1159243" name="Group 75"/>
          <p:cNvGrpSpPr>
            <a:grpSpLocks/>
          </p:cNvGrpSpPr>
          <p:nvPr/>
        </p:nvGrpSpPr>
        <p:grpSpPr bwMode="auto">
          <a:xfrm>
            <a:off x="2495550" y="3716338"/>
            <a:ext cx="2592388" cy="2233612"/>
            <a:chOff x="1066" y="2069"/>
            <a:chExt cx="1633" cy="1407"/>
          </a:xfrm>
        </p:grpSpPr>
        <p:grpSp>
          <p:nvGrpSpPr>
            <p:cNvPr id="446478" name="Group 6"/>
            <p:cNvGrpSpPr>
              <a:grpSpLocks/>
            </p:cNvGrpSpPr>
            <p:nvPr/>
          </p:nvGrpSpPr>
          <p:grpSpPr bwMode="auto">
            <a:xfrm>
              <a:off x="1066" y="2132"/>
              <a:ext cx="1633" cy="269"/>
              <a:chOff x="1226" y="3203"/>
              <a:chExt cx="2584" cy="363"/>
            </a:xfrm>
          </p:grpSpPr>
          <p:sp>
            <p:nvSpPr>
              <p:cNvPr id="446515" name="Oval 7"/>
              <p:cNvSpPr>
                <a:spLocks noChangeArrowheads="1"/>
              </p:cNvSpPr>
              <p:nvPr/>
            </p:nvSpPr>
            <p:spPr bwMode="auto">
              <a:xfrm>
                <a:off x="1226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46516" name="Rectangle 8"/>
              <p:cNvSpPr>
                <a:spLocks noChangeArrowheads="1"/>
              </p:cNvSpPr>
              <p:nvPr/>
            </p:nvSpPr>
            <p:spPr bwMode="auto">
              <a:xfrm>
                <a:off x="1294" y="3203"/>
                <a:ext cx="2448" cy="363"/>
              </a:xfrm>
              <a:prstGeom prst="rect">
                <a:avLst/>
              </a:prstGeom>
              <a:gradFill rotWithShape="1">
                <a:gsLst>
                  <a:gs pos="0">
                    <a:srgbClr val="765E00"/>
                  </a:gs>
                  <a:gs pos="50000">
                    <a:srgbClr val="FFCC00"/>
                  </a:gs>
                  <a:gs pos="100000">
                    <a:srgbClr val="765E00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rgbClr val="FF00FF"/>
                    </a:solidFill>
                    <a:miter lim="800000"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46517" name="Oval 9"/>
              <p:cNvSpPr>
                <a:spLocks noChangeArrowheads="1"/>
              </p:cNvSpPr>
              <p:nvPr/>
            </p:nvSpPr>
            <p:spPr bwMode="auto">
              <a:xfrm>
                <a:off x="3673" y="3203"/>
                <a:ext cx="137" cy="363"/>
              </a:xfrm>
              <a:prstGeom prst="ellipse">
                <a:avLst/>
              </a:prstGeom>
              <a:gradFill rotWithShape="1">
                <a:gsLst>
                  <a:gs pos="0">
                    <a:srgbClr val="FFCC00"/>
                  </a:gs>
                  <a:gs pos="100000">
                    <a:srgbClr val="765E00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28575" cap="sq">
                    <a:solidFill>
                      <a:schemeClr val="tx1"/>
                    </a:solidFill>
                    <a:round/>
                    <a:headEnd type="none" w="lg" len="lg"/>
                    <a:tailEnd type="none" w="med" len="lg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grpSp>
          <p:nvGrpSpPr>
            <p:cNvPr id="446479" name="Group 10"/>
            <p:cNvGrpSpPr>
              <a:grpSpLocks/>
            </p:cNvGrpSpPr>
            <p:nvPr/>
          </p:nvGrpSpPr>
          <p:grpSpPr bwMode="auto">
            <a:xfrm>
              <a:off x="1360" y="2069"/>
              <a:ext cx="1055" cy="394"/>
              <a:chOff x="1139" y="1387"/>
              <a:chExt cx="1055" cy="394"/>
            </a:xfrm>
          </p:grpSpPr>
          <p:grpSp>
            <p:nvGrpSpPr>
              <p:cNvPr id="446494" name="Group 11"/>
              <p:cNvGrpSpPr>
                <a:grpSpLocks/>
              </p:cNvGrpSpPr>
              <p:nvPr/>
            </p:nvGrpSpPr>
            <p:grpSpPr bwMode="auto">
              <a:xfrm>
                <a:off x="1166" y="1387"/>
                <a:ext cx="1028" cy="394"/>
                <a:chOff x="1166" y="1387"/>
                <a:chExt cx="1028" cy="394"/>
              </a:xfrm>
            </p:grpSpPr>
            <p:sp>
              <p:nvSpPr>
                <p:cNvPr id="446496" name="Arc 12"/>
                <p:cNvSpPr>
                  <a:spLocks/>
                </p:cNvSpPr>
                <p:nvPr/>
              </p:nvSpPr>
              <p:spPr bwMode="auto">
                <a:xfrm flipV="1">
                  <a:off x="1961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497" name="Line 13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922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498" name="Arc 14"/>
                <p:cNvSpPr>
                  <a:spLocks/>
                </p:cNvSpPr>
                <p:nvPr/>
              </p:nvSpPr>
              <p:spPr bwMode="auto">
                <a:xfrm rot="10800000" flipV="1">
                  <a:off x="1857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499" name="Arc 15"/>
                <p:cNvSpPr>
                  <a:spLocks/>
                </p:cNvSpPr>
                <p:nvPr/>
              </p:nvSpPr>
              <p:spPr bwMode="auto">
                <a:xfrm flipV="1">
                  <a:off x="164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0" name="Line 16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607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1" name="Arc 17"/>
                <p:cNvSpPr>
                  <a:spLocks/>
                </p:cNvSpPr>
                <p:nvPr/>
              </p:nvSpPr>
              <p:spPr bwMode="auto">
                <a:xfrm rot="10800000" flipV="1">
                  <a:off x="1542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2" name="Arc 18"/>
                <p:cNvSpPr>
                  <a:spLocks/>
                </p:cNvSpPr>
                <p:nvPr/>
              </p:nvSpPr>
              <p:spPr bwMode="auto">
                <a:xfrm flipV="1">
                  <a:off x="1335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3" name="Line 19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296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4" name="Arc 20"/>
                <p:cNvSpPr>
                  <a:spLocks/>
                </p:cNvSpPr>
                <p:nvPr/>
              </p:nvSpPr>
              <p:spPr bwMode="auto">
                <a:xfrm rot="10800000" flipV="1">
                  <a:off x="1231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5" name="Arc 21"/>
                <p:cNvSpPr>
                  <a:spLocks/>
                </p:cNvSpPr>
                <p:nvPr/>
              </p:nvSpPr>
              <p:spPr bwMode="auto">
                <a:xfrm flipV="1">
                  <a:off x="1803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6" name="Line 22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764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7" name="Arc 23"/>
                <p:cNvSpPr>
                  <a:spLocks/>
                </p:cNvSpPr>
                <p:nvPr/>
              </p:nvSpPr>
              <p:spPr bwMode="auto">
                <a:xfrm rot="10800000" flipV="1">
                  <a:off x="1699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8" name="Arc 24"/>
                <p:cNvSpPr>
                  <a:spLocks/>
                </p:cNvSpPr>
                <p:nvPr/>
              </p:nvSpPr>
              <p:spPr bwMode="auto">
                <a:xfrm flipV="1">
                  <a:off x="1490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09" name="Line 25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1451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10" name="Arc 26"/>
                <p:cNvSpPr>
                  <a:spLocks/>
                </p:cNvSpPr>
                <p:nvPr/>
              </p:nvSpPr>
              <p:spPr bwMode="auto">
                <a:xfrm rot="10800000" flipV="1">
                  <a:off x="1386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11" name="Arc 27"/>
                <p:cNvSpPr>
                  <a:spLocks/>
                </p:cNvSpPr>
                <p:nvPr/>
              </p:nvSpPr>
              <p:spPr bwMode="auto">
                <a:xfrm flipV="1">
                  <a:off x="211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12" name="Line 28"/>
                <p:cNvSpPr>
                  <a:spLocks noChangeShapeType="1"/>
                </p:cNvSpPr>
                <p:nvPr/>
              </p:nvSpPr>
              <p:spPr bwMode="auto">
                <a:xfrm rot="21240000" flipH="1">
                  <a:off x="2079" y="1446"/>
                  <a:ext cx="52" cy="273"/>
                </a:xfrm>
                <a:prstGeom prst="line">
                  <a:avLst/>
                </a:pr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13" name="Arc 29"/>
                <p:cNvSpPr>
                  <a:spLocks/>
                </p:cNvSpPr>
                <p:nvPr/>
              </p:nvSpPr>
              <p:spPr bwMode="auto">
                <a:xfrm rot="10800000" flipV="1">
                  <a:off x="2014" y="1718"/>
                  <a:ext cx="78" cy="63"/>
                </a:xfrm>
                <a:custGeom>
                  <a:avLst/>
                  <a:gdLst>
                    <a:gd name="T0" fmla="*/ 0 w 42915"/>
                    <a:gd name="T1" fmla="*/ 0 h 21600"/>
                    <a:gd name="T2" fmla="*/ 0 w 42915"/>
                    <a:gd name="T3" fmla="*/ 0 h 21600"/>
                    <a:gd name="T4" fmla="*/ 0 w 42915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915" h="21600" fill="none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</a:path>
                    <a:path w="42915" h="21600" stroke="0" extrusionOk="0">
                      <a:moveTo>
                        <a:pt x="42914" y="2657"/>
                      </a:moveTo>
                      <a:cubicBezTo>
                        <a:pt x="41573" y="13476"/>
                        <a:pt x="32380" y="21599"/>
                        <a:pt x="21479" y="21599"/>
                      </a:cubicBezTo>
                      <a:cubicBezTo>
                        <a:pt x="10434" y="21599"/>
                        <a:pt x="1168" y="13267"/>
                        <a:pt x="0" y="2284"/>
                      </a:cubicBezTo>
                      <a:lnTo>
                        <a:pt x="21479" y="0"/>
                      </a:lnTo>
                      <a:lnTo>
                        <a:pt x="42914" y="2657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6514" name="Arc 30"/>
                <p:cNvSpPr>
                  <a:spLocks/>
                </p:cNvSpPr>
                <p:nvPr/>
              </p:nvSpPr>
              <p:spPr bwMode="auto">
                <a:xfrm flipV="1">
                  <a:off x="1166" y="1387"/>
                  <a:ext cx="78" cy="63"/>
                </a:xfrm>
                <a:custGeom>
                  <a:avLst/>
                  <a:gdLst>
                    <a:gd name="T0" fmla="*/ 0 w 42863"/>
                    <a:gd name="T1" fmla="*/ 0 h 21600"/>
                    <a:gd name="T2" fmla="*/ 0 w 42863"/>
                    <a:gd name="T3" fmla="*/ 0 h 21600"/>
                    <a:gd name="T4" fmla="*/ 0 w 42863"/>
                    <a:gd name="T5" fmla="*/ 0 h 21600"/>
                    <a:gd name="T6" fmla="*/ 0 60000 65536"/>
                    <a:gd name="T7" fmla="*/ 0 60000 65536"/>
                    <a:gd name="T8" fmla="*/ 0 60000 65536"/>
                  </a:gdLst>
                  <a:ahLst/>
                  <a:cxnLst>
                    <a:cxn ang="T6">
                      <a:pos x="T0" y="T1"/>
                    </a:cxn>
                    <a:cxn ang="T7">
                      <a:pos x="T2" y="T3"/>
                    </a:cxn>
                    <a:cxn ang="T8">
                      <a:pos x="T4" y="T5"/>
                    </a:cxn>
                  </a:cxnLst>
                  <a:rect l="0" t="0" r="r" b="b"/>
                  <a:pathLst>
                    <a:path w="42863" h="21600" fill="none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</a:path>
                    <a:path w="42863" h="21600" stroke="0" extrusionOk="0">
                      <a:moveTo>
                        <a:pt x="42863" y="2605"/>
                      </a:moveTo>
                      <a:cubicBezTo>
                        <a:pt x="41546" y="13447"/>
                        <a:pt x="32342" y="21599"/>
                        <a:pt x="21421" y="21599"/>
                      </a:cubicBezTo>
                      <a:cubicBezTo>
                        <a:pt x="10563" y="21599"/>
                        <a:pt x="1393" y="13540"/>
                        <a:pt x="-1" y="2773"/>
                      </a:cubicBezTo>
                      <a:lnTo>
                        <a:pt x="21421" y="0"/>
                      </a:lnTo>
                      <a:lnTo>
                        <a:pt x="42863" y="2605"/>
                      </a:lnTo>
                      <a:close/>
                    </a:path>
                  </a:pathLst>
                </a:custGeom>
                <a:noFill/>
                <a:ln w="28575" cap="sq">
                  <a:solidFill>
                    <a:schemeClr val="tx1"/>
                  </a:solidFill>
                  <a:round/>
                  <a:headEnd type="none" w="lg" len="lg"/>
                  <a:tailEnd type="none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46495" name="Line 31"/>
              <p:cNvSpPr>
                <a:spLocks noChangeShapeType="1"/>
              </p:cNvSpPr>
              <p:nvPr/>
            </p:nvSpPr>
            <p:spPr bwMode="auto">
              <a:xfrm rot="20940000" flipH="1">
                <a:off x="1139" y="1446"/>
                <a:ext cx="52" cy="27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6480" name="Line 56"/>
            <p:cNvSpPr>
              <a:spLocks noChangeShapeType="1"/>
            </p:cNvSpPr>
            <p:nvPr/>
          </p:nvSpPr>
          <p:spPr bwMode="auto">
            <a:xfrm>
              <a:off x="2417" y="2410"/>
              <a:ext cx="0" cy="81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81" name="Line 60"/>
            <p:cNvSpPr>
              <a:spLocks noChangeShapeType="1"/>
            </p:cNvSpPr>
            <p:nvPr/>
          </p:nvSpPr>
          <p:spPr bwMode="auto">
            <a:xfrm rot="10800000">
              <a:off x="1951" y="3003"/>
              <a:ext cx="0" cy="473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82" name="Line 61"/>
            <p:cNvSpPr>
              <a:spLocks noChangeShapeType="1"/>
            </p:cNvSpPr>
            <p:nvPr/>
          </p:nvSpPr>
          <p:spPr bwMode="auto">
            <a:xfrm rot="10800000">
              <a:off x="1882" y="3110"/>
              <a:ext cx="0" cy="25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83" name="Line 62"/>
            <p:cNvSpPr>
              <a:spLocks noChangeShapeType="1"/>
            </p:cNvSpPr>
            <p:nvPr/>
          </p:nvSpPr>
          <p:spPr bwMode="auto">
            <a:xfrm rot="10800000">
              <a:off x="1389" y="3227"/>
              <a:ext cx="49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84" name="Line 5"/>
            <p:cNvSpPr>
              <a:spLocks noChangeShapeType="1"/>
            </p:cNvSpPr>
            <p:nvPr/>
          </p:nvSpPr>
          <p:spPr bwMode="auto">
            <a:xfrm rot="16200000" flipV="1">
              <a:off x="1234" y="2781"/>
              <a:ext cx="136" cy="136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85" name="Line 59"/>
            <p:cNvSpPr>
              <a:spLocks noChangeShapeType="1"/>
            </p:cNvSpPr>
            <p:nvPr/>
          </p:nvSpPr>
          <p:spPr bwMode="auto">
            <a:xfrm rot="5400000">
              <a:off x="1247" y="3088"/>
              <a:ext cx="27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86" name="Oval 63"/>
            <p:cNvSpPr>
              <a:spLocks noChangeArrowheads="1"/>
            </p:cNvSpPr>
            <p:nvPr/>
          </p:nvSpPr>
          <p:spPr bwMode="auto">
            <a:xfrm rot="-5400000">
              <a:off x="1363" y="2908"/>
              <a:ext cx="45" cy="45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46487" name="Line 64"/>
            <p:cNvSpPr>
              <a:spLocks noChangeShapeType="1"/>
            </p:cNvSpPr>
            <p:nvPr/>
          </p:nvSpPr>
          <p:spPr bwMode="auto">
            <a:xfrm rot="16200000" flipH="1">
              <a:off x="1250" y="2556"/>
              <a:ext cx="27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88" name="Oval 65"/>
            <p:cNvSpPr>
              <a:spLocks noChangeArrowheads="1"/>
            </p:cNvSpPr>
            <p:nvPr/>
          </p:nvSpPr>
          <p:spPr bwMode="auto">
            <a:xfrm rot="-5400000">
              <a:off x="1364" y="2690"/>
              <a:ext cx="45" cy="45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46489" name="Oval 66"/>
            <p:cNvSpPr>
              <a:spLocks noChangeArrowheads="1"/>
            </p:cNvSpPr>
            <p:nvPr/>
          </p:nvSpPr>
          <p:spPr bwMode="auto">
            <a:xfrm rot="-5400000">
              <a:off x="1198" y="2743"/>
              <a:ext cx="45" cy="45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46490" name="Line 67"/>
            <p:cNvSpPr>
              <a:spLocks noChangeShapeType="1"/>
            </p:cNvSpPr>
            <p:nvPr/>
          </p:nvSpPr>
          <p:spPr bwMode="auto">
            <a:xfrm>
              <a:off x="1963" y="3227"/>
              <a:ext cx="45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91" name="Rectangle 69"/>
            <p:cNvSpPr>
              <a:spLocks noChangeArrowheads="1"/>
            </p:cNvSpPr>
            <p:nvPr/>
          </p:nvSpPr>
          <p:spPr bwMode="auto">
            <a:xfrm>
              <a:off x="2402" y="2699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46492" name="Rectangle 70"/>
            <p:cNvSpPr>
              <a:spLocks noChangeArrowheads="1"/>
            </p:cNvSpPr>
            <p:nvPr/>
          </p:nvSpPr>
          <p:spPr bwMode="auto">
            <a:xfrm>
              <a:off x="1094" y="2803"/>
              <a:ext cx="22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800">
                  <a:solidFill>
                    <a:srgbClr val="0B0B73"/>
                  </a:solidFill>
                  <a:cs typeface="Times New Roman" panose="02020603050405020304" pitchFamily="18" charset="0"/>
                </a:rPr>
                <a:t>K</a:t>
              </a:r>
            </a:p>
          </p:txBody>
        </p:sp>
        <p:sp>
          <p:nvSpPr>
            <p:cNvPr id="446493" name="Line 74"/>
            <p:cNvSpPr>
              <a:spLocks noChangeShapeType="1"/>
            </p:cNvSpPr>
            <p:nvPr/>
          </p:nvSpPr>
          <p:spPr bwMode="auto">
            <a:xfrm flipV="1">
              <a:off x="2417" y="2662"/>
              <a:ext cx="0" cy="272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159253" name="Group 85"/>
          <p:cNvGrpSpPr>
            <a:grpSpLocks/>
          </p:cNvGrpSpPr>
          <p:nvPr/>
        </p:nvGrpSpPr>
        <p:grpSpPr bwMode="auto">
          <a:xfrm>
            <a:off x="5664201" y="3357564"/>
            <a:ext cx="4462463" cy="2528887"/>
            <a:chOff x="2699" y="2336"/>
            <a:chExt cx="2811" cy="1593"/>
          </a:xfrm>
        </p:grpSpPr>
        <p:sp>
          <p:nvSpPr>
            <p:cNvPr id="446469" name="Rectangle 72"/>
            <p:cNvSpPr>
              <a:spLocks noChangeArrowheads="1"/>
            </p:cNvSpPr>
            <p:nvPr/>
          </p:nvSpPr>
          <p:spPr bwMode="auto">
            <a:xfrm>
              <a:off x="2853" y="2336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46470" name="Rectangle 73"/>
            <p:cNvSpPr>
              <a:spLocks noChangeArrowheads="1"/>
            </p:cNvSpPr>
            <p:nvPr/>
          </p:nvSpPr>
          <p:spPr bwMode="auto">
            <a:xfrm>
              <a:off x="4828" y="3566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t</a:t>
              </a:r>
            </a:p>
          </p:txBody>
        </p:sp>
        <p:sp>
          <p:nvSpPr>
            <p:cNvPr id="446471" name="Line 76"/>
            <p:cNvSpPr>
              <a:spLocks noChangeShapeType="1"/>
            </p:cNvSpPr>
            <p:nvPr/>
          </p:nvSpPr>
          <p:spPr bwMode="auto">
            <a:xfrm>
              <a:off x="3016" y="2478"/>
              <a:ext cx="0" cy="1451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triangle" w="med" len="lg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2" name="Line 77"/>
            <p:cNvSpPr>
              <a:spLocks noChangeShapeType="1"/>
            </p:cNvSpPr>
            <p:nvPr/>
          </p:nvSpPr>
          <p:spPr bwMode="auto">
            <a:xfrm>
              <a:off x="2699" y="3748"/>
              <a:ext cx="2177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3" name="Line 78"/>
            <p:cNvSpPr>
              <a:spLocks noChangeShapeType="1"/>
            </p:cNvSpPr>
            <p:nvPr/>
          </p:nvSpPr>
          <p:spPr bwMode="auto">
            <a:xfrm flipV="1">
              <a:off x="3107" y="3059"/>
              <a:ext cx="0" cy="681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4" name="Line 79"/>
            <p:cNvSpPr>
              <a:spLocks noChangeShapeType="1"/>
            </p:cNvSpPr>
            <p:nvPr/>
          </p:nvSpPr>
          <p:spPr bwMode="auto">
            <a:xfrm>
              <a:off x="3107" y="3067"/>
              <a:ext cx="1451" cy="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prstDash val="dash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5" name="Arc 81"/>
            <p:cNvSpPr>
              <a:spLocks/>
            </p:cNvSpPr>
            <p:nvPr/>
          </p:nvSpPr>
          <p:spPr bwMode="auto">
            <a:xfrm flipH="1">
              <a:off x="3126" y="3113"/>
              <a:ext cx="1200" cy="619"/>
            </a:xfrm>
            <a:custGeom>
              <a:avLst/>
              <a:gdLst>
                <a:gd name="T0" fmla="*/ 0 w 23321"/>
                <a:gd name="T1" fmla="*/ 0 h 21600"/>
                <a:gd name="T2" fmla="*/ 3 w 23321"/>
                <a:gd name="T3" fmla="*/ 1 h 21600"/>
                <a:gd name="T4" fmla="*/ 0 w 23321"/>
                <a:gd name="T5" fmla="*/ 1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3321" h="21600" fill="none" extrusionOk="0">
                  <a:moveTo>
                    <a:pt x="-1" y="68"/>
                  </a:moveTo>
                  <a:cubicBezTo>
                    <a:pt x="572" y="22"/>
                    <a:pt x="1146" y="0"/>
                    <a:pt x="1721" y="0"/>
                  </a:cubicBezTo>
                  <a:cubicBezTo>
                    <a:pt x="13650" y="0"/>
                    <a:pt x="23321" y="9670"/>
                    <a:pt x="23321" y="21600"/>
                  </a:cubicBezTo>
                </a:path>
                <a:path w="23321" h="21600" stroke="0" extrusionOk="0">
                  <a:moveTo>
                    <a:pt x="-1" y="68"/>
                  </a:moveTo>
                  <a:cubicBezTo>
                    <a:pt x="572" y="22"/>
                    <a:pt x="1146" y="0"/>
                    <a:pt x="1721" y="0"/>
                  </a:cubicBezTo>
                  <a:cubicBezTo>
                    <a:pt x="13650" y="0"/>
                    <a:pt x="23321" y="9670"/>
                    <a:pt x="23321" y="21600"/>
                  </a:cubicBezTo>
                  <a:lnTo>
                    <a:pt x="1721" y="21600"/>
                  </a:lnTo>
                  <a:lnTo>
                    <a:pt x="-1" y="68"/>
                  </a:lnTo>
                  <a:close/>
                </a:path>
              </a:pathLst>
            </a:cu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6" name="Rectangle 82"/>
            <p:cNvSpPr>
              <a:spLocks noChangeArrowheads="1"/>
            </p:cNvSpPr>
            <p:nvPr/>
          </p:nvSpPr>
          <p:spPr bwMode="auto">
            <a:xfrm>
              <a:off x="4468" y="2750"/>
              <a:ext cx="104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1800" u="sng">
                  <a:solidFill>
                    <a:srgbClr val="0B0B73"/>
                  </a:solidFill>
                </a:rPr>
                <a:t>با وجود اثر خود‌القايي</a:t>
              </a:r>
              <a:endParaRPr lang="en-US" altLang="en-US" sz="1800" u="sng">
                <a:solidFill>
                  <a:srgbClr val="0B0B73"/>
                </a:solidFill>
              </a:endParaRPr>
            </a:p>
          </p:txBody>
        </p:sp>
        <p:sp>
          <p:nvSpPr>
            <p:cNvPr id="446477" name="Freeform 84"/>
            <p:cNvSpPr>
              <a:spLocks/>
            </p:cNvSpPr>
            <p:nvPr/>
          </p:nvSpPr>
          <p:spPr bwMode="auto">
            <a:xfrm>
              <a:off x="4195" y="3040"/>
              <a:ext cx="829" cy="294"/>
            </a:xfrm>
            <a:custGeom>
              <a:avLst/>
              <a:gdLst>
                <a:gd name="T0" fmla="*/ 0 w 829"/>
                <a:gd name="T1" fmla="*/ 118 h 294"/>
                <a:gd name="T2" fmla="*/ 397 w 829"/>
                <a:gd name="T3" fmla="*/ 280 h 294"/>
                <a:gd name="T4" fmla="*/ 701 w 829"/>
                <a:gd name="T5" fmla="*/ 200 h 294"/>
                <a:gd name="T6" fmla="*/ 829 w 829"/>
                <a:gd name="T7" fmla="*/ 0 h 29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9" h="294">
                  <a:moveTo>
                    <a:pt x="0" y="118"/>
                  </a:moveTo>
                  <a:cubicBezTo>
                    <a:pt x="66" y="145"/>
                    <a:pt x="280" y="266"/>
                    <a:pt x="397" y="280"/>
                  </a:cubicBezTo>
                  <a:cubicBezTo>
                    <a:pt x="514" y="294"/>
                    <a:pt x="637" y="257"/>
                    <a:pt x="701" y="200"/>
                  </a:cubicBezTo>
                  <a:cubicBezTo>
                    <a:pt x="797" y="136"/>
                    <a:pt x="802" y="42"/>
                    <a:pt x="829" y="0"/>
                  </a:cubicBezTo>
                </a:path>
              </a:pathLst>
            </a:custGeom>
            <a:noFill/>
            <a:ln w="28575" cap="sq" cmpd="sng">
              <a:solidFill>
                <a:srgbClr val="3399FF"/>
              </a:solidFill>
              <a:prstDash val="solid"/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9797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5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5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59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664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59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59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59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59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7640"/>
                            </p:stCondLst>
                            <p:childTnLst>
                              <p:par>
                                <p:cTn id="18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592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592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592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59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9171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6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063750" y="549275"/>
            <a:ext cx="80010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در يك ميدان مغناطيسي نيز انرژي ذخيره مي‌شود </a:t>
            </a:r>
            <a:endParaRPr lang="en-US" altLang="en-US" smtClean="0"/>
          </a:p>
        </p:txBody>
      </p:sp>
      <p:graphicFrame>
        <p:nvGraphicFramePr>
          <p:cNvPr id="1186856" name="Object 40"/>
          <p:cNvGraphicFramePr>
            <a:graphicFrameLocks noChangeAspect="1"/>
          </p:cNvGraphicFramePr>
          <p:nvPr>
            <p:ph sz="quarter" idx="2"/>
          </p:nvPr>
        </p:nvGraphicFramePr>
        <p:xfrm>
          <a:off x="5576889" y="3746501"/>
          <a:ext cx="306863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3" imgW="1091726" imgH="266584" progId="Equation.3">
                  <p:embed/>
                </p:oleObj>
              </mc:Choice>
              <mc:Fallback>
                <p:oleObj name="Equation" r:id="rId3" imgW="1091726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76889" y="3746501"/>
                        <a:ext cx="3068637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6862" name="Rectangle 46"/>
          <p:cNvSpPr>
            <a:spLocks noChangeArrowheads="1"/>
          </p:cNvSpPr>
          <p:nvPr/>
        </p:nvSpPr>
        <p:spPr bwMode="auto">
          <a:xfrm>
            <a:off x="5522913" y="4581526"/>
            <a:ext cx="45767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l-GR" altLang="en-US" baseline="-25000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fa-IR" altLang="en-US"/>
              <a:t> </a:t>
            </a:r>
            <a:r>
              <a:rPr lang="fa-IR" altLang="en-US">
                <a:solidFill>
                  <a:srgbClr val="000000"/>
                </a:solidFill>
              </a:rPr>
              <a:t>:</a:t>
            </a:r>
            <a:r>
              <a:rPr lang="fa-IR" altLang="en-US"/>
              <a:t> انرژي كه باتري مصرف مي‌كند. </a:t>
            </a:r>
          </a:p>
        </p:txBody>
      </p:sp>
      <p:grpSp>
        <p:nvGrpSpPr>
          <p:cNvPr id="1186863" name="Group 47"/>
          <p:cNvGrpSpPr>
            <a:grpSpLocks/>
          </p:cNvGrpSpPr>
          <p:nvPr/>
        </p:nvGrpSpPr>
        <p:grpSpPr bwMode="auto">
          <a:xfrm>
            <a:off x="3492500" y="1725613"/>
            <a:ext cx="5187950" cy="2063750"/>
            <a:chOff x="657" y="2548"/>
            <a:chExt cx="3268" cy="1300"/>
          </a:xfrm>
        </p:grpSpPr>
        <p:sp>
          <p:nvSpPr>
            <p:cNvPr id="474121" name="Rectangle 48"/>
            <p:cNvSpPr>
              <a:spLocks noChangeArrowheads="1"/>
            </p:cNvSpPr>
            <p:nvPr/>
          </p:nvSpPr>
          <p:spPr bwMode="auto">
            <a:xfrm>
              <a:off x="657" y="2635"/>
              <a:ext cx="25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4000">
                  <a:solidFill>
                    <a:srgbClr val="000000"/>
                  </a:solidFill>
                  <a:cs typeface="Times New Roman" panose="02020603050405020304" pitchFamily="18" charset="0"/>
                </a:rPr>
                <a:t>ε</a:t>
              </a:r>
            </a:p>
          </p:txBody>
        </p:sp>
        <p:sp>
          <p:nvSpPr>
            <p:cNvPr id="474122" name="Rectangle 49"/>
            <p:cNvSpPr>
              <a:spLocks noChangeArrowheads="1"/>
            </p:cNvSpPr>
            <p:nvPr/>
          </p:nvSpPr>
          <p:spPr bwMode="auto">
            <a:xfrm>
              <a:off x="3568" y="2726"/>
              <a:ext cx="357" cy="44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l-GR" altLang="en-US" sz="4000">
                  <a:solidFill>
                    <a:srgbClr val="000000"/>
                  </a:solidFill>
                  <a:cs typeface="Times New Roman" panose="02020603050405020304" pitchFamily="18" charset="0"/>
                </a:rPr>
                <a:t>ε</a:t>
              </a:r>
              <a:r>
                <a:rPr lang="en-US" altLang="en-US" sz="3200" baseline="-25000">
                  <a:solidFill>
                    <a:srgbClr val="000000"/>
                  </a:solidFill>
                  <a:cs typeface="Times New Roman" panose="02020603050405020304" pitchFamily="18" charset="0"/>
                </a:rPr>
                <a:t>L</a:t>
              </a:r>
              <a:endParaRPr lang="el-GR" altLang="en-US" sz="3200" baseline="-25000">
                <a:solidFill>
                  <a:srgbClr val="000000"/>
                </a:solidFill>
                <a:cs typeface="Times New Roman" panose="02020603050405020304" pitchFamily="18" charset="0"/>
              </a:endParaRPr>
            </a:p>
          </p:txBody>
        </p:sp>
        <p:grpSp>
          <p:nvGrpSpPr>
            <p:cNvPr id="474123" name="Group 50"/>
            <p:cNvGrpSpPr>
              <a:grpSpLocks/>
            </p:cNvGrpSpPr>
            <p:nvPr/>
          </p:nvGrpSpPr>
          <p:grpSpPr bwMode="auto">
            <a:xfrm>
              <a:off x="900" y="2556"/>
              <a:ext cx="454" cy="884"/>
              <a:chOff x="1474" y="2659"/>
              <a:chExt cx="454" cy="907"/>
            </a:xfrm>
          </p:grpSpPr>
          <p:sp>
            <p:nvSpPr>
              <p:cNvPr id="474133" name="Line 51"/>
              <p:cNvSpPr>
                <a:spLocks noChangeShapeType="1"/>
              </p:cNvSpPr>
              <p:nvPr/>
            </p:nvSpPr>
            <p:spPr bwMode="auto">
              <a:xfrm rot="5400000">
                <a:off x="1479" y="2868"/>
                <a:ext cx="418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34" name="Line 52"/>
              <p:cNvSpPr>
                <a:spLocks noChangeShapeType="1"/>
              </p:cNvSpPr>
              <p:nvPr/>
            </p:nvSpPr>
            <p:spPr bwMode="auto">
              <a:xfrm rot="5400000">
                <a:off x="1701" y="2850"/>
                <a:ext cx="0" cy="454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35" name="Line 53"/>
              <p:cNvSpPr>
                <a:spLocks noChangeShapeType="1"/>
              </p:cNvSpPr>
              <p:nvPr/>
            </p:nvSpPr>
            <p:spPr bwMode="auto">
              <a:xfrm rot="5400000">
                <a:off x="1695" y="3080"/>
                <a:ext cx="0" cy="241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4136" name="Line 54"/>
              <p:cNvSpPr>
                <a:spLocks noChangeShapeType="1"/>
              </p:cNvSpPr>
              <p:nvPr/>
            </p:nvSpPr>
            <p:spPr bwMode="auto">
              <a:xfrm rot="5400000">
                <a:off x="1517" y="3396"/>
                <a:ext cx="341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4124" name="Arc 55"/>
            <p:cNvSpPr>
              <a:spLocks/>
            </p:cNvSpPr>
            <p:nvPr/>
          </p:nvSpPr>
          <p:spPr bwMode="auto">
            <a:xfrm rot="10800000" flipH="1">
              <a:off x="3354" y="3224"/>
              <a:ext cx="226" cy="224"/>
            </a:xfrm>
            <a:custGeom>
              <a:avLst/>
              <a:gdLst>
                <a:gd name="T0" fmla="*/ 0 w 37995"/>
                <a:gd name="T1" fmla="*/ 0 h 43200"/>
                <a:gd name="T2" fmla="*/ 0 w 37995"/>
                <a:gd name="T3" fmla="*/ 0 h 43200"/>
                <a:gd name="T4" fmla="*/ 0 w 37995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7995" h="43200" fill="none" extrusionOk="0">
                  <a:moveTo>
                    <a:pt x="16168" y="1"/>
                  </a:moveTo>
                  <a:cubicBezTo>
                    <a:pt x="16243" y="0"/>
                    <a:pt x="16319" y="0"/>
                    <a:pt x="16395" y="0"/>
                  </a:cubicBezTo>
                  <a:cubicBezTo>
                    <a:pt x="28324" y="0"/>
                    <a:pt x="37995" y="9670"/>
                    <a:pt x="37995" y="21600"/>
                  </a:cubicBezTo>
                  <a:cubicBezTo>
                    <a:pt x="37995" y="33529"/>
                    <a:pt x="28324" y="43200"/>
                    <a:pt x="16395" y="43200"/>
                  </a:cubicBezTo>
                  <a:cubicBezTo>
                    <a:pt x="10091" y="43199"/>
                    <a:pt x="4103" y="40446"/>
                    <a:pt x="-1" y="35662"/>
                  </a:cubicBezTo>
                </a:path>
                <a:path w="37995" h="43200" stroke="0" extrusionOk="0">
                  <a:moveTo>
                    <a:pt x="16168" y="1"/>
                  </a:moveTo>
                  <a:cubicBezTo>
                    <a:pt x="16243" y="0"/>
                    <a:pt x="16319" y="0"/>
                    <a:pt x="16395" y="0"/>
                  </a:cubicBezTo>
                  <a:cubicBezTo>
                    <a:pt x="28324" y="0"/>
                    <a:pt x="37995" y="9670"/>
                    <a:pt x="37995" y="21600"/>
                  </a:cubicBezTo>
                  <a:cubicBezTo>
                    <a:pt x="37995" y="33529"/>
                    <a:pt x="28324" y="43200"/>
                    <a:pt x="16395" y="43200"/>
                  </a:cubicBezTo>
                  <a:cubicBezTo>
                    <a:pt x="10091" y="43199"/>
                    <a:pt x="4103" y="40446"/>
                    <a:pt x="-1" y="35662"/>
                  </a:cubicBezTo>
                  <a:lnTo>
                    <a:pt x="16395" y="21600"/>
                  </a:lnTo>
                  <a:lnTo>
                    <a:pt x="16168" y="1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5" name="Arc 56"/>
            <p:cNvSpPr>
              <a:spLocks/>
            </p:cNvSpPr>
            <p:nvPr/>
          </p:nvSpPr>
          <p:spPr bwMode="auto">
            <a:xfrm rot="10800000" flipH="1">
              <a:off x="3350" y="3089"/>
              <a:ext cx="233" cy="226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6" name="Arc 57"/>
            <p:cNvSpPr>
              <a:spLocks/>
            </p:cNvSpPr>
            <p:nvPr/>
          </p:nvSpPr>
          <p:spPr bwMode="auto">
            <a:xfrm rot="10800000" flipH="1">
              <a:off x="3349" y="2954"/>
              <a:ext cx="231" cy="225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7" name="Arc 58"/>
            <p:cNvSpPr>
              <a:spLocks/>
            </p:cNvSpPr>
            <p:nvPr/>
          </p:nvSpPr>
          <p:spPr bwMode="auto">
            <a:xfrm rot="10800000" flipH="1">
              <a:off x="3349" y="2820"/>
              <a:ext cx="231" cy="225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8" name="Arc 59"/>
            <p:cNvSpPr>
              <a:spLocks/>
            </p:cNvSpPr>
            <p:nvPr/>
          </p:nvSpPr>
          <p:spPr bwMode="auto">
            <a:xfrm rot="10800000" flipH="1">
              <a:off x="3349" y="2681"/>
              <a:ext cx="231" cy="228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29" name="Arc 60"/>
            <p:cNvSpPr>
              <a:spLocks/>
            </p:cNvSpPr>
            <p:nvPr/>
          </p:nvSpPr>
          <p:spPr bwMode="auto">
            <a:xfrm rot="10800000" flipH="1">
              <a:off x="3349" y="2548"/>
              <a:ext cx="231" cy="224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6931" y="43199"/>
                    <a:pt x="16654" y="43194"/>
                    <a:pt x="16377" y="43184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6931" y="43199"/>
                    <a:pt x="16654" y="43194"/>
                    <a:pt x="16377" y="43184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30" name="Line 61"/>
            <p:cNvSpPr>
              <a:spLocks noChangeShapeType="1"/>
            </p:cNvSpPr>
            <p:nvPr/>
          </p:nvSpPr>
          <p:spPr bwMode="auto">
            <a:xfrm>
              <a:off x="1111" y="2550"/>
              <a:ext cx="2323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4131" name="Rectangle 62"/>
            <p:cNvSpPr>
              <a:spLocks noChangeArrowheads="1"/>
            </p:cNvSpPr>
            <p:nvPr/>
          </p:nvSpPr>
          <p:spPr bwMode="auto">
            <a:xfrm>
              <a:off x="2064" y="3521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>
                  <a:solidFill>
                    <a:srgbClr val="0B0B73"/>
                  </a:solidFill>
                  <a:cs typeface="Times New Roman" panose="02020603050405020304" pitchFamily="18" charset="0"/>
                </a:rPr>
                <a:t>RI</a:t>
              </a:r>
            </a:p>
          </p:txBody>
        </p:sp>
        <p:sp>
          <p:nvSpPr>
            <p:cNvPr id="474132" name="Freeform 63"/>
            <p:cNvSpPr>
              <a:spLocks/>
            </p:cNvSpPr>
            <p:nvPr/>
          </p:nvSpPr>
          <p:spPr bwMode="auto">
            <a:xfrm>
              <a:off x="1114" y="3331"/>
              <a:ext cx="2336" cy="226"/>
            </a:xfrm>
            <a:custGeom>
              <a:avLst/>
              <a:gdLst>
                <a:gd name="T0" fmla="*/ 0 w 2336"/>
                <a:gd name="T1" fmla="*/ 121 h 226"/>
                <a:gd name="T2" fmla="*/ 832 w 2336"/>
                <a:gd name="T3" fmla="*/ 118 h 226"/>
                <a:gd name="T4" fmla="*/ 876 w 2336"/>
                <a:gd name="T5" fmla="*/ 0 h 226"/>
                <a:gd name="T6" fmla="*/ 917 w 2336"/>
                <a:gd name="T7" fmla="*/ 226 h 226"/>
                <a:gd name="T8" fmla="*/ 1000 w 2336"/>
                <a:gd name="T9" fmla="*/ 0 h 226"/>
                <a:gd name="T10" fmla="*/ 1055 w 2336"/>
                <a:gd name="T11" fmla="*/ 226 h 226"/>
                <a:gd name="T12" fmla="*/ 1138 w 2336"/>
                <a:gd name="T13" fmla="*/ 0 h 226"/>
                <a:gd name="T14" fmla="*/ 1193 w 2336"/>
                <a:gd name="T15" fmla="*/ 226 h 226"/>
                <a:gd name="T16" fmla="*/ 1276 w 2336"/>
                <a:gd name="T17" fmla="*/ 0 h 226"/>
                <a:gd name="T18" fmla="*/ 1344 w 2336"/>
                <a:gd name="T19" fmla="*/ 226 h 226"/>
                <a:gd name="T20" fmla="*/ 1385 w 2336"/>
                <a:gd name="T21" fmla="*/ 118 h 226"/>
                <a:gd name="T22" fmla="*/ 2336 w 2336"/>
                <a:gd name="T23" fmla="*/ 117 h 22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336" h="226">
                  <a:moveTo>
                    <a:pt x="0" y="121"/>
                  </a:moveTo>
                  <a:lnTo>
                    <a:pt x="832" y="118"/>
                  </a:lnTo>
                  <a:lnTo>
                    <a:pt x="876" y="0"/>
                  </a:lnTo>
                  <a:lnTo>
                    <a:pt x="917" y="226"/>
                  </a:lnTo>
                  <a:lnTo>
                    <a:pt x="1000" y="0"/>
                  </a:lnTo>
                  <a:lnTo>
                    <a:pt x="1055" y="226"/>
                  </a:lnTo>
                  <a:lnTo>
                    <a:pt x="1138" y="0"/>
                  </a:lnTo>
                  <a:lnTo>
                    <a:pt x="1193" y="226"/>
                  </a:lnTo>
                  <a:lnTo>
                    <a:pt x="1276" y="0"/>
                  </a:lnTo>
                  <a:lnTo>
                    <a:pt x="1344" y="226"/>
                  </a:lnTo>
                  <a:lnTo>
                    <a:pt x="1385" y="118"/>
                  </a:lnTo>
                  <a:lnTo>
                    <a:pt x="2336" y="117"/>
                  </a:lnTo>
                </a:path>
              </a:pathLst>
            </a:custGeom>
            <a:noFill/>
            <a:ln w="28575" cap="sq" cmpd="sng">
              <a:solidFill>
                <a:schemeClr val="tx1"/>
              </a:solidFill>
              <a:prstDash val="solid"/>
              <a:round/>
              <a:headEnd type="none" w="lg" len="lg"/>
              <a:tailEnd type="non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86880" name="Rectangle 64"/>
          <p:cNvSpPr>
            <a:spLocks noChangeArrowheads="1"/>
          </p:cNvSpPr>
          <p:nvPr/>
        </p:nvSpPr>
        <p:spPr bwMode="auto">
          <a:xfrm>
            <a:off x="5310188" y="5200651"/>
            <a:ext cx="48180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25000">
                <a:solidFill>
                  <a:srgbClr val="000000"/>
                </a:solidFill>
                <a:cs typeface="Times New Roman" panose="02020603050405020304" pitchFamily="18" charset="0"/>
              </a:rPr>
              <a:t>J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= RI</a:t>
            </a:r>
            <a:r>
              <a:rPr lang="fa-IR" altLang="en-US"/>
              <a:t> </a:t>
            </a:r>
            <a:r>
              <a:rPr lang="fa-IR" altLang="en-US">
                <a:solidFill>
                  <a:srgbClr val="000000"/>
                </a:solidFill>
              </a:rPr>
              <a:t>:</a:t>
            </a:r>
            <a:r>
              <a:rPr lang="fa-IR" altLang="en-US"/>
              <a:t> انرژي كه به گرما تبديل مي‌شود. </a:t>
            </a:r>
          </a:p>
        </p:txBody>
      </p:sp>
      <p:sp>
        <p:nvSpPr>
          <p:cNvPr id="1186881" name="Rectangle 65"/>
          <p:cNvSpPr>
            <a:spLocks noChangeArrowheads="1"/>
          </p:cNvSpPr>
          <p:nvPr/>
        </p:nvSpPr>
        <p:spPr bwMode="auto">
          <a:xfrm>
            <a:off x="4159251" y="5848351"/>
            <a:ext cx="595471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2500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= 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en-US" altLang="en-US" sz="24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L</a:t>
            </a:r>
            <a:r>
              <a:rPr lang="en-US" altLang="en-US">
                <a:solidFill>
                  <a:srgbClr val="000000"/>
                </a:solidFill>
                <a:cs typeface="Times New Roman" panose="02020603050405020304" pitchFamily="18" charset="0"/>
              </a:rPr>
              <a:t>I</a:t>
            </a:r>
            <a:r>
              <a:rPr lang="fa-IR" altLang="en-US"/>
              <a:t> </a:t>
            </a:r>
            <a:r>
              <a:rPr lang="fa-IR" altLang="en-US">
                <a:solidFill>
                  <a:srgbClr val="000000"/>
                </a:solidFill>
              </a:rPr>
              <a:t>:</a:t>
            </a:r>
            <a:r>
              <a:rPr lang="fa-IR" altLang="en-US"/>
              <a:t> آهنگ انباشت انرژي در ميدان مغناطيسي.  </a:t>
            </a:r>
            <a:endParaRPr lang="en-US" altLang="en-US"/>
          </a:p>
        </p:txBody>
      </p:sp>
      <p:graphicFrame>
        <p:nvGraphicFramePr>
          <p:cNvPr id="1186883" name="Object 67"/>
          <p:cNvGraphicFramePr>
            <a:graphicFrameLocks noChangeAspect="1"/>
          </p:cNvGraphicFramePr>
          <p:nvPr/>
        </p:nvGraphicFramePr>
        <p:xfrm>
          <a:off x="3606800" y="3865563"/>
          <a:ext cx="1943100" cy="487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9" name="Equation" r:id="rId5" imgW="723586" imgH="215806" progId="Equation.3">
                  <p:embed/>
                </p:oleObj>
              </mc:Choice>
              <mc:Fallback>
                <p:oleObj name="Equation" r:id="rId5" imgW="723586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6800" y="3865563"/>
                        <a:ext cx="1943100" cy="487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3928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6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6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868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86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86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868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6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86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86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86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11868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11868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11868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11868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11868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11868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11868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11868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11868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6818" grpId="0"/>
      <p:bldP spid="1186862" grpId="0"/>
      <p:bldP spid="1186880" grpId="0"/>
      <p:bldP spid="118688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127250" y="90805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رابطۀ انرژي در ميدان مغناطيسي </a:t>
            </a:r>
            <a:endParaRPr lang="en-US" altLang="en-US" smtClean="0"/>
          </a:p>
        </p:txBody>
      </p:sp>
      <p:graphicFrame>
        <p:nvGraphicFramePr>
          <p:cNvPr id="1187844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2784475" y="2482851"/>
          <a:ext cx="1944688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3" imgW="736280" imgH="393529" progId="Equation.3">
                  <p:embed/>
                </p:oleObj>
              </mc:Choice>
              <mc:Fallback>
                <p:oleObj name="Equation" r:id="rId3" imgW="73628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4475" y="2482851"/>
                        <a:ext cx="1944688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846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2957513" y="3698876"/>
          <a:ext cx="1771650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3" name="Equation" r:id="rId5" imgW="634725" imgH="393529" progId="Equation.3">
                  <p:embed/>
                </p:oleObj>
              </mc:Choice>
              <mc:Fallback>
                <p:oleObj name="Equation" r:id="rId5" imgW="6347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7513" y="3698876"/>
                        <a:ext cx="1771650" cy="1025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7848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5376864" y="3043239"/>
          <a:ext cx="2879725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4" name="Equation" r:id="rId7" imgW="901309" imgH="393529" progId="Equation.3">
                  <p:embed/>
                </p:oleObj>
              </mc:Choice>
              <mc:Fallback>
                <p:oleObj name="Equation" r:id="rId7" imgW="90130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6864" y="3043239"/>
                        <a:ext cx="2879725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7850" name="AutoShape 10"/>
          <p:cNvSpPr>
            <a:spLocks/>
          </p:cNvSpPr>
          <p:nvPr/>
        </p:nvSpPr>
        <p:spPr bwMode="auto">
          <a:xfrm>
            <a:off x="4957764" y="2708275"/>
            <a:ext cx="274637" cy="1727200"/>
          </a:xfrm>
          <a:prstGeom prst="rightBrace">
            <a:avLst>
              <a:gd name="adj1" fmla="val 52409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11962171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78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78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7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7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7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7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87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87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87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87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7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87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878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878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878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87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87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4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8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84388" y="574675"/>
            <a:ext cx="8001000" cy="838200"/>
          </a:xfrm>
        </p:spPr>
        <p:txBody>
          <a:bodyPr/>
          <a:lstStyle/>
          <a:p>
            <a:pPr algn="ctr" eaLnBrk="1" hangingPunct="1"/>
            <a:r>
              <a:rPr lang="fa-IR" altLang="en-US" smtClean="0"/>
              <a:t>چگالي انرژي در ميدان مغناطيسي </a:t>
            </a:r>
            <a:endParaRPr lang="en-US" altLang="en-US" smtClean="0"/>
          </a:p>
        </p:txBody>
      </p:sp>
      <p:sp>
        <p:nvSpPr>
          <p:cNvPr id="1188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51075" y="5514976"/>
            <a:ext cx="7918450" cy="620713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fa-IR" altLang="en-US" smtClean="0"/>
              <a:t>اين رابطه اگر چه براي سيملوله اثبات شد ولي رابطه‌اي است كلي </a:t>
            </a:r>
            <a:endParaRPr lang="en-US" altLang="en-US" smtClean="0"/>
          </a:p>
        </p:txBody>
      </p:sp>
      <p:graphicFrame>
        <p:nvGraphicFramePr>
          <p:cNvPr id="118886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149476" y="2828926"/>
          <a:ext cx="1738313" cy="1122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3" imgW="609336" imgH="393529" progId="Equation.3">
                  <p:embed/>
                </p:oleObj>
              </mc:Choice>
              <mc:Fallback>
                <p:oleObj name="Equation" r:id="rId3" imgW="60933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9476" y="2828926"/>
                        <a:ext cx="1738313" cy="1122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887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882900" y="4211638"/>
          <a:ext cx="20891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Equation" r:id="rId5" imgW="685502" imgH="266584" progId="Equation.3">
                  <p:embed/>
                </p:oleObj>
              </mc:Choice>
              <mc:Fallback>
                <p:oleObj name="Equation" r:id="rId5" imgW="685502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2900" y="4211638"/>
                        <a:ext cx="208915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88872" name="Object 8"/>
          <p:cNvGraphicFramePr>
            <a:graphicFrameLocks noChangeAspect="1"/>
          </p:cNvGraphicFramePr>
          <p:nvPr/>
        </p:nvGraphicFramePr>
        <p:xfrm>
          <a:off x="5959475" y="3343275"/>
          <a:ext cx="2584450" cy="116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8" name="Equation" r:id="rId7" imgW="952087" imgH="431613" progId="Equation.3">
                  <p:embed/>
                </p:oleObj>
              </mc:Choice>
              <mc:Fallback>
                <p:oleObj name="Equation" r:id="rId7" imgW="95208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9475" y="3343275"/>
                        <a:ext cx="2584450" cy="116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88873" name="Rectangle 9"/>
          <p:cNvSpPr>
            <a:spLocks noChangeArrowheads="1"/>
          </p:cNvSpPr>
          <p:nvPr/>
        </p:nvSpPr>
        <p:spPr bwMode="auto">
          <a:xfrm>
            <a:off x="5695950" y="1685925"/>
            <a:ext cx="43685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( براي سيملوله‌اي به طول </a:t>
            </a:r>
            <a:r>
              <a:rPr lang="en-US" altLang="en-US">
                <a:solidFill>
                  <a:srgbClr val="000000"/>
                </a:solidFill>
              </a:rPr>
              <a:t>l</a:t>
            </a:r>
            <a:r>
              <a:rPr lang="fa-IR" altLang="en-US"/>
              <a:t> و مقطع </a:t>
            </a:r>
            <a:r>
              <a:rPr lang="en-US" altLang="en-US">
                <a:solidFill>
                  <a:srgbClr val="000000"/>
                </a:solidFill>
              </a:rPr>
              <a:t>A</a:t>
            </a:r>
            <a:r>
              <a:rPr lang="fa-IR" altLang="en-US"/>
              <a:t> ) </a:t>
            </a:r>
          </a:p>
        </p:txBody>
      </p:sp>
      <p:sp>
        <p:nvSpPr>
          <p:cNvPr id="1188874" name="AutoShape 10"/>
          <p:cNvSpPr>
            <a:spLocks/>
          </p:cNvSpPr>
          <p:nvPr/>
        </p:nvSpPr>
        <p:spPr bwMode="auto">
          <a:xfrm>
            <a:off x="5303839" y="2886075"/>
            <a:ext cx="287337" cy="1995488"/>
          </a:xfrm>
          <a:prstGeom prst="rightBrace">
            <a:avLst>
              <a:gd name="adj1" fmla="val 5787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1188876" name="Object 12"/>
          <p:cNvGraphicFramePr>
            <a:graphicFrameLocks noChangeAspect="1"/>
          </p:cNvGraphicFramePr>
          <p:nvPr/>
        </p:nvGraphicFramePr>
        <p:xfrm>
          <a:off x="3886200" y="2708276"/>
          <a:ext cx="1157288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9" name="Equation" r:id="rId9" imgW="418918" imgH="444307" progId="Equation.3">
                  <p:embed/>
                </p:oleObj>
              </mc:Choice>
              <mc:Fallback>
                <p:oleObj name="Equation" r:id="rId9" imgW="418918" imgH="444307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2708276"/>
                        <a:ext cx="1157288" cy="122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80171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88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8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8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8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888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888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888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16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888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88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88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88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8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8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888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88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88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888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888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88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18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188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188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118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118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1188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8866" grpId="0"/>
      <p:bldP spid="1188867" grpId="0" build="p"/>
      <p:bldP spid="118887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98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4" y="1582738"/>
            <a:ext cx="8015287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8 </a:t>
            </a:r>
            <a:endParaRPr lang="en-US" altLang="en-US" smtClean="0"/>
          </a:p>
        </p:txBody>
      </p:sp>
      <p:sp>
        <p:nvSpPr>
          <p:cNvPr id="11898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08200" y="2781300"/>
            <a:ext cx="7989888" cy="208915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يك القاگر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3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H</a:t>
            </a:r>
            <a:r>
              <a:rPr lang="fa-IR" altLang="en-US" smtClean="0"/>
              <a:t> به طور متوالي به مقاومت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10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Ω</a:t>
            </a:r>
            <a:r>
              <a:rPr lang="fa-IR" altLang="en-US" smtClean="0"/>
              <a:t> بسته شده است و يك نيروي محركۀ الكتريكي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3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V</a:t>
            </a:r>
            <a:r>
              <a:rPr lang="fa-IR" altLang="en-US" smtClean="0"/>
              <a:t> به طور ناگهاني به اين تركيب اعمال مي‌كنيم ، </a:t>
            </a:r>
            <a:r>
              <a:rPr lang="en-US" altLang="en-US" smtClean="0">
                <a:solidFill>
                  <a:srgbClr val="000000"/>
                </a:solidFill>
                <a:latin typeface="B Nazanin" pitchFamily="2" charset="-78"/>
              </a:rPr>
              <a:t>3</a:t>
            </a:r>
            <a:r>
              <a:rPr lang="fa-IR" altLang="en-US" smtClean="0"/>
              <a:t> ثانيه پس از بستن مدار ، مطلوب است : </a:t>
            </a:r>
          </a:p>
          <a:p>
            <a:pPr marL="0" indent="0" algn="just">
              <a:buNone/>
            </a:pPr>
            <a:r>
              <a:rPr lang="fa-IR" altLang="en-US" smtClean="0"/>
              <a:t>    الف )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l-GR" altLang="en-US" baseline="-25000" smtClean="0">
                <a:solidFill>
                  <a:srgbClr val="000000"/>
                </a:solidFill>
                <a:cs typeface="Times New Roman" panose="02020603050405020304" pitchFamily="18" charset="0"/>
              </a:rPr>
              <a:t>ε</a:t>
            </a:r>
            <a:r>
              <a:rPr lang="fa-IR" altLang="en-US" smtClean="0"/>
              <a:t>       ب )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25000" smtClean="0">
                <a:solidFill>
                  <a:srgbClr val="000000"/>
                </a:solidFill>
                <a:cs typeface="Times New Roman" panose="02020603050405020304" pitchFamily="18" charset="0"/>
              </a:rPr>
              <a:t>J</a:t>
            </a:r>
            <a:r>
              <a:rPr lang="fa-IR" altLang="en-US" baseline="-25000" smtClean="0">
                <a:solidFill>
                  <a:srgbClr val="000000"/>
                </a:solidFill>
                <a:cs typeface="Arial" panose="020B0604020202020204" pitchFamily="34" charset="0"/>
              </a:rPr>
              <a:t>         </a:t>
            </a:r>
            <a:r>
              <a:rPr lang="fa-IR" altLang="en-US" smtClean="0"/>
              <a:t>ج ) </a:t>
            </a:r>
            <a:r>
              <a:rPr lang="en-US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P</a:t>
            </a:r>
            <a:r>
              <a:rPr lang="en-US" altLang="en-US" baseline="-25000" smtClean="0">
                <a:solidFill>
                  <a:srgbClr val="000000"/>
                </a:solidFill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653614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898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89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89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89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9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89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89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16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89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9890" grpId="0"/>
      <p:bldP spid="118989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9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5492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8 </a:t>
            </a:r>
            <a:endParaRPr lang="en-US" altLang="en-US" smtClean="0"/>
          </a:p>
        </p:txBody>
      </p:sp>
      <p:sp>
        <p:nvSpPr>
          <p:cNvPr id="11909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177339" y="5200650"/>
            <a:ext cx="790575" cy="647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ج ) </a:t>
            </a:r>
            <a:endParaRPr lang="en-US" altLang="en-US" smtClean="0"/>
          </a:p>
        </p:txBody>
      </p:sp>
      <p:graphicFrame>
        <p:nvGraphicFramePr>
          <p:cNvPr id="119091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4532313" y="1552575"/>
          <a:ext cx="2057400" cy="509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3" imgW="774364" imgH="215806" progId="Equation.3">
                  <p:embed/>
                </p:oleObj>
              </mc:Choice>
              <mc:Fallback>
                <p:oleObj name="Equation" r:id="rId3" imgW="774364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2313" y="1552575"/>
                        <a:ext cx="2057400" cy="509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1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732214" y="2738439"/>
          <a:ext cx="2517775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5" imgW="1143000" imgH="228600" progId="Equation.3">
                  <p:embed/>
                </p:oleObj>
              </mc:Choice>
              <mc:Fallback>
                <p:oleObj name="Equation" r:id="rId5" imgW="1143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2214" y="2738439"/>
                        <a:ext cx="2517775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0" name="Object 8"/>
          <p:cNvGraphicFramePr>
            <a:graphicFrameLocks noChangeAspect="1"/>
          </p:cNvGraphicFramePr>
          <p:nvPr/>
        </p:nvGraphicFramePr>
        <p:xfrm>
          <a:off x="3941763" y="3871914"/>
          <a:ext cx="3598862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7" imgW="1333500" imgH="279400" progId="Equation.3">
                  <p:embed/>
                </p:oleObj>
              </mc:Choice>
              <mc:Fallback>
                <p:oleObj name="Equation" r:id="rId7" imgW="13335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1763" y="3871914"/>
                        <a:ext cx="3598862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1" name="Object 9"/>
          <p:cNvGraphicFramePr>
            <a:graphicFrameLocks noChangeAspect="1"/>
          </p:cNvGraphicFramePr>
          <p:nvPr/>
        </p:nvGraphicFramePr>
        <p:xfrm>
          <a:off x="5702301" y="5086351"/>
          <a:ext cx="2989263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3" name="Equation" r:id="rId9" imgW="1104900" imgH="393700" progId="Equation.3">
                  <p:embed/>
                </p:oleObj>
              </mc:Choice>
              <mc:Fallback>
                <p:oleObj name="Equation" r:id="rId9" imgW="11049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2301" y="5086351"/>
                        <a:ext cx="2989263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0922" name="Rectangle 10"/>
          <p:cNvSpPr>
            <a:spLocks noChangeArrowheads="1"/>
          </p:cNvSpPr>
          <p:nvPr/>
        </p:nvSpPr>
        <p:spPr bwMode="auto">
          <a:xfrm>
            <a:off x="9148764" y="1585913"/>
            <a:ext cx="83869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الف ) </a:t>
            </a:r>
          </a:p>
        </p:txBody>
      </p:sp>
      <p:sp>
        <p:nvSpPr>
          <p:cNvPr id="1190923" name="Rectangle 11"/>
          <p:cNvSpPr>
            <a:spLocks noChangeArrowheads="1"/>
          </p:cNvSpPr>
          <p:nvPr/>
        </p:nvSpPr>
        <p:spPr bwMode="auto">
          <a:xfrm>
            <a:off x="9263063" y="3989388"/>
            <a:ext cx="62549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ب ) </a:t>
            </a:r>
          </a:p>
        </p:txBody>
      </p:sp>
      <p:graphicFrame>
        <p:nvGraphicFramePr>
          <p:cNvPr id="1190924" name="Object 12"/>
          <p:cNvGraphicFramePr>
            <a:graphicFrameLocks noChangeAspect="1"/>
          </p:cNvGraphicFramePr>
          <p:nvPr/>
        </p:nvGraphicFramePr>
        <p:xfrm>
          <a:off x="2384426" y="1341438"/>
          <a:ext cx="2149475" cy="900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Equation" r:id="rId11" imgW="939392" imgH="393529" progId="Equation.3">
                  <p:embed/>
                </p:oleObj>
              </mc:Choice>
              <mc:Fallback>
                <p:oleObj name="Equation" r:id="rId11" imgW="939392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4426" y="1341438"/>
                        <a:ext cx="2149475" cy="900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5" name="Object 13"/>
          <p:cNvGraphicFramePr>
            <a:graphicFrameLocks noChangeAspect="1"/>
          </p:cNvGraphicFramePr>
          <p:nvPr/>
        </p:nvGraphicFramePr>
        <p:xfrm>
          <a:off x="2351088" y="2709863"/>
          <a:ext cx="1357312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5" name="Equation" r:id="rId13" imgW="482391" imgH="228501" progId="Equation.3">
                  <p:embed/>
                </p:oleObj>
              </mc:Choice>
              <mc:Fallback>
                <p:oleObj name="Equation" r:id="rId13" imgW="482391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2709863"/>
                        <a:ext cx="1357312" cy="527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6" name="Object 14"/>
          <p:cNvGraphicFramePr>
            <a:graphicFrameLocks noChangeAspect="1"/>
          </p:cNvGraphicFramePr>
          <p:nvPr/>
        </p:nvGraphicFramePr>
        <p:xfrm>
          <a:off x="2351088" y="3848101"/>
          <a:ext cx="15748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6" name="Equation" r:id="rId15" imgW="583947" imgH="279279" progId="Equation.3">
                  <p:embed/>
                </p:oleObj>
              </mc:Choice>
              <mc:Fallback>
                <p:oleObj name="Equation" r:id="rId15" imgW="583947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3848101"/>
                        <a:ext cx="1574800" cy="64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7" name="Object 15"/>
          <p:cNvGraphicFramePr>
            <a:graphicFrameLocks noChangeAspect="1"/>
          </p:cNvGraphicFramePr>
          <p:nvPr/>
        </p:nvGraphicFramePr>
        <p:xfrm>
          <a:off x="4287838" y="5086351"/>
          <a:ext cx="1408112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7" name="Equation" r:id="rId17" imgW="520474" imgH="393529" progId="Equation.3">
                  <p:embed/>
                </p:oleObj>
              </mc:Choice>
              <mc:Fallback>
                <p:oleObj name="Equation" r:id="rId17" imgW="520474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7838" y="5086351"/>
                        <a:ext cx="1408112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0928" name="Object 16"/>
          <p:cNvGraphicFramePr>
            <a:graphicFrameLocks noChangeAspect="1"/>
          </p:cNvGraphicFramePr>
          <p:nvPr/>
        </p:nvGraphicFramePr>
        <p:xfrm>
          <a:off x="2370139" y="5086351"/>
          <a:ext cx="1889125" cy="881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8" name="Equation" r:id="rId19" imgW="698197" imgH="393529" progId="Equation.3">
                  <p:embed/>
                </p:oleObj>
              </mc:Choice>
              <mc:Fallback>
                <p:oleObj name="Equation" r:id="rId19" imgW="69819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0139" y="5086351"/>
                        <a:ext cx="1889125" cy="881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9825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909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909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90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90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09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09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909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909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909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2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909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90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90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909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90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90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909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90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90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9091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9091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90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1190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1190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1190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20"/>
                            </p:stCondLst>
                            <p:childTnLst>
                              <p:par>
                                <p:cTn id="5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1909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90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90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1909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1909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0" dur="80"/>
                                        <p:tgtEl>
                                          <p:spTgt spid="119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1" dur="80"/>
                                        <p:tgtEl>
                                          <p:spTgt spid="119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80"/>
                                        <p:tgtEl>
                                          <p:spTgt spid="1190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20"/>
                            </p:stCondLst>
                            <p:childTnLst>
                              <p:par>
                                <p:cTn id="7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1909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190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190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1909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190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90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1909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90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90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0914" grpId="0"/>
      <p:bldP spid="1190915" grpId="0" build="p"/>
      <p:bldP spid="119092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9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36788" y="9810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9 </a:t>
            </a:r>
            <a:endParaRPr lang="en-US" altLang="en-US" smtClean="0"/>
          </a:p>
        </p:txBody>
      </p:sp>
      <p:sp>
        <p:nvSpPr>
          <p:cNvPr id="1191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12988" y="1887538"/>
            <a:ext cx="7772400" cy="6477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با توجه به شكل زير مطلوب است : </a:t>
            </a:r>
          </a:p>
        </p:txBody>
      </p:sp>
      <p:grpSp>
        <p:nvGrpSpPr>
          <p:cNvPr id="1192006" name="Group 70"/>
          <p:cNvGrpSpPr>
            <a:grpSpLocks/>
          </p:cNvGrpSpPr>
          <p:nvPr/>
        </p:nvGrpSpPr>
        <p:grpSpPr bwMode="auto">
          <a:xfrm>
            <a:off x="2855913" y="3933825"/>
            <a:ext cx="3097212" cy="2063750"/>
            <a:chOff x="1020" y="2614"/>
            <a:chExt cx="1951" cy="1300"/>
          </a:xfrm>
        </p:grpSpPr>
        <p:grpSp>
          <p:nvGrpSpPr>
            <p:cNvPr id="479239" name="Group 65"/>
            <p:cNvGrpSpPr>
              <a:grpSpLocks/>
            </p:cNvGrpSpPr>
            <p:nvPr/>
          </p:nvGrpSpPr>
          <p:grpSpPr bwMode="auto">
            <a:xfrm>
              <a:off x="1020" y="2614"/>
              <a:ext cx="1951" cy="1300"/>
              <a:chOff x="1247" y="2619"/>
              <a:chExt cx="1421" cy="947"/>
            </a:xfrm>
          </p:grpSpPr>
          <p:sp>
            <p:nvSpPr>
              <p:cNvPr id="479244" name="Oval 52"/>
              <p:cNvSpPr>
                <a:spLocks noChangeArrowheads="1"/>
              </p:cNvSpPr>
              <p:nvPr/>
            </p:nvSpPr>
            <p:spPr bwMode="auto">
              <a:xfrm>
                <a:off x="1247" y="2840"/>
                <a:ext cx="635" cy="726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79245" name="Oval 53"/>
              <p:cNvSpPr>
                <a:spLocks noChangeArrowheads="1"/>
              </p:cNvSpPr>
              <p:nvPr/>
            </p:nvSpPr>
            <p:spPr bwMode="auto">
              <a:xfrm>
                <a:off x="1439" y="3072"/>
                <a:ext cx="226" cy="272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  <p:sp>
            <p:nvSpPr>
              <p:cNvPr id="479246" name="Line 54"/>
              <p:cNvSpPr>
                <a:spLocks noChangeShapeType="1"/>
              </p:cNvSpPr>
              <p:nvPr/>
            </p:nvSpPr>
            <p:spPr bwMode="auto">
              <a:xfrm flipV="1">
                <a:off x="1510" y="2619"/>
                <a:ext cx="1043" cy="22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47" name="Line 55"/>
              <p:cNvSpPr>
                <a:spLocks noChangeShapeType="1"/>
              </p:cNvSpPr>
              <p:nvPr/>
            </p:nvSpPr>
            <p:spPr bwMode="auto">
              <a:xfrm flipV="1">
                <a:off x="1625" y="3335"/>
                <a:ext cx="1043" cy="226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48" name="Line 56"/>
              <p:cNvSpPr>
                <a:spLocks noChangeShapeType="1"/>
              </p:cNvSpPr>
              <p:nvPr/>
            </p:nvSpPr>
            <p:spPr bwMode="auto">
              <a:xfrm flipV="1">
                <a:off x="1541" y="3009"/>
                <a:ext cx="290" cy="63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49" name="Line 57"/>
              <p:cNvSpPr>
                <a:spLocks noChangeShapeType="1"/>
              </p:cNvSpPr>
              <p:nvPr/>
            </p:nvSpPr>
            <p:spPr bwMode="auto">
              <a:xfrm flipV="1">
                <a:off x="1557" y="3276"/>
                <a:ext cx="317" cy="69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50" name="Line 58"/>
              <p:cNvSpPr>
                <a:spLocks noChangeShapeType="1"/>
              </p:cNvSpPr>
              <p:nvPr/>
            </p:nvSpPr>
            <p:spPr bwMode="auto">
              <a:xfrm flipV="1">
                <a:off x="1683" y="2841"/>
                <a:ext cx="925" cy="200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51" name="Line 59"/>
              <p:cNvSpPr>
                <a:spLocks noChangeShapeType="1"/>
              </p:cNvSpPr>
              <p:nvPr/>
            </p:nvSpPr>
            <p:spPr bwMode="auto">
              <a:xfrm flipV="1">
                <a:off x="1695" y="3107"/>
                <a:ext cx="958" cy="208"/>
              </a:xfrm>
              <a:prstGeom prst="line">
                <a:avLst/>
              </a:prstGeom>
              <a:noFill/>
              <a:ln w="28575" cap="rnd">
                <a:solidFill>
                  <a:schemeClr val="tx1"/>
                </a:solidFill>
                <a:prstDash val="sysDot"/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52" name="Line 61"/>
              <p:cNvSpPr>
                <a:spLocks noChangeShapeType="1"/>
              </p:cNvSpPr>
              <p:nvPr/>
            </p:nvSpPr>
            <p:spPr bwMode="auto">
              <a:xfrm flipV="1">
                <a:off x="1562" y="3131"/>
                <a:ext cx="68" cy="68"/>
              </a:xfrm>
              <a:prstGeom prst="line">
                <a:avLst/>
              </a:prstGeom>
              <a:noFill/>
              <a:ln w="28575" cap="sq">
                <a:solidFill>
                  <a:srgbClr val="3399FF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53" name="Line 62"/>
              <p:cNvSpPr>
                <a:spLocks noChangeShapeType="1"/>
              </p:cNvSpPr>
              <p:nvPr/>
            </p:nvSpPr>
            <p:spPr bwMode="auto">
              <a:xfrm flipH="1" flipV="1">
                <a:off x="1307" y="3016"/>
                <a:ext cx="227" cy="181"/>
              </a:xfrm>
              <a:prstGeom prst="line">
                <a:avLst/>
              </a:prstGeom>
              <a:noFill/>
              <a:ln w="28575" cap="sq">
                <a:solidFill>
                  <a:schemeClr val="folHlink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54" name="Line 63"/>
              <p:cNvSpPr>
                <a:spLocks noChangeShapeType="1"/>
              </p:cNvSpPr>
              <p:nvPr/>
            </p:nvSpPr>
            <p:spPr bwMode="auto">
              <a:xfrm flipV="1">
                <a:off x="2064" y="3294"/>
                <a:ext cx="327" cy="71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none" w="lg" len="lg"/>
                <a:tailEnd type="triangl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55" name="Line 64"/>
              <p:cNvSpPr>
                <a:spLocks noChangeShapeType="1"/>
              </p:cNvSpPr>
              <p:nvPr/>
            </p:nvSpPr>
            <p:spPr bwMode="auto">
              <a:xfrm flipV="1">
                <a:off x="1973" y="3022"/>
                <a:ext cx="327" cy="71"/>
              </a:xfrm>
              <a:prstGeom prst="line">
                <a:avLst/>
              </a:prstGeom>
              <a:noFill/>
              <a:ln w="28575" cap="sq">
                <a:solidFill>
                  <a:srgbClr val="FF0000"/>
                </a:solidFill>
                <a:round/>
                <a:headEnd type="triangle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9256" name="Oval 60"/>
              <p:cNvSpPr>
                <a:spLocks noChangeArrowheads="1"/>
              </p:cNvSpPr>
              <p:nvPr/>
            </p:nvSpPr>
            <p:spPr bwMode="auto">
              <a:xfrm>
                <a:off x="1540" y="3200"/>
                <a:ext cx="23" cy="23"/>
              </a:xfrm>
              <a:prstGeom prst="ellips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1pPr>
                <a:lvl2pPr marL="742950" indent="-285750" algn="r" rtl="1">
                  <a:spcBef>
                    <a:spcPct val="20000"/>
                  </a:spcBef>
                  <a:buClr>
                    <a:schemeClr val="hlink"/>
                  </a:buClr>
                  <a:buChar char="–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2pPr>
                <a:lvl3pPr marL="11430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•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3pPr>
                <a:lvl4pPr marL="1600200" indent="-228600" algn="r" rtl="1">
                  <a:spcBef>
                    <a:spcPct val="20000"/>
                  </a:spcBef>
                  <a:buClr>
                    <a:schemeClr val="folHlink"/>
                  </a:buClr>
                  <a:buChar char="–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4pPr>
                <a:lvl5pPr marL="2057400" indent="-228600" algn="r" rtl="1">
                  <a:spcBef>
                    <a:spcPct val="20000"/>
                  </a:spcBef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5pPr>
                <a:lvl6pPr marL="25146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6pPr>
                <a:lvl7pPr marL="29718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7pPr>
                <a:lvl8pPr marL="34290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8pPr>
                <a:lvl9pPr marL="3886200" indent="-228600" algn="r" rtl="1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Char char="»"/>
                  <a:defRPr>
                    <a:solidFill>
                      <a:schemeClr val="tx1"/>
                    </a:solidFill>
                    <a:latin typeface="Times New Roman" panose="02020603050405020304" pitchFamily="18" charset="0"/>
                    <a:cs typeface="B Nazanin" pitchFamily="2" charset="-78"/>
                  </a:defRPr>
                </a:lvl9pPr>
              </a:lstStyle>
              <a:p>
                <a:pPr algn="ctr" rtl="0">
                  <a:spcBef>
                    <a:spcPct val="0"/>
                  </a:spcBef>
                  <a:buClrTx/>
                  <a:buFontTx/>
                  <a:buNone/>
                </a:pPr>
                <a:endParaRPr lang="fa-IR" altLang="fa-IR"/>
              </a:p>
            </p:txBody>
          </p:sp>
        </p:grpSp>
        <p:sp>
          <p:nvSpPr>
            <p:cNvPr id="479240" name="Rectangle 66"/>
            <p:cNvSpPr>
              <a:spLocks noChangeArrowheads="1"/>
            </p:cNvSpPr>
            <p:nvPr/>
          </p:nvSpPr>
          <p:spPr bwMode="auto">
            <a:xfrm>
              <a:off x="1346" y="3170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79241" name="Rectangle 67"/>
            <p:cNvSpPr>
              <a:spLocks noChangeArrowheads="1"/>
            </p:cNvSpPr>
            <p:nvPr/>
          </p:nvSpPr>
          <p:spPr bwMode="auto">
            <a:xfrm>
              <a:off x="1140" y="3014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79242" name="Rectangle 68"/>
            <p:cNvSpPr>
              <a:spLocks noChangeArrowheads="1"/>
            </p:cNvSpPr>
            <p:nvPr/>
          </p:nvSpPr>
          <p:spPr bwMode="auto">
            <a:xfrm>
              <a:off x="2554" y="3385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79243" name="Rectangle 69"/>
            <p:cNvSpPr>
              <a:spLocks noChangeArrowheads="1"/>
            </p:cNvSpPr>
            <p:nvPr/>
          </p:nvSpPr>
          <p:spPr bwMode="auto">
            <a:xfrm>
              <a:off x="1874" y="3126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</p:grpSp>
      <p:sp>
        <p:nvSpPr>
          <p:cNvPr id="1192007" name="Rectangle 71"/>
          <p:cNvSpPr>
            <a:spLocks noChangeArrowheads="1"/>
          </p:cNvSpPr>
          <p:nvPr/>
        </p:nvSpPr>
        <p:spPr bwMode="auto">
          <a:xfrm>
            <a:off x="6056314" y="3109913"/>
            <a:ext cx="345639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ب ) القاييدگي طول </a:t>
            </a:r>
            <a:r>
              <a:rPr lang="en-US" altLang="en-US"/>
              <a:t>l</a:t>
            </a:r>
            <a:r>
              <a:rPr lang="fa-IR" altLang="en-US"/>
              <a:t> از اين كابل</a:t>
            </a:r>
            <a:endParaRPr lang="en-US" altLang="en-US"/>
          </a:p>
        </p:txBody>
      </p:sp>
      <p:sp>
        <p:nvSpPr>
          <p:cNvPr id="1192008" name="Rectangle 72"/>
          <p:cNvSpPr>
            <a:spLocks noChangeArrowheads="1"/>
          </p:cNvSpPr>
          <p:nvPr/>
        </p:nvSpPr>
        <p:spPr bwMode="auto">
          <a:xfrm>
            <a:off x="2513013" y="2520950"/>
            <a:ext cx="68932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الف ) انرژي مغناطيسي ذخيره شده بين دو رسانا در طول </a:t>
            </a:r>
            <a:r>
              <a:rPr lang="en-US" altLang="en-US"/>
              <a:t>l</a:t>
            </a:r>
            <a:r>
              <a:rPr lang="fa-IR" altLang="en-US"/>
              <a:t> از كابل </a:t>
            </a:r>
          </a:p>
        </p:txBody>
      </p:sp>
    </p:spTree>
    <p:extLst>
      <p:ext uri="{BB962C8B-B14F-4D97-AF65-F5344CB8AC3E}">
        <p14:creationId xmlns:p14="http://schemas.microsoft.com/office/powerpoint/2010/main" val="284052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919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91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91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91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1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1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9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9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91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960"/>
                            </p:stCondLst>
                            <p:childTnLst>
                              <p:par>
                                <p:cTn id="2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119200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119200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119200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880"/>
                            </p:stCondLst>
                            <p:childTnLst>
                              <p:par>
                                <p:cTn id="26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9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9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920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488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1920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1920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19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19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20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20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1938" grpId="0"/>
      <p:bldP spid="1191939" grpId="0" build="p"/>
      <p:bldP spid="119200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9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9350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9 </a:t>
            </a:r>
            <a:endParaRPr lang="en-US" altLang="en-US" smtClean="0"/>
          </a:p>
        </p:txBody>
      </p:sp>
      <p:sp>
        <p:nvSpPr>
          <p:cNvPr id="11929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063038" y="2420938"/>
            <a:ext cx="792162" cy="576262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الف ) </a:t>
            </a:r>
            <a:endParaRPr lang="en-US" altLang="en-US" smtClean="0"/>
          </a:p>
        </p:txBody>
      </p:sp>
      <p:graphicFrame>
        <p:nvGraphicFramePr>
          <p:cNvPr id="1192987" name="Object 27"/>
          <p:cNvGraphicFramePr>
            <a:graphicFrameLocks noChangeAspect="1"/>
          </p:cNvGraphicFramePr>
          <p:nvPr>
            <p:ph sz="quarter" idx="2"/>
          </p:nvPr>
        </p:nvGraphicFramePr>
        <p:xfrm>
          <a:off x="6383339" y="3817939"/>
          <a:ext cx="1368425" cy="101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3" imgW="533169" imgH="393529" progId="Equation.3">
                  <p:embed/>
                </p:oleObj>
              </mc:Choice>
              <mc:Fallback>
                <p:oleObj name="Equation" r:id="rId3" imgW="53316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3339" y="3817939"/>
                        <a:ext cx="1368425" cy="1011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92986" name="Group 26"/>
          <p:cNvGrpSpPr>
            <a:grpSpLocks/>
          </p:cNvGrpSpPr>
          <p:nvPr/>
        </p:nvGrpSpPr>
        <p:grpSpPr bwMode="auto">
          <a:xfrm>
            <a:off x="2424113" y="1484313"/>
            <a:ext cx="3097212" cy="2063750"/>
            <a:chOff x="839" y="2478"/>
            <a:chExt cx="1951" cy="1300"/>
          </a:xfrm>
        </p:grpSpPr>
        <p:sp>
          <p:nvSpPr>
            <p:cNvPr id="480266" name="Oval 23"/>
            <p:cNvSpPr>
              <a:spLocks noChangeArrowheads="1"/>
            </p:cNvSpPr>
            <p:nvPr/>
          </p:nvSpPr>
          <p:spPr bwMode="auto">
            <a:xfrm>
              <a:off x="940" y="2904"/>
              <a:ext cx="657" cy="748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80267" name="Oval 6"/>
            <p:cNvSpPr>
              <a:spLocks noChangeArrowheads="1"/>
            </p:cNvSpPr>
            <p:nvPr/>
          </p:nvSpPr>
          <p:spPr bwMode="auto">
            <a:xfrm>
              <a:off x="839" y="2781"/>
              <a:ext cx="872" cy="997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80268" name="Oval 7"/>
            <p:cNvSpPr>
              <a:spLocks noChangeArrowheads="1"/>
            </p:cNvSpPr>
            <p:nvPr/>
          </p:nvSpPr>
          <p:spPr bwMode="auto">
            <a:xfrm>
              <a:off x="1103" y="3100"/>
              <a:ext cx="310" cy="373"/>
            </a:xfrm>
            <a:prstGeom prst="ellips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80269" name="Line 8"/>
            <p:cNvSpPr>
              <a:spLocks noChangeShapeType="1"/>
            </p:cNvSpPr>
            <p:nvPr/>
          </p:nvSpPr>
          <p:spPr bwMode="auto">
            <a:xfrm flipV="1">
              <a:off x="1200" y="2478"/>
              <a:ext cx="1432" cy="31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0" name="Line 9"/>
            <p:cNvSpPr>
              <a:spLocks noChangeShapeType="1"/>
            </p:cNvSpPr>
            <p:nvPr/>
          </p:nvSpPr>
          <p:spPr bwMode="auto">
            <a:xfrm flipV="1">
              <a:off x="1358" y="3461"/>
              <a:ext cx="1432" cy="31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1" name="Line 10"/>
            <p:cNvSpPr>
              <a:spLocks noChangeShapeType="1"/>
            </p:cNvSpPr>
            <p:nvPr/>
          </p:nvSpPr>
          <p:spPr bwMode="auto">
            <a:xfrm flipV="1">
              <a:off x="1243" y="3013"/>
              <a:ext cx="398" cy="87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2" name="Line 11"/>
            <p:cNvSpPr>
              <a:spLocks noChangeShapeType="1"/>
            </p:cNvSpPr>
            <p:nvPr/>
          </p:nvSpPr>
          <p:spPr bwMode="auto">
            <a:xfrm flipV="1">
              <a:off x="1265" y="3380"/>
              <a:ext cx="435" cy="95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3" name="Line 12"/>
            <p:cNvSpPr>
              <a:spLocks noChangeShapeType="1"/>
            </p:cNvSpPr>
            <p:nvPr/>
          </p:nvSpPr>
          <p:spPr bwMode="auto">
            <a:xfrm flipV="1">
              <a:off x="1438" y="2783"/>
              <a:ext cx="1270" cy="274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4" name="Line 13"/>
            <p:cNvSpPr>
              <a:spLocks noChangeShapeType="1"/>
            </p:cNvSpPr>
            <p:nvPr/>
          </p:nvSpPr>
          <p:spPr bwMode="auto">
            <a:xfrm flipV="1">
              <a:off x="1454" y="3148"/>
              <a:ext cx="1315" cy="285"/>
            </a:xfrm>
            <a:prstGeom prst="line">
              <a:avLst/>
            </a:prstGeom>
            <a:noFill/>
            <a:ln w="28575" cap="rnd">
              <a:solidFill>
                <a:schemeClr val="tx1"/>
              </a:solidFill>
              <a:prstDash val="sysDot"/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5" name="Line 14"/>
            <p:cNvSpPr>
              <a:spLocks noChangeShapeType="1"/>
            </p:cNvSpPr>
            <p:nvPr/>
          </p:nvSpPr>
          <p:spPr bwMode="auto">
            <a:xfrm flipV="1">
              <a:off x="1271" y="3181"/>
              <a:ext cx="94" cy="93"/>
            </a:xfrm>
            <a:prstGeom prst="line">
              <a:avLst/>
            </a:prstGeom>
            <a:noFill/>
            <a:ln w="28575" cap="sq">
              <a:solidFill>
                <a:srgbClr val="3399FF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6" name="Line 15"/>
            <p:cNvSpPr>
              <a:spLocks noChangeShapeType="1"/>
            </p:cNvSpPr>
            <p:nvPr/>
          </p:nvSpPr>
          <p:spPr bwMode="auto">
            <a:xfrm flipH="1" flipV="1">
              <a:off x="921" y="3023"/>
              <a:ext cx="312" cy="248"/>
            </a:xfrm>
            <a:prstGeom prst="line">
              <a:avLst/>
            </a:prstGeom>
            <a:noFill/>
            <a:ln w="28575" cap="sq">
              <a:solidFill>
                <a:schemeClr val="folHlink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7" name="Line 16"/>
            <p:cNvSpPr>
              <a:spLocks noChangeShapeType="1"/>
            </p:cNvSpPr>
            <p:nvPr/>
          </p:nvSpPr>
          <p:spPr bwMode="auto">
            <a:xfrm flipV="1">
              <a:off x="1961" y="3405"/>
              <a:ext cx="449" cy="97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none" w="lg" len="lg"/>
              <a:tailEnd type="triangl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8" name="Line 17"/>
            <p:cNvSpPr>
              <a:spLocks noChangeShapeType="1"/>
            </p:cNvSpPr>
            <p:nvPr/>
          </p:nvSpPr>
          <p:spPr bwMode="auto">
            <a:xfrm flipV="1">
              <a:off x="1836" y="3031"/>
              <a:ext cx="449" cy="98"/>
            </a:xfrm>
            <a:prstGeom prst="line">
              <a:avLst/>
            </a:prstGeom>
            <a:noFill/>
            <a:ln w="28575" cap="sq">
              <a:solidFill>
                <a:srgbClr val="FF0000"/>
              </a:solidFill>
              <a:round/>
              <a:headEnd type="triangle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79" name="Rectangle 19"/>
            <p:cNvSpPr>
              <a:spLocks noChangeArrowheads="1"/>
            </p:cNvSpPr>
            <p:nvPr/>
          </p:nvSpPr>
          <p:spPr bwMode="auto">
            <a:xfrm>
              <a:off x="1165" y="3034"/>
              <a:ext cx="18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B0B73"/>
                  </a:solidFill>
                  <a:cs typeface="Times New Roman" panose="02020603050405020304" pitchFamily="18" charset="0"/>
                </a:rPr>
                <a:t>a</a:t>
              </a:r>
            </a:p>
          </p:txBody>
        </p:sp>
        <p:sp>
          <p:nvSpPr>
            <p:cNvPr id="480280" name="Rectangle 20"/>
            <p:cNvSpPr>
              <a:spLocks noChangeArrowheads="1"/>
            </p:cNvSpPr>
            <p:nvPr/>
          </p:nvSpPr>
          <p:spPr bwMode="auto">
            <a:xfrm>
              <a:off x="959" y="2878"/>
              <a:ext cx="21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b</a:t>
              </a:r>
            </a:p>
          </p:txBody>
        </p:sp>
        <p:sp>
          <p:nvSpPr>
            <p:cNvPr id="480281" name="Rectangle 21"/>
            <p:cNvSpPr>
              <a:spLocks noChangeArrowheads="1"/>
            </p:cNvSpPr>
            <p:nvPr/>
          </p:nvSpPr>
          <p:spPr bwMode="auto">
            <a:xfrm>
              <a:off x="2373" y="3249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80282" name="Rectangle 22"/>
            <p:cNvSpPr>
              <a:spLocks noChangeArrowheads="1"/>
            </p:cNvSpPr>
            <p:nvPr/>
          </p:nvSpPr>
          <p:spPr bwMode="auto">
            <a:xfrm>
              <a:off x="1693" y="2990"/>
              <a:ext cx="1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00000"/>
                  </a:solidFill>
                  <a:cs typeface="Times New Roman" panose="02020603050405020304" pitchFamily="18" charset="0"/>
                </a:rPr>
                <a:t>I</a:t>
              </a:r>
            </a:p>
          </p:txBody>
        </p:sp>
        <p:sp>
          <p:nvSpPr>
            <p:cNvPr id="480283" name="Line 24"/>
            <p:cNvSpPr>
              <a:spLocks noChangeShapeType="1"/>
            </p:cNvSpPr>
            <p:nvPr/>
          </p:nvSpPr>
          <p:spPr bwMode="auto">
            <a:xfrm flipH="1">
              <a:off x="1024" y="3301"/>
              <a:ext cx="227" cy="227"/>
            </a:xfrm>
            <a:prstGeom prst="line">
              <a:avLst/>
            </a:prstGeom>
            <a:noFill/>
            <a:ln w="28575" cap="sq">
              <a:solidFill>
                <a:srgbClr val="A5002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0284" name="Oval 18"/>
            <p:cNvSpPr>
              <a:spLocks noChangeArrowheads="1"/>
            </p:cNvSpPr>
            <p:nvPr/>
          </p:nvSpPr>
          <p:spPr bwMode="auto">
            <a:xfrm>
              <a:off x="1241" y="3276"/>
              <a:ext cx="32" cy="31"/>
            </a:xfrm>
            <a:prstGeom prst="ellipse">
              <a:avLst/>
            </a:prstGeom>
            <a:solidFill>
              <a:schemeClr val="bg1"/>
            </a:solidFill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80285" name="Rectangle 25"/>
            <p:cNvSpPr>
              <a:spLocks noChangeArrowheads="1"/>
            </p:cNvSpPr>
            <p:nvPr/>
          </p:nvSpPr>
          <p:spPr bwMode="auto">
            <a:xfrm>
              <a:off x="966" y="3272"/>
              <a:ext cx="169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rgbClr val="000000"/>
                  </a:solidFill>
                  <a:cs typeface="Times New Roman" panose="02020603050405020304" pitchFamily="18" charset="0"/>
                </a:rPr>
                <a:t>r</a:t>
              </a:r>
            </a:p>
          </p:txBody>
        </p:sp>
      </p:grpSp>
      <p:graphicFrame>
        <p:nvGraphicFramePr>
          <p:cNvPr id="1192989" name="Object 29"/>
          <p:cNvGraphicFramePr>
            <a:graphicFrameLocks noChangeAspect="1"/>
          </p:cNvGraphicFramePr>
          <p:nvPr>
            <p:ph sz="quarter" idx="3"/>
          </p:nvPr>
        </p:nvGraphicFramePr>
        <p:xfrm>
          <a:off x="4179889" y="5019675"/>
          <a:ext cx="1368425" cy="117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Equation" r:id="rId5" imgW="545863" imgH="469696" progId="Equation.3">
                  <p:embed/>
                </p:oleObj>
              </mc:Choice>
              <mc:Fallback>
                <p:oleObj name="Equation" r:id="rId5" imgW="545863" imgH="46969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9" y="5019675"/>
                        <a:ext cx="1368425" cy="1176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2995" name="Rectangle 35"/>
          <p:cNvSpPr>
            <a:spLocks noChangeArrowheads="1"/>
          </p:cNvSpPr>
          <p:nvPr/>
        </p:nvSpPr>
        <p:spPr bwMode="auto">
          <a:xfrm>
            <a:off x="5949951" y="5373688"/>
            <a:ext cx="410686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چگالي انرژي در نقطه‌اي به فاصلۀ </a:t>
            </a:r>
            <a:r>
              <a:rPr lang="en-US" altLang="en-US">
                <a:solidFill>
                  <a:srgbClr val="000000"/>
                </a:solidFill>
              </a:rPr>
              <a:t>r</a:t>
            </a:r>
            <a:r>
              <a:rPr lang="fa-IR" altLang="en-US"/>
              <a:t> : </a:t>
            </a:r>
          </a:p>
        </p:txBody>
      </p:sp>
      <p:sp>
        <p:nvSpPr>
          <p:cNvPr id="1192996" name="Rectangle 36"/>
          <p:cNvSpPr>
            <a:spLocks noChangeArrowheads="1"/>
          </p:cNvSpPr>
          <p:nvPr/>
        </p:nvSpPr>
        <p:spPr bwMode="auto">
          <a:xfrm>
            <a:off x="7780338" y="4076701"/>
            <a:ext cx="22018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ميدان در فاصلۀ </a:t>
            </a:r>
            <a:r>
              <a:rPr lang="en-US" altLang="en-US">
                <a:solidFill>
                  <a:srgbClr val="000000"/>
                </a:solidFill>
              </a:rPr>
              <a:t>r</a:t>
            </a:r>
            <a:r>
              <a:rPr lang="fa-IR" altLang="en-US"/>
              <a:t> : </a:t>
            </a:r>
          </a:p>
        </p:txBody>
      </p:sp>
      <p:graphicFrame>
        <p:nvGraphicFramePr>
          <p:cNvPr id="1193000" name="Object 40"/>
          <p:cNvGraphicFramePr>
            <a:graphicFrameLocks noChangeAspect="1"/>
          </p:cNvGraphicFramePr>
          <p:nvPr/>
        </p:nvGraphicFramePr>
        <p:xfrm>
          <a:off x="2279651" y="5116514"/>
          <a:ext cx="2009775" cy="112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6" name="Equation" r:id="rId7" imgW="774364" imgH="431613" progId="Equation.3">
                  <p:embed/>
                </p:oleObj>
              </mc:Choice>
              <mc:Fallback>
                <p:oleObj name="Equation" r:id="rId7" imgW="774364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1" y="5116514"/>
                        <a:ext cx="2009775" cy="112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102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929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92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9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9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2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2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92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92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92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192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19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9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9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9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29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119299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119299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119299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19298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92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92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11929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11929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11929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16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1930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93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93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2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1929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92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92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2962" grpId="0"/>
      <p:bldP spid="1192963" grpId="0" build="p"/>
      <p:bldP spid="1192995" grpId="0"/>
      <p:bldP spid="119299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6324" name="Object 4"/>
          <p:cNvGraphicFramePr>
            <a:graphicFrameLocks noChangeAspect="1"/>
          </p:cNvGraphicFramePr>
          <p:nvPr/>
        </p:nvGraphicFramePr>
        <p:xfrm>
          <a:off x="2208213" y="2492376"/>
          <a:ext cx="15748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3" imgW="596641" imgH="393529" progId="Equation.3">
                  <p:embed/>
                </p:oleObj>
              </mc:Choice>
              <mc:Fallback>
                <p:oleObj name="Equation" r:id="rId3" imgW="59664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8213" y="2492376"/>
                        <a:ext cx="1574800" cy="1038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25" name="Object 5"/>
          <p:cNvGraphicFramePr>
            <a:graphicFrameLocks noChangeAspect="1"/>
          </p:cNvGraphicFramePr>
          <p:nvPr/>
        </p:nvGraphicFramePr>
        <p:xfrm>
          <a:off x="4378325" y="2709864"/>
          <a:ext cx="2222500" cy="511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9" name="Equation" r:id="rId5" imgW="774028" imgH="177646" progId="Equation.3">
                  <p:embed/>
                </p:oleObj>
              </mc:Choice>
              <mc:Fallback>
                <p:oleObj name="Equation" r:id="rId5" imgW="774028" imgH="17764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78325" y="2709864"/>
                        <a:ext cx="2222500" cy="511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6326" name="Rectangle 6"/>
          <p:cNvSpPr>
            <a:spLocks noChangeArrowheads="1"/>
          </p:cNvSpPr>
          <p:nvPr/>
        </p:nvSpPr>
        <p:spPr bwMode="auto">
          <a:xfrm>
            <a:off x="4943475" y="1125538"/>
            <a:ext cx="486062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dU</a:t>
            </a:r>
            <a:r>
              <a:rPr lang="fa-IR" altLang="en-US"/>
              <a:t> انرژي در حجم كوچك </a:t>
            </a:r>
            <a:r>
              <a:rPr lang="en-US" altLang="en-US">
                <a:solidFill>
                  <a:srgbClr val="000000"/>
                </a:solidFill>
              </a:rPr>
              <a:t>dV</a:t>
            </a:r>
            <a:r>
              <a:rPr lang="fa-IR" altLang="en-US"/>
              <a:t> در عرض </a:t>
            </a:r>
            <a:r>
              <a:rPr lang="en-US" altLang="en-US">
                <a:solidFill>
                  <a:srgbClr val="000000"/>
                </a:solidFill>
              </a:rPr>
              <a:t>dr</a:t>
            </a:r>
            <a:r>
              <a:rPr lang="fa-IR" altLang="en-US"/>
              <a:t> :</a:t>
            </a:r>
          </a:p>
        </p:txBody>
      </p:sp>
      <p:sp>
        <p:nvSpPr>
          <p:cNvPr id="1976327" name="Rectangle 7"/>
          <p:cNvSpPr>
            <a:spLocks noChangeArrowheads="1"/>
          </p:cNvSpPr>
          <p:nvPr/>
        </p:nvSpPr>
        <p:spPr bwMode="auto">
          <a:xfrm>
            <a:off x="3968750" y="2724150"/>
            <a:ext cx="3145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و</a:t>
            </a:r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1976328" name="Object 8"/>
          <p:cNvGraphicFramePr>
            <a:graphicFrameLocks noChangeAspect="1"/>
          </p:cNvGraphicFramePr>
          <p:nvPr/>
        </p:nvGraphicFramePr>
        <p:xfrm>
          <a:off x="5619751" y="3886200"/>
          <a:ext cx="287972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Equation" r:id="rId7" imgW="1143000" imgH="444500" progId="Equation.3">
                  <p:embed/>
                </p:oleObj>
              </mc:Choice>
              <mc:Fallback>
                <p:oleObj name="Equation" r:id="rId7" imgW="11430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1" y="3886200"/>
                        <a:ext cx="2879725" cy="1119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29" name="Object 9"/>
          <p:cNvGraphicFramePr>
            <a:graphicFrameLocks noChangeAspect="1"/>
          </p:cNvGraphicFramePr>
          <p:nvPr/>
        </p:nvGraphicFramePr>
        <p:xfrm>
          <a:off x="2135189" y="3860801"/>
          <a:ext cx="3457575" cy="1217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1" name="Equation" r:id="rId9" imgW="1244600" imgH="469900" progId="Equation.3">
                  <p:embed/>
                </p:oleObj>
              </mc:Choice>
              <mc:Fallback>
                <p:oleObj name="Equation" r:id="rId9" imgW="1244600" imgH="469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3860801"/>
                        <a:ext cx="3457575" cy="1217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39007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9763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9763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9763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763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7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7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763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763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76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7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9763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76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76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763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763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976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97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763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763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7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6326" grpId="0"/>
      <p:bldP spid="1976327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39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3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9 </a:t>
            </a:r>
            <a:endParaRPr lang="en-US" altLang="en-US" smtClean="0"/>
          </a:p>
        </p:txBody>
      </p:sp>
      <p:sp>
        <p:nvSpPr>
          <p:cNvPr id="11939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75726" y="1871664"/>
            <a:ext cx="931863" cy="693737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fa-IR" altLang="en-US" smtClean="0"/>
              <a:t>ب ) </a:t>
            </a:r>
            <a:endParaRPr lang="en-US" altLang="en-US" smtClean="0"/>
          </a:p>
        </p:txBody>
      </p:sp>
      <p:graphicFrame>
        <p:nvGraphicFramePr>
          <p:cNvPr id="1193988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5830888" y="3343275"/>
          <a:ext cx="2698750" cy="1073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3" imgW="990170" imgH="393529" progId="Equation.3">
                  <p:embed/>
                </p:oleObj>
              </mc:Choice>
              <mc:Fallback>
                <p:oleObj name="Equation" r:id="rId3" imgW="99017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0888" y="3343275"/>
                        <a:ext cx="2698750" cy="1073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3990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3316288" y="4135439"/>
          <a:ext cx="1943100" cy="1093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3" name="Equation" r:id="rId5" imgW="622030" imgH="393529" progId="Equation.3">
                  <p:embed/>
                </p:oleObj>
              </mc:Choice>
              <mc:Fallback>
                <p:oleObj name="Equation" r:id="rId5" imgW="62203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16288" y="4135439"/>
                        <a:ext cx="1943100" cy="1093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3992" name="Object 8"/>
          <p:cNvGraphicFramePr>
            <a:graphicFrameLocks noChangeAspect="1"/>
          </p:cNvGraphicFramePr>
          <p:nvPr/>
        </p:nvGraphicFramePr>
        <p:xfrm>
          <a:off x="2336800" y="2549526"/>
          <a:ext cx="2641600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4" name="Equation" r:id="rId7" imgW="965200" imgH="444500" progId="Equation.3">
                  <p:embed/>
                </p:oleObj>
              </mc:Choice>
              <mc:Fallback>
                <p:oleObj name="Equation" r:id="rId7" imgW="965200" imgH="4445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2549526"/>
                        <a:ext cx="2641600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3993" name="AutoShape 9"/>
          <p:cNvSpPr>
            <a:spLocks/>
          </p:cNvSpPr>
          <p:nvPr/>
        </p:nvSpPr>
        <p:spPr bwMode="auto">
          <a:xfrm>
            <a:off x="5287964" y="2868614"/>
            <a:ext cx="288925" cy="2065337"/>
          </a:xfrm>
          <a:prstGeom prst="rightBrace">
            <a:avLst>
              <a:gd name="adj1" fmla="val 59570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589401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939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93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93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93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3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3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9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9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93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12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939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93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93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939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93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93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939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939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3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93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193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3986" grpId="0"/>
      <p:bldP spid="119398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2343150" y="5746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القاي متقابل </a:t>
            </a:r>
            <a:endParaRPr lang="en-US" altLang="en-US" smtClean="0"/>
          </a:p>
        </p:txBody>
      </p:sp>
      <p:sp>
        <p:nvSpPr>
          <p:cNvPr id="1195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5188" y="1295401"/>
            <a:ext cx="8064500" cy="981075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دو پيچۀ </a:t>
            </a:r>
            <a:r>
              <a:rPr lang="fa-IR" altLang="en-US" smtClean="0">
                <a:solidFill>
                  <a:srgbClr val="000000"/>
                </a:solidFill>
              </a:rPr>
              <a:t>(1)</a:t>
            </a:r>
            <a:r>
              <a:rPr lang="fa-IR" altLang="en-US" smtClean="0"/>
              <a:t> و </a:t>
            </a:r>
            <a:r>
              <a:rPr lang="fa-IR" altLang="en-US" smtClean="0">
                <a:solidFill>
                  <a:srgbClr val="000000"/>
                </a:solidFill>
              </a:rPr>
              <a:t>(2)</a:t>
            </a:r>
            <a:r>
              <a:rPr lang="fa-IR" altLang="en-US" smtClean="0"/>
              <a:t> به ترتيب با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fa-IR" altLang="en-US" smtClean="0"/>
              <a:t> و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 smtClean="0"/>
              <a:t> دور سيم و جريانهاي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fa-IR" altLang="en-US" smtClean="0"/>
              <a:t> ، </a:t>
            </a:r>
            <a:r>
              <a:rPr lang="en-US" altLang="en-US" smtClean="0">
                <a:solidFill>
                  <a:srgbClr val="000000"/>
                </a:solidFill>
              </a:rPr>
              <a:t>i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 smtClean="0"/>
              <a:t> در مجاورت هم در نظر مي‌گيريم، </a:t>
            </a:r>
          </a:p>
        </p:txBody>
      </p:sp>
      <p:graphicFrame>
        <p:nvGraphicFramePr>
          <p:cNvPr id="1195037" name="Object 29"/>
          <p:cNvGraphicFramePr>
            <a:graphicFrameLocks noChangeAspect="1"/>
          </p:cNvGraphicFramePr>
          <p:nvPr>
            <p:ph sz="quarter" idx="2"/>
          </p:nvPr>
        </p:nvGraphicFramePr>
        <p:xfrm>
          <a:off x="4943475" y="5603876"/>
          <a:ext cx="1657350" cy="633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3" imgW="596900" imgH="228600" progId="Equation.3">
                  <p:embed/>
                </p:oleObj>
              </mc:Choice>
              <mc:Fallback>
                <p:oleObj name="Equation" r:id="rId3" imgW="596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3475" y="5603876"/>
                        <a:ext cx="1657350" cy="633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95036" name="Group 28"/>
          <p:cNvGrpSpPr>
            <a:grpSpLocks/>
          </p:cNvGrpSpPr>
          <p:nvPr/>
        </p:nvGrpSpPr>
        <p:grpSpPr bwMode="auto">
          <a:xfrm>
            <a:off x="4640264" y="2420938"/>
            <a:ext cx="2879725" cy="2024062"/>
            <a:chOff x="793" y="2385"/>
            <a:chExt cx="1814" cy="1275"/>
          </a:xfrm>
        </p:grpSpPr>
        <p:grpSp>
          <p:nvGrpSpPr>
            <p:cNvPr id="483337" name="Group 5"/>
            <p:cNvGrpSpPr>
              <a:grpSpLocks/>
            </p:cNvGrpSpPr>
            <p:nvPr/>
          </p:nvGrpSpPr>
          <p:grpSpPr bwMode="auto">
            <a:xfrm rot="-5400000">
              <a:off x="1352" y="2145"/>
              <a:ext cx="696" cy="1814"/>
              <a:chOff x="843" y="2024"/>
              <a:chExt cx="696" cy="1814"/>
            </a:xfrm>
          </p:grpSpPr>
          <p:sp>
            <p:nvSpPr>
              <p:cNvPr id="483344" name="Arc 6"/>
              <p:cNvSpPr>
                <a:spLocks/>
              </p:cNvSpPr>
              <p:nvPr/>
            </p:nvSpPr>
            <p:spPr bwMode="auto">
              <a:xfrm rot="10800000" flipH="1">
                <a:off x="1310" y="2659"/>
                <a:ext cx="226" cy="210"/>
              </a:xfrm>
              <a:custGeom>
                <a:avLst/>
                <a:gdLst>
                  <a:gd name="T0" fmla="*/ 0 w 37995"/>
                  <a:gd name="T1" fmla="*/ 0 h 43200"/>
                  <a:gd name="T2" fmla="*/ 0 w 37995"/>
                  <a:gd name="T3" fmla="*/ 0 h 43200"/>
                  <a:gd name="T4" fmla="*/ 0 w 379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995" h="43200" fill="none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</a:path>
                  <a:path w="37995" h="43200" stroke="0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  <a:lnTo>
                      <a:pt x="16395" y="21600"/>
                    </a:lnTo>
                    <a:lnTo>
                      <a:pt x="16168" y="1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45" name="Arc 7"/>
              <p:cNvSpPr>
                <a:spLocks/>
              </p:cNvSpPr>
              <p:nvPr/>
            </p:nvSpPr>
            <p:spPr bwMode="auto">
              <a:xfrm rot="10800000" flipH="1">
                <a:off x="1306" y="2532"/>
                <a:ext cx="233" cy="212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46" name="Arc 8"/>
              <p:cNvSpPr>
                <a:spLocks/>
              </p:cNvSpPr>
              <p:nvPr/>
            </p:nvSpPr>
            <p:spPr bwMode="auto">
              <a:xfrm rot="10800000" flipH="1">
                <a:off x="1305" y="2405"/>
                <a:ext cx="231" cy="211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47" name="Arc 9"/>
              <p:cNvSpPr>
                <a:spLocks/>
              </p:cNvSpPr>
              <p:nvPr/>
            </p:nvSpPr>
            <p:spPr bwMode="auto">
              <a:xfrm rot="10800000" flipH="1">
                <a:off x="1305" y="2279"/>
                <a:ext cx="231" cy="212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48" name="Arc 10"/>
              <p:cNvSpPr>
                <a:spLocks/>
              </p:cNvSpPr>
              <p:nvPr/>
            </p:nvSpPr>
            <p:spPr bwMode="auto">
              <a:xfrm rot="10800000" flipH="1">
                <a:off x="1305" y="2149"/>
                <a:ext cx="231" cy="214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49" name="Arc 11"/>
              <p:cNvSpPr>
                <a:spLocks/>
              </p:cNvSpPr>
              <p:nvPr/>
            </p:nvSpPr>
            <p:spPr bwMode="auto">
              <a:xfrm rot="10800000" flipH="1">
                <a:off x="1305" y="2024"/>
                <a:ext cx="231" cy="210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0" name="Line 12"/>
              <p:cNvSpPr>
                <a:spLocks noChangeShapeType="1"/>
              </p:cNvSpPr>
              <p:nvPr/>
            </p:nvSpPr>
            <p:spPr bwMode="auto">
              <a:xfrm>
                <a:off x="847" y="2869"/>
                <a:ext cx="54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1" name="Line 13"/>
              <p:cNvSpPr>
                <a:spLocks noChangeShapeType="1"/>
              </p:cNvSpPr>
              <p:nvPr/>
            </p:nvSpPr>
            <p:spPr bwMode="auto">
              <a:xfrm>
                <a:off x="847" y="2026"/>
                <a:ext cx="54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2" name="Arc 14"/>
              <p:cNvSpPr>
                <a:spLocks/>
              </p:cNvSpPr>
              <p:nvPr/>
            </p:nvSpPr>
            <p:spPr bwMode="auto">
              <a:xfrm rot="10800000" flipH="1">
                <a:off x="1310" y="3627"/>
                <a:ext cx="226" cy="211"/>
              </a:xfrm>
              <a:custGeom>
                <a:avLst/>
                <a:gdLst>
                  <a:gd name="T0" fmla="*/ 0 w 37995"/>
                  <a:gd name="T1" fmla="*/ 0 h 43200"/>
                  <a:gd name="T2" fmla="*/ 0 w 37995"/>
                  <a:gd name="T3" fmla="*/ 0 h 43200"/>
                  <a:gd name="T4" fmla="*/ 0 w 379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995" h="43200" fill="none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</a:path>
                  <a:path w="37995" h="43200" stroke="0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  <a:lnTo>
                      <a:pt x="16395" y="21600"/>
                    </a:lnTo>
                    <a:lnTo>
                      <a:pt x="16168" y="1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3" name="Arc 15"/>
              <p:cNvSpPr>
                <a:spLocks/>
              </p:cNvSpPr>
              <p:nvPr/>
            </p:nvSpPr>
            <p:spPr bwMode="auto">
              <a:xfrm rot="10800000" flipH="1">
                <a:off x="1305" y="3501"/>
                <a:ext cx="231" cy="210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4" name="Arc 16"/>
              <p:cNvSpPr>
                <a:spLocks/>
              </p:cNvSpPr>
              <p:nvPr/>
            </p:nvSpPr>
            <p:spPr bwMode="auto">
              <a:xfrm rot="10800000" flipH="1">
                <a:off x="1305" y="3374"/>
                <a:ext cx="231" cy="212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5" name="Arc 17"/>
              <p:cNvSpPr>
                <a:spLocks/>
              </p:cNvSpPr>
              <p:nvPr/>
            </p:nvSpPr>
            <p:spPr bwMode="auto">
              <a:xfrm rot="10800000" flipH="1">
                <a:off x="1305" y="3244"/>
                <a:ext cx="231" cy="214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6" name="Arc 18"/>
              <p:cNvSpPr>
                <a:spLocks/>
              </p:cNvSpPr>
              <p:nvPr/>
            </p:nvSpPr>
            <p:spPr bwMode="auto">
              <a:xfrm rot="10800000" flipH="1">
                <a:off x="1305" y="3119"/>
                <a:ext cx="231" cy="211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7" name="Line 19"/>
              <p:cNvSpPr>
                <a:spLocks noChangeShapeType="1"/>
              </p:cNvSpPr>
              <p:nvPr/>
            </p:nvSpPr>
            <p:spPr bwMode="auto">
              <a:xfrm>
                <a:off x="847" y="3838"/>
                <a:ext cx="54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3358" name="Line 20"/>
              <p:cNvSpPr>
                <a:spLocks noChangeShapeType="1"/>
              </p:cNvSpPr>
              <p:nvPr/>
            </p:nvSpPr>
            <p:spPr bwMode="auto">
              <a:xfrm>
                <a:off x="843" y="3121"/>
                <a:ext cx="54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83338" name="Rectangle 21"/>
            <p:cNvSpPr>
              <a:spLocks noChangeArrowheads="1"/>
            </p:cNvSpPr>
            <p:nvPr/>
          </p:nvSpPr>
          <p:spPr bwMode="auto">
            <a:xfrm>
              <a:off x="2054" y="2387"/>
              <a:ext cx="35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3200">
                  <a:solidFill>
                    <a:srgbClr val="0B0B73"/>
                  </a:solidFill>
                </a:rPr>
                <a:t>(2)</a:t>
              </a:r>
              <a:endParaRPr lang="en-US" altLang="en-US" sz="3200">
                <a:solidFill>
                  <a:srgbClr val="0B0B73"/>
                </a:solidFill>
              </a:endParaRPr>
            </a:p>
          </p:txBody>
        </p:sp>
        <p:sp>
          <p:nvSpPr>
            <p:cNvPr id="483339" name="Rectangle 22"/>
            <p:cNvSpPr>
              <a:spLocks noChangeArrowheads="1"/>
            </p:cNvSpPr>
            <p:nvPr/>
          </p:nvSpPr>
          <p:spPr bwMode="auto">
            <a:xfrm>
              <a:off x="1020" y="2385"/>
              <a:ext cx="35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3200">
                  <a:solidFill>
                    <a:srgbClr val="0B0B73"/>
                  </a:solidFill>
                </a:rPr>
                <a:t>(1)</a:t>
              </a:r>
              <a:endParaRPr lang="en-US" altLang="en-US" sz="3200">
                <a:solidFill>
                  <a:srgbClr val="0B0B73"/>
                </a:solidFill>
              </a:endParaRPr>
            </a:p>
          </p:txBody>
        </p:sp>
        <p:sp>
          <p:nvSpPr>
            <p:cNvPr id="483340" name="Rectangle 23"/>
            <p:cNvSpPr>
              <a:spLocks noChangeArrowheads="1"/>
            </p:cNvSpPr>
            <p:nvPr/>
          </p:nvSpPr>
          <p:spPr bwMode="auto">
            <a:xfrm>
              <a:off x="1060" y="3083"/>
              <a:ext cx="3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N</a:t>
              </a:r>
              <a:r>
                <a:rPr lang="fa-IR" altLang="en-US" sz="24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83341" name="Rectangle 24"/>
            <p:cNvSpPr>
              <a:spLocks noChangeArrowheads="1"/>
            </p:cNvSpPr>
            <p:nvPr/>
          </p:nvSpPr>
          <p:spPr bwMode="auto">
            <a:xfrm>
              <a:off x="2088" y="3083"/>
              <a:ext cx="3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N</a:t>
              </a:r>
              <a:r>
                <a:rPr lang="fa-IR" altLang="en-US" sz="24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83342" name="Rectangle 25"/>
            <p:cNvSpPr>
              <a:spLocks noChangeArrowheads="1"/>
            </p:cNvSpPr>
            <p:nvPr/>
          </p:nvSpPr>
          <p:spPr bwMode="auto">
            <a:xfrm>
              <a:off x="1111" y="3369"/>
              <a:ext cx="2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83343" name="Rectangle 26"/>
            <p:cNvSpPr>
              <a:spLocks noChangeArrowheads="1"/>
            </p:cNvSpPr>
            <p:nvPr/>
          </p:nvSpPr>
          <p:spPr bwMode="auto">
            <a:xfrm>
              <a:off x="2133" y="3372"/>
              <a:ext cx="23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i</a:t>
              </a:r>
              <a:r>
                <a:rPr lang="fa-IR" altLang="en-US" sz="24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195039" name="Object 31"/>
          <p:cNvGraphicFramePr>
            <a:graphicFrameLocks noChangeAspect="1"/>
          </p:cNvGraphicFramePr>
          <p:nvPr>
            <p:ph sz="quarter" idx="3"/>
          </p:nvPr>
        </p:nvGraphicFramePr>
        <p:xfrm>
          <a:off x="2509838" y="5605463"/>
          <a:ext cx="1655762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5" imgW="609600" imgH="228600" progId="Equation.3">
                  <p:embed/>
                </p:oleObj>
              </mc:Choice>
              <mc:Fallback>
                <p:oleObj name="Equation" r:id="rId5" imgW="60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9838" y="5605463"/>
                        <a:ext cx="1655762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5041" name="Rectangle 33"/>
          <p:cNvSpPr>
            <a:spLocks noChangeArrowheads="1"/>
          </p:cNvSpPr>
          <p:nvPr/>
        </p:nvSpPr>
        <p:spPr bwMode="auto">
          <a:xfrm>
            <a:off x="2063750" y="4538663"/>
            <a:ext cx="80645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شار دسته جمعي يا ارتباطهاي شاري كه از مدار </a:t>
            </a:r>
            <a:r>
              <a:rPr lang="fa-IR" altLang="en-US">
                <a:solidFill>
                  <a:srgbClr val="000000"/>
                </a:solidFill>
              </a:rPr>
              <a:t>2</a:t>
            </a:r>
            <a:r>
              <a:rPr lang="fa-IR" altLang="en-US"/>
              <a:t> به علت تغيير جريان مدار</a:t>
            </a:r>
            <a:r>
              <a:rPr lang="fa-IR" altLang="en-US">
                <a:solidFill>
                  <a:srgbClr val="000000"/>
                </a:solidFill>
              </a:rPr>
              <a:t> 1</a:t>
            </a:r>
            <a:r>
              <a:rPr lang="fa-IR" altLang="en-US"/>
              <a:t> مي‌گذرد با جريان </a:t>
            </a:r>
            <a:r>
              <a:rPr lang="en-US" altLang="en-US">
                <a:solidFill>
                  <a:srgbClr val="000000"/>
                </a:solidFill>
              </a:rPr>
              <a:t>i</a:t>
            </a:r>
            <a:r>
              <a:rPr lang="en-US" altLang="en-US" baseline="-2500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fa-IR" altLang="en-US"/>
              <a:t> متناسب است.  </a:t>
            </a:r>
          </a:p>
        </p:txBody>
      </p:sp>
      <p:sp>
        <p:nvSpPr>
          <p:cNvPr id="1195042" name="Rectangle 34"/>
          <p:cNvSpPr>
            <a:spLocks noChangeArrowheads="1"/>
          </p:cNvSpPr>
          <p:nvPr/>
        </p:nvSpPr>
        <p:spPr bwMode="auto">
          <a:xfrm>
            <a:off x="8401051" y="5703888"/>
            <a:ext cx="11865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همچنين :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15640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950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95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95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95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5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5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9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9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95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88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95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5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1950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1950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1950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280"/>
                            </p:stCondLst>
                            <p:childTnLst>
                              <p:par>
                                <p:cTn id="3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119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119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119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119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5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28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950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95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95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528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95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95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95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5010" grpId="0"/>
      <p:bldP spid="1195011" grpId="0" build="p"/>
      <p:bldP spid="11950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0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81226" y="1079500"/>
            <a:ext cx="7847013" cy="10541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اگر تعداد حلقه ها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fa-IR" altLang="en-US" smtClean="0"/>
              <a:t> و شار عبوري از تمام حلقه ها </a:t>
            </a:r>
            <a:r>
              <a:rPr lang="el-GR" altLang="en-US" smtClean="0">
                <a:solidFill>
                  <a:srgbClr val="000000"/>
                </a:solidFill>
                <a:cs typeface="Times New Roman" panose="02020603050405020304" pitchFamily="18" charset="0"/>
              </a:rPr>
              <a:t>φ</a:t>
            </a:r>
            <a:r>
              <a:rPr lang="fa-IR" altLang="en-US" smtClean="0"/>
              <a:t> باشد ، نيروي محركۀ خود‌القايي : </a:t>
            </a:r>
          </a:p>
        </p:txBody>
      </p:sp>
      <p:graphicFrame>
        <p:nvGraphicFramePr>
          <p:cNvPr id="116019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3387726" y="2960688"/>
          <a:ext cx="2016125" cy="111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710891" imgH="393529" progId="Equation.3">
                  <p:embed/>
                </p:oleObj>
              </mc:Choice>
              <mc:Fallback>
                <p:oleObj name="Equation" r:id="rId3" imgW="71089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87726" y="2960688"/>
                        <a:ext cx="2016125" cy="111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0199" name="Object 7"/>
          <p:cNvGraphicFramePr>
            <a:graphicFrameLocks noChangeAspect="1"/>
          </p:cNvGraphicFramePr>
          <p:nvPr>
            <p:ph sz="quarter" idx="3"/>
          </p:nvPr>
        </p:nvGraphicFramePr>
        <p:xfrm>
          <a:off x="6800851" y="2990850"/>
          <a:ext cx="2219325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812447" imgH="393529" progId="Equation.3">
                  <p:embed/>
                </p:oleObj>
              </mc:Choice>
              <mc:Fallback>
                <p:oleObj name="Equation" r:id="rId5" imgW="812447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00851" y="2990850"/>
                        <a:ext cx="2219325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0203" name="Rectangle 11"/>
          <p:cNvSpPr>
            <a:spLocks noChangeArrowheads="1"/>
          </p:cNvSpPr>
          <p:nvPr/>
        </p:nvSpPr>
        <p:spPr bwMode="auto">
          <a:xfrm>
            <a:off x="6008688" y="3190876"/>
            <a:ext cx="347662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يا</a:t>
            </a:r>
          </a:p>
        </p:txBody>
      </p:sp>
      <p:sp>
        <p:nvSpPr>
          <p:cNvPr id="1160204" name="Rectangle 12"/>
          <p:cNvSpPr>
            <a:spLocks noChangeArrowheads="1"/>
          </p:cNvSpPr>
          <p:nvPr/>
        </p:nvSpPr>
        <p:spPr bwMode="auto">
          <a:xfrm>
            <a:off x="2151064" y="5003800"/>
            <a:ext cx="7920037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كميت </a:t>
            </a:r>
            <a:r>
              <a:rPr lang="en-US" altLang="en-US">
                <a:solidFill>
                  <a:srgbClr val="000000"/>
                </a:solidFill>
              </a:rPr>
              <a:t>N</a:t>
            </a:r>
            <a:r>
              <a:rPr lang="el-GR" altLang="en-US">
                <a:solidFill>
                  <a:srgbClr val="000000"/>
                </a:solidFill>
                <a:cs typeface="Times New Roman" panose="02020603050405020304" pitchFamily="18" charset="0"/>
              </a:rPr>
              <a:t>φ</a:t>
            </a:r>
            <a:r>
              <a:rPr lang="fa-IR" altLang="en-US"/>
              <a:t> ارتباطهاي شاري يا شار دسته جمعي ناميده مي‌شود و يكاي آن همان وبر است .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996762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6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6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60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601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60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60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60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60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60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60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60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1602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1602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1602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0195" grpId="0" build="p"/>
      <p:bldP spid="1160203" grpId="0"/>
      <p:bldP spid="1160204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6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719138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ضريب القاي متقابل </a:t>
            </a:r>
            <a:endParaRPr lang="en-US" altLang="en-US" smtClean="0"/>
          </a:p>
        </p:txBody>
      </p:sp>
      <p:sp>
        <p:nvSpPr>
          <p:cNvPr id="1196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600825" y="1655764"/>
            <a:ext cx="3168650" cy="693737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با توجه به دو رابطۀ اخير : </a:t>
            </a:r>
          </a:p>
        </p:txBody>
      </p:sp>
      <p:graphicFrame>
        <p:nvGraphicFramePr>
          <p:cNvPr id="119603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927350" y="3403600"/>
          <a:ext cx="3384550" cy="673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0" name="Equation" r:id="rId3" imgW="787400" imgH="228600" progId="Equation.3">
                  <p:embed/>
                </p:oleObj>
              </mc:Choice>
              <mc:Fallback>
                <p:oleObj name="Equation" r:id="rId3" imgW="787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7350" y="3403600"/>
                        <a:ext cx="3384550" cy="673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603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941639" y="2473326"/>
          <a:ext cx="3068637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51" name="Equation" r:id="rId5" imgW="812447" imgH="228501" progId="Equation.3">
                  <p:embed/>
                </p:oleObj>
              </mc:Choice>
              <mc:Fallback>
                <p:oleObj name="Equation" r:id="rId5" imgW="81244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41639" y="2473326"/>
                        <a:ext cx="3068637" cy="676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6040" name="Rectangle 8"/>
          <p:cNvSpPr>
            <a:spLocks noChangeArrowheads="1"/>
          </p:cNvSpPr>
          <p:nvPr/>
        </p:nvSpPr>
        <p:spPr bwMode="auto">
          <a:xfrm>
            <a:off x="1992313" y="4724400"/>
            <a:ext cx="822325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just" eaLnBrk="1" hangingPunct="1">
              <a:buFontTx/>
              <a:buNone/>
            </a:pPr>
            <a:r>
              <a:rPr lang="fa-IR" altLang="en-US"/>
              <a:t>ضرايب تناسب را ضريب القاي متقابل مي گويند ، كه يكاي آنها هانري </a:t>
            </a:r>
            <a:r>
              <a:rPr lang="fa-IR" altLang="en-US">
                <a:solidFill>
                  <a:srgbClr val="000000"/>
                </a:solidFill>
              </a:rPr>
              <a:t>(</a:t>
            </a:r>
            <a:r>
              <a:rPr lang="en-US" altLang="en-US">
                <a:solidFill>
                  <a:srgbClr val="000000"/>
                </a:solidFill>
              </a:rPr>
              <a:t>H</a:t>
            </a:r>
            <a:r>
              <a:rPr lang="fa-IR" altLang="en-US">
                <a:solidFill>
                  <a:srgbClr val="000000"/>
                </a:solidFill>
              </a:rPr>
              <a:t>)</a:t>
            </a:r>
            <a:r>
              <a:rPr lang="fa-IR" altLang="en-US"/>
              <a:t> است و به شكل هندسي پيچه ها بستگي دارد و براي دو سيم با شكل معين برابر </a:t>
            </a:r>
            <a:r>
              <a:rPr lang="en-US" altLang="en-US">
                <a:solidFill>
                  <a:srgbClr val="000000"/>
                </a:solidFill>
              </a:rPr>
              <a:t>M</a:t>
            </a:r>
            <a:r>
              <a:rPr lang="fa-IR" altLang="en-US"/>
              <a:t> است . </a:t>
            </a:r>
            <a:endParaRPr lang="en-US" altLang="en-US"/>
          </a:p>
        </p:txBody>
      </p:sp>
      <p:sp>
        <p:nvSpPr>
          <p:cNvPr id="1196042" name="AutoShape 10"/>
          <p:cNvSpPr>
            <a:spLocks/>
          </p:cNvSpPr>
          <p:nvPr/>
        </p:nvSpPr>
        <p:spPr bwMode="auto">
          <a:xfrm>
            <a:off x="2682875" y="2492375"/>
            <a:ext cx="215900" cy="1511300"/>
          </a:xfrm>
          <a:prstGeom prst="leftBrace">
            <a:avLst>
              <a:gd name="adj1" fmla="val 5833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3230158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96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96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96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96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6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6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9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9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9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840"/>
                            </p:stCondLst>
                            <p:childTnLst>
                              <p:par>
                                <p:cTn id="2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96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96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96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9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84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960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96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96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840"/>
                            </p:stCondLst>
                            <p:childTnLst>
                              <p:par>
                                <p:cTn id="3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960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96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96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19604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1960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1960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6034" grpId="0"/>
      <p:bldP spid="1196035" grpId="0" build="p"/>
      <p:bldP spid="119604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351088" y="620713"/>
            <a:ext cx="7554912" cy="11033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نيروي محركۀ القاي متقابل پيچه (2) به علت تغيير جريان در پيچه (1) : </a:t>
            </a:r>
            <a:endParaRPr lang="en-US" altLang="en-US" smtClean="0"/>
          </a:p>
        </p:txBody>
      </p:sp>
      <p:sp>
        <p:nvSpPr>
          <p:cNvPr id="11970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08213" y="4508501"/>
            <a:ext cx="7918450" cy="1008063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همچنين نيروي محركۀ القاي متقابل پيچۀ (1) به علت تغيير جريان در پيچۀ (2) : </a:t>
            </a:r>
            <a:endParaRPr lang="en-US" altLang="en-US" smtClean="0"/>
          </a:p>
        </p:txBody>
      </p:sp>
      <p:graphicFrame>
        <p:nvGraphicFramePr>
          <p:cNvPr id="1197063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2395539" y="2133600"/>
          <a:ext cx="2332037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3" imgW="812447" imgH="228501" progId="Equation.3">
                  <p:embed/>
                </p:oleObj>
              </mc:Choice>
              <mc:Fallback>
                <p:oleObj name="Equation" r:id="rId3" imgW="812447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5539" y="2133600"/>
                        <a:ext cx="2332037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7065" name="Object 9"/>
          <p:cNvGraphicFramePr>
            <a:graphicFrameLocks noChangeAspect="1"/>
          </p:cNvGraphicFramePr>
          <p:nvPr>
            <p:ph sz="quarter" idx="3"/>
          </p:nvPr>
        </p:nvGraphicFramePr>
        <p:xfrm>
          <a:off x="5253038" y="3278189"/>
          <a:ext cx="2455862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5" imgW="1040948" imgH="393529" progId="Equation.3">
                  <p:embed/>
                </p:oleObj>
              </mc:Choice>
              <mc:Fallback>
                <p:oleObj name="Equation" r:id="rId5" imgW="1040948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3038" y="3278189"/>
                        <a:ext cx="2455862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7067" name="Object 11"/>
          <p:cNvGraphicFramePr>
            <a:graphicFrameLocks noChangeAspect="1"/>
          </p:cNvGraphicFramePr>
          <p:nvPr/>
        </p:nvGraphicFramePr>
        <p:xfrm>
          <a:off x="2351089" y="5259388"/>
          <a:ext cx="2232025" cy="1033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7" imgW="850531" imgH="393529" progId="Equation.3">
                  <p:embed/>
                </p:oleObj>
              </mc:Choice>
              <mc:Fallback>
                <p:oleObj name="Equation" r:id="rId7" imgW="850531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9" y="5259388"/>
                        <a:ext cx="2232025" cy="1033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7068" name="Object 12"/>
          <p:cNvGraphicFramePr>
            <a:graphicFrameLocks noChangeAspect="1"/>
          </p:cNvGraphicFramePr>
          <p:nvPr/>
        </p:nvGraphicFramePr>
        <p:xfrm>
          <a:off x="2351088" y="3284539"/>
          <a:ext cx="2819400" cy="928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9" imgW="1193800" imgH="393700" progId="Equation.3">
                  <p:embed/>
                </p:oleObj>
              </mc:Choice>
              <mc:Fallback>
                <p:oleObj name="Equation" r:id="rId9" imgW="11938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3284539"/>
                        <a:ext cx="2819400" cy="928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57825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7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97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97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9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9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7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7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7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970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97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97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7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970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97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97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7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970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970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119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119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1197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4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7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97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97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97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7058" grpId="0"/>
      <p:bldP spid="1197059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977900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10 </a:t>
            </a:r>
            <a:endParaRPr lang="en-US" altLang="en-US" smtClean="0"/>
          </a:p>
        </p:txBody>
      </p:sp>
      <p:sp>
        <p:nvSpPr>
          <p:cNvPr id="119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20900" y="2133601"/>
            <a:ext cx="7989888" cy="2087563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پيچه اي با مساحت مقطع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4</a:t>
            </a:r>
            <a:r>
              <a:rPr lang="en-US" altLang="en-US" smtClean="0">
                <a:solidFill>
                  <a:srgbClr val="000000"/>
                </a:solidFill>
              </a:rPr>
              <a:t>Cm</a:t>
            </a:r>
            <a:r>
              <a:rPr lang="en-US" altLang="en-US" baseline="30000" smtClean="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 smtClean="0"/>
              <a:t> و تعداد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10</a:t>
            </a:r>
            <a:r>
              <a:rPr lang="fa-IR" altLang="en-US" smtClean="0"/>
              <a:t> دور سيم را در مركز سيملوله‌اي با سيم پيچي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15</a:t>
            </a:r>
            <a:r>
              <a:rPr lang="fa-IR" altLang="en-US" smtClean="0"/>
              <a:t> دور بر سانتيمتر </a:t>
            </a:r>
            <a:r>
              <a:rPr lang="fa-IR" altLang="en-US" smtClean="0">
                <a:solidFill>
                  <a:srgbClr val="000000"/>
                </a:solidFill>
              </a:rPr>
              <a:t>( </a:t>
            </a:r>
            <a:r>
              <a:rPr lang="en-US" altLang="en-US" sz="3600" baseline="-25000">
                <a:solidFill>
                  <a:srgbClr val="000000"/>
                </a:solidFill>
                <a:cs typeface="Times New Roman" panose="02020603050405020304" pitchFamily="18" charset="0"/>
              </a:rPr>
              <a:t>⁄m</a:t>
            </a:r>
            <a:r>
              <a:rPr lang="fa-IR" altLang="en-US" sz="3600" baseline="30000">
                <a:solidFill>
                  <a:srgbClr val="000000"/>
                </a:solidFill>
              </a:rPr>
              <a:t>دور</a:t>
            </a:r>
            <a:r>
              <a:rPr lang="fa-IR" altLang="en-US" smtClean="0">
                <a:solidFill>
                  <a:srgbClr val="000000"/>
                </a:solidFill>
              </a:rPr>
              <a:t>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2 </a:t>
            </a:r>
            <a:r>
              <a:rPr lang="en-US" altLang="en-US" smtClean="0">
                <a:solidFill>
                  <a:srgbClr val="000000"/>
                </a:solidFill>
              </a:rPr>
              <a:t>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1500</a:t>
            </a:r>
            <a:r>
              <a:rPr lang="fa-IR" altLang="en-US" smtClean="0">
                <a:solidFill>
                  <a:srgbClr val="000000"/>
                </a:solidFill>
              </a:rPr>
              <a:t> )</a:t>
            </a:r>
            <a:r>
              <a:rPr lang="fa-IR" altLang="en-US" smtClean="0"/>
              <a:t> قرار داده ايم و مساحت مقطع سيملوله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10</a:t>
            </a:r>
            <a:r>
              <a:rPr lang="en-US" altLang="en-US" smtClean="0">
                <a:solidFill>
                  <a:srgbClr val="000000"/>
                </a:solidFill>
              </a:rPr>
              <a:t>Cm</a:t>
            </a:r>
            <a:r>
              <a:rPr lang="en-US" altLang="en-US" baseline="30000" smtClean="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 smtClean="0"/>
              <a:t> است ، ضريب القاي متقابل دو پيچه را به دست آوريد . </a:t>
            </a:r>
            <a:endParaRPr lang="en-US" altLang="en-US" smtClean="0"/>
          </a:p>
        </p:txBody>
      </p:sp>
      <p:grpSp>
        <p:nvGrpSpPr>
          <p:cNvPr id="1198103" name="Group 23"/>
          <p:cNvGrpSpPr>
            <a:grpSpLocks/>
          </p:cNvGrpSpPr>
          <p:nvPr/>
        </p:nvGrpSpPr>
        <p:grpSpPr bwMode="auto">
          <a:xfrm>
            <a:off x="3735388" y="4183063"/>
            <a:ext cx="4679950" cy="1554162"/>
            <a:chOff x="1050" y="2704"/>
            <a:chExt cx="2948" cy="979"/>
          </a:xfrm>
        </p:grpSpPr>
        <p:sp>
          <p:nvSpPr>
            <p:cNvPr id="486405" name="Arc 5"/>
            <p:cNvSpPr>
              <a:spLocks/>
            </p:cNvSpPr>
            <p:nvPr/>
          </p:nvSpPr>
          <p:spPr bwMode="auto">
            <a:xfrm rot="5400000" flipH="1">
              <a:off x="3232" y="3045"/>
              <a:ext cx="654" cy="421"/>
            </a:xfrm>
            <a:custGeom>
              <a:avLst/>
              <a:gdLst>
                <a:gd name="T0" fmla="*/ 0 w 39844"/>
                <a:gd name="T1" fmla="*/ 0 h 43200"/>
                <a:gd name="T2" fmla="*/ 0 w 39844"/>
                <a:gd name="T3" fmla="*/ 0 h 43200"/>
                <a:gd name="T4" fmla="*/ 0 w 39844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844" h="43200" fill="none" extrusionOk="0">
                  <a:moveTo>
                    <a:pt x="0" y="10036"/>
                  </a:moveTo>
                  <a:cubicBezTo>
                    <a:pt x="3961" y="3786"/>
                    <a:pt x="10845" y="0"/>
                    <a:pt x="18244" y="0"/>
                  </a:cubicBezTo>
                  <a:cubicBezTo>
                    <a:pt x="30173" y="0"/>
                    <a:pt x="39844" y="9670"/>
                    <a:pt x="39844" y="21600"/>
                  </a:cubicBezTo>
                  <a:cubicBezTo>
                    <a:pt x="39844" y="33529"/>
                    <a:pt x="30173" y="43200"/>
                    <a:pt x="18244" y="43200"/>
                  </a:cubicBezTo>
                  <a:cubicBezTo>
                    <a:pt x="11940" y="43199"/>
                    <a:pt x="5952" y="40446"/>
                    <a:pt x="1848" y="35662"/>
                  </a:cubicBezTo>
                </a:path>
                <a:path w="39844" h="43200" stroke="0" extrusionOk="0">
                  <a:moveTo>
                    <a:pt x="0" y="10036"/>
                  </a:moveTo>
                  <a:cubicBezTo>
                    <a:pt x="3961" y="3786"/>
                    <a:pt x="10845" y="0"/>
                    <a:pt x="18244" y="0"/>
                  </a:cubicBezTo>
                  <a:cubicBezTo>
                    <a:pt x="30173" y="0"/>
                    <a:pt x="39844" y="9670"/>
                    <a:pt x="39844" y="21600"/>
                  </a:cubicBezTo>
                  <a:cubicBezTo>
                    <a:pt x="39844" y="33529"/>
                    <a:pt x="30173" y="43200"/>
                    <a:pt x="18244" y="43200"/>
                  </a:cubicBezTo>
                  <a:cubicBezTo>
                    <a:pt x="11940" y="43199"/>
                    <a:pt x="5952" y="40446"/>
                    <a:pt x="1848" y="35662"/>
                  </a:cubicBezTo>
                  <a:lnTo>
                    <a:pt x="18244" y="21600"/>
                  </a:lnTo>
                  <a:lnTo>
                    <a:pt x="0" y="10036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06" name="Arc 6"/>
            <p:cNvSpPr>
              <a:spLocks/>
            </p:cNvSpPr>
            <p:nvPr/>
          </p:nvSpPr>
          <p:spPr bwMode="auto">
            <a:xfrm rot="5400000" flipH="1">
              <a:off x="2974" y="3037"/>
              <a:ext cx="640" cy="422"/>
            </a:xfrm>
            <a:custGeom>
              <a:avLst/>
              <a:gdLst>
                <a:gd name="T0" fmla="*/ 0 w 38970"/>
                <a:gd name="T1" fmla="*/ 0 h 43200"/>
                <a:gd name="T2" fmla="*/ 0 w 38970"/>
                <a:gd name="T3" fmla="*/ 0 h 43200"/>
                <a:gd name="T4" fmla="*/ 0 w 38970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970" h="43200" fill="none" extrusionOk="0">
                  <a:moveTo>
                    <a:pt x="641" y="7934"/>
                  </a:moveTo>
                  <a:cubicBezTo>
                    <a:pt x="4744" y="2913"/>
                    <a:pt x="10885" y="0"/>
                    <a:pt x="17370" y="0"/>
                  </a:cubicBezTo>
                  <a:cubicBezTo>
                    <a:pt x="29299" y="0"/>
                    <a:pt x="38970" y="9670"/>
                    <a:pt x="38970" y="21600"/>
                  </a:cubicBezTo>
                  <a:cubicBezTo>
                    <a:pt x="38970" y="33529"/>
                    <a:pt x="29299" y="43200"/>
                    <a:pt x="17370" y="43200"/>
                  </a:cubicBezTo>
                  <a:cubicBezTo>
                    <a:pt x="10518" y="43199"/>
                    <a:pt x="4072" y="39949"/>
                    <a:pt x="-1" y="34439"/>
                  </a:cubicBezTo>
                </a:path>
                <a:path w="38970" h="43200" stroke="0" extrusionOk="0">
                  <a:moveTo>
                    <a:pt x="641" y="7934"/>
                  </a:moveTo>
                  <a:cubicBezTo>
                    <a:pt x="4744" y="2913"/>
                    <a:pt x="10885" y="0"/>
                    <a:pt x="17370" y="0"/>
                  </a:cubicBezTo>
                  <a:cubicBezTo>
                    <a:pt x="29299" y="0"/>
                    <a:pt x="38970" y="9670"/>
                    <a:pt x="38970" y="21600"/>
                  </a:cubicBezTo>
                  <a:cubicBezTo>
                    <a:pt x="38970" y="33529"/>
                    <a:pt x="29299" y="43200"/>
                    <a:pt x="17370" y="43200"/>
                  </a:cubicBezTo>
                  <a:cubicBezTo>
                    <a:pt x="10518" y="43199"/>
                    <a:pt x="4072" y="39949"/>
                    <a:pt x="-1" y="34439"/>
                  </a:cubicBezTo>
                  <a:lnTo>
                    <a:pt x="17370" y="21600"/>
                  </a:lnTo>
                  <a:lnTo>
                    <a:pt x="641" y="7934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07" name="Arc 7"/>
            <p:cNvSpPr>
              <a:spLocks/>
            </p:cNvSpPr>
            <p:nvPr/>
          </p:nvSpPr>
          <p:spPr bwMode="auto">
            <a:xfrm rot="5400000" flipH="1">
              <a:off x="2719" y="3042"/>
              <a:ext cx="646" cy="422"/>
            </a:xfrm>
            <a:custGeom>
              <a:avLst/>
              <a:gdLst>
                <a:gd name="T0" fmla="*/ 0 w 39337"/>
                <a:gd name="T1" fmla="*/ 0 h 43200"/>
                <a:gd name="T2" fmla="*/ 0 w 39337"/>
                <a:gd name="T3" fmla="*/ 0 h 43200"/>
                <a:gd name="T4" fmla="*/ 0 w 39337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9337" h="43200" fill="none" extrusionOk="0">
                  <a:moveTo>
                    <a:pt x="528" y="8545"/>
                  </a:moveTo>
                  <a:cubicBezTo>
                    <a:pt x="4612" y="3162"/>
                    <a:pt x="10979" y="0"/>
                    <a:pt x="17737" y="0"/>
                  </a:cubicBezTo>
                  <a:cubicBezTo>
                    <a:pt x="29666" y="0"/>
                    <a:pt x="39337" y="9670"/>
                    <a:pt x="39337" y="21600"/>
                  </a:cubicBezTo>
                  <a:cubicBezTo>
                    <a:pt x="39337" y="33529"/>
                    <a:pt x="29666" y="43200"/>
                    <a:pt x="17737" y="43200"/>
                  </a:cubicBezTo>
                  <a:cubicBezTo>
                    <a:pt x="10662" y="43199"/>
                    <a:pt x="4037" y="39736"/>
                    <a:pt x="-1" y="33927"/>
                  </a:cubicBezTo>
                </a:path>
                <a:path w="39337" h="43200" stroke="0" extrusionOk="0">
                  <a:moveTo>
                    <a:pt x="528" y="8545"/>
                  </a:moveTo>
                  <a:cubicBezTo>
                    <a:pt x="4612" y="3162"/>
                    <a:pt x="10979" y="0"/>
                    <a:pt x="17737" y="0"/>
                  </a:cubicBezTo>
                  <a:cubicBezTo>
                    <a:pt x="29666" y="0"/>
                    <a:pt x="39337" y="9670"/>
                    <a:pt x="39337" y="21600"/>
                  </a:cubicBezTo>
                  <a:cubicBezTo>
                    <a:pt x="39337" y="33529"/>
                    <a:pt x="29666" y="43200"/>
                    <a:pt x="17737" y="43200"/>
                  </a:cubicBezTo>
                  <a:cubicBezTo>
                    <a:pt x="10662" y="43199"/>
                    <a:pt x="4037" y="39736"/>
                    <a:pt x="-1" y="33927"/>
                  </a:cubicBezTo>
                  <a:lnTo>
                    <a:pt x="17737" y="21600"/>
                  </a:lnTo>
                  <a:lnTo>
                    <a:pt x="528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08" name="Arc 8"/>
            <p:cNvSpPr>
              <a:spLocks/>
            </p:cNvSpPr>
            <p:nvPr/>
          </p:nvSpPr>
          <p:spPr bwMode="auto">
            <a:xfrm rot="5400000" flipH="1">
              <a:off x="2482" y="3037"/>
              <a:ext cx="637" cy="4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09" name="Arc 9"/>
            <p:cNvSpPr>
              <a:spLocks/>
            </p:cNvSpPr>
            <p:nvPr/>
          </p:nvSpPr>
          <p:spPr bwMode="auto">
            <a:xfrm rot="5400000" flipH="1">
              <a:off x="2223" y="3032"/>
              <a:ext cx="628" cy="421"/>
            </a:xfrm>
            <a:custGeom>
              <a:avLst/>
              <a:gdLst>
                <a:gd name="T0" fmla="*/ 0 w 38231"/>
                <a:gd name="T1" fmla="*/ 0 h 43200"/>
                <a:gd name="T2" fmla="*/ 0 w 38231"/>
                <a:gd name="T3" fmla="*/ 0 h 43200"/>
                <a:gd name="T4" fmla="*/ 0 w 38231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231" h="43200" fill="none" extrusionOk="0">
                  <a:moveTo>
                    <a:pt x="0" y="7817"/>
                  </a:moveTo>
                  <a:cubicBezTo>
                    <a:pt x="4103" y="2865"/>
                    <a:pt x="10200" y="0"/>
                    <a:pt x="16631" y="0"/>
                  </a:cubicBezTo>
                  <a:cubicBezTo>
                    <a:pt x="28560" y="0"/>
                    <a:pt x="38231" y="9670"/>
                    <a:pt x="38231" y="21600"/>
                  </a:cubicBezTo>
                  <a:cubicBezTo>
                    <a:pt x="38231" y="33529"/>
                    <a:pt x="28560" y="43200"/>
                    <a:pt x="16631" y="43200"/>
                  </a:cubicBezTo>
                  <a:cubicBezTo>
                    <a:pt x="10327" y="43199"/>
                    <a:pt x="4339" y="40446"/>
                    <a:pt x="235" y="35662"/>
                  </a:cubicBezTo>
                </a:path>
                <a:path w="38231" h="43200" stroke="0" extrusionOk="0">
                  <a:moveTo>
                    <a:pt x="0" y="7817"/>
                  </a:moveTo>
                  <a:cubicBezTo>
                    <a:pt x="4103" y="2865"/>
                    <a:pt x="10200" y="0"/>
                    <a:pt x="16631" y="0"/>
                  </a:cubicBezTo>
                  <a:cubicBezTo>
                    <a:pt x="28560" y="0"/>
                    <a:pt x="38231" y="9670"/>
                    <a:pt x="38231" y="21600"/>
                  </a:cubicBezTo>
                  <a:cubicBezTo>
                    <a:pt x="38231" y="33529"/>
                    <a:pt x="28560" y="43200"/>
                    <a:pt x="16631" y="43200"/>
                  </a:cubicBezTo>
                  <a:cubicBezTo>
                    <a:pt x="10327" y="43199"/>
                    <a:pt x="4339" y="40446"/>
                    <a:pt x="235" y="35662"/>
                  </a:cubicBezTo>
                  <a:lnTo>
                    <a:pt x="16631" y="21600"/>
                  </a:lnTo>
                  <a:lnTo>
                    <a:pt x="0" y="7817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0" name="Arc 10"/>
            <p:cNvSpPr>
              <a:spLocks/>
            </p:cNvSpPr>
            <p:nvPr/>
          </p:nvSpPr>
          <p:spPr bwMode="auto">
            <a:xfrm rot="5400000" flipH="1">
              <a:off x="1962" y="3039"/>
              <a:ext cx="637" cy="422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520" y="43199"/>
                    <a:pt x="4209" y="40101"/>
                    <a:pt x="118" y="34809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520" y="43199"/>
                    <a:pt x="4209" y="40101"/>
                    <a:pt x="118" y="34809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1" name="Arc 11"/>
            <p:cNvSpPr>
              <a:spLocks/>
            </p:cNvSpPr>
            <p:nvPr/>
          </p:nvSpPr>
          <p:spPr bwMode="auto">
            <a:xfrm rot="5400000" flipH="1">
              <a:off x="1706" y="3035"/>
              <a:ext cx="637" cy="425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2" name="Arc 12"/>
            <p:cNvSpPr>
              <a:spLocks/>
            </p:cNvSpPr>
            <p:nvPr/>
          </p:nvSpPr>
          <p:spPr bwMode="auto">
            <a:xfrm rot="5400000" flipH="1">
              <a:off x="1446" y="3033"/>
              <a:ext cx="637" cy="425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485" y="43199"/>
                    <a:pt x="4145" y="40069"/>
                    <a:pt x="58" y="34731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485" y="43199"/>
                    <a:pt x="4145" y="40069"/>
                    <a:pt x="58" y="34731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3" name="Arc 13"/>
            <p:cNvSpPr>
              <a:spLocks/>
            </p:cNvSpPr>
            <p:nvPr/>
          </p:nvSpPr>
          <p:spPr bwMode="auto">
            <a:xfrm rot="5400000" flipH="1">
              <a:off x="1196" y="3035"/>
              <a:ext cx="637" cy="421"/>
            </a:xfrm>
            <a:custGeom>
              <a:avLst/>
              <a:gdLst>
                <a:gd name="T0" fmla="*/ 0 w 38809"/>
                <a:gd name="T1" fmla="*/ 0 h 43200"/>
                <a:gd name="T2" fmla="*/ 0 w 38809"/>
                <a:gd name="T3" fmla="*/ 0 h 43200"/>
                <a:gd name="T4" fmla="*/ 0 w 38809"/>
                <a:gd name="T5" fmla="*/ 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38809" h="43200" fill="none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</a:path>
                <a:path w="38809" h="43200" stroke="0" extrusionOk="0">
                  <a:moveTo>
                    <a:pt x="0" y="8545"/>
                  </a:moveTo>
                  <a:cubicBezTo>
                    <a:pt x="4084" y="3162"/>
                    <a:pt x="10451" y="0"/>
                    <a:pt x="17209" y="0"/>
                  </a:cubicBezTo>
                  <a:cubicBezTo>
                    <a:pt x="29138" y="0"/>
                    <a:pt x="38809" y="9670"/>
                    <a:pt x="38809" y="21600"/>
                  </a:cubicBezTo>
                  <a:cubicBezTo>
                    <a:pt x="38809" y="33529"/>
                    <a:pt x="29138" y="43200"/>
                    <a:pt x="17209" y="43200"/>
                  </a:cubicBezTo>
                  <a:cubicBezTo>
                    <a:pt x="10905" y="43199"/>
                    <a:pt x="4917" y="40446"/>
                    <a:pt x="813" y="35662"/>
                  </a:cubicBezTo>
                  <a:lnTo>
                    <a:pt x="17209" y="21600"/>
                  </a:lnTo>
                  <a:lnTo>
                    <a:pt x="0" y="854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4" name="Arc 14"/>
            <p:cNvSpPr>
              <a:spLocks/>
            </p:cNvSpPr>
            <p:nvPr/>
          </p:nvSpPr>
          <p:spPr bwMode="auto">
            <a:xfrm rot="5400000" flipH="1">
              <a:off x="3436" y="3346"/>
              <a:ext cx="364" cy="107"/>
            </a:xfrm>
            <a:custGeom>
              <a:avLst/>
              <a:gdLst>
                <a:gd name="T0" fmla="*/ 0 w 43146"/>
                <a:gd name="T1" fmla="*/ 0 h 21600"/>
                <a:gd name="T2" fmla="*/ 0 w 43146"/>
                <a:gd name="T3" fmla="*/ 0 h 21600"/>
                <a:gd name="T4" fmla="*/ 0 w 43146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146" h="21600" fill="none" extrusionOk="0">
                  <a:moveTo>
                    <a:pt x="43145" y="565"/>
                  </a:moveTo>
                  <a:cubicBezTo>
                    <a:pt x="42838" y="12270"/>
                    <a:pt x="33261" y="21599"/>
                    <a:pt x="21553" y="21599"/>
                  </a:cubicBezTo>
                  <a:cubicBezTo>
                    <a:pt x="10176" y="21599"/>
                    <a:pt x="750" y="12776"/>
                    <a:pt x="0" y="1424"/>
                  </a:cubicBezTo>
                </a:path>
                <a:path w="43146" h="21600" stroke="0" extrusionOk="0">
                  <a:moveTo>
                    <a:pt x="43145" y="565"/>
                  </a:moveTo>
                  <a:cubicBezTo>
                    <a:pt x="42838" y="12270"/>
                    <a:pt x="33261" y="21599"/>
                    <a:pt x="21553" y="21599"/>
                  </a:cubicBezTo>
                  <a:cubicBezTo>
                    <a:pt x="10176" y="21599"/>
                    <a:pt x="750" y="12776"/>
                    <a:pt x="0" y="1424"/>
                  </a:cubicBezTo>
                  <a:lnTo>
                    <a:pt x="21553" y="0"/>
                  </a:lnTo>
                  <a:lnTo>
                    <a:pt x="43145" y="565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5" name="Line 15"/>
            <p:cNvSpPr>
              <a:spLocks noChangeShapeType="1"/>
            </p:cNvSpPr>
            <p:nvPr/>
          </p:nvSpPr>
          <p:spPr bwMode="auto">
            <a:xfrm rot="5400000" flipV="1">
              <a:off x="3839" y="3059"/>
              <a:ext cx="0" cy="31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6" name="Arc 16"/>
            <p:cNvSpPr>
              <a:spLocks/>
            </p:cNvSpPr>
            <p:nvPr/>
          </p:nvSpPr>
          <p:spPr bwMode="auto">
            <a:xfrm rot="5400000" flipH="1">
              <a:off x="1251" y="3315"/>
              <a:ext cx="364" cy="114"/>
            </a:xfrm>
            <a:custGeom>
              <a:avLst/>
              <a:gdLst>
                <a:gd name="T0" fmla="*/ 0 w 43200"/>
                <a:gd name="T1" fmla="*/ 0 h 23699"/>
                <a:gd name="T2" fmla="*/ 0 w 43200"/>
                <a:gd name="T3" fmla="*/ 0 h 23699"/>
                <a:gd name="T4" fmla="*/ 0 w 43200"/>
                <a:gd name="T5" fmla="*/ 0 h 2369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43200" h="23699" fill="none" extrusionOk="0">
                  <a:moveTo>
                    <a:pt x="0" y="21599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300"/>
                    <a:pt x="43165" y="23001"/>
                    <a:pt x="43097" y="23698"/>
                  </a:cubicBezTo>
                </a:path>
                <a:path w="43200" h="23699" stroke="0" extrusionOk="0">
                  <a:moveTo>
                    <a:pt x="0" y="21599"/>
                  </a:moveTo>
                  <a:cubicBezTo>
                    <a:pt x="0" y="9670"/>
                    <a:pt x="9670" y="0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22300"/>
                    <a:pt x="43165" y="23001"/>
                    <a:pt x="43097" y="23698"/>
                  </a:cubicBezTo>
                  <a:lnTo>
                    <a:pt x="21600" y="21600"/>
                  </a:lnTo>
                  <a:lnTo>
                    <a:pt x="0" y="21599"/>
                  </a:lnTo>
                  <a:close/>
                </a:path>
              </a:pathLst>
            </a:cu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7" name="Line 17"/>
            <p:cNvSpPr>
              <a:spLocks noChangeShapeType="1"/>
            </p:cNvSpPr>
            <p:nvPr/>
          </p:nvSpPr>
          <p:spPr bwMode="auto">
            <a:xfrm rot="5400000" flipV="1">
              <a:off x="1209" y="3033"/>
              <a:ext cx="0" cy="318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6418" name="Oval 18"/>
            <p:cNvSpPr>
              <a:spLocks noChangeArrowheads="1"/>
            </p:cNvSpPr>
            <p:nvPr/>
          </p:nvSpPr>
          <p:spPr bwMode="auto">
            <a:xfrm>
              <a:off x="2464" y="3057"/>
              <a:ext cx="136" cy="408"/>
            </a:xfrm>
            <a:prstGeom prst="ellipse">
              <a:avLst/>
            </a:prstGeom>
            <a:noFill/>
            <a:ln w="28575" cap="sq">
              <a:solidFill>
                <a:srgbClr val="A50021"/>
              </a:solidFill>
              <a:round/>
              <a:headEnd type="none" w="lg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ctr" rtl="0">
                <a:spcBef>
                  <a:spcPct val="0"/>
                </a:spcBef>
                <a:buClrTx/>
                <a:buFontTx/>
                <a:buNone/>
              </a:pPr>
              <a:endParaRPr lang="fa-IR" altLang="fa-IR"/>
            </a:p>
          </p:txBody>
        </p:sp>
        <p:sp>
          <p:nvSpPr>
            <p:cNvPr id="486419" name="Rectangle 19"/>
            <p:cNvSpPr>
              <a:spLocks noChangeArrowheads="1"/>
            </p:cNvSpPr>
            <p:nvPr/>
          </p:nvSpPr>
          <p:spPr bwMode="auto">
            <a:xfrm>
              <a:off x="2386" y="3431"/>
              <a:ext cx="264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2000">
                  <a:solidFill>
                    <a:srgbClr val="000000"/>
                  </a:solidFill>
                </a:rPr>
                <a:t>(1)</a:t>
              </a:r>
              <a:endParaRPr lang="en-US" altLang="en-US" sz="2000">
                <a:solidFill>
                  <a:srgbClr val="000000"/>
                </a:solidFill>
              </a:endParaRPr>
            </a:p>
          </p:txBody>
        </p:sp>
        <p:sp>
          <p:nvSpPr>
            <p:cNvPr id="486420" name="Rectangle 20"/>
            <p:cNvSpPr>
              <a:spLocks noChangeArrowheads="1"/>
            </p:cNvSpPr>
            <p:nvPr/>
          </p:nvSpPr>
          <p:spPr bwMode="auto">
            <a:xfrm>
              <a:off x="1066" y="2704"/>
              <a:ext cx="35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3200">
                  <a:solidFill>
                    <a:srgbClr val="000000"/>
                  </a:solidFill>
                </a:rPr>
                <a:t>(2)</a:t>
              </a:r>
              <a:endParaRPr lang="en-US" altLang="en-US" sz="32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32356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98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98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9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9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8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8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9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9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9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52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8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98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8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8082" grpId="0"/>
      <p:bldP spid="119808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106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208213" y="7905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10</a:t>
            </a:r>
            <a:endParaRPr lang="en-US" altLang="en-US" smtClean="0"/>
          </a:p>
        </p:txBody>
      </p:sp>
      <p:graphicFrame>
        <p:nvGraphicFramePr>
          <p:cNvPr id="1199108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381251" y="1989138"/>
          <a:ext cx="1655763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3" imgW="609600" imgH="228600" progId="Equation.3">
                  <p:embed/>
                </p:oleObj>
              </mc:Choice>
              <mc:Fallback>
                <p:oleObj name="Equation" r:id="rId3" imgW="609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1" y="1989138"/>
                        <a:ext cx="1655763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9110" name="Object 6"/>
          <p:cNvGraphicFramePr>
            <a:graphicFrameLocks noChangeAspect="1"/>
          </p:cNvGraphicFramePr>
          <p:nvPr>
            <p:ph sz="quarter" idx="2"/>
          </p:nvPr>
        </p:nvGraphicFramePr>
        <p:xfrm>
          <a:off x="5449889" y="1987550"/>
          <a:ext cx="179863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5" imgW="711200" imgH="228600" progId="Equation.3">
                  <p:embed/>
                </p:oleObj>
              </mc:Choice>
              <mc:Fallback>
                <p:oleObj name="Equation" r:id="rId5" imgW="711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889" y="1987550"/>
                        <a:ext cx="1798637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9112" name="Object 8"/>
          <p:cNvGraphicFramePr>
            <a:graphicFrameLocks noChangeAspect="1"/>
          </p:cNvGraphicFramePr>
          <p:nvPr>
            <p:ph sz="quarter" idx="3"/>
          </p:nvPr>
        </p:nvGraphicFramePr>
        <p:xfrm>
          <a:off x="6997701" y="3471863"/>
          <a:ext cx="180657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7" imgW="698500" imgH="228600" progId="Equation.3">
                  <p:embed/>
                </p:oleObj>
              </mc:Choice>
              <mc:Fallback>
                <p:oleObj name="Equation" r:id="rId7" imgW="6985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97701" y="3471863"/>
                        <a:ext cx="180657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9114" name="Object 10"/>
          <p:cNvGraphicFramePr>
            <a:graphicFrameLocks noChangeAspect="1"/>
          </p:cNvGraphicFramePr>
          <p:nvPr>
            <p:ph sz="quarter" idx="4"/>
          </p:nvPr>
        </p:nvGraphicFramePr>
        <p:xfrm>
          <a:off x="2420939" y="5013325"/>
          <a:ext cx="489902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9" imgW="2094591" imgH="266584" progId="Equation.3">
                  <p:embed/>
                </p:oleObj>
              </mc:Choice>
              <mc:Fallback>
                <p:oleObj name="Equation" r:id="rId9" imgW="2094591" imgH="26658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20939" y="5013325"/>
                        <a:ext cx="4899025" cy="623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99116" name="Rectangle 12"/>
          <p:cNvSpPr>
            <a:spLocks noChangeArrowheads="1"/>
          </p:cNvSpPr>
          <p:nvPr/>
        </p:nvSpPr>
        <p:spPr bwMode="auto">
          <a:xfrm>
            <a:off x="4625975" y="2046288"/>
            <a:ext cx="3145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rtl="0">
              <a:spcBef>
                <a:spcPct val="0"/>
              </a:spcBef>
              <a:buClrTx/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و</a:t>
            </a:r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1199117" name="Object 13"/>
          <p:cNvGraphicFramePr>
            <a:graphicFrameLocks noChangeAspect="1"/>
          </p:cNvGraphicFramePr>
          <p:nvPr/>
        </p:nvGraphicFramePr>
        <p:xfrm>
          <a:off x="4167188" y="3298826"/>
          <a:ext cx="2805112" cy="99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11" imgW="1218671" imgH="431613" progId="Equation.3">
                  <p:embed/>
                </p:oleObj>
              </mc:Choice>
              <mc:Fallback>
                <p:oleObj name="Equation" r:id="rId11" imgW="1218671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7188" y="3298826"/>
                        <a:ext cx="2805112" cy="99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99118" name="Object 14"/>
          <p:cNvGraphicFramePr>
            <a:graphicFrameLocks noChangeAspect="1"/>
          </p:cNvGraphicFramePr>
          <p:nvPr/>
        </p:nvGraphicFramePr>
        <p:xfrm>
          <a:off x="2381250" y="3500439"/>
          <a:ext cx="1728788" cy="54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3" name="Equation" r:id="rId13" imgW="723586" imgH="228501" progId="Equation.3">
                  <p:embed/>
                </p:oleObj>
              </mc:Choice>
              <mc:Fallback>
                <p:oleObj name="Equation" r:id="rId13" imgW="72358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1250" y="3500439"/>
                        <a:ext cx="1728788" cy="54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95636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991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99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9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9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9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9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991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99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99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99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99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99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99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991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99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99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99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99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99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99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99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1199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1199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1199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1199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9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99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9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99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199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99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99106" grpId="0"/>
      <p:bldP spid="119911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130" name="Rectangle 2"/>
          <p:cNvSpPr>
            <a:spLocks noGrp="1" noChangeArrowheads="1"/>
          </p:cNvSpPr>
          <p:nvPr>
            <p:ph type="title"/>
          </p:nvPr>
        </p:nvSpPr>
        <p:spPr>
          <a:xfrm>
            <a:off x="2208214" y="862013"/>
            <a:ext cx="8072437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مثال 11 </a:t>
            </a:r>
            <a:endParaRPr lang="en-US" altLang="en-US" smtClean="0"/>
          </a:p>
        </p:txBody>
      </p:sp>
      <p:sp>
        <p:nvSpPr>
          <p:cNvPr id="12001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38363" y="2159000"/>
            <a:ext cx="7918450" cy="693738"/>
          </a:xfrm>
        </p:spPr>
        <p:txBody>
          <a:bodyPr/>
          <a:lstStyle/>
          <a:p>
            <a:pPr marL="0" indent="0">
              <a:buNone/>
            </a:pPr>
            <a:r>
              <a:rPr lang="fa-IR" altLang="en-US" smtClean="0"/>
              <a:t>ثابت كنيد براي دو سيملوله با ضرايب خودالقاء </a:t>
            </a:r>
            <a:r>
              <a:rPr lang="en-US" altLang="en-US" smtClean="0">
                <a:solidFill>
                  <a:srgbClr val="000000"/>
                </a:solidFill>
              </a:rPr>
              <a:t>L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fa-IR" altLang="en-US" smtClean="0"/>
              <a:t> و </a:t>
            </a:r>
            <a:r>
              <a:rPr lang="en-US" altLang="en-US" smtClean="0">
                <a:solidFill>
                  <a:srgbClr val="000000"/>
                </a:solidFill>
              </a:rPr>
              <a:t>L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 smtClean="0"/>
              <a:t> داريم ؛ </a:t>
            </a:r>
            <a:endParaRPr lang="en-US" altLang="en-US" smtClean="0"/>
          </a:p>
        </p:txBody>
      </p:sp>
      <p:graphicFrame>
        <p:nvGraphicFramePr>
          <p:cNvPr id="120013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4179888" y="3270250"/>
          <a:ext cx="3810000" cy="158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3" imgW="672808" imgH="279279" progId="Equation.3">
                  <p:embed/>
                </p:oleObj>
              </mc:Choice>
              <mc:Fallback>
                <p:oleObj name="Equation" r:id="rId3" imgW="672808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9888" y="3270250"/>
                        <a:ext cx="3810000" cy="158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380175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0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0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0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0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0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0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20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20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20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920"/>
                            </p:stCondLst>
                            <p:childTnLst>
                              <p:par>
                                <p:cTn id="20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00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00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0130" grpId="0"/>
      <p:bldP spid="120013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178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98688" y="8366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11 </a:t>
            </a:r>
            <a:endParaRPr lang="en-US" altLang="en-US" smtClean="0"/>
          </a:p>
        </p:txBody>
      </p:sp>
      <p:graphicFrame>
        <p:nvGraphicFramePr>
          <p:cNvPr id="1202180" name="Object 4"/>
          <p:cNvGraphicFramePr>
            <a:graphicFrameLocks noChangeAspect="1"/>
          </p:cNvGraphicFramePr>
          <p:nvPr>
            <p:ph sz="quarter" idx="1"/>
          </p:nvPr>
        </p:nvGraphicFramePr>
        <p:xfrm>
          <a:off x="2135189" y="2438400"/>
          <a:ext cx="2447925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6" name="Equation" r:id="rId3" imgW="889000" imgH="228600" progId="Equation.3">
                  <p:embed/>
                </p:oleObj>
              </mc:Choice>
              <mc:Fallback>
                <p:oleObj name="Equation" r:id="rId3" imgW="889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9" y="2438400"/>
                        <a:ext cx="2447925" cy="63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2183" name="Object 7"/>
          <p:cNvGraphicFramePr>
            <a:graphicFrameLocks noChangeAspect="1"/>
          </p:cNvGraphicFramePr>
          <p:nvPr>
            <p:ph sz="quarter" idx="2"/>
          </p:nvPr>
        </p:nvGraphicFramePr>
        <p:xfrm>
          <a:off x="2970214" y="4033838"/>
          <a:ext cx="1584325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Equation" r:id="rId5" imgW="558800" imgH="228600" progId="Equation.3">
                  <p:embed/>
                </p:oleObj>
              </mc:Choice>
              <mc:Fallback>
                <p:oleObj name="Equation" r:id="rId5" imgW="5588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0214" y="4033838"/>
                        <a:ext cx="1584325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2186" name="Object 10"/>
          <p:cNvGraphicFramePr>
            <a:graphicFrameLocks noChangeAspect="1"/>
          </p:cNvGraphicFramePr>
          <p:nvPr>
            <p:ph sz="quarter" idx="3"/>
          </p:nvPr>
        </p:nvGraphicFramePr>
        <p:xfrm>
          <a:off x="7434263" y="2708276"/>
          <a:ext cx="2736850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8" name="Equation" r:id="rId7" imgW="1016000" imgH="228600" progId="Equation.3">
                  <p:embed/>
                </p:oleObj>
              </mc:Choice>
              <mc:Fallback>
                <p:oleObj name="Equation" r:id="rId7" imgW="10160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4263" y="2708276"/>
                        <a:ext cx="2736850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2182" name="Object 6"/>
          <p:cNvGraphicFramePr>
            <a:graphicFrameLocks noChangeAspect="1"/>
          </p:cNvGraphicFramePr>
          <p:nvPr/>
        </p:nvGraphicFramePr>
        <p:xfrm>
          <a:off x="2135188" y="1125538"/>
          <a:ext cx="2519362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9" name="Equation" r:id="rId9" imgW="914400" imgH="228600" progId="Equation.3">
                  <p:embed/>
                </p:oleObj>
              </mc:Choice>
              <mc:Fallback>
                <p:oleObj name="Equation" r:id="rId9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5188" y="1125538"/>
                        <a:ext cx="2519362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2185" name="Object 9"/>
          <p:cNvGraphicFramePr>
            <a:graphicFrameLocks noChangeAspect="1"/>
          </p:cNvGraphicFramePr>
          <p:nvPr/>
        </p:nvGraphicFramePr>
        <p:xfrm>
          <a:off x="2955926" y="5345113"/>
          <a:ext cx="1655763" cy="63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0" name="Equation" r:id="rId11" imgW="622030" imgH="228501" progId="Equation.3">
                  <p:embed/>
                </p:oleObj>
              </mc:Choice>
              <mc:Fallback>
                <p:oleObj name="Equation" r:id="rId11" imgW="622030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55926" y="5345113"/>
                        <a:ext cx="1655763" cy="633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2188" name="Object 12"/>
          <p:cNvGraphicFramePr>
            <a:graphicFrameLocks noChangeAspect="1"/>
          </p:cNvGraphicFramePr>
          <p:nvPr/>
        </p:nvGraphicFramePr>
        <p:xfrm>
          <a:off x="7521575" y="3894139"/>
          <a:ext cx="2736850" cy="611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1" name="Equation" r:id="rId13" imgW="1104900" imgH="228600" progId="Equation.3">
                  <p:embed/>
                </p:oleObj>
              </mc:Choice>
              <mc:Fallback>
                <p:oleObj name="Equation" r:id="rId13" imgW="1104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1575" y="3894139"/>
                        <a:ext cx="2736850" cy="611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2196" name="AutoShape 20"/>
          <p:cNvSpPr>
            <a:spLocks/>
          </p:cNvSpPr>
          <p:nvPr/>
        </p:nvSpPr>
        <p:spPr bwMode="auto">
          <a:xfrm>
            <a:off x="4656139" y="1196976"/>
            <a:ext cx="358775" cy="1871663"/>
          </a:xfrm>
          <a:prstGeom prst="rightBrace">
            <a:avLst>
              <a:gd name="adj1" fmla="val 4347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graphicFrame>
        <p:nvGraphicFramePr>
          <p:cNvPr id="1202198" name="Object 22"/>
          <p:cNvGraphicFramePr>
            <a:graphicFrameLocks noChangeAspect="1"/>
          </p:cNvGraphicFramePr>
          <p:nvPr/>
        </p:nvGraphicFramePr>
        <p:xfrm>
          <a:off x="5519738" y="2708275"/>
          <a:ext cx="1871662" cy="63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2" name="Equation" r:id="rId15" imgW="672808" imgH="228501" progId="Equation.3">
                  <p:embed/>
                </p:oleObj>
              </mc:Choice>
              <mc:Fallback>
                <p:oleObj name="Equation" r:id="rId15" imgW="67280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9738" y="2708275"/>
                        <a:ext cx="1871662" cy="635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02199" name="Object 23"/>
          <p:cNvGraphicFramePr>
            <a:graphicFrameLocks noChangeAspect="1"/>
          </p:cNvGraphicFramePr>
          <p:nvPr/>
        </p:nvGraphicFramePr>
        <p:xfrm>
          <a:off x="5476876" y="3894138"/>
          <a:ext cx="2016125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53" name="Equation" r:id="rId17" imgW="749300" imgH="228600" progId="Equation.3">
                  <p:embed/>
                </p:oleObj>
              </mc:Choice>
              <mc:Fallback>
                <p:oleObj name="Equation" r:id="rId17" imgW="7493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76876" y="3894138"/>
                        <a:ext cx="2016125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02204" name="AutoShape 28"/>
          <p:cNvSpPr>
            <a:spLocks/>
          </p:cNvSpPr>
          <p:nvPr/>
        </p:nvSpPr>
        <p:spPr bwMode="auto">
          <a:xfrm>
            <a:off x="4657726" y="4076701"/>
            <a:ext cx="358775" cy="1871663"/>
          </a:xfrm>
          <a:prstGeom prst="rightBrace">
            <a:avLst>
              <a:gd name="adj1" fmla="val 4347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202205" name="AutoShape 29"/>
          <p:cNvSpPr>
            <a:spLocks/>
          </p:cNvSpPr>
          <p:nvPr/>
        </p:nvSpPr>
        <p:spPr bwMode="auto">
          <a:xfrm>
            <a:off x="5089526" y="2622551"/>
            <a:ext cx="358775" cy="1871663"/>
          </a:xfrm>
          <a:prstGeom prst="rightBrace">
            <a:avLst>
              <a:gd name="adj1" fmla="val 43473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37372352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202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202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202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202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2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202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2021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02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02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202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202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02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2021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02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02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021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021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021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02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02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2022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022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202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02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2021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02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02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021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021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202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202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202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2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2021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2021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2178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79396" name="Object 4"/>
          <p:cNvGraphicFramePr>
            <a:graphicFrameLocks noChangeAspect="1"/>
          </p:cNvGraphicFramePr>
          <p:nvPr/>
        </p:nvGraphicFramePr>
        <p:xfrm>
          <a:off x="2351088" y="3781426"/>
          <a:ext cx="2303462" cy="727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0" name="Equation" r:id="rId3" imgW="723586" imgH="228501" progId="Equation.3">
                  <p:embed/>
                </p:oleObj>
              </mc:Choice>
              <mc:Fallback>
                <p:oleObj name="Equation" r:id="rId3" imgW="723586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088" y="3781426"/>
                        <a:ext cx="2303462" cy="727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9397" name="Object 5"/>
          <p:cNvGraphicFramePr>
            <a:graphicFrameLocks noChangeAspect="1"/>
          </p:cNvGraphicFramePr>
          <p:nvPr/>
        </p:nvGraphicFramePr>
        <p:xfrm>
          <a:off x="2465389" y="2408239"/>
          <a:ext cx="2160587" cy="73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1" name="Equation" r:id="rId5" imgW="672808" imgH="228501" progId="Equation.3">
                  <p:embed/>
                </p:oleObj>
              </mc:Choice>
              <mc:Fallback>
                <p:oleObj name="Equation" r:id="rId5" imgW="672808" imgH="228501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65389" y="2408239"/>
                        <a:ext cx="2160587" cy="73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9398" name="Object 6"/>
          <p:cNvGraphicFramePr>
            <a:graphicFrameLocks noChangeAspect="1"/>
          </p:cNvGraphicFramePr>
          <p:nvPr/>
        </p:nvGraphicFramePr>
        <p:xfrm>
          <a:off x="6831013" y="2401889"/>
          <a:ext cx="2736850" cy="746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2" name="Equation" r:id="rId7" imgW="838200" imgH="228600" progId="Equation.3">
                  <p:embed/>
                </p:oleObj>
              </mc:Choice>
              <mc:Fallback>
                <p:oleObj name="Equation" r:id="rId7" imgW="83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31013" y="2401889"/>
                        <a:ext cx="2736850" cy="746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9399" name="Object 7"/>
          <p:cNvGraphicFramePr>
            <a:graphicFrameLocks noChangeAspect="1"/>
          </p:cNvGraphicFramePr>
          <p:nvPr/>
        </p:nvGraphicFramePr>
        <p:xfrm>
          <a:off x="6816726" y="3770314"/>
          <a:ext cx="3095625" cy="738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3" name="Equation" r:id="rId9" imgW="914400" imgH="228600" progId="Equation.3">
                  <p:embed/>
                </p:oleObj>
              </mc:Choice>
              <mc:Fallback>
                <p:oleObj name="Equation" r:id="rId9" imgW="914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6726" y="3770314"/>
                        <a:ext cx="3095625" cy="7381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9400" name="Object 8"/>
          <p:cNvGraphicFramePr>
            <a:graphicFrameLocks noChangeAspect="1"/>
          </p:cNvGraphicFramePr>
          <p:nvPr/>
        </p:nvGraphicFramePr>
        <p:xfrm>
          <a:off x="4576763" y="5229225"/>
          <a:ext cx="30035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4" name="Equation" r:id="rId11" imgW="850531" imgH="279279" progId="Equation.3">
                  <p:embed/>
                </p:oleObj>
              </mc:Choice>
              <mc:Fallback>
                <p:oleObj name="Equation" r:id="rId11" imgW="850531" imgH="27927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6763" y="5229225"/>
                        <a:ext cx="30035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79401" name="AutoShape 9"/>
          <p:cNvSpPr>
            <a:spLocks/>
          </p:cNvSpPr>
          <p:nvPr/>
        </p:nvSpPr>
        <p:spPr bwMode="auto">
          <a:xfrm>
            <a:off x="4697414" y="2420938"/>
            <a:ext cx="288925" cy="2087562"/>
          </a:xfrm>
          <a:prstGeom prst="rightBrace">
            <a:avLst>
              <a:gd name="adj1" fmla="val 60211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  <p:sp>
        <p:nvSpPr>
          <p:cNvPr id="1979402" name="Line 10"/>
          <p:cNvSpPr>
            <a:spLocks noChangeShapeType="1"/>
          </p:cNvSpPr>
          <p:nvPr/>
        </p:nvSpPr>
        <p:spPr bwMode="auto">
          <a:xfrm>
            <a:off x="5418139" y="3486150"/>
            <a:ext cx="504825" cy="0"/>
          </a:xfrm>
          <a:prstGeom prst="line">
            <a:avLst/>
          </a:prstGeom>
          <a:noFill/>
          <a:ln w="57150" cap="sq" cmpd="thickThin">
            <a:solidFill>
              <a:srgbClr val="000000"/>
            </a:solidFill>
            <a:round/>
            <a:headEnd type="none" w="lg" len="lg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79403" name="AutoShape 11"/>
          <p:cNvSpPr>
            <a:spLocks/>
          </p:cNvSpPr>
          <p:nvPr/>
        </p:nvSpPr>
        <p:spPr bwMode="auto">
          <a:xfrm rot="10800000">
            <a:off x="6397626" y="2420938"/>
            <a:ext cx="288925" cy="2087562"/>
          </a:xfrm>
          <a:prstGeom prst="rightBrace">
            <a:avLst>
              <a:gd name="adj1" fmla="val 60211"/>
              <a:gd name="adj2" fmla="val 50000"/>
            </a:avLst>
          </a:prstGeom>
          <a:noFill/>
          <a:ln w="28575" cap="sq">
            <a:solidFill>
              <a:srgbClr val="000000"/>
            </a:solidFill>
            <a:round/>
            <a:headEnd type="none" w="lg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ctr" rtl="0">
              <a:spcBef>
                <a:spcPct val="0"/>
              </a:spcBef>
              <a:buClrTx/>
              <a:buFontTx/>
              <a:buNone/>
            </a:pPr>
            <a:endParaRPr lang="fa-IR" altLang="fa-IR"/>
          </a:p>
        </p:txBody>
      </p:sp>
    </p:spTree>
    <p:extLst>
      <p:ext uri="{BB962C8B-B14F-4D97-AF65-F5344CB8AC3E}">
        <p14:creationId xmlns:p14="http://schemas.microsoft.com/office/powerpoint/2010/main" val="813837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793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7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7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793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793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793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794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794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794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7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794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794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794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794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9794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7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9793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97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97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793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7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7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4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5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7940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7940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7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7940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81226" y="836613"/>
            <a:ext cx="7847013" cy="1054100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هر گاه در دو پيچۀ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1</a:t>
            </a:r>
            <a:r>
              <a:rPr lang="fa-IR" altLang="en-US" smtClean="0"/>
              <a:t> و </a:t>
            </a:r>
            <a:r>
              <a:rPr lang="en-US" altLang="en-US" smtClean="0">
                <a:solidFill>
                  <a:srgbClr val="000000"/>
                </a:solidFill>
              </a:rPr>
              <a:t>N</a:t>
            </a:r>
            <a:r>
              <a:rPr lang="en-US" altLang="en-US" baseline="-25000" smtClean="0">
                <a:solidFill>
                  <a:srgbClr val="000000"/>
                </a:solidFill>
                <a:latin typeface="B Nazanin" pitchFamily="2" charset="-78"/>
              </a:rPr>
              <a:t>2</a:t>
            </a:r>
            <a:r>
              <a:rPr lang="fa-IR" altLang="en-US" smtClean="0"/>
              <a:t> اثر القاي متقابل و خودالقا با هم ظاهر شوند . </a:t>
            </a:r>
          </a:p>
        </p:txBody>
      </p:sp>
      <p:graphicFrame>
        <p:nvGraphicFramePr>
          <p:cNvPr id="1161256" name="Object 40"/>
          <p:cNvGraphicFramePr>
            <a:graphicFrameLocks noChangeAspect="1"/>
          </p:cNvGraphicFramePr>
          <p:nvPr>
            <p:ph sz="quarter" idx="2"/>
          </p:nvPr>
        </p:nvGraphicFramePr>
        <p:xfrm>
          <a:off x="2293939" y="4567238"/>
          <a:ext cx="2955925" cy="58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1155700" imgH="228600" progId="Equation.3">
                  <p:embed/>
                </p:oleObj>
              </mc:Choice>
              <mc:Fallback>
                <p:oleObj name="Equation" r:id="rId3" imgW="1155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3939" y="4567238"/>
                        <a:ext cx="2955925" cy="584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61255" name="Group 39"/>
          <p:cNvGrpSpPr>
            <a:grpSpLocks/>
          </p:cNvGrpSpPr>
          <p:nvPr/>
        </p:nvGrpSpPr>
        <p:grpSpPr bwMode="auto">
          <a:xfrm>
            <a:off x="5375275" y="1555751"/>
            <a:ext cx="1735138" cy="2879725"/>
            <a:chOff x="839" y="2024"/>
            <a:chExt cx="1093" cy="1814"/>
          </a:xfrm>
        </p:grpSpPr>
        <p:grpSp>
          <p:nvGrpSpPr>
            <p:cNvPr id="448520" name="Group 35"/>
            <p:cNvGrpSpPr>
              <a:grpSpLocks/>
            </p:cNvGrpSpPr>
            <p:nvPr/>
          </p:nvGrpSpPr>
          <p:grpSpPr bwMode="auto">
            <a:xfrm>
              <a:off x="843" y="2024"/>
              <a:ext cx="696" cy="1814"/>
              <a:chOff x="843" y="2024"/>
              <a:chExt cx="696" cy="1814"/>
            </a:xfrm>
          </p:grpSpPr>
          <p:sp>
            <p:nvSpPr>
              <p:cNvPr id="448525" name="Arc 8"/>
              <p:cNvSpPr>
                <a:spLocks/>
              </p:cNvSpPr>
              <p:nvPr/>
            </p:nvSpPr>
            <p:spPr bwMode="auto">
              <a:xfrm rot="10800000" flipH="1">
                <a:off x="1310" y="2659"/>
                <a:ext cx="226" cy="210"/>
              </a:xfrm>
              <a:custGeom>
                <a:avLst/>
                <a:gdLst>
                  <a:gd name="T0" fmla="*/ 0 w 37995"/>
                  <a:gd name="T1" fmla="*/ 0 h 43200"/>
                  <a:gd name="T2" fmla="*/ 0 w 37995"/>
                  <a:gd name="T3" fmla="*/ 0 h 43200"/>
                  <a:gd name="T4" fmla="*/ 0 w 379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995" h="43200" fill="none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</a:path>
                  <a:path w="37995" h="43200" stroke="0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  <a:lnTo>
                      <a:pt x="16395" y="21600"/>
                    </a:lnTo>
                    <a:lnTo>
                      <a:pt x="16168" y="1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26" name="Arc 9"/>
              <p:cNvSpPr>
                <a:spLocks/>
              </p:cNvSpPr>
              <p:nvPr/>
            </p:nvSpPr>
            <p:spPr bwMode="auto">
              <a:xfrm rot="10800000" flipH="1">
                <a:off x="1306" y="2532"/>
                <a:ext cx="233" cy="212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27" name="Arc 10"/>
              <p:cNvSpPr>
                <a:spLocks/>
              </p:cNvSpPr>
              <p:nvPr/>
            </p:nvSpPr>
            <p:spPr bwMode="auto">
              <a:xfrm rot="10800000" flipH="1">
                <a:off x="1305" y="2405"/>
                <a:ext cx="231" cy="211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28" name="Arc 11"/>
              <p:cNvSpPr>
                <a:spLocks/>
              </p:cNvSpPr>
              <p:nvPr/>
            </p:nvSpPr>
            <p:spPr bwMode="auto">
              <a:xfrm rot="10800000" flipH="1">
                <a:off x="1305" y="2279"/>
                <a:ext cx="231" cy="212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29" name="Arc 12"/>
              <p:cNvSpPr>
                <a:spLocks/>
              </p:cNvSpPr>
              <p:nvPr/>
            </p:nvSpPr>
            <p:spPr bwMode="auto">
              <a:xfrm rot="10800000" flipH="1">
                <a:off x="1305" y="2149"/>
                <a:ext cx="231" cy="214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0" name="Arc 13"/>
              <p:cNvSpPr>
                <a:spLocks/>
              </p:cNvSpPr>
              <p:nvPr/>
            </p:nvSpPr>
            <p:spPr bwMode="auto">
              <a:xfrm rot="10800000" flipH="1">
                <a:off x="1305" y="2024"/>
                <a:ext cx="231" cy="210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1" name="Line 18"/>
              <p:cNvSpPr>
                <a:spLocks noChangeShapeType="1"/>
              </p:cNvSpPr>
              <p:nvPr/>
            </p:nvSpPr>
            <p:spPr bwMode="auto">
              <a:xfrm>
                <a:off x="847" y="2869"/>
                <a:ext cx="54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2" name="Line 19"/>
              <p:cNvSpPr>
                <a:spLocks noChangeShapeType="1"/>
              </p:cNvSpPr>
              <p:nvPr/>
            </p:nvSpPr>
            <p:spPr bwMode="auto">
              <a:xfrm>
                <a:off x="847" y="2026"/>
                <a:ext cx="54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3" name="Arc 20"/>
              <p:cNvSpPr>
                <a:spLocks/>
              </p:cNvSpPr>
              <p:nvPr/>
            </p:nvSpPr>
            <p:spPr bwMode="auto">
              <a:xfrm rot="10800000" flipH="1">
                <a:off x="1310" y="3627"/>
                <a:ext cx="226" cy="211"/>
              </a:xfrm>
              <a:custGeom>
                <a:avLst/>
                <a:gdLst>
                  <a:gd name="T0" fmla="*/ 0 w 37995"/>
                  <a:gd name="T1" fmla="*/ 0 h 43200"/>
                  <a:gd name="T2" fmla="*/ 0 w 37995"/>
                  <a:gd name="T3" fmla="*/ 0 h 43200"/>
                  <a:gd name="T4" fmla="*/ 0 w 37995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7995" h="43200" fill="none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</a:path>
                  <a:path w="37995" h="43200" stroke="0" extrusionOk="0">
                    <a:moveTo>
                      <a:pt x="16168" y="1"/>
                    </a:moveTo>
                    <a:cubicBezTo>
                      <a:pt x="16243" y="0"/>
                      <a:pt x="16319" y="0"/>
                      <a:pt x="16395" y="0"/>
                    </a:cubicBezTo>
                    <a:cubicBezTo>
                      <a:pt x="28324" y="0"/>
                      <a:pt x="37995" y="9670"/>
                      <a:pt x="37995" y="21600"/>
                    </a:cubicBezTo>
                    <a:cubicBezTo>
                      <a:pt x="37995" y="33529"/>
                      <a:pt x="28324" y="43200"/>
                      <a:pt x="16395" y="43200"/>
                    </a:cubicBezTo>
                    <a:cubicBezTo>
                      <a:pt x="10091" y="43199"/>
                      <a:pt x="4103" y="40446"/>
                      <a:pt x="-1" y="35662"/>
                    </a:cubicBezTo>
                    <a:lnTo>
                      <a:pt x="16395" y="21600"/>
                    </a:lnTo>
                    <a:lnTo>
                      <a:pt x="16168" y="1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4" name="Arc 22"/>
              <p:cNvSpPr>
                <a:spLocks/>
              </p:cNvSpPr>
              <p:nvPr/>
            </p:nvSpPr>
            <p:spPr bwMode="auto">
              <a:xfrm rot="10800000" flipH="1">
                <a:off x="1305" y="3501"/>
                <a:ext cx="231" cy="210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5" name="Arc 23"/>
              <p:cNvSpPr>
                <a:spLocks/>
              </p:cNvSpPr>
              <p:nvPr/>
            </p:nvSpPr>
            <p:spPr bwMode="auto">
              <a:xfrm rot="10800000" flipH="1">
                <a:off x="1305" y="3374"/>
                <a:ext cx="231" cy="212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6" name="Arc 24"/>
              <p:cNvSpPr>
                <a:spLocks/>
              </p:cNvSpPr>
              <p:nvPr/>
            </p:nvSpPr>
            <p:spPr bwMode="auto">
              <a:xfrm rot="10800000" flipH="1">
                <a:off x="1305" y="3244"/>
                <a:ext cx="231" cy="214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0905" y="43199"/>
                      <a:pt x="4917" y="40446"/>
                      <a:pt x="813" y="35662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7" name="Arc 25"/>
              <p:cNvSpPr>
                <a:spLocks/>
              </p:cNvSpPr>
              <p:nvPr/>
            </p:nvSpPr>
            <p:spPr bwMode="auto">
              <a:xfrm rot="10800000" flipH="1">
                <a:off x="1305" y="3119"/>
                <a:ext cx="231" cy="211"/>
              </a:xfrm>
              <a:custGeom>
                <a:avLst/>
                <a:gdLst>
                  <a:gd name="T0" fmla="*/ 0 w 38809"/>
                  <a:gd name="T1" fmla="*/ 0 h 43200"/>
                  <a:gd name="T2" fmla="*/ 0 w 38809"/>
                  <a:gd name="T3" fmla="*/ 0 h 43200"/>
                  <a:gd name="T4" fmla="*/ 0 w 38809"/>
                  <a:gd name="T5" fmla="*/ 0 h 432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8809" h="43200" fill="none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</a:path>
                  <a:path w="38809" h="43200" stroke="0" extrusionOk="0">
                    <a:moveTo>
                      <a:pt x="0" y="8545"/>
                    </a:moveTo>
                    <a:cubicBezTo>
                      <a:pt x="4084" y="3162"/>
                      <a:pt x="10451" y="0"/>
                      <a:pt x="17209" y="0"/>
                    </a:cubicBezTo>
                    <a:cubicBezTo>
                      <a:pt x="29138" y="0"/>
                      <a:pt x="38809" y="9670"/>
                      <a:pt x="38809" y="21600"/>
                    </a:cubicBezTo>
                    <a:cubicBezTo>
                      <a:pt x="38809" y="33529"/>
                      <a:pt x="29138" y="43200"/>
                      <a:pt x="17209" y="43200"/>
                    </a:cubicBezTo>
                    <a:cubicBezTo>
                      <a:pt x="16931" y="43199"/>
                      <a:pt x="16654" y="43194"/>
                      <a:pt x="16377" y="43184"/>
                    </a:cubicBezTo>
                    <a:lnTo>
                      <a:pt x="17209" y="21600"/>
                    </a:lnTo>
                    <a:lnTo>
                      <a:pt x="0" y="8545"/>
                    </a:lnTo>
                    <a:close/>
                  </a:path>
                </a:pathLst>
              </a:cu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8" name="Line 26"/>
              <p:cNvSpPr>
                <a:spLocks noChangeShapeType="1"/>
              </p:cNvSpPr>
              <p:nvPr/>
            </p:nvSpPr>
            <p:spPr bwMode="auto">
              <a:xfrm>
                <a:off x="847" y="3838"/>
                <a:ext cx="54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8539" name="Line 27"/>
              <p:cNvSpPr>
                <a:spLocks noChangeShapeType="1"/>
              </p:cNvSpPr>
              <p:nvPr/>
            </p:nvSpPr>
            <p:spPr bwMode="auto">
              <a:xfrm>
                <a:off x="843" y="3121"/>
                <a:ext cx="543" cy="0"/>
              </a:xfrm>
              <a:prstGeom prst="line">
                <a:avLst/>
              </a:prstGeom>
              <a:noFill/>
              <a:ln w="28575" cap="sq">
                <a:solidFill>
                  <a:schemeClr val="tx1"/>
                </a:solidFill>
                <a:round/>
                <a:headEnd type="none" w="lg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48521" name="Rectangle 32"/>
            <p:cNvSpPr>
              <a:spLocks noChangeArrowheads="1"/>
            </p:cNvSpPr>
            <p:nvPr/>
          </p:nvSpPr>
          <p:spPr bwMode="auto">
            <a:xfrm>
              <a:off x="839" y="3321"/>
              <a:ext cx="35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3200">
                  <a:solidFill>
                    <a:srgbClr val="0B0B73"/>
                  </a:solidFill>
                </a:rPr>
                <a:t>(2)</a:t>
              </a:r>
              <a:endParaRPr lang="en-US" altLang="en-US" sz="3200">
                <a:solidFill>
                  <a:srgbClr val="0B0B73"/>
                </a:solidFill>
              </a:endParaRPr>
            </a:p>
          </p:txBody>
        </p:sp>
        <p:sp>
          <p:nvSpPr>
            <p:cNvPr id="448522" name="Rectangle 33"/>
            <p:cNvSpPr>
              <a:spLocks noChangeArrowheads="1"/>
            </p:cNvSpPr>
            <p:nvPr/>
          </p:nvSpPr>
          <p:spPr bwMode="auto">
            <a:xfrm>
              <a:off x="839" y="2269"/>
              <a:ext cx="351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fa-IR" altLang="en-US" sz="3200">
                  <a:solidFill>
                    <a:srgbClr val="0B0B73"/>
                  </a:solidFill>
                </a:rPr>
                <a:t>(1)</a:t>
              </a:r>
              <a:endParaRPr lang="en-US" altLang="en-US" sz="3200">
                <a:solidFill>
                  <a:srgbClr val="0B0B73"/>
                </a:solidFill>
              </a:endParaRPr>
            </a:p>
          </p:txBody>
        </p:sp>
        <p:sp>
          <p:nvSpPr>
            <p:cNvPr id="448523" name="Rectangle 37"/>
            <p:cNvSpPr>
              <a:spLocks noChangeArrowheads="1"/>
            </p:cNvSpPr>
            <p:nvPr/>
          </p:nvSpPr>
          <p:spPr bwMode="auto">
            <a:xfrm>
              <a:off x="1610" y="2305"/>
              <a:ext cx="3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N</a:t>
              </a:r>
              <a:r>
                <a:rPr lang="fa-IR" altLang="en-US" sz="24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1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448524" name="Rectangle 38"/>
            <p:cNvSpPr>
              <a:spLocks noChangeArrowheads="1"/>
            </p:cNvSpPr>
            <p:nvPr/>
          </p:nvSpPr>
          <p:spPr bwMode="auto">
            <a:xfrm>
              <a:off x="1565" y="3348"/>
              <a:ext cx="32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28575" cap="sq">
                  <a:solidFill>
                    <a:schemeClr val="tx1"/>
                  </a:solidFill>
                  <a:miter lim="800000"/>
                  <a:headEnd type="none" w="lg" len="lg"/>
                  <a:tailEnd type="none" w="med" len="lg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l" rtl="0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400">
                  <a:solidFill>
                    <a:srgbClr val="0B0B73"/>
                  </a:solidFill>
                  <a:cs typeface="Times New Roman" panose="02020603050405020304" pitchFamily="18" charset="0"/>
                </a:rPr>
                <a:t>N</a:t>
              </a:r>
              <a:r>
                <a:rPr lang="fa-IR" altLang="en-US" sz="2400" baseline="-25000">
                  <a:solidFill>
                    <a:srgbClr val="0B0B73"/>
                  </a:solidFill>
                  <a:cs typeface="Times New Roman" panose="02020603050405020304" pitchFamily="18" charset="0"/>
                </a:rPr>
                <a:t>2</a:t>
              </a:r>
              <a:endParaRPr lang="en-US" altLang="en-US" sz="2400" baseline="-25000">
                <a:solidFill>
                  <a:srgbClr val="0B0B73"/>
                </a:solidFill>
                <a:cs typeface="Times New Roman" panose="02020603050405020304" pitchFamily="18" charset="0"/>
              </a:endParaRPr>
            </a:p>
          </p:txBody>
        </p:sp>
      </p:grpSp>
      <p:graphicFrame>
        <p:nvGraphicFramePr>
          <p:cNvPr id="1161259" name="Object 43"/>
          <p:cNvGraphicFramePr>
            <a:graphicFrameLocks noChangeAspect="1"/>
          </p:cNvGraphicFramePr>
          <p:nvPr>
            <p:ph sz="quarter" idx="3"/>
          </p:nvPr>
        </p:nvGraphicFramePr>
        <p:xfrm>
          <a:off x="2279650" y="5568950"/>
          <a:ext cx="338455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244600" imgH="228600" progId="Equation.3">
                  <p:embed/>
                </p:oleObj>
              </mc:Choice>
              <mc:Fallback>
                <p:oleObj name="Equation" r:id="rId5" imgW="1244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9650" y="5568950"/>
                        <a:ext cx="3384550" cy="59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1262" name="Rectangle 46"/>
          <p:cNvSpPr>
            <a:spLocks noChangeArrowheads="1"/>
          </p:cNvSpPr>
          <p:nvPr/>
        </p:nvSpPr>
        <p:spPr bwMode="auto">
          <a:xfrm>
            <a:off x="5664200" y="4638675"/>
            <a:ext cx="40110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شار دسته جمعي عبوري از پيچۀ (1) : </a:t>
            </a:r>
          </a:p>
        </p:txBody>
      </p:sp>
      <p:sp>
        <p:nvSpPr>
          <p:cNvPr id="1161263" name="Rectangle 47"/>
          <p:cNvSpPr>
            <a:spLocks noChangeArrowheads="1"/>
          </p:cNvSpPr>
          <p:nvPr/>
        </p:nvSpPr>
        <p:spPr bwMode="auto">
          <a:xfrm>
            <a:off x="5705476" y="5646738"/>
            <a:ext cx="40655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/>
              <a:t>شار دسته جمعي عبوري از پيچۀ (2) :  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586333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6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6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61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16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6125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11612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11612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11612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61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61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61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11612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11612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11612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1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161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61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61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1219" grpId="0" build="p"/>
      <p:bldP spid="1161262" grpId="0"/>
      <p:bldP spid="11612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24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2112963" y="908050"/>
            <a:ext cx="8001000" cy="8382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fa-IR" altLang="en-US" smtClean="0"/>
              <a:t>نيروهاي محركۀ القا شده در دو پيچۀ </a:t>
            </a:r>
            <a:r>
              <a:rPr lang="en-US" altLang="en-US" smtClean="0"/>
              <a:t>N</a:t>
            </a:r>
            <a:r>
              <a:rPr lang="en-US" altLang="en-US" baseline="-25000" smtClean="0">
                <a:latin typeface="B Nazanin" pitchFamily="2" charset="-78"/>
              </a:rPr>
              <a:t>1</a:t>
            </a:r>
            <a:r>
              <a:rPr lang="fa-IR" altLang="en-US" smtClean="0"/>
              <a:t> و </a:t>
            </a:r>
            <a:r>
              <a:rPr lang="en-US" altLang="en-US" smtClean="0"/>
              <a:t>N</a:t>
            </a:r>
            <a:r>
              <a:rPr lang="en-US" altLang="en-US" baseline="-25000" smtClean="0">
                <a:latin typeface="B Nazanin" pitchFamily="2" charset="-78"/>
              </a:rPr>
              <a:t>2</a:t>
            </a:r>
            <a:r>
              <a:rPr lang="fa-IR" altLang="en-US" smtClean="0"/>
              <a:t> ، مجاور هم : </a:t>
            </a:r>
            <a:endParaRPr lang="en-US" altLang="en-US" smtClean="0"/>
          </a:p>
        </p:txBody>
      </p:sp>
      <p:graphicFrame>
        <p:nvGraphicFramePr>
          <p:cNvPr id="1162252" name="Object 12"/>
          <p:cNvGraphicFramePr>
            <a:graphicFrameLocks noChangeAspect="1"/>
          </p:cNvGraphicFramePr>
          <p:nvPr/>
        </p:nvGraphicFramePr>
        <p:xfrm>
          <a:off x="4467226" y="2646364"/>
          <a:ext cx="3241675" cy="1004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269449" imgH="393529" progId="Equation.3">
                  <p:embed/>
                </p:oleObj>
              </mc:Choice>
              <mc:Fallback>
                <p:oleObj name="Equation" r:id="rId3" imgW="1269449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67226" y="2646364"/>
                        <a:ext cx="3241675" cy="1004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2253" name="Object 13"/>
          <p:cNvGraphicFramePr>
            <a:graphicFrameLocks noChangeAspect="1"/>
          </p:cNvGraphicFramePr>
          <p:nvPr/>
        </p:nvGraphicFramePr>
        <p:xfrm>
          <a:off x="4354514" y="3941764"/>
          <a:ext cx="345598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5" imgW="1358310" imgH="393529" progId="Equation.3">
                  <p:embed/>
                </p:oleObj>
              </mc:Choice>
              <mc:Fallback>
                <p:oleObj name="Equation" r:id="rId5" imgW="1358310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4514" y="3941764"/>
                        <a:ext cx="3455987" cy="1000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341638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622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622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6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6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2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2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622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62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62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622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62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62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22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63277" name="Object 13"/>
          <p:cNvGraphicFramePr>
            <a:graphicFrameLocks noChangeAspect="1"/>
          </p:cNvGraphicFramePr>
          <p:nvPr>
            <p:ph sz="quarter" idx="2"/>
          </p:nvPr>
        </p:nvGraphicFramePr>
        <p:xfrm>
          <a:off x="2481264" y="3054351"/>
          <a:ext cx="1584325" cy="60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596900" imgH="228600" progId="Equation.3">
                  <p:embed/>
                </p:oleObj>
              </mc:Choice>
              <mc:Fallback>
                <p:oleObj name="Equation" r:id="rId3" imgW="5969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1264" y="3054351"/>
                        <a:ext cx="1584325" cy="606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3280" name="Object 16"/>
          <p:cNvGraphicFramePr>
            <a:graphicFrameLocks noChangeAspect="1"/>
          </p:cNvGraphicFramePr>
          <p:nvPr>
            <p:ph sz="quarter" idx="3"/>
          </p:nvPr>
        </p:nvGraphicFramePr>
        <p:xfrm>
          <a:off x="5449888" y="2852738"/>
          <a:ext cx="1841500" cy="1001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5" imgW="723586" imgH="393529" progId="Equation.3">
                  <p:embed/>
                </p:oleObj>
              </mc:Choice>
              <mc:Fallback>
                <p:oleObj name="Equation" r:id="rId5" imgW="723586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9888" y="2852738"/>
                        <a:ext cx="1841500" cy="1001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3284" name="Object 20"/>
          <p:cNvGraphicFramePr>
            <a:graphicFrameLocks noChangeAspect="1"/>
          </p:cNvGraphicFramePr>
          <p:nvPr/>
        </p:nvGraphicFramePr>
        <p:xfrm>
          <a:off x="2495551" y="1824039"/>
          <a:ext cx="1584325" cy="587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Equation" r:id="rId7" imgW="660400" imgH="228600" progId="Equation.3">
                  <p:embed/>
                </p:oleObj>
              </mc:Choice>
              <mc:Fallback>
                <p:oleObj name="Equation" r:id="rId7" imgW="660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5551" y="1824039"/>
                        <a:ext cx="1584325" cy="587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63285" name="Rectangle 21"/>
          <p:cNvSpPr>
            <a:spLocks noChangeArrowheads="1"/>
          </p:cNvSpPr>
          <p:nvPr/>
        </p:nvSpPr>
        <p:spPr bwMode="auto">
          <a:xfrm>
            <a:off x="4625975" y="3067050"/>
            <a:ext cx="31451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algn="l" eaLnBrk="1" hangingPunct="1">
              <a:buFontTx/>
              <a:buNone/>
            </a:pPr>
            <a:r>
              <a:rPr lang="fa-IR" altLang="en-US">
                <a:solidFill>
                  <a:srgbClr val="000000"/>
                </a:solidFill>
              </a:rPr>
              <a:t>و</a:t>
            </a:r>
          </a:p>
        </p:txBody>
      </p:sp>
      <p:sp>
        <p:nvSpPr>
          <p:cNvPr id="1163286" name="Rectangle 22"/>
          <p:cNvSpPr>
            <a:spLocks noChangeArrowheads="1"/>
          </p:cNvSpPr>
          <p:nvPr/>
        </p:nvSpPr>
        <p:spPr bwMode="auto">
          <a:xfrm>
            <a:off x="5159376" y="765175"/>
            <a:ext cx="50403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lg" len="lg"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lr>
                <a:schemeClr val="accent1"/>
              </a:buClr>
              <a:buChar char="•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1pPr>
            <a:lvl2pPr marL="742950" indent="-285750" algn="r" rtl="1">
              <a:spcBef>
                <a:spcPct val="20000"/>
              </a:spcBef>
              <a:buClr>
                <a:schemeClr val="hlink"/>
              </a:buClr>
              <a:buChar char="–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2pPr>
            <a:lvl3pPr marL="1143000" indent="-228600" algn="r" rtl="1">
              <a:spcBef>
                <a:spcPct val="20000"/>
              </a:spcBef>
              <a:buClr>
                <a:schemeClr val="accent1"/>
              </a:buClr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3pPr>
            <a:lvl4pPr marL="1600200" indent="-228600" algn="r" rtl="1">
              <a:spcBef>
                <a:spcPct val="20000"/>
              </a:spcBef>
              <a:buClr>
                <a:schemeClr val="folHlink"/>
              </a:buClr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4pPr>
            <a:lvl5pPr marL="2057400" indent="-228600" algn="r" rtl="1">
              <a:spcBef>
                <a:spcPct val="20000"/>
              </a:spcBef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Char char="»"/>
              <a:defRPr>
                <a:solidFill>
                  <a:schemeClr val="tx1"/>
                </a:solidFill>
                <a:latin typeface="Times New Roman" panose="02020603050405020304" pitchFamily="18" charset="0"/>
                <a:cs typeface="B Nazanin" pitchFamily="2" charset="-78"/>
              </a:defRPr>
            </a:lvl9pPr>
          </a:lstStyle>
          <a:p>
            <a:pPr eaLnBrk="1" hangingPunct="1">
              <a:buFontTx/>
              <a:buNone/>
            </a:pPr>
            <a:r>
              <a:rPr lang="fa-IR" altLang="en-US" sz="3200">
                <a:solidFill>
                  <a:schemeClr val="tx2"/>
                </a:solidFill>
              </a:rPr>
              <a:t>اگر فقط اثر خود‌القايي را در نظر بگيريم </a:t>
            </a:r>
          </a:p>
        </p:txBody>
      </p:sp>
      <p:grpSp>
        <p:nvGrpSpPr>
          <p:cNvPr id="1163289" name="Group 25"/>
          <p:cNvGrpSpPr>
            <a:grpSpLocks/>
          </p:cNvGrpSpPr>
          <p:nvPr/>
        </p:nvGrpSpPr>
        <p:grpSpPr bwMode="auto">
          <a:xfrm>
            <a:off x="2279650" y="4292600"/>
            <a:ext cx="7773988" cy="1771650"/>
            <a:chOff x="295" y="1344"/>
            <a:chExt cx="4897" cy="1116"/>
          </a:xfrm>
        </p:grpSpPr>
        <p:graphicFrame>
          <p:nvGraphicFramePr>
            <p:cNvPr id="450568" name="Object 19"/>
            <p:cNvGraphicFramePr>
              <a:graphicFrameLocks noChangeAspect="1"/>
            </p:cNvGraphicFramePr>
            <p:nvPr/>
          </p:nvGraphicFramePr>
          <p:xfrm>
            <a:off x="2562" y="1952"/>
            <a:ext cx="863" cy="5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1" name="Equation" r:id="rId9" imgW="507780" imgH="393529" progId="Equation.3">
                    <p:embed/>
                  </p:oleObj>
                </mc:Choice>
                <mc:Fallback>
                  <p:oleObj name="Equation" r:id="rId9" imgW="507780" imgH="393529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62" y="1952"/>
                          <a:ext cx="863" cy="5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50569" name="Rectangle 23"/>
            <p:cNvSpPr>
              <a:spLocks noChangeArrowheads="1"/>
            </p:cNvSpPr>
            <p:nvPr/>
          </p:nvSpPr>
          <p:spPr bwMode="auto">
            <a:xfrm>
              <a:off x="295" y="1344"/>
              <a:ext cx="4897" cy="10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1pPr>
              <a:lvl2pPr marL="742950" indent="-285750" algn="r" rtl="1">
                <a:spcBef>
                  <a:spcPct val="20000"/>
                </a:spcBef>
                <a:buClr>
                  <a:schemeClr val="hlink"/>
                </a:buClr>
                <a:buChar char="–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2pPr>
              <a:lvl3pPr marL="1143000" indent="-228600" algn="r" rtl="1">
                <a:spcBef>
                  <a:spcPct val="20000"/>
                </a:spcBef>
                <a:buClr>
                  <a:schemeClr val="accent1"/>
                </a:buClr>
                <a:buChar char="•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3pPr>
              <a:lvl4pPr marL="1600200" indent="-228600" algn="r" rtl="1">
                <a:spcBef>
                  <a:spcPct val="20000"/>
                </a:spcBef>
                <a:buClr>
                  <a:schemeClr val="folHlink"/>
                </a:buClr>
                <a:buChar char="–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4pPr>
              <a:lvl5pPr marL="2057400" indent="-228600" algn="r" rtl="1">
                <a:spcBef>
                  <a:spcPct val="20000"/>
                </a:spcBef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5pPr>
              <a:lvl6pPr marL="25146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6pPr>
              <a:lvl7pPr marL="29718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7pPr>
              <a:lvl8pPr marL="34290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8pPr>
              <a:lvl9pPr marL="3886200" indent="-228600" algn="r" rtl="1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Char char="»"/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B Nazanin" pitchFamily="2" charset="-78"/>
                </a:defRPr>
              </a:lvl9pPr>
            </a:lstStyle>
            <a:p>
              <a:pPr algn="just" eaLnBrk="1" hangingPunct="1">
                <a:lnSpc>
                  <a:spcPct val="120000"/>
                </a:lnSpc>
                <a:buFontTx/>
                <a:buNone/>
              </a:pPr>
              <a:r>
                <a:rPr lang="en-US" altLang="en-US">
                  <a:solidFill>
                    <a:srgbClr val="000000"/>
                  </a:solidFill>
                </a:rPr>
                <a:t>L</a:t>
              </a:r>
              <a:r>
                <a:rPr lang="fa-IR" altLang="en-US"/>
                <a:t> ضريب خودالقا يا القاييدگي پيچه ناميده مي‌شود و در صورت عدم وجود آهن يا مادۀ مغناطيسي ، تنها به ابعاد هندسي پيچه بستگي دارد و يكاي آن هانري </a:t>
              </a:r>
              <a:r>
                <a:rPr lang="en-US" altLang="en-US">
                  <a:solidFill>
                    <a:srgbClr val="000000"/>
                  </a:solidFill>
                </a:rPr>
                <a:t>(H)</a:t>
              </a:r>
              <a:r>
                <a:rPr lang="fa-IR" altLang="en-US"/>
                <a:t> يا                 است . </a:t>
              </a:r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87898365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632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63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63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63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3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3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63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63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632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6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63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63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63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6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632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63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63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3285" grpId="0"/>
      <p:bldP spid="116328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2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71713" y="1222375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 مثال 1 </a:t>
            </a:r>
            <a:endParaRPr lang="en-US" altLang="en-US" smtClean="0"/>
          </a:p>
        </p:txBody>
      </p:sp>
      <p:sp>
        <p:nvSpPr>
          <p:cNvPr id="1164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95513" y="2924175"/>
            <a:ext cx="7847012" cy="1125538"/>
          </a:xfrm>
        </p:spPr>
        <p:txBody>
          <a:bodyPr/>
          <a:lstStyle/>
          <a:p>
            <a:pPr marL="0" indent="0" algn="just">
              <a:buNone/>
            </a:pPr>
            <a:r>
              <a:rPr lang="fa-IR" altLang="en-US" smtClean="0"/>
              <a:t>القاييدگي يك پيچۀ بهم فشرده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400</a:t>
            </a:r>
            <a:r>
              <a:rPr lang="fa-IR" altLang="en-US" smtClean="0"/>
              <a:t> دوري ، </a:t>
            </a:r>
            <a:r>
              <a:rPr lang="en-US" altLang="en-US" smtClean="0">
                <a:solidFill>
                  <a:srgbClr val="000000"/>
                </a:solidFill>
              </a:rPr>
              <a:t>L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8</a:t>
            </a:r>
            <a:r>
              <a:rPr lang="en-US" altLang="en-US" smtClean="0">
                <a:solidFill>
                  <a:srgbClr val="000000"/>
                </a:solidFill>
              </a:rPr>
              <a:t> mH</a:t>
            </a:r>
            <a:r>
              <a:rPr lang="fa-IR" altLang="en-US" smtClean="0"/>
              <a:t> و جريان آن </a:t>
            </a:r>
            <a:r>
              <a:rPr lang="en-US" altLang="en-US" smtClean="0">
                <a:solidFill>
                  <a:srgbClr val="000000"/>
                </a:solidFill>
              </a:rPr>
              <a:t>I = </a:t>
            </a:r>
            <a:r>
              <a:rPr lang="en-US" altLang="en-US" sz="3200">
                <a:solidFill>
                  <a:srgbClr val="000000"/>
                </a:solidFill>
                <a:latin typeface="B Nazanin" pitchFamily="2" charset="-78"/>
              </a:rPr>
              <a:t>5×10</a:t>
            </a:r>
            <a:r>
              <a:rPr lang="en-US" altLang="en-US" sz="3200" baseline="30000">
                <a:solidFill>
                  <a:srgbClr val="000000"/>
                </a:solidFill>
                <a:latin typeface="B Nazanin" pitchFamily="2" charset="-78"/>
              </a:rPr>
              <a:t>-3</a:t>
            </a:r>
            <a:r>
              <a:rPr lang="fa-IR" altLang="en-US" smtClean="0"/>
              <a:t> آمپر است ، شار مغناطيسي در اين پيچه چقدر است ؟ </a:t>
            </a: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66027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642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64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64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64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4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4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6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6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64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4290" grpId="0"/>
      <p:bldP spid="116429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198688" y="836613"/>
            <a:ext cx="8001000" cy="838200"/>
          </a:xfrm>
        </p:spPr>
        <p:txBody>
          <a:bodyPr/>
          <a:lstStyle/>
          <a:p>
            <a:pPr eaLnBrk="1" hangingPunct="1"/>
            <a:r>
              <a:rPr lang="fa-IR" altLang="en-US" smtClean="0"/>
              <a:t>حل مثال 1 </a:t>
            </a:r>
            <a:endParaRPr lang="en-US" altLang="en-US" smtClean="0"/>
          </a:p>
        </p:txBody>
      </p:sp>
      <p:graphicFrame>
        <p:nvGraphicFramePr>
          <p:cNvPr id="1165316" name="Object 4"/>
          <p:cNvGraphicFramePr>
            <a:graphicFrameLocks noChangeAspect="1"/>
          </p:cNvGraphicFramePr>
          <p:nvPr>
            <p:ph sz="half" idx="1"/>
          </p:nvPr>
        </p:nvGraphicFramePr>
        <p:xfrm>
          <a:off x="3287714" y="3328988"/>
          <a:ext cx="1538287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558558" imgH="203112" progId="Equation.3">
                  <p:embed/>
                </p:oleObj>
              </mc:Choice>
              <mc:Fallback>
                <p:oleObj name="Equation" r:id="rId3" imgW="55855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7714" y="3328988"/>
                        <a:ext cx="1538287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5318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4945063" y="3141663"/>
          <a:ext cx="2303462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838200" imgH="279400" progId="Equation.3">
                  <p:embed/>
                </p:oleObj>
              </mc:Choice>
              <mc:Fallback>
                <p:oleObj name="Equation" r:id="rId5" imgW="838200" imgH="279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5063" y="3141663"/>
                        <a:ext cx="2303462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0180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165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1653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165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165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5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5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1653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65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65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1653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1653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165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165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5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165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5314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1138</Words>
  <Application>Microsoft Office PowerPoint</Application>
  <PresentationFormat>Widescreen</PresentationFormat>
  <Paragraphs>156</Paragraphs>
  <Slides>46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4" baseType="lpstr">
      <vt:lpstr>Arial</vt:lpstr>
      <vt:lpstr>B Nazanin</vt:lpstr>
      <vt:lpstr>Tahoma</vt:lpstr>
      <vt:lpstr>Times New Roman</vt:lpstr>
      <vt:lpstr>Trebuchet MS</vt:lpstr>
      <vt:lpstr>Wingdings 3</vt:lpstr>
      <vt:lpstr>Facet</vt:lpstr>
      <vt:lpstr>Microsoft Equation 3.0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نيروهاي محركۀ القا شده در دو پيچۀ N1 و N2 ، مجاور هم : </vt:lpstr>
      <vt:lpstr>PowerPoint Presentation</vt:lpstr>
      <vt:lpstr> مثال 1 </vt:lpstr>
      <vt:lpstr>حل مثال 1 </vt:lpstr>
      <vt:lpstr>مثال 2 </vt:lpstr>
      <vt:lpstr>حل مثال 2 </vt:lpstr>
      <vt:lpstr>PowerPoint Presentation</vt:lpstr>
      <vt:lpstr>PowerPoint Presentation</vt:lpstr>
      <vt:lpstr> مثال 3 </vt:lpstr>
      <vt:lpstr>حل مثال 3 </vt:lpstr>
      <vt:lpstr> مثال 4 </vt:lpstr>
      <vt:lpstr>حل مثال 4 </vt:lpstr>
      <vt:lpstr> مدار RL </vt:lpstr>
      <vt:lpstr>تغييرات جريان بر حسب زمان در يك مدار RL</vt:lpstr>
      <vt:lpstr>ثابت زماني در يك مدار RL </vt:lpstr>
      <vt:lpstr>تغييرات اختلاف پتانسيل دو سر مقاومت در مدار RL </vt:lpstr>
      <vt:lpstr>تغييرات نيروي محركۀ خودالقايي سيملوله بر حسب زمان در مدار RL </vt:lpstr>
      <vt:lpstr>PowerPoint Presentation</vt:lpstr>
      <vt:lpstr>مثال 5 </vt:lpstr>
      <vt:lpstr>حل مثال 5 </vt:lpstr>
      <vt:lpstr> مثال 6 </vt:lpstr>
      <vt:lpstr>حل مثال 6 </vt:lpstr>
      <vt:lpstr> مثال 7 </vt:lpstr>
      <vt:lpstr>حل مثال 7 </vt:lpstr>
      <vt:lpstr>در يك ميدان مغناطيسي نيز انرژي ذخيره مي‌شود </vt:lpstr>
      <vt:lpstr>رابطۀ انرژي در ميدان مغناطيسي </vt:lpstr>
      <vt:lpstr>چگالي انرژي در ميدان مغناطيسي </vt:lpstr>
      <vt:lpstr>مثال 8 </vt:lpstr>
      <vt:lpstr>حل مثال 8 </vt:lpstr>
      <vt:lpstr>مثال 9 </vt:lpstr>
      <vt:lpstr>حل مثال 9 </vt:lpstr>
      <vt:lpstr>PowerPoint Presentation</vt:lpstr>
      <vt:lpstr>حل مثال 9 </vt:lpstr>
      <vt:lpstr> القاي متقابل </vt:lpstr>
      <vt:lpstr> ضريب القاي متقابل </vt:lpstr>
      <vt:lpstr>نيروي محركۀ القاي متقابل پيچه (2) به علت تغيير جريان در پيچه (1) : </vt:lpstr>
      <vt:lpstr> مثال 10 </vt:lpstr>
      <vt:lpstr>حل مثال 10</vt:lpstr>
      <vt:lpstr>مثال 11 </vt:lpstr>
      <vt:lpstr>حل مثال 11 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omid arzi</dc:creator>
  <cp:lastModifiedBy>omid arzi</cp:lastModifiedBy>
  <cp:revision>1</cp:revision>
  <dcterms:created xsi:type="dcterms:W3CDTF">2022-02-05T10:44:03Z</dcterms:created>
  <dcterms:modified xsi:type="dcterms:W3CDTF">2022-02-05T10:44:20Z</dcterms:modified>
</cp:coreProperties>
</file>